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</p:sldMasterIdLst>
  <p:notesMasterIdLst>
    <p:notesMasterId r:id="rId21"/>
  </p:notesMasterIdLst>
  <p:sldIdLst>
    <p:sldId id="257" r:id="rId3"/>
    <p:sldId id="330" r:id="rId4"/>
    <p:sldId id="341" r:id="rId5"/>
    <p:sldId id="345" r:id="rId6"/>
    <p:sldId id="346" r:id="rId7"/>
    <p:sldId id="347" r:id="rId8"/>
    <p:sldId id="332" r:id="rId9"/>
    <p:sldId id="343" r:id="rId10"/>
    <p:sldId id="342" r:id="rId11"/>
    <p:sldId id="344" r:id="rId12"/>
    <p:sldId id="321" r:id="rId13"/>
    <p:sldId id="338" r:id="rId14"/>
    <p:sldId id="348" r:id="rId15"/>
    <p:sldId id="349" r:id="rId16"/>
    <p:sldId id="339" r:id="rId17"/>
    <p:sldId id="325" r:id="rId18"/>
    <p:sldId id="340" r:id="rId19"/>
    <p:sldId id="33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ED5"/>
    <a:srgbClr val="FFFFFF"/>
    <a:srgbClr val="F08900"/>
    <a:srgbClr val="003088"/>
    <a:srgbClr val="FF6900"/>
    <a:srgbClr val="1E5DF8"/>
    <a:srgbClr val="626262"/>
    <a:srgbClr val="C13D33"/>
    <a:srgbClr val="E94D36"/>
    <a:srgbClr val="BE2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63"/>
    <p:restoredTop sz="94340" autoAdjust="0"/>
  </p:normalViewPr>
  <p:slideViewPr>
    <p:cSldViewPr snapToGrid="0" snapToObjects="1">
      <p:cViewPr varScale="1">
        <p:scale>
          <a:sx n="81" d="100"/>
          <a:sy n="81" d="100"/>
        </p:scale>
        <p:origin x="1104" y="84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E9A4A-3203-D544-A0F2-9B4A7A1B021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3BA1D-A00F-DB41-84DA-BE26C485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74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38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54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5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1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0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AF2DF-B182-3D42-AFB4-BDFF5FB9E9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943" y="5802308"/>
            <a:ext cx="210808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cern.ch/event/1157236/contributions/4859440/attachments/2436938/4173788/2022_05_04_WP1_2_f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indico.cern.ch/event/1157236/contributions/4859440/attachments/2436938/4173788/2022_05_04_WP1_2_f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indico.cern.ch/event/1157236/contributions/4859440/attachments/2436938/4173788/2022_05_04_WP1_2_f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57236/contributions/4859440/attachments/2436938/4173788/2022_05_04_WP1_2_f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indico.cern.ch/event/1084123/contributions/4558291/attachments/2323088/3956324/2021-10-06_EPRD12-ITS3-testbeam.pd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044975/contributions/4663696/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indico.cern.ch/event/1091910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hyperlink" Target="https://indico.cern.ch/event/1044975/contributions/4663684/" TargetMode="External"/><Relationship Id="rId4" Type="http://schemas.openxmlformats.org/officeDocument/2006/relationships/image" Target="../media/image15.png"/><Relationship Id="rId9" Type="http://schemas.openxmlformats.org/officeDocument/2006/relationships/hyperlink" Target="https://indico.cern.ch/event/1044975/contributions/466365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43"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145991" y="2160730"/>
            <a:ext cx="566629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on Silicon Design 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1145990" y="3593365"/>
            <a:ext cx="69251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23/05/22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471D74-EEFF-481D-8DDA-D83170BDD5A9}"/>
              </a:ext>
            </a:extLst>
          </p:cNvPr>
          <p:cNvSpPr txBox="1"/>
          <p:nvPr/>
        </p:nvSpPr>
        <p:spPr>
          <a:xfrm>
            <a:off x="207498" y="208994"/>
            <a:ext cx="1168562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latin typeface="Arial" panose="020B0604020202020204" pitchFamily="34" charset="0"/>
                <a:cs typeface="Arial" panose="020B0604020202020204" pitchFamily="34" charset="0"/>
              </a:rPr>
              <a:t>MLR1 Tests – New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73B55-3AD5-4877-8060-9A66DBF59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98" y="1084427"/>
            <a:ext cx="3841194" cy="2776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7B6C6D-81D2-4D6F-B592-4AD1A13A8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779" y="1084427"/>
            <a:ext cx="3841194" cy="2802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DF4901-6ABF-4578-9A80-8254E61A1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477" y="3966793"/>
            <a:ext cx="4250122" cy="2805222"/>
          </a:xfrm>
          <a:prstGeom prst="rect">
            <a:avLst/>
          </a:prstGeom>
        </p:spPr>
      </p:pic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CA069A1C-F4E4-4B86-9D24-0F6E81B00B5E}"/>
              </a:ext>
            </a:extLst>
          </p:cNvPr>
          <p:cNvSpPr txBox="1">
            <a:spLocks/>
          </p:cNvSpPr>
          <p:nvPr/>
        </p:nvSpPr>
        <p:spPr>
          <a:xfrm>
            <a:off x="7032323" y="3992547"/>
            <a:ext cx="2302178" cy="7694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Seems limited by input driver as expected</a:t>
            </a:r>
            <a:endParaRPr lang="en-US" dirty="0">
              <a:solidFill>
                <a:srgbClr val="1E5D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29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26" t="60182"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266345" y="2160730"/>
            <a:ext cx="831659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ER1</a:t>
            </a:r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8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471D74-EEFF-481D-8DDA-D83170BDD5A9}"/>
              </a:ext>
            </a:extLst>
          </p:cNvPr>
          <p:cNvSpPr txBox="1"/>
          <p:nvPr/>
        </p:nvSpPr>
        <p:spPr>
          <a:xfrm>
            <a:off x="207498" y="208994"/>
            <a:ext cx="1168562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latin typeface="Arial" panose="020B0604020202020204" pitchFamily="34" charset="0"/>
                <a:cs typeface="Arial" panose="020B0604020202020204" pitchFamily="34" charset="0"/>
              </a:rPr>
              <a:t>ER1 Stitched Sensors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1A53A-ADB3-4515-990C-1FF767D41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04" y="1394085"/>
            <a:ext cx="7850825" cy="424333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99B79E-058A-4E3F-A64B-2C484BC74D8A}"/>
              </a:ext>
            </a:extLst>
          </p:cNvPr>
          <p:cNvSpPr txBox="1">
            <a:spLocks/>
          </p:cNvSpPr>
          <p:nvPr/>
        </p:nvSpPr>
        <p:spPr>
          <a:xfrm>
            <a:off x="8466329" y="1191071"/>
            <a:ext cx="3280900" cy="42433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Stitched Chips</a:t>
            </a:r>
          </a:p>
          <a:p>
            <a:pPr lvl="1"/>
            <a:endParaRPr lang="en-US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MOSS: Investigate yield. Study power, leakage, spread, noise, speed</a:t>
            </a:r>
          </a:p>
          <a:p>
            <a:pPr lvl="1"/>
            <a:endParaRPr lang="en-US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MOST: Yield with local density preserved</a:t>
            </a:r>
            <a:endParaRPr lang="en-US" sz="2000" dirty="0">
              <a:solidFill>
                <a:srgbClr val="1E5DF8"/>
              </a:solidFill>
            </a:endParaRPr>
          </a:p>
          <a:p>
            <a:endParaRPr lang="en-US" dirty="0">
              <a:solidFill>
                <a:srgbClr val="1E5DF8"/>
              </a:solidFill>
            </a:endParaRPr>
          </a:p>
          <a:p>
            <a:endParaRPr lang="en-US" dirty="0">
              <a:solidFill>
                <a:srgbClr val="1E5D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19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F5F28-CD4B-4DB0-A257-71A1788D423B}"/>
              </a:ext>
            </a:extLst>
          </p:cNvPr>
          <p:cNvSpPr txBox="1"/>
          <p:nvPr/>
        </p:nvSpPr>
        <p:spPr>
          <a:xfrm>
            <a:off x="207498" y="208994"/>
            <a:ext cx="1168562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latin typeface="Arial" panose="020B0604020202020204" pitchFamily="34" charset="0"/>
                <a:cs typeface="Arial" panose="020B0604020202020204" pitchFamily="34" charset="0"/>
              </a:rPr>
              <a:t>ER1 Stitched Sensors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D60B5-28F2-4043-AF8F-D4C282149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260" y="978435"/>
            <a:ext cx="6042376" cy="1979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91FBC-E335-4BF6-9CF8-01B6B9509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617" y="2666834"/>
            <a:ext cx="7422510" cy="3862553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83B80DE-C667-451D-947B-B982254E44E0}"/>
              </a:ext>
            </a:extLst>
          </p:cNvPr>
          <p:cNvSpPr txBox="1">
            <a:spLocks/>
          </p:cNvSpPr>
          <p:nvPr/>
        </p:nvSpPr>
        <p:spPr>
          <a:xfrm>
            <a:off x="207498" y="963191"/>
            <a:ext cx="3280900" cy="42433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MOSS</a:t>
            </a:r>
          </a:p>
          <a:p>
            <a:pPr lvl="1"/>
            <a:endParaRPr lang="en-US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</a:t>
            </a:r>
            <a:r>
              <a:rPr lang="en-US" sz="20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maximise</a:t>
            </a: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yield</a:t>
            </a:r>
          </a:p>
          <a:p>
            <a:pPr lvl="1"/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 power domains’</a:t>
            </a:r>
          </a:p>
          <a:p>
            <a:pPr lvl="1"/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Loose design rules</a:t>
            </a:r>
          </a:p>
          <a:p>
            <a:pPr lvl="1"/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18um and 22.5um pixels</a:t>
            </a:r>
          </a:p>
          <a:p>
            <a:pPr lvl="1"/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https://indico.cern.ch/event/1157236/contributions/4859440/attachments/2436938/4173788/2022_05_04_WP1_2_f.pdf</a:t>
            </a: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>
              <a:solidFill>
                <a:srgbClr val="1E5DF8"/>
              </a:solidFill>
            </a:endParaRPr>
          </a:p>
          <a:p>
            <a:endParaRPr lang="en-US" dirty="0">
              <a:solidFill>
                <a:srgbClr val="1E5D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30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F5F28-CD4B-4DB0-A257-71A1788D423B}"/>
              </a:ext>
            </a:extLst>
          </p:cNvPr>
          <p:cNvSpPr txBox="1"/>
          <p:nvPr/>
        </p:nvSpPr>
        <p:spPr>
          <a:xfrm>
            <a:off x="207498" y="208994"/>
            <a:ext cx="1168562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latin typeface="Arial" panose="020B0604020202020204" pitchFamily="34" charset="0"/>
                <a:cs typeface="Arial" panose="020B0604020202020204" pitchFamily="34" charset="0"/>
              </a:rPr>
              <a:t>ER1 Stitched Sensors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83B80DE-C667-451D-947B-B982254E44E0}"/>
              </a:ext>
            </a:extLst>
          </p:cNvPr>
          <p:cNvSpPr txBox="1">
            <a:spLocks/>
          </p:cNvSpPr>
          <p:nvPr/>
        </p:nvSpPr>
        <p:spPr>
          <a:xfrm>
            <a:off x="207498" y="978435"/>
            <a:ext cx="3556980" cy="42433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</a:p>
          <a:p>
            <a:pPr lvl="1"/>
            <a:endParaRPr lang="en-US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yield when local density preserved</a:t>
            </a:r>
          </a:p>
          <a:p>
            <a:pPr lvl="1"/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granularity in power domains</a:t>
            </a:r>
          </a:p>
          <a:p>
            <a:pPr lvl="1"/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https://indico.cern.ch/event/1157236/contributions/4859440/attachments/2436938/4173788/2022_05_04_WP1_2_f.pdf</a:t>
            </a: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>
              <a:solidFill>
                <a:srgbClr val="1E5DF8"/>
              </a:solidFill>
            </a:endParaRPr>
          </a:p>
          <a:p>
            <a:endParaRPr lang="en-US" dirty="0">
              <a:solidFill>
                <a:srgbClr val="1E5DF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13FCB2-DBAE-46D3-88AA-40082BEAE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015" y="3703431"/>
            <a:ext cx="8401050" cy="2657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81F55D-F05E-490C-AE94-740B3600C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346409" y="-178358"/>
            <a:ext cx="2733675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48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471D74-EEFF-481D-8DDA-D83170BDD5A9}"/>
              </a:ext>
            </a:extLst>
          </p:cNvPr>
          <p:cNvSpPr txBox="1"/>
          <p:nvPr/>
        </p:nvSpPr>
        <p:spPr>
          <a:xfrm>
            <a:off x="207498" y="208994"/>
            <a:ext cx="1168562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latin typeface="Arial" panose="020B0604020202020204" pitchFamily="34" charset="0"/>
                <a:cs typeface="Arial" panose="020B0604020202020204" pitchFamily="34" charset="0"/>
              </a:rPr>
              <a:t>ER1 Other chips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99B79E-058A-4E3F-A64B-2C484BC74D8A}"/>
              </a:ext>
            </a:extLst>
          </p:cNvPr>
          <p:cNvSpPr txBox="1">
            <a:spLocks/>
          </p:cNvSpPr>
          <p:nvPr/>
        </p:nvSpPr>
        <p:spPr>
          <a:xfrm>
            <a:off x="207497" y="978435"/>
            <a:ext cx="3996203" cy="42433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Chips</a:t>
            </a:r>
          </a:p>
          <a:p>
            <a:pPr lvl="1"/>
            <a:endParaRPr lang="en-US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Quite a few from many groups</a:t>
            </a:r>
          </a:p>
          <a:p>
            <a:pPr lvl="1"/>
            <a:endParaRPr lang="en-US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assisting with DFM cells</a:t>
            </a:r>
            <a:endParaRPr lang="en-US" sz="2000" dirty="0">
              <a:solidFill>
                <a:srgbClr val="1E5DF8"/>
              </a:solidFill>
            </a:endParaRPr>
          </a:p>
          <a:p>
            <a:endParaRPr lang="en-US" dirty="0">
              <a:solidFill>
                <a:srgbClr val="1E5DF8"/>
              </a:solidFill>
            </a:endParaRPr>
          </a:p>
          <a:p>
            <a:endParaRPr lang="en-US" dirty="0">
              <a:solidFill>
                <a:srgbClr val="1E5DF8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48958-418B-48B8-A45A-DDC6B927C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621" y="340162"/>
            <a:ext cx="6805534" cy="1721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693C9D-3BDF-41BF-8452-3EF077E9B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657" y="2061483"/>
            <a:ext cx="2680498" cy="26604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FA489F-679C-4D98-A480-36397B501B60}"/>
              </a:ext>
            </a:extLst>
          </p:cNvPr>
          <p:cNvSpPr txBox="1"/>
          <p:nvPr/>
        </p:nvSpPr>
        <p:spPr>
          <a:xfrm>
            <a:off x="9193657" y="4352570"/>
            <a:ext cx="136287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H2M (CERN)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9DE191-A050-43A2-A490-2237B34BB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762" y="2034351"/>
            <a:ext cx="2748059" cy="27146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8D1EDF-F54B-46A7-9021-B9D1EDBD120C}"/>
              </a:ext>
            </a:extLst>
          </p:cNvPr>
          <p:cNvSpPr txBox="1"/>
          <p:nvPr/>
        </p:nvSpPr>
        <p:spPr>
          <a:xfrm>
            <a:off x="6291912" y="4320304"/>
            <a:ext cx="130195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CE65 (IPHC)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30A22D-1527-417A-82AE-2B9ECA889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3723" y="2192651"/>
            <a:ext cx="2164822" cy="42433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C4AA2E-65C0-4B1E-8A0F-8F6FE6F5DF68}"/>
              </a:ext>
            </a:extLst>
          </p:cNvPr>
          <p:cNvSpPr txBox="1"/>
          <p:nvPr/>
        </p:nvSpPr>
        <p:spPr>
          <a:xfrm>
            <a:off x="3967395" y="6017273"/>
            <a:ext cx="19030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PLL/LDO (NIKHEF)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88E36A-A05F-4A1E-AC47-2F3D58BA6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9381" y="4967302"/>
            <a:ext cx="2316119" cy="16817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80F656-8526-43EC-9A55-CD0D87ACEE41}"/>
              </a:ext>
            </a:extLst>
          </p:cNvPr>
          <p:cNvSpPr txBox="1"/>
          <p:nvPr/>
        </p:nvSpPr>
        <p:spPr>
          <a:xfrm>
            <a:off x="6942891" y="6251324"/>
            <a:ext cx="117211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SEU(INFN)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75688E-EFC6-43FD-89BB-3FCDA77F72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6337" y="4967302"/>
            <a:ext cx="1735496" cy="17238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B3FE9DF-ED28-4BCF-8383-2969312A2286}"/>
              </a:ext>
            </a:extLst>
          </p:cNvPr>
          <p:cNvSpPr txBox="1"/>
          <p:nvPr/>
        </p:nvSpPr>
        <p:spPr>
          <a:xfrm>
            <a:off x="8656337" y="4994433"/>
            <a:ext cx="156716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PLL/CML/I2C (RAL)</a:t>
            </a:r>
          </a:p>
        </p:txBody>
      </p:sp>
    </p:spTree>
    <p:extLst>
      <p:ext uri="{BB962C8B-B14F-4D97-AF65-F5344CB8AC3E}">
        <p14:creationId xmlns:p14="http://schemas.microsoft.com/office/powerpoint/2010/main" val="4195309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559" y="4359215"/>
            <a:ext cx="3395826" cy="21658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8217B8-85C6-BF4E-89E1-A6954783545D}"/>
              </a:ext>
            </a:extLst>
          </p:cNvPr>
          <p:cNvSpPr/>
          <p:nvPr/>
        </p:nvSpPr>
        <p:spPr>
          <a:xfrm>
            <a:off x="728655" y="994478"/>
            <a:ext cx="10719460" cy="1020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1000"/>
              </a:spcAft>
            </a:pPr>
            <a:r>
              <a:rPr lang="en-GB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GB" spc="-100" dirty="0">
              <a:cs typeface="Arial" panose="020B0604020202020204" pitchFamily="34" charset="0"/>
            </a:endParaRPr>
          </a:p>
          <a:p>
            <a:pPr fontAlgn="base">
              <a:spcAft>
                <a:spcPts val="1000"/>
              </a:spcAft>
            </a:pPr>
            <a:endParaRPr lang="en-GB" sz="2800" b="1" spc="-10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411481" y="1083388"/>
            <a:ext cx="3737609" cy="11785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PLL</a:t>
            </a:r>
          </a:p>
          <a:p>
            <a:pPr lvl="1"/>
            <a:r>
              <a:rPr lang="en-US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range operation: </a:t>
            </a: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7GHz -10GHz and 500MHz-1.25GHz</a:t>
            </a:r>
          </a:p>
          <a:p>
            <a:pPr lvl="1"/>
            <a:r>
              <a:rPr lang="en-US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 Immune frequency divider</a:t>
            </a:r>
            <a:endParaRPr lang="en-US" sz="1600" dirty="0">
              <a:solidFill>
                <a:srgbClr val="1E5DF8"/>
              </a:solidFill>
            </a:endParaRPr>
          </a:p>
          <a:p>
            <a:endParaRPr lang="en-US" sz="2000" dirty="0">
              <a:solidFill>
                <a:srgbClr val="1E5DF8"/>
              </a:solidFill>
            </a:endParaRPr>
          </a:p>
          <a:p>
            <a:endParaRPr lang="en-US" sz="2000" dirty="0">
              <a:solidFill>
                <a:srgbClr val="1E5DF8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411481" y="302870"/>
            <a:ext cx="1114425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ER1 – RAL/EIC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02" y="1714884"/>
            <a:ext cx="6000204" cy="2257430"/>
          </a:xfrm>
          <a:prstGeom prst="rect">
            <a:avLst/>
          </a:prstGeom>
        </p:spPr>
      </p:pic>
      <p:sp>
        <p:nvSpPr>
          <p:cNvPr id="56" name="Content Placeholder 4"/>
          <p:cNvSpPr txBox="1">
            <a:spLocks/>
          </p:cNvSpPr>
          <p:nvPr/>
        </p:nvSpPr>
        <p:spPr>
          <a:xfrm>
            <a:off x="4781551" y="200352"/>
            <a:ext cx="6483684" cy="14881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I2C Interface</a:t>
            </a:r>
          </a:p>
          <a:p>
            <a:pPr lvl="1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Configurable soft-IP (variable number of registers)</a:t>
            </a:r>
          </a:p>
          <a:p>
            <a:pPr lvl="1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mode plus (1Mbit/s), 20MHz control clock</a:t>
            </a:r>
          </a:p>
          <a:p>
            <a:pPr lvl="1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TMV </a:t>
            </a:r>
            <a:r>
              <a:rPr lang="en-GB" sz="16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</a:t>
            </a: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registers</a:t>
            </a:r>
          </a:p>
          <a:p>
            <a:pPr lvl="1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example 110 x 55um</a:t>
            </a:r>
          </a:p>
          <a:p>
            <a:pPr lvl="1"/>
            <a:endParaRPr lang="en-US" sz="1600" dirty="0">
              <a:solidFill>
                <a:srgbClr val="1E5DF8"/>
              </a:solidFill>
            </a:endParaRPr>
          </a:p>
          <a:p>
            <a:endParaRPr lang="en-US" sz="2000" dirty="0">
              <a:solidFill>
                <a:srgbClr val="1E5DF8"/>
              </a:solidFill>
            </a:endParaRPr>
          </a:p>
          <a:p>
            <a:endParaRPr lang="en-US" sz="2000" dirty="0">
              <a:solidFill>
                <a:srgbClr val="1E5DF8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334" y="2251518"/>
            <a:ext cx="5462361" cy="2816637"/>
          </a:xfrm>
          <a:prstGeom prst="rect">
            <a:avLst/>
          </a:prstGeom>
        </p:spPr>
      </p:pic>
      <p:sp>
        <p:nvSpPr>
          <p:cNvPr id="58" name="Content Placeholder 4"/>
          <p:cNvSpPr txBox="1">
            <a:spLocks/>
          </p:cNvSpPr>
          <p:nvPr/>
        </p:nvSpPr>
        <p:spPr>
          <a:xfrm>
            <a:off x="8435340" y="5276826"/>
            <a:ext cx="3505685" cy="1775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CML Receiver/Driver Loop</a:t>
            </a:r>
          </a:p>
          <a:p>
            <a:pPr lvl="1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increase speed of LVDS-CML loop from ER1</a:t>
            </a:r>
          </a:p>
          <a:p>
            <a:pPr lvl="1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design, including CTLE</a:t>
            </a:r>
            <a:endParaRPr lang="en-US" sz="1600" dirty="0">
              <a:solidFill>
                <a:srgbClr val="1E5DF8"/>
              </a:solidFill>
            </a:endParaRPr>
          </a:p>
          <a:p>
            <a:endParaRPr lang="en-US" sz="2000" dirty="0">
              <a:solidFill>
                <a:srgbClr val="1E5DF8"/>
              </a:solidFill>
            </a:endParaRPr>
          </a:p>
          <a:p>
            <a:endParaRPr lang="en-US" sz="2000" dirty="0">
              <a:solidFill>
                <a:srgbClr val="1E5DF8"/>
              </a:solidFill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791" y="1831208"/>
            <a:ext cx="5435867" cy="65956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9370" y="4757589"/>
            <a:ext cx="1425970" cy="182369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663" y="2927099"/>
            <a:ext cx="2558994" cy="325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88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AB3646-64F7-4A34-AEA8-75AA8FCA48F5}"/>
              </a:ext>
            </a:extLst>
          </p:cNvPr>
          <p:cNvSpPr txBox="1"/>
          <p:nvPr/>
        </p:nvSpPr>
        <p:spPr>
          <a:xfrm>
            <a:off x="411481" y="302870"/>
            <a:ext cx="1114425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ER1 – Yield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9745CD1-C9BC-483C-A016-816AB3EC3BBA}"/>
              </a:ext>
            </a:extLst>
          </p:cNvPr>
          <p:cNvSpPr txBox="1">
            <a:spLocks/>
          </p:cNvSpPr>
          <p:nvPr/>
        </p:nvSpPr>
        <p:spPr>
          <a:xfrm>
            <a:off x="411481" y="1072311"/>
            <a:ext cx="9786619" cy="42433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DFM Cells</a:t>
            </a:r>
            <a:endParaRPr lang="en-US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improve yield of standard cells – increase spacing, contacts </a:t>
            </a:r>
            <a:r>
              <a:rPr lang="en-US" sz="20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lvl="1"/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Process:</a:t>
            </a:r>
          </a:p>
          <a:p>
            <a:pPr lvl="2"/>
            <a:r>
              <a:rPr lang="en-US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required cells</a:t>
            </a:r>
          </a:p>
          <a:p>
            <a:pPr lvl="2"/>
            <a:r>
              <a:rPr lang="en-US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Divide work amongst available groups</a:t>
            </a:r>
          </a:p>
          <a:p>
            <a:pPr lvl="2"/>
            <a:r>
              <a:rPr lang="en-US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Recombine into one library</a:t>
            </a:r>
          </a:p>
          <a:p>
            <a:pPr lvl="2"/>
            <a:r>
              <a:rPr lang="en-US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 and LEF generation</a:t>
            </a:r>
          </a:p>
          <a:p>
            <a:pPr lvl="2"/>
            <a:r>
              <a:rPr lang="en-US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Liberty model generation</a:t>
            </a:r>
          </a:p>
          <a:p>
            <a:pPr lvl="1"/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 layout work and scripting</a:t>
            </a:r>
          </a:p>
          <a:p>
            <a:pPr lvl="2"/>
            <a:endParaRPr lang="en-US" sz="1600" dirty="0">
              <a:solidFill>
                <a:srgbClr val="1E5DF8"/>
              </a:solidFill>
            </a:endParaRPr>
          </a:p>
          <a:p>
            <a:endParaRPr lang="en-US" dirty="0">
              <a:solidFill>
                <a:srgbClr val="1E5DF8"/>
              </a:solidFill>
            </a:endParaRPr>
          </a:p>
          <a:p>
            <a:endParaRPr lang="en-US" dirty="0">
              <a:solidFill>
                <a:srgbClr val="1E5DF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6ED524-3B6D-4CAE-8C42-75B4DDB2D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572" y="4073673"/>
            <a:ext cx="6987528" cy="24103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23BBF1-B07C-44C3-AF3D-65242FD09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0" y="2898627"/>
            <a:ext cx="5118100" cy="106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52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D8578B-06B8-D44F-871B-381E169CC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F8DB5-D875-CF4D-A96F-70F080421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89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4E9903-6FB2-4936-983A-B359F8B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913333"/>
            <a:ext cx="8171643" cy="4550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207498" y="208994"/>
            <a:ext cx="1168562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B0D8157-C075-4605-9AD3-8CE6D261511D}"/>
              </a:ext>
            </a:extLst>
          </p:cNvPr>
          <p:cNvSpPr txBox="1">
            <a:spLocks/>
          </p:cNvSpPr>
          <p:nvPr/>
        </p:nvSpPr>
        <p:spPr>
          <a:xfrm>
            <a:off x="411481" y="1083387"/>
            <a:ext cx="4080509" cy="42104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Silicon Design</a:t>
            </a:r>
          </a:p>
          <a:p>
            <a:pPr lvl="1"/>
            <a:endParaRPr lang="en-US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closely tied to ITS3/CERN EP R&amp;D WP1.2</a:t>
            </a:r>
          </a:p>
          <a:p>
            <a:pPr lvl="1"/>
            <a:endParaRPr lang="en-US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submission ER1</a:t>
            </a:r>
          </a:p>
          <a:p>
            <a:pPr lvl="1"/>
            <a:endParaRPr lang="en-US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part is to demonstrate stitching (CERN)</a:t>
            </a:r>
          </a:p>
          <a:p>
            <a:pPr lvl="1"/>
            <a:endParaRPr lang="en-US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also other small blocks</a:t>
            </a:r>
            <a:endParaRPr lang="en-US" sz="2000" dirty="0">
              <a:solidFill>
                <a:srgbClr val="1E5DF8"/>
              </a:solidFill>
            </a:endParaRPr>
          </a:p>
          <a:p>
            <a:endParaRPr lang="en-US" dirty="0">
              <a:solidFill>
                <a:srgbClr val="1E5DF8"/>
              </a:solidFill>
            </a:endParaRPr>
          </a:p>
          <a:p>
            <a:endParaRPr lang="en-US" dirty="0">
              <a:solidFill>
                <a:srgbClr val="1E5DF8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9E2D7-4E50-45B9-A9EF-AFCAA5D62BAF}"/>
              </a:ext>
            </a:extLst>
          </p:cNvPr>
          <p:cNvSpPr txBox="1"/>
          <p:nvPr/>
        </p:nvSpPr>
        <p:spPr>
          <a:xfrm>
            <a:off x="5879573" y="1209409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Section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DA2575-52AF-437C-9C87-F340796503CF}"/>
              </a:ext>
            </a:extLst>
          </p:cNvPr>
          <p:cNvSpPr txBox="1"/>
          <p:nvPr/>
        </p:nvSpPr>
        <p:spPr>
          <a:xfrm>
            <a:off x="8590517" y="1209409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31939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26" t="60182"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266345" y="2160730"/>
            <a:ext cx="831659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MLR1</a:t>
            </a:r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2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ACE77D-E0CF-4261-8FEA-74B19E13389C}"/>
              </a:ext>
            </a:extLst>
          </p:cNvPr>
          <p:cNvSpPr txBox="1"/>
          <p:nvPr/>
        </p:nvSpPr>
        <p:spPr>
          <a:xfrm>
            <a:off x="403340" y="345182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MLR1 Tests - General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82E508-3AD0-41D5-AF18-D51217EAF02D}"/>
              </a:ext>
            </a:extLst>
          </p:cNvPr>
          <p:cNvSpPr/>
          <p:nvPr/>
        </p:nvSpPr>
        <p:spPr>
          <a:xfrm>
            <a:off x="403339" y="1114623"/>
            <a:ext cx="4393839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800100" lvl="1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on MLR1 tests generally</a:t>
            </a:r>
          </a:p>
          <a:p>
            <a:pPr marL="1257300" lvl="2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detail can be found in 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Latest WP1.2 Update: </a:t>
            </a:r>
            <a:r>
              <a:rPr lang="en-GB" sz="2000" dirty="0">
                <a:hlinkClick r:id="rId2"/>
              </a:rPr>
              <a:t>https://indico.cern.ch/event/1157236/contributions/4859440/attachments/2436938/4173788/2022_05_04_WP1_2_f.pdf</a:t>
            </a:r>
            <a:r>
              <a:rPr lang="en-GB" sz="2000" dirty="0"/>
              <a:t> </a:t>
            </a:r>
          </a:p>
          <a:p>
            <a:pPr marL="1257300" lvl="2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on testing from the UK</a:t>
            </a:r>
          </a:p>
          <a:p>
            <a:pPr lvl="1" fontAlgn="base">
              <a:spcBef>
                <a:spcPts val="600"/>
              </a:spcBef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A3D4B-3972-44F4-815E-8A87F21B0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439" y="1114623"/>
            <a:ext cx="6692220" cy="23219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7640BA9-EC80-4F17-923B-AED3F402A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216" y="3740727"/>
            <a:ext cx="5366665" cy="298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78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7D31AC-C3A4-4D8D-A574-D7CC335A3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891" y="1195337"/>
            <a:ext cx="8870218" cy="4467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0EBC80-AC5A-4E33-9E2E-6B549E770676}"/>
              </a:ext>
            </a:extLst>
          </p:cNvPr>
          <p:cNvSpPr txBox="1"/>
          <p:nvPr/>
        </p:nvSpPr>
        <p:spPr>
          <a:xfrm>
            <a:off x="403340" y="345182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MLR1 Tests - General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EF3BCE-05FB-4DD7-94AF-0B7E5D8147F9}"/>
              </a:ext>
            </a:extLst>
          </p:cNvPr>
          <p:cNvSpPr txBox="1"/>
          <p:nvPr/>
        </p:nvSpPr>
        <p:spPr>
          <a:xfrm>
            <a:off x="4710228" y="5743376"/>
            <a:ext cx="6903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hlinkClick r:id="rId3"/>
              </a:rPr>
              <a:t>https://indico.cern.ch/event/1157236/contributions/4859440/attachments/2436938/4173788/2022_05_04_WP1_2_f.pdf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7754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EFC534-CF30-4ADA-912E-EFA827273748}"/>
              </a:ext>
            </a:extLst>
          </p:cNvPr>
          <p:cNvSpPr txBox="1"/>
          <p:nvPr/>
        </p:nvSpPr>
        <p:spPr>
          <a:xfrm>
            <a:off x="403340" y="345182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MLR1 Tests - General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7C092-DEE0-4A6A-8118-58644DFB6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526" y="345182"/>
            <a:ext cx="6128474" cy="31700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B205B3-F5E7-470F-A84C-C15B6949CE84}"/>
              </a:ext>
            </a:extLst>
          </p:cNvPr>
          <p:cNvSpPr/>
          <p:nvPr/>
        </p:nvSpPr>
        <p:spPr>
          <a:xfrm>
            <a:off x="403340" y="1114623"/>
            <a:ext cx="4453667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Pixel Test Structure (DPTS)</a:t>
            </a:r>
          </a:p>
          <a:p>
            <a:pPr marL="800100" lvl="1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result after transistors probably performance of DPTS</a:t>
            </a:r>
          </a:p>
          <a:p>
            <a:pPr marL="800100" lvl="1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efficiency demonstrated</a:t>
            </a:r>
          </a:p>
          <a:p>
            <a:pPr marL="800100" lvl="1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 here - 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https://indico.cern.ch/event/1084123/contributions/4558291/attachments/2323088/3956324/2021-10-06_EPRD12-ITS3-testbeam.pdf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C6B3CB-B0E4-47D7-BC57-77CF6949B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327" y="3669477"/>
            <a:ext cx="5421960" cy="294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03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260754" y="199018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latin typeface="Arial" panose="020B0604020202020204" pitchFamily="34" charset="0"/>
                <a:cs typeface="Arial" panose="020B0604020202020204" pitchFamily="34" charset="0"/>
              </a:rPr>
              <a:t>MLR1 Tests </a:t>
            </a:r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General</a:t>
            </a:r>
            <a:endParaRPr lang="en-US" sz="44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99" y="1098604"/>
            <a:ext cx="3111193" cy="16841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2533794"/>
            <a:ext cx="20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DPTS and APTS both in beam test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601" y="1130238"/>
            <a:ext cx="5334000" cy="21202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4239" y="3223195"/>
            <a:ext cx="501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RO shows good agreement with simulation. Irradiation planned.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617" y="4109271"/>
            <a:ext cx="2174987" cy="1686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87" y="3101194"/>
            <a:ext cx="2355511" cy="18513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9038" y="4872428"/>
            <a:ext cx="2063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Temperature sensor and VCO fully functional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7659" y="3814034"/>
            <a:ext cx="2425215" cy="19137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75000" y="5801096"/>
            <a:ext cx="3356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CML driver fully functional. More advanced test system planned.</a:t>
            </a: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6191885" y="3792102"/>
            <a:ext cx="3688947" cy="21606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many, many more. Transistor test structures, pixels, </a:t>
            </a:r>
            <a:r>
              <a:rPr lang="en-US" sz="20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etc…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https://indico.cern.ch/event/1091910/</a:t>
            </a:r>
            <a:endParaRPr lang="en-US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3D2E13E8-D2BD-49D0-959B-7FD1AB47F6AC}"/>
              </a:ext>
            </a:extLst>
          </p:cNvPr>
          <p:cNvSpPr txBox="1">
            <a:spLocks/>
          </p:cNvSpPr>
          <p:nvPr/>
        </p:nvSpPr>
        <p:spPr>
          <a:xfrm>
            <a:off x="8674411" y="373143"/>
            <a:ext cx="3355294" cy="373612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results already presented at VCI2022:</a:t>
            </a:r>
          </a:p>
          <a:p>
            <a:pPr lvl="2">
              <a:lnSpc>
                <a:spcPct val="100000"/>
              </a:lnSpc>
            </a:pPr>
            <a:r>
              <a:rPr lang="en-US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https://indico.cern.ch/event/1044975/contributions/4663696/</a:t>
            </a:r>
            <a:endParaRPr lang="en-US" sz="16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en-US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https://indico.cern.ch/event/1044975/contributions/4663650/</a:t>
            </a:r>
            <a:endParaRPr lang="en-US" sz="16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en-US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https://indico.cern.ch/event/1044975/contributions/4663684/</a:t>
            </a:r>
            <a:endParaRPr lang="en-US" sz="16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endParaRPr lang="en-US" sz="16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075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403340" y="345182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MLR1 Tests - Reminder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8217B8-85C6-BF4E-89E1-A6954783545D}"/>
              </a:ext>
            </a:extLst>
          </p:cNvPr>
          <p:cNvSpPr/>
          <p:nvPr/>
        </p:nvSpPr>
        <p:spPr>
          <a:xfrm>
            <a:off x="403340" y="1114623"/>
            <a:ext cx="53875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</a:p>
          <a:p>
            <a:pPr marL="800100" lvl="1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LVDS-CML Loop</a:t>
            </a:r>
          </a:p>
          <a:p>
            <a:pPr marL="800100" lvl="1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Tested in existing system up to 700MBit/s</a:t>
            </a:r>
          </a:p>
          <a:p>
            <a:pPr marL="800100" lvl="1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Functional, but needs more detailed characterisation</a:t>
            </a:r>
          </a:p>
          <a:p>
            <a:pPr lvl="1" fontAlgn="base">
              <a:spcBef>
                <a:spcPts val="600"/>
              </a:spcBef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20" y="2638117"/>
            <a:ext cx="5957594" cy="2896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B55687-B2AB-4527-82AB-DCA6BC216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090" y="241381"/>
            <a:ext cx="5387595" cy="2292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CC782B-6B9D-41ED-8DDF-C272AE84E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45" y="3616765"/>
            <a:ext cx="3665890" cy="289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83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471D74-EEFF-481D-8DDA-D83170BDD5A9}"/>
              </a:ext>
            </a:extLst>
          </p:cNvPr>
          <p:cNvSpPr txBox="1"/>
          <p:nvPr/>
        </p:nvSpPr>
        <p:spPr>
          <a:xfrm>
            <a:off x="207498" y="208994"/>
            <a:ext cx="1168562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latin typeface="Arial" panose="020B0604020202020204" pitchFamily="34" charset="0"/>
                <a:cs typeface="Arial" panose="020B0604020202020204" pitchFamily="34" charset="0"/>
              </a:rPr>
              <a:t>MLR1 Tests – New System</a:t>
            </a:r>
          </a:p>
        </p:txBody>
      </p:sp>
      <p:pic>
        <p:nvPicPr>
          <p:cNvPr id="6" name="Picture 5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7A650309-8B02-464E-92E6-24A5DF85A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1" y="1283235"/>
            <a:ext cx="5232400" cy="392430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756708F-0018-40BE-883A-E2C77711E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444" y="1283236"/>
            <a:ext cx="321185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0133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KRI">
    <a:dk1>
      <a:srgbClr val="201D3E"/>
    </a:dk1>
    <a:lt1>
      <a:srgbClr val="FF6800"/>
    </a:lt1>
    <a:dk2>
      <a:srgbClr val="F19D1B"/>
    </a:dk2>
    <a:lt2>
      <a:srgbClr val="F9BB0E"/>
    </a:lt2>
    <a:accent1>
      <a:srgbClr val="69BF49"/>
    </a:accent1>
    <a:accent2>
      <a:srgbClr val="07B089"/>
    </a:accent2>
    <a:accent3>
      <a:srgbClr val="36D2AF"/>
    </a:accent3>
    <a:accent4>
      <a:srgbClr val="10BED6"/>
    </a:accent4>
    <a:accent5>
      <a:srgbClr val="247BE1"/>
    </a:accent5>
    <a:accent6>
      <a:srgbClr val="BF28BC"/>
    </a:accent6>
    <a:hlink>
      <a:srgbClr val="FF595B"/>
    </a:hlink>
    <a:folHlink>
      <a:srgbClr val="F02436"/>
    </a:folHlink>
  </a:clrScheme>
</a:themeOverride>
</file>

<file path=ppt/theme/themeOverride2.xml><?xml version="1.0" encoding="utf-8"?>
<a:themeOverride xmlns:a="http://schemas.openxmlformats.org/drawingml/2006/main">
  <a:clrScheme name="UKRI">
    <a:dk1>
      <a:srgbClr val="201D3E"/>
    </a:dk1>
    <a:lt1>
      <a:srgbClr val="FF6800"/>
    </a:lt1>
    <a:dk2>
      <a:srgbClr val="F19D1B"/>
    </a:dk2>
    <a:lt2>
      <a:srgbClr val="F9BB0E"/>
    </a:lt2>
    <a:accent1>
      <a:srgbClr val="69BF49"/>
    </a:accent1>
    <a:accent2>
      <a:srgbClr val="07B089"/>
    </a:accent2>
    <a:accent3>
      <a:srgbClr val="36D2AF"/>
    </a:accent3>
    <a:accent4>
      <a:srgbClr val="10BED6"/>
    </a:accent4>
    <a:accent5>
      <a:srgbClr val="247BE1"/>
    </a:accent5>
    <a:accent6>
      <a:srgbClr val="BF28BC"/>
    </a:accent6>
    <a:hlink>
      <a:srgbClr val="FF595B"/>
    </a:hlink>
    <a:folHlink>
      <a:srgbClr val="F02436"/>
    </a:folHlink>
  </a:clrScheme>
</a:themeOverride>
</file>

<file path=ppt/theme/themeOverride3.xml><?xml version="1.0" encoding="utf-8"?>
<a:themeOverride xmlns:a="http://schemas.openxmlformats.org/drawingml/2006/main">
  <a:clrScheme name="UKRI">
    <a:dk1>
      <a:srgbClr val="201D3E"/>
    </a:dk1>
    <a:lt1>
      <a:srgbClr val="FF6800"/>
    </a:lt1>
    <a:dk2>
      <a:srgbClr val="F19D1B"/>
    </a:dk2>
    <a:lt2>
      <a:srgbClr val="F9BB0E"/>
    </a:lt2>
    <a:accent1>
      <a:srgbClr val="69BF49"/>
    </a:accent1>
    <a:accent2>
      <a:srgbClr val="07B089"/>
    </a:accent2>
    <a:accent3>
      <a:srgbClr val="36D2AF"/>
    </a:accent3>
    <a:accent4>
      <a:srgbClr val="10BED6"/>
    </a:accent4>
    <a:accent5>
      <a:srgbClr val="247BE1"/>
    </a:accent5>
    <a:accent6>
      <a:srgbClr val="BF28BC"/>
    </a:accent6>
    <a:hlink>
      <a:srgbClr val="FF595B"/>
    </a:hlink>
    <a:folHlink>
      <a:srgbClr val="F0243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6020</TotalTime>
  <Words>719</Words>
  <Application>Microsoft Office PowerPoint</Application>
  <PresentationFormat>Widescreen</PresentationFormat>
  <Paragraphs>121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1_Office Theme</vt:lpstr>
      <vt:lpstr>MASTER 2 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Sedgwick, Iain (STFC,RAL,TECH)</cp:lastModifiedBy>
  <cp:revision>285</cp:revision>
  <cp:lastPrinted>2019-10-02T08:27:37Z</cp:lastPrinted>
  <dcterms:created xsi:type="dcterms:W3CDTF">2019-09-17T08:04:08Z</dcterms:created>
  <dcterms:modified xsi:type="dcterms:W3CDTF">2022-05-23T15:11:31Z</dcterms:modified>
</cp:coreProperties>
</file>