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8" r:id="rId5"/>
  </p:sldMasterIdLst>
  <p:notesMasterIdLst>
    <p:notesMasterId r:id="rId19"/>
  </p:notesMasterIdLst>
  <p:sldIdLst>
    <p:sldId id="256" r:id="rId6"/>
    <p:sldId id="3900" r:id="rId7"/>
    <p:sldId id="3902" r:id="rId8"/>
    <p:sldId id="3734" r:id="rId9"/>
    <p:sldId id="3711" r:id="rId10"/>
    <p:sldId id="3901" r:id="rId11"/>
    <p:sldId id="3898" r:id="rId12"/>
    <p:sldId id="3735" r:id="rId13"/>
    <p:sldId id="3903" r:id="rId14"/>
    <p:sldId id="3704" r:id="rId15"/>
    <p:sldId id="3706" r:id="rId16"/>
    <p:sldId id="3852" r:id="rId17"/>
    <p:sldId id="38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94709"/>
  </p:normalViewPr>
  <p:slideViewPr>
    <p:cSldViewPr snapToGrid="0">
      <p:cViewPr varScale="1">
        <p:scale>
          <a:sx n="61" d="100"/>
          <a:sy n="61" d="100"/>
        </p:scale>
        <p:origin x="1332" y="60"/>
      </p:cViewPr>
      <p:guideLst>
        <p:guide orient="horz" pos="23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745EDC-326A-DC46-A236-B4FC4FF83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8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5EDC-326A-DC46-A236-B4FC4FF83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745EDC-326A-DC46-A236-B4FC4FF83B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4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5EDC-326A-DC46-A236-B4FC4FF83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5EDC-326A-DC46-A236-B4FC4FF83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6664" y="2790092"/>
            <a:ext cx="582150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Talk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43" y="4642339"/>
            <a:ext cx="5289726" cy="5802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,Title</a:t>
            </a:r>
          </a:p>
          <a:p>
            <a:r>
              <a:rPr lang="en-US"/>
              <a:t>Event</a:t>
            </a:r>
          </a:p>
          <a:p>
            <a:r>
              <a:rPr lang="en-US"/>
              <a:t>Dates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86700" cy="681037"/>
          </a:xfrm>
        </p:spPr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160"/>
            <a:ext cx="9144000" cy="558984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6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8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43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46271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25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676960"/>
            <a:ext cx="2057400" cy="178757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76960"/>
            <a:ext cx="3086100" cy="178758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76960"/>
            <a:ext cx="2057400" cy="178758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29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671287"/>
            <a:ext cx="2057400" cy="191030"/>
          </a:xfrm>
        </p:spPr>
        <p:txBody>
          <a:bodyPr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64687"/>
            <a:ext cx="3086100" cy="191030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79747"/>
            <a:ext cx="2057400" cy="19103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13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663085"/>
            <a:ext cx="2057400" cy="194915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52413"/>
            <a:ext cx="3086100" cy="194915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63085"/>
            <a:ext cx="2057400" cy="19491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icug.github.io/content/w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icug.org/web/content/electron-ion-collider-users-group-eicu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690" y="1654052"/>
            <a:ext cx="6273085" cy="1774948"/>
          </a:xfrm>
        </p:spPr>
        <p:txBody>
          <a:bodyPr>
            <a:normAutofit/>
          </a:bodyPr>
          <a:lstStyle/>
          <a:p>
            <a:r>
              <a:rPr lang="en-US" dirty="0"/>
              <a:t>EIC Project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6864" y="3429000"/>
            <a:ext cx="5230906" cy="19805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/>
              <a:t>Elke </a:t>
            </a:r>
            <a:r>
              <a:rPr lang="en-US" dirty="0" err="1"/>
              <a:t>Aschenauer</a:t>
            </a:r>
            <a:r>
              <a:rPr lang="en-US" dirty="0"/>
              <a:t> and Rolf Ent</a:t>
            </a:r>
          </a:p>
          <a:p>
            <a:r>
              <a:rPr lang="en-US" dirty="0"/>
              <a:t>Co-Associate Directors for the Experimental Program</a:t>
            </a:r>
          </a:p>
          <a:p>
            <a:r>
              <a:rPr lang="en-US" dirty="0"/>
              <a:t>Detector-1 General Meeting</a:t>
            </a:r>
          </a:p>
          <a:p>
            <a:r>
              <a:rPr lang="en-US" sz="1400" dirty="0"/>
              <a:t>May 27, 2022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3E28-E718-7240-882C-DEAA0D34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36997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Coordination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30C9-E1BB-F448-A9EE-B6D18A4F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302CF-5258-40A7-BB39-0C7B60215C1A}"/>
              </a:ext>
            </a:extLst>
          </p:cNvPr>
          <p:cNvSpPr txBox="1"/>
          <p:nvPr/>
        </p:nvSpPr>
        <p:spPr>
          <a:xfrm>
            <a:off x="1896789" y="5092105"/>
            <a:ext cx="373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Also posted on: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https://eicug.github.io/content/wg.html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F57187-0C41-41C3-A45E-8ED1689C3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6212"/>
            <a:ext cx="9144000" cy="4435181"/>
          </a:xfrm>
          <a:noFill/>
        </p:spPr>
        <p:txBody>
          <a:bodyPr>
            <a:noAutofit/>
          </a:bodyPr>
          <a:lstStyle/>
          <a:p>
            <a:r>
              <a:rPr lang="en-US" sz="1600" dirty="0"/>
              <a:t>Charge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Coordination of resources among EIC computing efforts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Assure computing infrastructure follows DOE and host lab mandates and guidelines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Keep record of required and available resources as well as their usage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Access point for institutions that intend to contribute computing resources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Propose level to include representatives of major resource provider contributors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Start infrastructure assessment to fold in international computing resources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Pursue and develop in-common data flow and management (</a:t>
            </a:r>
            <a:r>
              <a:rPr lang="en-US" sz="1200" dirty="0"/>
              <a:t>for detector-1 and potential detector-2).</a:t>
            </a:r>
          </a:p>
          <a:p>
            <a:r>
              <a:rPr lang="en-US" sz="1600" dirty="0"/>
              <a:t>Membership – next slide</a:t>
            </a:r>
          </a:p>
          <a:p>
            <a:r>
              <a:rPr lang="en-US" sz="1600" dirty="0"/>
              <a:t>Timeline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Regular meetings of CCG this year to accompany detector-1 consolidation and path to detectior-2 process, and preparations towards pre-Technical Design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Structure and responsibilities to be revisited early 2023 </a:t>
            </a:r>
            <a:r>
              <a:rPr lang="en-US" sz="1600" u="sng" dirty="0"/>
              <a:t>after formal Detector-1 Collaboration is formed and governance structure is defined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118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3E28-E718-7240-882C-DEAA0D34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36997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Coordination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30C9-E1BB-F448-A9EE-B6D18A4F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02F0A7-7EB2-4C55-97D3-94F18FC7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6212"/>
            <a:ext cx="9144000" cy="6321788"/>
          </a:xfrm>
          <a:noFill/>
        </p:spPr>
        <p:txBody>
          <a:bodyPr>
            <a:noAutofit/>
          </a:bodyPr>
          <a:lstStyle/>
          <a:p>
            <a:r>
              <a:rPr lang="en-US" sz="1600" dirty="0"/>
              <a:t>Charge – previous slide</a:t>
            </a:r>
          </a:p>
          <a:p>
            <a:r>
              <a:rPr lang="en-US" sz="1600" dirty="0"/>
              <a:t>Membership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Contact persons/liaisons for EIC computing resources from labs (2)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Jerome </a:t>
            </a:r>
            <a:r>
              <a:rPr lang="en-US" sz="1400" dirty="0" err="1"/>
              <a:t>Lauret</a:t>
            </a:r>
            <a:r>
              <a:rPr lang="en-US" sz="1400" dirty="0"/>
              <a:t> (BNL) and Graham </a:t>
            </a:r>
            <a:r>
              <a:rPr lang="en-US" sz="1400" dirty="0" err="1"/>
              <a:t>Heyes</a:t>
            </a:r>
            <a:r>
              <a:rPr lang="en-US" sz="1400" dirty="0"/>
              <a:t> (</a:t>
            </a:r>
            <a:r>
              <a:rPr lang="en-US" sz="1400" dirty="0" err="1"/>
              <a:t>JLab</a:t>
            </a:r>
            <a:r>
              <a:rPr lang="en-US" sz="1400" dirty="0"/>
              <a:t>) – co-chairs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Contacts for EIC Project Detector, also listed as contacts at EICUG web pages: </a:t>
            </a:r>
            <a:r>
              <a:rPr lang="en-US" sz="1400" dirty="0">
                <a:hlinkClick r:id="rId2"/>
              </a:rPr>
              <a:t>http://eicug.org/web/content/electron-ion-collider-users-group-eicug</a:t>
            </a:r>
            <a:r>
              <a:rPr lang="en-US" sz="14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Links to EICUG Software/AI Working Group (2)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Andrea </a:t>
            </a:r>
            <a:r>
              <a:rPr lang="en-US" sz="1400" dirty="0" err="1"/>
              <a:t>Bressan</a:t>
            </a:r>
            <a:r>
              <a:rPr lang="en-US" sz="1400" dirty="0"/>
              <a:t>, Cristiano </a:t>
            </a:r>
            <a:r>
              <a:rPr lang="en-US" sz="1400" dirty="0" err="1"/>
              <a:t>Fanelli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Computing/Software Detector-1 Working Group (+1)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(Andrea </a:t>
            </a:r>
            <a:r>
              <a:rPr lang="en-US" sz="1400" dirty="0" err="1"/>
              <a:t>Bressan</a:t>
            </a:r>
            <a:r>
              <a:rPr lang="en-US" sz="1400" dirty="0"/>
              <a:t>, Cristiano Fanelli,) David Lawrence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Simulation, Production and QA Working Group (1)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 err="1"/>
              <a:t>Wouter</a:t>
            </a:r>
            <a:r>
              <a:rPr lang="en-US" sz="1400" dirty="0"/>
              <a:t> </a:t>
            </a:r>
            <a:r>
              <a:rPr lang="en-US" sz="1400" dirty="0" err="1"/>
              <a:t>Deconinck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Once formalized, representatives of detector-2 and major resource provided contributors</a:t>
            </a:r>
          </a:p>
          <a:p>
            <a:r>
              <a:rPr lang="en-US" sz="1600" dirty="0"/>
              <a:t>Timeline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Regular meetings of CCG this year to accompany detector-1 consolidation and path to detectior-2 process, and preparations towards pre-Technical Design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Structure and responsibilities to be revisited early 2023 </a:t>
            </a:r>
            <a:r>
              <a:rPr lang="en-US" sz="1600" u="sng" dirty="0"/>
              <a:t>after formal Detector-1 Collaboration is formed and governance structure is defined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034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66601-BE10-40AF-8825-BF9FB1C0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BA1FA-4115-6041-BBB0-D6A901BE4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3"/>
          <a:stretch/>
        </p:blipFill>
        <p:spPr>
          <a:xfrm>
            <a:off x="320807" y="1138065"/>
            <a:ext cx="8481002" cy="42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5A49-B14B-2C43-9BCE-07D06A20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Needed for the Detector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87063-4A0C-AE49-892D-E7BF93AF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399"/>
            <a:ext cx="9144000" cy="558984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en-US" sz="2400" dirty="0">
                <a:solidFill>
                  <a:srgbClr val="0000FF"/>
                </a:solidFill>
              </a:rPr>
              <a:t>Between now and CD-2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Form collaboration and define subsystem responsibilities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in-kind contributions need to be identified and agreements need to be in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2000" dirty="0">
                <a:sym typeface="Wingdings" pitchFamily="2" charset="2"/>
              </a:rPr>
              <a:t>        an advanced state (draft but not final)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>
                <a:sym typeface="Wingdings" pitchFamily="2" charset="2"/>
              </a:rPr>
              <a:t> Integrate collaboration in WBS – structure of detector</a:t>
            </a:r>
            <a:endParaRPr lang="en-US" sz="2000" dirty="0"/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Define scope of EIC Project Detector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/>
              <a:t> need to know all subsystem technologies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All subsystem requirements and interfaces need to be defined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Refine cost, schedule and labor needs for each subsystem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/>
              <a:t>basis – of – estimates need to be well documented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Agree on the Long Lead Procurement (LLP) items of the detector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Bring level of design on average to 50-60%, with LLP items needing to be at final design stage (~90%)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/>
              <a:t> Produce pre-TDR*: 1</a:t>
            </a:r>
            <a:r>
              <a:rPr lang="en-US" sz="2000" baseline="30000" dirty="0"/>
              <a:t>st</a:t>
            </a:r>
            <a:r>
              <a:rPr lang="en-US" sz="2000" dirty="0"/>
              <a:t> version of by May 2023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2000" dirty="0">
                <a:sym typeface="Wingdings" pitchFamily="2" charset="2"/>
              </a:rPr>
              <a:t>   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final version by October 2023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6663C-4CB2-FF47-8E2F-51DDC689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0582" y="5445929"/>
            <a:ext cx="27893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*TDR is needed by CD-3, about one year later</a:t>
            </a:r>
          </a:p>
        </p:txBody>
      </p:sp>
    </p:spTree>
    <p:extLst>
      <p:ext uri="{BB962C8B-B14F-4D97-AF65-F5344CB8AC3E}">
        <p14:creationId xmlns:p14="http://schemas.microsoft.com/office/powerpoint/2010/main" val="327561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6085-75E7-E84E-B281-761C480C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526"/>
            <a:ext cx="9144001" cy="6642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Timeline – What is Coming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7684D-F233-4640-8386-2C0602E23EBD}"/>
              </a:ext>
            </a:extLst>
          </p:cNvPr>
          <p:cNvSpPr txBox="1"/>
          <p:nvPr/>
        </p:nvSpPr>
        <p:spPr>
          <a:xfrm>
            <a:off x="102259" y="621194"/>
            <a:ext cx="884056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CD-0 approval					December 19, 2019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Community-wide Yellow Report effort		Dec. 2019 – Feb. 2021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CD-1 review (includes CDR)			January  26-29, 2021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Collaboration Proposals for Detectors	March 6, 2021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CD-1 approval					June 29, 2021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DOE/OPA Status Review			October 19-21, 2021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Update to Federal Project Director 	June 28-30, 2022, @BNL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and Schedule Event(s)			May-June 2022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Subsystem Reviews                                 January – December 2022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 Status Review				January 2023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Design Complete &amp; Review 		May 2023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Design/Maturity Readiness for CD-3A Items	May 2023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CD-2/3A review (expectation),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pre-TDR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~October 2023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CD-2/3A (expectation)				~January 2024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CD-3 review (expectation)			~January 2025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CD-3 (expectation), requires TDR		~April 2025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A32A11E-00D6-5048-8BD6-926A9B4F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3606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2817091"/>
            <a:ext cx="9144000" cy="3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6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6085-75E7-E84E-B281-761C480C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526"/>
            <a:ext cx="9144001" cy="6642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Pre-TDR outline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7684D-F233-4640-8386-2C0602E23EBD}"/>
              </a:ext>
            </a:extLst>
          </p:cNvPr>
          <p:cNvSpPr txBox="1"/>
          <p:nvPr/>
        </p:nvSpPr>
        <p:spPr>
          <a:xfrm>
            <a:off x="-307645" y="2964999"/>
            <a:ext cx="86393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0432FF"/>
              </a:buCl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0432FF"/>
              </a:buCl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A32A11E-00D6-5048-8BD6-926A9B4F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3606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635" y="1354515"/>
            <a:ext cx="88207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Physics Goals and Requirements (should be short, &lt; 50 pages)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 EIC Context and History (like CDR 2.2 or YR section 1)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2.2 The Science Goals of the EIC and the Machine Parameters (like CDR 2.3)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2.3 The EIC Science (follow YR structure)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2.4 Scientific Requirements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Accelerators (contribution to IR)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Integration and Commissioning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contributor)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10. Experimental Systems (Can be 200 pages to use for standalone detector TDR)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10.1 Experimental Equipment Requirements Summary (like CDR 8.2)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10.2 General Detector Considerations and Operations Challenges (YR 10, CDR 8.3)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10.3 EIC Detector	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10.4 Detector R&amp;D Summary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10.5 Detector Integration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10.6 Detector Commissioning and Pre-Operations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Appendix B	Integration of a Second Experiment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890" y="18878"/>
            <a:ext cx="475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Work model will be similar as we used to create the CDR, a mix of the project CAMs and some users, and use where we can input from the CDR, YR, proposals, technical notes, etc.</a:t>
            </a:r>
          </a:p>
        </p:txBody>
      </p:sp>
    </p:spTree>
    <p:extLst>
      <p:ext uri="{BB962C8B-B14F-4D97-AF65-F5344CB8AC3E}">
        <p14:creationId xmlns:p14="http://schemas.microsoft.com/office/powerpoint/2010/main" val="36424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7E42-4DA3-5A4E-99B5-6A3778FF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23322-5324-4D87-A868-C923AA2B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try to use the geometry database to keep </a:t>
            </a:r>
            <a:r>
              <a:rPr lang="en-US" dirty="0" err="1"/>
              <a:t>SketchUp</a:t>
            </a:r>
            <a:r>
              <a:rPr lang="en-US" dirty="0"/>
              <a:t> and CAD in phase (at different levels of detail).</a:t>
            </a:r>
          </a:p>
          <a:p>
            <a:r>
              <a:rPr lang="en-US" dirty="0"/>
              <a:t>This is used to ensure system integration, assembly and installation sequences, etc.</a:t>
            </a:r>
          </a:p>
          <a:p>
            <a:r>
              <a:rPr lang="en-US" dirty="0"/>
              <a:t>This is also used by the engineers to perform FEA calculations based on weights, frame dimensions and various material choices to ensure sufficient safety factor – this can lead to an iteration to make supports stiffer.</a:t>
            </a:r>
          </a:p>
          <a:p>
            <a:r>
              <a:rPr lang="en-US" dirty="0"/>
              <a:t>Service needs (cabling, LV, cooling) are required to provide sufficient space for them, we need these in the next iteration of information provided of the detector designs – for now we base service space needs on examples of </a:t>
            </a:r>
            <a:r>
              <a:rPr lang="en-US" dirty="0" err="1"/>
              <a:t>sPHENIX</a:t>
            </a:r>
            <a:r>
              <a:rPr lang="en-US" dirty="0"/>
              <a:t> and STAR.</a:t>
            </a:r>
          </a:p>
          <a:p>
            <a:r>
              <a:rPr lang="en-US" dirty="0"/>
              <a:t>Recent example 1 given in global detector and integration meeting of Monday:</a:t>
            </a:r>
          </a:p>
          <a:p>
            <a:pPr lvl="1"/>
            <a:r>
              <a:rPr lang="en-US" dirty="0"/>
              <a:t>Integration of DIRC bar boxes in support frame that also needs to support “detectors inside” (backward </a:t>
            </a:r>
            <a:r>
              <a:rPr lang="en-US" dirty="0" err="1"/>
              <a:t>EMCal</a:t>
            </a:r>
            <a:r>
              <a:rPr lang="en-US" dirty="0"/>
              <a:t>, outer tracker layers, TOF) – this meant a back and forth on the exact radius where the DIRC bar boxes reside – balance between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-coverage and frame engineering strength need</a:t>
            </a:r>
          </a:p>
          <a:p>
            <a:pPr lvl="1"/>
            <a:r>
              <a:rPr lang="en-US" dirty="0"/>
              <a:t>Further iteration to integrate the outer MPGD-layer and slots for service needs.</a:t>
            </a:r>
          </a:p>
          <a:p>
            <a:pPr lvl="1"/>
            <a:r>
              <a:rPr lang="en-US" dirty="0"/>
              <a:t>Will define outer radius of backward </a:t>
            </a:r>
            <a:r>
              <a:rPr lang="en-US" dirty="0" err="1"/>
              <a:t>EMCal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EEEMCal</a:t>
            </a:r>
            <a:r>
              <a:rPr lang="en-US" dirty="0">
                <a:sym typeface="Wingdings" panose="05000000000000000000" pitchFamily="2" charset="2"/>
              </a:rPr>
              <a:t> consortium</a:t>
            </a:r>
            <a:endParaRPr lang="en-US" dirty="0"/>
          </a:p>
          <a:p>
            <a:pPr lvl="1"/>
            <a:r>
              <a:rPr lang="en-US" dirty="0"/>
              <a:t>Next up: similar integration of barrel </a:t>
            </a:r>
            <a:r>
              <a:rPr lang="en-US" dirty="0" err="1"/>
              <a:t>EMCal</a:t>
            </a:r>
            <a:r>
              <a:rPr lang="en-US" dirty="0"/>
              <a:t> and </a:t>
            </a:r>
            <a:r>
              <a:rPr lang="en-US" dirty="0" err="1"/>
              <a:t>hpDIRC</a:t>
            </a:r>
            <a:r>
              <a:rPr lang="en-US" dirty="0"/>
              <a:t> extension/readout</a:t>
            </a:r>
          </a:p>
          <a:p>
            <a:r>
              <a:rPr lang="en-US" dirty="0"/>
              <a:t>Recent example 2:</a:t>
            </a:r>
          </a:p>
          <a:p>
            <a:pPr lvl="1"/>
            <a:r>
              <a:rPr lang="en-US" dirty="0"/>
              <a:t>Assembly and integration of Si tracking detector 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26B974-E517-411E-8492-91E06763C53E}"/>
              </a:ext>
            </a:extLst>
          </p:cNvPr>
          <p:cNvSpPr txBox="1">
            <a:spLocks/>
          </p:cNvSpPr>
          <p:nvPr/>
        </p:nvSpPr>
        <p:spPr>
          <a:xfrm>
            <a:off x="-1" y="9526"/>
            <a:ext cx="9144001" cy="66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Integration Process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F0A18-F305-4B67-8609-4391E9351BE6}"/>
              </a:ext>
            </a:extLst>
          </p:cNvPr>
          <p:cNvSpPr txBox="1"/>
          <p:nvPr/>
        </p:nvSpPr>
        <p:spPr>
          <a:xfrm>
            <a:off x="6074981" y="5605855"/>
            <a:ext cx="26170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further illustrated in GD/I talk today</a:t>
            </a:r>
          </a:p>
        </p:txBody>
      </p:sp>
    </p:spTree>
    <p:extLst>
      <p:ext uri="{BB962C8B-B14F-4D97-AF65-F5344CB8AC3E}">
        <p14:creationId xmlns:p14="http://schemas.microsoft.com/office/powerpoint/2010/main" val="253781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7E42-4DA3-5A4E-99B5-6A3778FF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F1A58D3-FD13-4EDA-87DE-34027A8E59DB}"/>
              </a:ext>
            </a:extLst>
          </p:cNvPr>
          <p:cNvSpPr txBox="1">
            <a:spLocks/>
          </p:cNvSpPr>
          <p:nvPr/>
        </p:nvSpPr>
        <p:spPr>
          <a:xfrm>
            <a:off x="411892" y="829782"/>
            <a:ext cx="1128583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32FF"/>
              </a:buClr>
              <a:buFont typeface="Wingdings" charset="2"/>
              <a:buChar char="q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ü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5DBD1-0C9C-4CA8-BD0A-F4393E54C79B}"/>
              </a:ext>
            </a:extLst>
          </p:cNvPr>
          <p:cNvSpPr txBox="1"/>
          <p:nvPr/>
        </p:nvSpPr>
        <p:spPr>
          <a:xfrm>
            <a:off x="259882" y="646524"/>
            <a:ext cx="882636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Done: Fixed (small) inconsistencies in DIRC frame,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hpDIRC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MPGD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Iterated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hpDIRC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 as balance between 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-coverage and frame engineering strength need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2-cm space for MPGD tracker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muRWELL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MM) right on top of DIRC bar boxes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now 5 cm slots for both together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Added slots for service needs in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Work done by Roland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Wimmer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(BNL)  Elke  first meeting Elke/Rolf with Tanja, Brian, Kondo, Walt  next meeting Roland/Elke/Rolf  input to Tanja, Walt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F133FC-1F5B-43A9-82E5-ECC84325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9" y="3016703"/>
            <a:ext cx="9017463" cy="37657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1C5274-4922-4700-B406-B0008781A02B}"/>
              </a:ext>
            </a:extLst>
          </p:cNvPr>
          <p:cNvSpPr txBox="1">
            <a:spLocks/>
          </p:cNvSpPr>
          <p:nvPr/>
        </p:nvSpPr>
        <p:spPr>
          <a:xfrm>
            <a:off x="-1" y="9526"/>
            <a:ext cx="9144001" cy="66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dirty="0"/>
              <a:t>Geometry Database – Process “Early Test Run”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6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6085-75E7-E84E-B281-761C480C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526"/>
            <a:ext cx="9144001" cy="6642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Detector Sub-System Reviews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7684D-F233-4640-8386-2C0602E23EBD}"/>
              </a:ext>
            </a:extLst>
          </p:cNvPr>
          <p:cNvSpPr txBox="1"/>
          <p:nvPr/>
        </p:nvSpPr>
        <p:spPr>
          <a:xfrm>
            <a:off x="-307645" y="2964999"/>
            <a:ext cx="86393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0432FF"/>
              </a:buCl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0432FF"/>
              </a:buCl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A32A11E-00D6-5048-8BD6-926A9B4F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3606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D7DB3-413F-430B-BC6E-90747508DB82}"/>
              </a:ext>
            </a:extLst>
          </p:cNvPr>
          <p:cNvSpPr txBox="1"/>
          <p:nvPr/>
        </p:nvSpPr>
        <p:spPr>
          <a:xfrm>
            <a:off x="451944" y="673744"/>
            <a:ext cx="824011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Sub-System Reviews are an expectation on the way to DOE OPA Reviews.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will do these for ALL detector L3 subsystems.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Magnet Incremental Design and Safety Review – Preliminary 30% Design</a:t>
            </a:r>
          </a:p>
          <a:p>
            <a:pPr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February 23, 2022 (6.10.07 CAM: Renuka Rajput-Ghoshal)</a:t>
            </a:r>
          </a:p>
          <a:p>
            <a:pPr>
              <a:buClr>
                <a:srgbClr val="0000FF"/>
              </a:buClr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 Integration and Ancillary detectors</a:t>
            </a:r>
          </a:p>
          <a:p>
            <a:pPr lvl="2">
              <a:buClr>
                <a:srgbClr val="0000FF"/>
              </a:buClr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April 27, 2022 (6.10.11 CAM: Yulia Furletova)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Upcoming over this calendar year: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Integration/Installation Subsystem Status Review – mainly review logic/scope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 Calorimetry Subsystem Status Review (6.10.05)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Tracking Detectors Subsystem Status Review (6.10.03)</a:t>
            </a: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Electronics/Computing Subsystem Status Review (6.10.08 &amp; 6.10.09) – ~July 2022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Hadronic Calorimetry Status Review (6.10.06)</a:t>
            </a:r>
            <a:endParaRPr lang="en-US" sz="1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Particle Identification Detectors Status Review (6.10.04)</a:t>
            </a: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Detector Magnet - 60% Design Complete for Vendor Contract Review (6.10.07)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Detector Infrastructure and Installation Status Review (6.10.10) – one of last reviews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Polarimetry &amp; Luminosity Detector Status Review (6.10.14) – one of last reviews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AutoNum type="arabicPeriod" startAt="2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4C375-42CD-4B99-B51D-9D656E63FE5E}"/>
              </a:ext>
            </a:extLst>
          </p:cNvPr>
          <p:cNvSpPr txBox="1"/>
          <p:nvPr/>
        </p:nvSpPr>
        <p:spPr>
          <a:xfrm>
            <a:off x="6245446" y="2318668"/>
            <a:ext cx="23122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Reminder: Slide shown at 05/13/22 meeting </a:t>
            </a:r>
          </a:p>
        </p:txBody>
      </p:sp>
    </p:spTree>
    <p:extLst>
      <p:ext uri="{BB962C8B-B14F-4D97-AF65-F5344CB8AC3E}">
        <p14:creationId xmlns:p14="http://schemas.microsoft.com/office/powerpoint/2010/main" val="359198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7E42-4DA3-5A4E-99B5-6A3778FF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F2DC0A9-A27F-48B7-B917-C33BC43E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90" y="681405"/>
            <a:ext cx="8293817" cy="549518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In June timeframe (but…)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Mainly review logic and scope – does not rely on collaboration input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Review topics</a:t>
            </a:r>
            <a:endParaRPr lang="en-US" dirty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R&amp;R plan IP-6 – detailed plan exists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magnet from IP-8 – reverse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schedule – TBD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IP-6 infrastructure – much has been collected already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Electrical, Grounding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LCW, Cryogenics</a:t>
            </a:r>
          </a:p>
          <a:p>
            <a:pPr lvl="1"/>
            <a:r>
              <a:rPr lang="en-US" dirty="0"/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 in with Accelerator, time sequencing</a:t>
            </a:r>
          </a:p>
          <a:p>
            <a:pPr lvl="1"/>
            <a:r>
              <a:rPr lang="en-US" dirty="0"/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Detector installation sequences and maintenance modes</a:t>
            </a:r>
          </a:p>
          <a:p>
            <a:r>
              <a:rPr lang="en-US" dirty="0"/>
              <a:t>   Main charge to committee (one engineer each from BNL, </a:t>
            </a:r>
            <a:r>
              <a:rPr lang="en-US" dirty="0" err="1"/>
              <a:t>JLab</a:t>
            </a:r>
            <a:r>
              <a:rPr lang="en-US" dirty="0"/>
              <a:t> and other?) will be to check plans are in place and we did not forget anything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/>
              <a:t>  July: Electronics/Computing Subsystem Status Review (6.10.08 &amp; 6.10.09)</a:t>
            </a:r>
          </a:p>
          <a:p>
            <a:pPr lvl="1"/>
            <a:r>
              <a:rPr lang="en-US" dirty="0"/>
              <a:t>Early July at request of CAMs</a:t>
            </a:r>
          </a:p>
          <a:p>
            <a:pPr lvl="1"/>
            <a:r>
              <a:rPr lang="en-US" dirty="0"/>
              <a:t>Plan to complete documentation folding in discussions at this week’s Streaming Readout X workshop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5B335-F105-45F6-A1AD-986837868F5F}"/>
              </a:ext>
            </a:extLst>
          </p:cNvPr>
          <p:cNvSpPr txBox="1">
            <a:spLocks/>
          </p:cNvSpPr>
          <p:nvPr/>
        </p:nvSpPr>
        <p:spPr>
          <a:xfrm>
            <a:off x="-1" y="9526"/>
            <a:ext cx="9144001" cy="66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Next: Integration/Installation Subsystem Status Review</a:t>
            </a:r>
          </a:p>
        </p:txBody>
      </p:sp>
    </p:spTree>
    <p:extLst>
      <p:ext uri="{BB962C8B-B14F-4D97-AF65-F5344CB8AC3E}">
        <p14:creationId xmlns:p14="http://schemas.microsoft.com/office/powerpoint/2010/main" val="84974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7E42-4DA3-5A4E-99B5-6A3778FF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31A20E-9220-8148-975E-971F2D7B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33726" cy="584669"/>
          </a:xfrm>
        </p:spPr>
        <p:txBody>
          <a:bodyPr>
            <a:normAutofit fontScale="90000"/>
          </a:bodyPr>
          <a:lstStyle/>
          <a:p>
            <a:r>
              <a:rPr lang="en-US" dirty="0"/>
              <a:t>Costing Update – Actions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4BC576-5D7B-4074-A348-4014C3D8CF1D}"/>
              </a:ext>
            </a:extLst>
          </p:cNvPr>
          <p:cNvSpPr txBox="1">
            <a:spLocks/>
          </p:cNvSpPr>
          <p:nvPr/>
        </p:nvSpPr>
        <p:spPr>
          <a:xfrm>
            <a:off x="179797" y="687787"/>
            <a:ext cx="8784405" cy="58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32FF"/>
              </a:buClr>
              <a:buFont typeface="Wingdings" charset="2"/>
              <a:buChar char="q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ü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Completed an update of 6.10 detector cost in P6 last week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WBS have not yet been touched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6.10.01 Detector Management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6.10.02 Detector R&amp;D and Physics Design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6.10.10 Detector Infrastructure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(but we did assume already some in-kind (reuse) here)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6.10.12 Detector Pre-OPS &amp; Commissioning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hadron and electron polarimetry are basically the same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Last weekend/yesterday: validate Long-Lead Procurement items are same or changes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WBS areas with largest changes: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Magnet became cheaper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offsets many of the other increases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Tracking: cost shifted from materials to labor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Particle Identification: increase because of the TOF/AC-LGAD addition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Notes for costs and in-kind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maximum in-kind for any system we assumed to be 90% of the estimated cost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included the backward HCAL but it is either in-kind (90%) or scope contingency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treated the magnet as an opportunity, i.e., we for now included costs for a new magnet but took in-kind credit for the CEA Saclay labor contribution in E&amp;D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0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7E42-4DA3-5A4E-99B5-6A3778FF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31A20E-9220-8148-975E-971F2D7B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33726" cy="584669"/>
          </a:xfrm>
        </p:spPr>
        <p:txBody>
          <a:bodyPr>
            <a:normAutofit fontScale="90000"/>
          </a:bodyPr>
          <a:lstStyle/>
          <a:p>
            <a:r>
              <a:rPr lang="en-US" dirty="0"/>
              <a:t>Costing Update – High-Level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4BC576-5D7B-4074-A348-4014C3D8CF1D}"/>
              </a:ext>
            </a:extLst>
          </p:cNvPr>
          <p:cNvSpPr txBox="1">
            <a:spLocks/>
          </p:cNvSpPr>
          <p:nvPr/>
        </p:nvSpPr>
        <p:spPr>
          <a:xfrm>
            <a:off x="179797" y="687787"/>
            <a:ext cx="8606851" cy="58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32FF"/>
              </a:buClr>
              <a:buFont typeface="Wingdings" charset="2"/>
              <a:buChar char="q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ü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material cost nearly same as was assumed at CD-1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This is a balance of magnet cost going down, detector sizes a bit smaller than in the reference detector, yet on the other hand also some additions (TOF/AC-LGAD is “new”, forward calorimetry more costly/segmented, etc.).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Labor cost went up, some of this was “known” and is appropriate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e.g., $2M+ labor during magnet construction phase was missing at CD-1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For the Si tracker we now have a better split of material and labor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Labor seemed low anyways at CD-1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Compared to CD-1 assumptions in-kind went down and falls a bit short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In-kind follows what was provided to us by the detector-1 contacts folding in the ATHENA &amp; ECCE proposals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More conservative than what was done at CD-1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Will revisit after the survey is in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Of note: currently hardly in-kind to </a:t>
            </a:r>
            <a:r>
              <a:rPr lang="en-US" sz="1800" dirty="0" err="1"/>
              <a:t>ToF</a:t>
            </a:r>
            <a:r>
              <a:rPr lang="en-US" sz="1800" dirty="0"/>
              <a:t> (AC-LGAD) and forward </a:t>
            </a:r>
            <a:r>
              <a:rPr lang="en-US" sz="1800" dirty="0" err="1"/>
              <a:t>ECal</a:t>
            </a:r>
            <a:r>
              <a:rPr lang="en-US" sz="1800" dirty="0"/>
              <a:t>, and none to forward </a:t>
            </a:r>
            <a:r>
              <a:rPr lang="en-US" sz="1800" dirty="0" err="1"/>
              <a:t>HCal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Also, there may be NSF opp</a:t>
            </a:r>
            <a:r>
              <a:rPr lang="en-US" sz="1800" dirty="0"/>
              <a:t>ortunity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0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320" id="{C38FA3BC-D5E8-45AA-9958-C7D74A2F1A4E}" vid="{67C37C4C-5F29-447A-9403-234B2450ED0B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996275CF5D748A3961CAAB8096D43" ma:contentTypeVersion="8" ma:contentTypeDescription="Create a new document." ma:contentTypeScope="" ma:versionID="99fe8c0f465042c998a28cce58b9bb41">
  <xsd:schema xmlns:xsd="http://www.w3.org/2001/XMLSchema" xmlns:xs="http://www.w3.org/2001/XMLSchema" xmlns:p="http://schemas.microsoft.com/office/2006/metadata/properties" xmlns:ns2="7a474486-ef64-4966-bb4e-3c194cf05e06" targetNamespace="http://schemas.microsoft.com/office/2006/metadata/properties" ma:root="true" ma:fieldsID="ba943696dbccdeeecd5db16b6ecf3982" ns2:_="">
    <xsd:import namespace="7a474486-ef64-4966-bb4e-3c194cf05e06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Speaker_x0028_s_x0029_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74486-ef64-4966-bb4e-3c194cf05e06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format="Dropdown" ma:internalName="_x0023_" ma:percentage="FALSE">
      <xsd:simpleType>
        <xsd:restriction base="dms:Number"/>
      </xsd:simpleType>
    </xsd:element>
    <xsd:element name="Speaker_x0028_s_x0029_" ma:index="9" nillable="true" ma:displayName="Speaker(s)" ma:format="Dropdown" ma:internalName="Speaker_x0028_s_x0029_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_x0028_s_x0029_ xmlns="7a474486-ef64-4966-bb4e-3c194cf05e06">R. Ent/E. Aschenauer</Speaker_x0028_s_x0029_>
    <_x0023_ xmlns="7a474486-ef64-4966-bb4e-3c194cf05e06">4</_x0023_>
  </documentManagement>
</p:properties>
</file>

<file path=customXml/itemProps1.xml><?xml version="1.0" encoding="utf-8"?>
<ds:datastoreItem xmlns:ds="http://schemas.openxmlformats.org/officeDocument/2006/customXml" ds:itemID="{FF7A7155-C975-4D69-8457-9A73CEE6F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74486-ef64-4966-bb4e-3c194cf05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E1C32-E9FB-4546-8A97-5A6C142FF51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a474486-ef64-4966-bb4e-3c194cf05e0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5963</TotalTime>
  <Words>1936</Words>
  <Application>Microsoft Office PowerPoint</Application>
  <PresentationFormat>On-screen Show (4:3)</PresentationFormat>
  <Paragraphs>199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Wingdings</vt:lpstr>
      <vt:lpstr>Office Theme</vt:lpstr>
      <vt:lpstr>1_Office Theme</vt:lpstr>
      <vt:lpstr>EIC Project Update </vt:lpstr>
      <vt:lpstr>Timeline – What is Coming</vt:lpstr>
      <vt:lpstr>Pre-TDR outline</vt:lpstr>
      <vt:lpstr>PowerPoint Presentation</vt:lpstr>
      <vt:lpstr>PowerPoint Presentation</vt:lpstr>
      <vt:lpstr>Detector Sub-System Reviews</vt:lpstr>
      <vt:lpstr>PowerPoint Presentation</vt:lpstr>
      <vt:lpstr>Costing Update – Actions</vt:lpstr>
      <vt:lpstr>Costing Update – High-Level Summary</vt:lpstr>
      <vt:lpstr>Computing Coordination Group</vt:lpstr>
      <vt:lpstr>Computing Coordination Group</vt:lpstr>
      <vt:lpstr>PowerPoint Presentation</vt:lpstr>
      <vt:lpstr>What is Needed for the Detector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lastModifiedBy>Rolf Ent</cp:lastModifiedBy>
  <cp:revision>183</cp:revision>
  <dcterms:created xsi:type="dcterms:W3CDTF">2020-03-06T15:05:08Z</dcterms:created>
  <dcterms:modified xsi:type="dcterms:W3CDTF">2022-05-26T22:01:49Z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0x010100337996275CF5D748A3961CAAB8096D43</vt:lpwstr>
  </property>
</Properties>
</file>