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1"/>
  </p:notesMasterIdLst>
  <p:handoutMasterIdLst>
    <p:handoutMasterId r:id="rId12"/>
  </p:handoutMasterIdLst>
  <p:sldIdLst>
    <p:sldId id="258" r:id="rId5"/>
    <p:sldId id="260" r:id="rId6"/>
    <p:sldId id="259" r:id="rId7"/>
    <p:sldId id="261" r:id="rId8"/>
    <p:sldId id="262" r:id="rId9"/>
    <p:sldId id="263" r:id="rId10"/>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28B34-8E56-4072-8716-277E002DDC8A}" v="8" dt="2022-06-02T12:42:51.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5161" autoAdjust="0"/>
  </p:normalViewPr>
  <p:slideViewPr>
    <p:cSldViewPr snapToGrid="0" showGuides="1">
      <p:cViewPr varScale="1">
        <p:scale>
          <a:sx n="184" d="100"/>
          <a:sy n="184" d="100"/>
        </p:scale>
        <p:origin x="158" y="379"/>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mbach, Jo" userId="e1d2a009-674c-404b-bec1-6e3441cce374" providerId="ADAL" clId="{2FD28B34-8E56-4072-8716-277E002DDC8A}"/>
    <pc:docChg chg="undo custSel addSld delSld modSld sldOrd modMainMaster">
      <pc:chgData name="Schambach, Jo" userId="e1d2a009-674c-404b-bec1-6e3441cce374" providerId="ADAL" clId="{2FD28B34-8E56-4072-8716-277E002DDC8A}" dt="2022-06-02T16:04:26.985" v="90" actId="20577"/>
      <pc:docMkLst>
        <pc:docMk/>
      </pc:docMkLst>
      <pc:sldChg chg="addSp modSp mod chgLayout">
        <pc:chgData name="Schambach, Jo" userId="e1d2a009-674c-404b-bec1-6e3441cce374" providerId="ADAL" clId="{2FD28B34-8E56-4072-8716-277E002DDC8A}" dt="2022-06-02T16:04:26.985" v="90" actId="20577"/>
        <pc:sldMkLst>
          <pc:docMk/>
          <pc:sldMk cId="1997822343" sldId="258"/>
        </pc:sldMkLst>
        <pc:spChg chg="mod ord">
          <ac:chgData name="Schambach, Jo" userId="e1d2a009-674c-404b-bec1-6e3441cce374" providerId="ADAL" clId="{2FD28B34-8E56-4072-8716-277E002DDC8A}" dt="2022-06-01T20:51:14.326" v="2" actId="700"/>
          <ac:spMkLst>
            <pc:docMk/>
            <pc:sldMk cId="1997822343" sldId="258"/>
            <ac:spMk id="2" creationId="{B4A1F22E-0384-B0E2-573A-27D78B8E7ED5}"/>
          </ac:spMkLst>
        </pc:spChg>
        <pc:spChg chg="mod ord">
          <ac:chgData name="Schambach, Jo" userId="e1d2a009-674c-404b-bec1-6e3441cce374" providerId="ADAL" clId="{2FD28B34-8E56-4072-8716-277E002DDC8A}" dt="2022-06-02T16:04:26.985" v="90" actId="20577"/>
          <ac:spMkLst>
            <pc:docMk/>
            <pc:sldMk cId="1997822343" sldId="258"/>
            <ac:spMk id="3" creationId="{9C8A9179-8CFD-5BF0-17CA-9F48DB2A76C9}"/>
          </ac:spMkLst>
        </pc:spChg>
        <pc:spChg chg="add mod">
          <ac:chgData name="Schambach, Jo" userId="e1d2a009-674c-404b-bec1-6e3441cce374" providerId="ADAL" clId="{2FD28B34-8E56-4072-8716-277E002DDC8A}" dt="2022-06-01T20:54:28.693" v="15"/>
          <ac:spMkLst>
            <pc:docMk/>
            <pc:sldMk cId="1997822343" sldId="258"/>
            <ac:spMk id="4" creationId="{C246FE58-533F-8A44-1660-46EF0B405CD9}"/>
          </ac:spMkLst>
        </pc:spChg>
      </pc:sldChg>
      <pc:sldChg chg="addSp modSp ord">
        <pc:chgData name="Schambach, Jo" userId="e1d2a009-674c-404b-bec1-6e3441cce374" providerId="ADAL" clId="{2FD28B34-8E56-4072-8716-277E002DDC8A}" dt="2022-06-01T20:55:03.223" v="20"/>
        <pc:sldMkLst>
          <pc:docMk/>
          <pc:sldMk cId="4054267492" sldId="259"/>
        </pc:sldMkLst>
        <pc:spChg chg="add mod">
          <ac:chgData name="Schambach, Jo" userId="e1d2a009-674c-404b-bec1-6e3441cce374" providerId="ADAL" clId="{2FD28B34-8E56-4072-8716-277E002DDC8A}" dt="2022-06-01T20:54:25.720" v="14"/>
          <ac:spMkLst>
            <pc:docMk/>
            <pc:sldMk cId="4054267492" sldId="259"/>
            <ac:spMk id="6" creationId="{1809D572-A895-4741-E371-53F1CC809EA5}"/>
          </ac:spMkLst>
        </pc:spChg>
      </pc:sldChg>
      <pc:sldChg chg="addSp modSp mod">
        <pc:chgData name="Schambach, Jo" userId="e1d2a009-674c-404b-bec1-6e3441cce374" providerId="ADAL" clId="{2FD28B34-8E56-4072-8716-277E002DDC8A}" dt="2022-06-02T12:52:00.699" v="88" actId="115"/>
        <pc:sldMkLst>
          <pc:docMk/>
          <pc:sldMk cId="3172674325" sldId="260"/>
        </pc:sldMkLst>
        <pc:spChg chg="mod">
          <ac:chgData name="Schambach, Jo" userId="e1d2a009-674c-404b-bec1-6e3441cce374" providerId="ADAL" clId="{2FD28B34-8E56-4072-8716-277E002DDC8A}" dt="2022-06-02T12:52:00.699" v="88" actId="115"/>
          <ac:spMkLst>
            <pc:docMk/>
            <pc:sldMk cId="3172674325" sldId="260"/>
            <ac:spMk id="4" creationId="{A3851BF3-9F0E-FB59-1FCC-EDCEB0010763}"/>
          </ac:spMkLst>
        </pc:spChg>
        <pc:spChg chg="add mod">
          <ac:chgData name="Schambach, Jo" userId="e1d2a009-674c-404b-bec1-6e3441cce374" providerId="ADAL" clId="{2FD28B34-8E56-4072-8716-277E002DDC8A}" dt="2022-06-01T20:54:23.649" v="13"/>
          <ac:spMkLst>
            <pc:docMk/>
            <pc:sldMk cId="3172674325" sldId="260"/>
            <ac:spMk id="5" creationId="{E1B47555-5052-7E83-FDA7-575FA3D02EF2}"/>
          </ac:spMkLst>
        </pc:spChg>
      </pc:sldChg>
      <pc:sldChg chg="addSp modSp">
        <pc:chgData name="Schambach, Jo" userId="e1d2a009-674c-404b-bec1-6e3441cce374" providerId="ADAL" clId="{2FD28B34-8E56-4072-8716-277E002DDC8A}" dt="2022-06-01T20:54:21.658" v="12"/>
        <pc:sldMkLst>
          <pc:docMk/>
          <pc:sldMk cId="3245518877" sldId="261"/>
        </pc:sldMkLst>
        <pc:spChg chg="add mod">
          <ac:chgData name="Schambach, Jo" userId="e1d2a009-674c-404b-bec1-6e3441cce374" providerId="ADAL" clId="{2FD28B34-8E56-4072-8716-277E002DDC8A}" dt="2022-06-01T20:54:21.658" v="12"/>
          <ac:spMkLst>
            <pc:docMk/>
            <pc:sldMk cId="3245518877" sldId="261"/>
            <ac:spMk id="6" creationId="{BB44F705-5A57-E66C-06D2-8DA9F0C659C9}"/>
          </ac:spMkLst>
        </pc:spChg>
      </pc:sldChg>
      <pc:sldChg chg="addSp modSp mod chgLayout">
        <pc:chgData name="Schambach, Jo" userId="e1d2a009-674c-404b-bec1-6e3441cce374" providerId="ADAL" clId="{2FD28B34-8E56-4072-8716-277E002DDC8A}" dt="2022-06-01T20:54:19.646" v="11"/>
        <pc:sldMkLst>
          <pc:docMk/>
          <pc:sldMk cId="2345203951" sldId="262"/>
        </pc:sldMkLst>
        <pc:spChg chg="mod ord">
          <ac:chgData name="Schambach, Jo" userId="e1d2a009-674c-404b-bec1-6e3441cce374" providerId="ADAL" clId="{2FD28B34-8E56-4072-8716-277E002DDC8A}" dt="2022-06-01T20:52:53.752" v="7" actId="700"/>
          <ac:spMkLst>
            <pc:docMk/>
            <pc:sldMk cId="2345203951" sldId="262"/>
            <ac:spMk id="2" creationId="{966DF521-5E9A-A816-7099-AA24BF0ADC7C}"/>
          </ac:spMkLst>
        </pc:spChg>
        <pc:spChg chg="mod ord">
          <ac:chgData name="Schambach, Jo" userId="e1d2a009-674c-404b-bec1-6e3441cce374" providerId="ADAL" clId="{2FD28B34-8E56-4072-8716-277E002DDC8A}" dt="2022-06-01T20:52:53.752" v="7" actId="700"/>
          <ac:spMkLst>
            <pc:docMk/>
            <pc:sldMk cId="2345203951" sldId="262"/>
            <ac:spMk id="3" creationId="{50E9EDDE-30F2-82D2-0112-FCB686168E5B}"/>
          </ac:spMkLst>
        </pc:spChg>
        <pc:spChg chg="add mod">
          <ac:chgData name="Schambach, Jo" userId="e1d2a009-674c-404b-bec1-6e3441cce374" providerId="ADAL" clId="{2FD28B34-8E56-4072-8716-277E002DDC8A}" dt="2022-06-01T20:54:19.646" v="11"/>
          <ac:spMkLst>
            <pc:docMk/>
            <pc:sldMk cId="2345203951" sldId="262"/>
            <ac:spMk id="4" creationId="{2AE395FF-4AF0-EC22-A1EC-7AAD3CC5DA92}"/>
          </ac:spMkLst>
        </pc:spChg>
      </pc:sldChg>
      <pc:sldChg chg="new del">
        <pc:chgData name="Schambach, Jo" userId="e1d2a009-674c-404b-bec1-6e3441cce374" providerId="ADAL" clId="{2FD28B34-8E56-4072-8716-277E002DDC8A}" dt="2022-06-01T20:54:36.370" v="17" actId="47"/>
        <pc:sldMkLst>
          <pc:docMk/>
          <pc:sldMk cId="4154591014" sldId="264"/>
        </pc:sldMkLst>
      </pc:sldChg>
      <pc:sldChg chg="delSp modSp new del mod modClrScheme chgLayout">
        <pc:chgData name="Schambach, Jo" userId="e1d2a009-674c-404b-bec1-6e3441cce374" providerId="ADAL" clId="{2FD28B34-8E56-4072-8716-277E002DDC8A}" dt="2022-06-01T20:54:35.418" v="16" actId="47"/>
        <pc:sldMkLst>
          <pc:docMk/>
          <pc:sldMk cId="2705296602" sldId="265"/>
        </pc:sldMkLst>
        <pc:spChg chg="del">
          <ac:chgData name="Schambach, Jo" userId="e1d2a009-674c-404b-bec1-6e3441cce374" providerId="ADAL" clId="{2FD28B34-8E56-4072-8716-277E002DDC8A}" dt="2022-06-01T20:53:59.959" v="9" actId="700"/>
          <ac:spMkLst>
            <pc:docMk/>
            <pc:sldMk cId="2705296602" sldId="265"/>
            <ac:spMk id="2" creationId="{B9FB8278-1A0C-9ED8-B8F9-5885C6AB3677}"/>
          </ac:spMkLst>
        </pc:spChg>
        <pc:spChg chg="mod ord">
          <ac:chgData name="Schambach, Jo" userId="e1d2a009-674c-404b-bec1-6e3441cce374" providerId="ADAL" clId="{2FD28B34-8E56-4072-8716-277E002DDC8A}" dt="2022-06-01T20:54:07.316" v="10" actId="1076"/>
          <ac:spMkLst>
            <pc:docMk/>
            <pc:sldMk cId="2705296602" sldId="265"/>
            <ac:spMk id="3" creationId="{BC0D802C-A5BF-7493-8950-8EA6C5EFD787}"/>
          </ac:spMkLst>
        </pc:spChg>
      </pc:sldChg>
      <pc:sldMasterChg chg="modSp mod modSldLayout">
        <pc:chgData name="Schambach, Jo" userId="e1d2a009-674c-404b-bec1-6e3441cce374" providerId="ADAL" clId="{2FD28B34-8E56-4072-8716-277E002DDC8A}" dt="2022-06-01T20:52:04.301" v="5" actId="1076"/>
        <pc:sldMasterMkLst>
          <pc:docMk/>
          <pc:sldMasterMk cId="2725756759" sldId="2147483660"/>
        </pc:sldMasterMkLst>
        <pc:spChg chg="mod">
          <ac:chgData name="Schambach, Jo" userId="e1d2a009-674c-404b-bec1-6e3441cce374" providerId="ADAL" clId="{2FD28B34-8E56-4072-8716-277E002DDC8A}" dt="2022-06-01T20:52:04.301" v="5" actId="1076"/>
          <ac:spMkLst>
            <pc:docMk/>
            <pc:sldMasterMk cId="2725756759" sldId="2147483660"/>
            <ac:spMk id="2" creationId="{9856B147-CAE3-D1AF-7895-A84F63818B66}"/>
          </ac:spMkLst>
        </pc:spChg>
        <pc:sldLayoutChg chg="addSp modSp">
          <pc:chgData name="Schambach, Jo" userId="e1d2a009-674c-404b-bec1-6e3441cce374" providerId="ADAL" clId="{2FD28B34-8E56-4072-8716-277E002DDC8A}" dt="2022-06-01T20:50:45.455" v="0"/>
          <pc:sldLayoutMkLst>
            <pc:docMk/>
            <pc:sldMasterMk cId="2725756759" sldId="2147483660"/>
            <pc:sldLayoutMk cId="2227458949" sldId="2147483732"/>
          </pc:sldLayoutMkLst>
          <pc:spChg chg="add mod">
            <ac:chgData name="Schambach, Jo" userId="e1d2a009-674c-404b-bec1-6e3441cce374" providerId="ADAL" clId="{2FD28B34-8E56-4072-8716-277E002DDC8A}" dt="2022-06-01T20:50:45.455" v="0"/>
            <ac:spMkLst>
              <pc:docMk/>
              <pc:sldMasterMk cId="2725756759" sldId="2147483660"/>
              <pc:sldLayoutMk cId="2227458949" sldId="2147483732"/>
              <ac:spMk id="4" creationId="{09183CA9-BAEB-915D-03AD-DCAEF9C67B4C}"/>
            </ac:spMkLst>
          </pc:spChg>
        </pc:sldLayoutChg>
        <pc:sldLayoutChg chg="addSp modSp">
          <pc:chgData name="Schambach, Jo" userId="e1d2a009-674c-404b-bec1-6e3441cce374" providerId="ADAL" clId="{2FD28B34-8E56-4072-8716-277E002DDC8A}" dt="2022-06-01T20:50:54.023" v="1"/>
          <pc:sldLayoutMkLst>
            <pc:docMk/>
            <pc:sldMasterMk cId="2725756759" sldId="2147483660"/>
            <pc:sldLayoutMk cId="2987582486" sldId="2147483736"/>
          </pc:sldLayoutMkLst>
          <pc:spChg chg="add mod">
            <ac:chgData name="Schambach, Jo" userId="e1d2a009-674c-404b-bec1-6e3441cce374" providerId="ADAL" clId="{2FD28B34-8E56-4072-8716-277E002DDC8A}" dt="2022-06-01T20:50:54.023" v="1"/>
            <ac:spMkLst>
              <pc:docMk/>
              <pc:sldMasterMk cId="2725756759" sldId="2147483660"/>
              <pc:sldLayoutMk cId="2987582486" sldId="2147483736"/>
              <ac:spMk id="3" creationId="{CBF57374-50BC-BB1F-E184-380125F53762}"/>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6/2/2022</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6/2/2022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480131"/>
          </a:xfrm>
        </p:spPr>
        <p:txBody>
          <a:bodyPr/>
          <a:lstStyle>
            <a:lvl1pPr>
              <a:lnSpc>
                <a:spcPct val="90000"/>
              </a:lnSpc>
              <a:defRPr sz="2800"/>
            </a:lvl1pPr>
          </a:lstStyle>
          <a:p>
            <a:r>
              <a:rPr lang="en-US" dirty="0"/>
              <a:t>Click to edit Master title style</a:t>
            </a:r>
          </a:p>
        </p:txBody>
      </p:sp>
      <p:sp>
        <p:nvSpPr>
          <p:cNvPr id="3" name="Content Placeholder 2"/>
          <p:cNvSpPr>
            <a:spLocks noGrp="1"/>
          </p:cNvSpPr>
          <p:nvPr>
            <p:ph idx="1"/>
          </p:nvPr>
        </p:nvSpPr>
        <p:spPr>
          <a:xfrm>
            <a:off x="448055" y="972589"/>
            <a:ext cx="11430000" cy="4728924"/>
          </a:xfrm>
        </p:spPr>
        <p:txBody>
          <a:bodyPr/>
          <a:lstStyle>
            <a:lvl1pPr marL="288925" indent="-288925">
              <a:spcBef>
                <a:spcPts val="1800"/>
              </a:spcBef>
              <a:buClr>
                <a:schemeClr val="tx1"/>
              </a:buClr>
              <a:buSzPct val="90000"/>
              <a:buFont typeface="Century Gothic" panose="020B0502020202020204" pitchFamily="34" charset="0"/>
              <a:buChar char="•"/>
              <a:defRPr lang="en-US" sz="24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sz="2000">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sz="1800">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09183CA9-BAEB-915D-03AD-DCAEF9C67B4C}"/>
              </a:ext>
            </a:extLst>
          </p:cNvPr>
          <p:cNvSpPr>
            <a:spLocks noGrp="1"/>
          </p:cNvSpPr>
          <p:nvPr>
            <p:ph type="ftr" sz="quarter" idx="10"/>
          </p:nvPr>
        </p:nvSpPr>
        <p:spPr/>
        <p:txBody>
          <a:bodyPr/>
          <a:lstStyle/>
          <a:p>
            <a:r>
              <a:rPr lang="en-US"/>
              <a:t>schambachjj@ornl.gov</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480131"/>
          </a:xfrm>
        </p:spPr>
        <p:txBody>
          <a:bodyPr/>
          <a:lstStyle>
            <a:lvl1pPr>
              <a:lnSpc>
                <a:spcPct val="90000"/>
              </a:lnSpc>
              <a:defRPr sz="2800" baseline="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CBF57374-50BC-BB1F-E184-380125F53762}"/>
              </a:ext>
            </a:extLst>
          </p:cNvPr>
          <p:cNvSpPr>
            <a:spLocks noGrp="1"/>
          </p:cNvSpPr>
          <p:nvPr>
            <p:ph type="ftr" sz="quarter" idx="10"/>
          </p:nvPr>
        </p:nvSpPr>
        <p:spPr/>
        <p:txBody>
          <a:bodyPr/>
          <a:lstStyle/>
          <a:p>
            <a:r>
              <a:rPr lang="en-US"/>
              <a:t>schambachjj@ornl.gov</a:t>
            </a:r>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8"/>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DAQ WG Meeting</a:t>
            </a:r>
          </a:p>
        </p:txBody>
      </p:sp>
      <p:sp>
        <p:nvSpPr>
          <p:cNvPr id="2" name="Footer Placeholder 1">
            <a:extLst>
              <a:ext uri="{FF2B5EF4-FFF2-40B4-BE49-F238E27FC236}">
                <a16:creationId xmlns:a16="http://schemas.microsoft.com/office/drawing/2014/main" id="{9856B147-CAE3-D1AF-7895-A84F63818B66}"/>
              </a:ext>
            </a:extLst>
          </p:cNvPr>
          <p:cNvSpPr>
            <a:spLocks noGrp="1"/>
          </p:cNvSpPr>
          <p:nvPr>
            <p:ph type="ftr" sz="quarter" idx="3"/>
          </p:nvPr>
        </p:nvSpPr>
        <p:spPr>
          <a:xfrm>
            <a:off x="4038600" y="6531130"/>
            <a:ext cx="4114800" cy="26186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schambachjj@ornl.gov</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Lst>
  <p:hf sldNum="0" hdr="0" dt="0"/>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docs.google.com/document/d/1vFz1Z9c4Ck7eaE_eMcJgzg_UNUsYwC1OnygzlX95yic/edit#heading=h.175xdrpf8ddv" TargetMode="External"/><Relationship Id="rId3" Type="http://schemas.openxmlformats.org/officeDocument/2006/relationships/hyperlink" Target="https://indico.bnl.gov/category/409/" TargetMode="External"/><Relationship Id="rId7" Type="http://schemas.openxmlformats.org/officeDocument/2006/relationships/hyperlink" Target="https://indico.jlab.org/event/519/timetable/#all.detailed" TargetMode="External"/><Relationship Id="rId2" Type="http://schemas.openxmlformats.org/officeDocument/2006/relationships/hyperlink" Target="mailto:eic-projdet-daq-l@lists.bnl.gov" TargetMode="External"/><Relationship Id="rId1" Type="http://schemas.openxmlformats.org/officeDocument/2006/relationships/slideLayout" Target="../slideLayouts/slideLayout2.xml"/><Relationship Id="rId6" Type="http://schemas.openxmlformats.org/officeDocument/2006/relationships/hyperlink" Target="https://urldefense.com/v3/__https:/eic.cloud.mattermost.com/signup_user_complete/?id=i8gnmob4stdrpjfrezhegxs3ew__;!!P4SdNyxKAPE!Dok6D3DX-l6Q2Y56dyc59oDOnqGY4-IBet64rds-AFvUxiT49e8vuxJ8ZyCed87_STOGz7BXWeNyACzmhkas578PS3HGz43CsDu_0ZobHbZBQDCB$" TargetMode="External"/><Relationship Id="rId5" Type="http://schemas.openxmlformats.org/officeDocument/2006/relationships/hyperlink" Target="https://eic.cloud.mattermost.com/main/channels/det1-daq" TargetMode="External"/><Relationship Id="rId4" Type="http://schemas.openxmlformats.org/officeDocument/2006/relationships/hyperlink" Target="https://wiki.bnl.gov/eic-project-detector/index.php/DAQ" TargetMode="External"/><Relationship Id="rId9" Type="http://schemas.openxmlformats.org/officeDocument/2006/relationships/hyperlink" Target="https://docs.google.com/document/d/1X6Ms_oubcWx-8DUiExMFIJdCC6svWNbWKiz7OQjMCeQ/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F22E-0384-B0E2-573A-27D78B8E7ED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C8A9179-8CFD-5BF0-17CA-9F48DB2A76C9}"/>
              </a:ext>
            </a:extLst>
          </p:cNvPr>
          <p:cNvSpPr>
            <a:spLocks noGrp="1"/>
          </p:cNvSpPr>
          <p:nvPr>
            <p:ph idx="1"/>
          </p:nvPr>
        </p:nvSpPr>
        <p:spPr>
          <a:xfrm>
            <a:off x="448055" y="2252749"/>
            <a:ext cx="11430000" cy="3448764"/>
          </a:xfrm>
        </p:spPr>
        <p:txBody>
          <a:bodyPr/>
          <a:lstStyle/>
          <a:p>
            <a:r>
              <a:rPr lang="en-US" dirty="0"/>
              <a:t>Introduction</a:t>
            </a:r>
          </a:p>
          <a:p>
            <a:r>
              <a:rPr lang="en-US"/>
              <a:t>Discussion MPGD </a:t>
            </a:r>
            <a:r>
              <a:rPr lang="en-US" dirty="0"/>
              <a:t>Data Rates for Special Runs (Irakli </a:t>
            </a:r>
            <a:r>
              <a:rPr lang="en-US" dirty="0" err="1"/>
              <a:t>Mandjavidze</a:t>
            </a:r>
            <a:r>
              <a:rPr lang="en-US" dirty="0"/>
              <a:t>)</a:t>
            </a:r>
          </a:p>
          <a:p>
            <a:r>
              <a:rPr lang="en-US" dirty="0"/>
              <a:t>Plans for calorimeter(s) readout (Oskar Hartbrich)</a:t>
            </a:r>
          </a:p>
          <a:p>
            <a:r>
              <a:rPr lang="en-US" dirty="0"/>
              <a:t>Discussion ASICS (all, Fernando)</a:t>
            </a:r>
          </a:p>
        </p:txBody>
      </p:sp>
      <p:sp>
        <p:nvSpPr>
          <p:cNvPr id="4" name="Footer Placeholder 2">
            <a:extLst>
              <a:ext uri="{FF2B5EF4-FFF2-40B4-BE49-F238E27FC236}">
                <a16:creationId xmlns:a16="http://schemas.microsoft.com/office/drawing/2014/main" id="{C246FE58-533F-8A44-1660-46EF0B405CD9}"/>
              </a:ext>
            </a:extLst>
          </p:cNvPr>
          <p:cNvSpPr txBox="1">
            <a:spLocks/>
          </p:cNvSpPr>
          <p:nvPr/>
        </p:nvSpPr>
        <p:spPr>
          <a:xfrm>
            <a:off x="4123113" y="6518505"/>
            <a:ext cx="4114800" cy="261938"/>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schambachjj@ornl.gov</a:t>
            </a:r>
            <a:endParaRPr lang="en-US" dirty="0"/>
          </a:p>
        </p:txBody>
      </p:sp>
    </p:spTree>
    <p:extLst>
      <p:ext uri="{BB962C8B-B14F-4D97-AF65-F5344CB8AC3E}">
        <p14:creationId xmlns:p14="http://schemas.microsoft.com/office/powerpoint/2010/main" val="199782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FB1528-870C-0016-3B06-4836013100AC}"/>
              </a:ext>
            </a:extLst>
          </p:cNvPr>
          <p:cNvSpPr>
            <a:spLocks noGrp="1"/>
          </p:cNvSpPr>
          <p:nvPr>
            <p:ph type="title"/>
          </p:nvPr>
        </p:nvSpPr>
        <p:spPr/>
        <p:txBody>
          <a:bodyPr/>
          <a:lstStyle/>
          <a:p>
            <a:r>
              <a:rPr lang="en-US" dirty="0"/>
              <a:t>Updates</a:t>
            </a:r>
          </a:p>
        </p:txBody>
      </p:sp>
      <p:sp>
        <p:nvSpPr>
          <p:cNvPr id="4" name="Content Placeholder 3">
            <a:extLst>
              <a:ext uri="{FF2B5EF4-FFF2-40B4-BE49-F238E27FC236}">
                <a16:creationId xmlns:a16="http://schemas.microsoft.com/office/drawing/2014/main" id="{A3851BF3-9F0E-FB59-1FCC-EDCEB0010763}"/>
              </a:ext>
            </a:extLst>
          </p:cNvPr>
          <p:cNvSpPr>
            <a:spLocks noGrp="1"/>
          </p:cNvSpPr>
          <p:nvPr>
            <p:ph idx="1"/>
          </p:nvPr>
        </p:nvSpPr>
        <p:spPr>
          <a:xfrm>
            <a:off x="448055" y="972588"/>
            <a:ext cx="11430000" cy="5274427"/>
          </a:xfrm>
        </p:spPr>
        <p:txBody>
          <a:bodyPr/>
          <a:lstStyle/>
          <a:p>
            <a:pPr>
              <a:spcBef>
                <a:spcPts val="600"/>
              </a:spcBef>
            </a:pPr>
            <a:r>
              <a:rPr lang="en-US" sz="1600" dirty="0"/>
              <a:t>Mailing list: </a:t>
            </a:r>
            <a:r>
              <a:rPr lang="en-US" sz="1600" dirty="0">
                <a:hlinkClick r:id="rId2"/>
              </a:rPr>
              <a:t>eic-projdet-daq-l@lists.bnl.gov</a:t>
            </a:r>
            <a:endParaRPr lang="en-US" sz="1600" dirty="0"/>
          </a:p>
          <a:p>
            <a:pPr>
              <a:spcBef>
                <a:spcPts val="600"/>
              </a:spcBef>
            </a:pPr>
            <a:r>
              <a:rPr lang="en-US" sz="1600" dirty="0"/>
              <a:t>Indico page: </a:t>
            </a:r>
            <a:r>
              <a:rPr lang="en-US" sz="1600" dirty="0">
                <a:hlinkClick r:id="rId3"/>
              </a:rPr>
              <a:t>https://indico.bnl.gov/category/409/</a:t>
            </a:r>
            <a:endParaRPr lang="en-US" sz="1600" dirty="0"/>
          </a:p>
          <a:p>
            <a:pPr>
              <a:spcBef>
                <a:spcPts val="600"/>
              </a:spcBef>
            </a:pPr>
            <a:r>
              <a:rPr lang="en-US" sz="1600" dirty="0"/>
              <a:t>Wiki: </a:t>
            </a:r>
            <a:r>
              <a:rPr lang="en-US" sz="1600" dirty="0">
                <a:hlinkClick r:id="rId4"/>
              </a:rPr>
              <a:t>https://wiki.bnl.gov/eic-project-detector/index.php/DAQ</a:t>
            </a:r>
            <a:endParaRPr lang="en-US" sz="1600" dirty="0"/>
          </a:p>
          <a:p>
            <a:pPr>
              <a:spcBef>
                <a:spcPts val="600"/>
              </a:spcBef>
            </a:pPr>
            <a:r>
              <a:rPr lang="en-US" sz="1600" dirty="0"/>
              <a:t>Schedule: alternating between Tue 3p EDT and Thu 9a EDT every 1.5 weeks, next meeting 6/14 at 15:00 EDT</a:t>
            </a:r>
          </a:p>
          <a:p>
            <a:pPr>
              <a:spcBef>
                <a:spcPts val="600"/>
              </a:spcBef>
            </a:pPr>
            <a:r>
              <a:rPr lang="en-US" sz="1600" dirty="0"/>
              <a:t>Agenda item “</a:t>
            </a:r>
            <a:r>
              <a:rPr lang="en-US" sz="1600" i="1" dirty="0"/>
              <a:t>Electronics Progress Reports from Detector Groups</a:t>
            </a:r>
            <a:r>
              <a:rPr lang="en-US" sz="1600" dirty="0"/>
              <a:t>” is meant for written bullets in the minutes of the indico timetable presenting for each detector group any plans, tests, progress on detector readout and electronics</a:t>
            </a:r>
          </a:p>
          <a:p>
            <a:pPr>
              <a:spcBef>
                <a:spcPts val="600"/>
              </a:spcBef>
            </a:pPr>
            <a:r>
              <a:rPr lang="en-US" sz="1600" u="sng" dirty="0" err="1"/>
              <a:t>Mattermost</a:t>
            </a:r>
            <a:r>
              <a:rPr lang="en-US" sz="1600" dirty="0"/>
              <a:t> channel: </a:t>
            </a:r>
            <a:r>
              <a:rPr lang="en-US" sz="1600" u="sng" dirty="0">
                <a:solidFill>
                  <a:srgbClr val="0563C1"/>
                </a:solidFill>
                <a:effectLst/>
                <a:latin typeface="Calibri" panose="020F0502020204030204" pitchFamily="34" charset="0"/>
                <a:ea typeface="Calibri" panose="020F0502020204030204" pitchFamily="34" charset="0"/>
                <a:hlinkClick r:id="rId5"/>
              </a:rPr>
              <a:t>https://eic.cloud.mattermost.com/main/channels/det1-daq</a:t>
            </a:r>
            <a:r>
              <a:rPr lang="en-US" sz="1600" u="sng" dirty="0">
                <a:solidFill>
                  <a:srgbClr val="0563C1"/>
                </a:solidFill>
                <a:effectLst/>
                <a:latin typeface="Calibri" panose="020F0502020204030204" pitchFamily="34" charset="0"/>
                <a:ea typeface="Calibri" panose="020F0502020204030204" pitchFamily="34" charset="0"/>
              </a:rPr>
              <a:t> </a:t>
            </a:r>
            <a:r>
              <a:rPr lang="en-US" sz="1600" dirty="0"/>
              <a:t>(signup: </a:t>
            </a:r>
            <a:r>
              <a:rPr lang="en-US" sz="1600" dirty="0">
                <a:effectLst/>
                <a:latin typeface="Calibri" panose="020F0502020204030204" pitchFamily="34" charset="0"/>
                <a:ea typeface="Calibri" panose="020F0502020204030204" pitchFamily="34" charset="0"/>
              </a:rPr>
              <a:t>  </a:t>
            </a:r>
            <a:r>
              <a:rPr lang="en-US" sz="1600" u="sng" dirty="0">
                <a:solidFill>
                  <a:srgbClr val="0000FF"/>
                </a:solidFill>
                <a:effectLst/>
                <a:latin typeface="Calibri" panose="020F0502020204030204" pitchFamily="34" charset="0"/>
                <a:ea typeface="Calibri" panose="020F0502020204030204" pitchFamily="34" charset="0"/>
                <a:hlinkClick r:id="rId6"/>
              </a:rPr>
              <a:t>https://eic.cloud.mattermost.com/signup_user_complete/?id=i8gnmob4stdrpjfrezhegxs3ew</a:t>
            </a:r>
            <a:r>
              <a:rPr lang="en-US" sz="1600" dirty="0"/>
              <a:t>)</a:t>
            </a:r>
            <a:endParaRPr lang="en-US" sz="1600" dirty="0">
              <a:effectLst/>
              <a:latin typeface="Calibri" panose="020F0502020204030204" pitchFamily="34" charset="0"/>
              <a:ea typeface="Calibri" panose="020F0502020204030204" pitchFamily="34" charset="0"/>
            </a:endParaRPr>
          </a:p>
          <a:p>
            <a:pPr>
              <a:spcBef>
                <a:spcPts val="600"/>
              </a:spcBef>
            </a:pPr>
            <a:r>
              <a:rPr lang="en-US" sz="1600" dirty="0"/>
              <a:t>Talks from last Streaming Readout Workshop: </a:t>
            </a:r>
            <a:r>
              <a:rPr lang="en-US" sz="1600" dirty="0">
                <a:hlinkClick r:id="rId7"/>
              </a:rPr>
              <a:t>https://indico.jlab.org/event/519/timetable/#all.detailed</a:t>
            </a:r>
            <a:endParaRPr lang="en-US" sz="1600" dirty="0"/>
          </a:p>
          <a:p>
            <a:pPr>
              <a:spcBef>
                <a:spcPts val="600"/>
              </a:spcBef>
            </a:pPr>
            <a:r>
              <a:rPr lang="en-US" sz="1600" u="sng" dirty="0"/>
              <a:t>Live Notes </a:t>
            </a:r>
            <a:r>
              <a:rPr lang="en-US" sz="1600" dirty="0"/>
              <a:t>from SRO workshop: </a:t>
            </a:r>
            <a:r>
              <a:rPr lang="en-US" sz="1600" dirty="0">
                <a:hlinkClick r:id="rId8"/>
              </a:rPr>
              <a:t>https://docs.google.com/document/d/1vFz1Z9c4Ck7eaE_eMcJgzg_UNUsYwC1OnygzlX95yic/edit#heading=h.175xdrpf8ddv</a:t>
            </a:r>
            <a:endParaRPr lang="en-US" sz="1600" dirty="0"/>
          </a:p>
          <a:p>
            <a:pPr>
              <a:spcBef>
                <a:spcPts val="600"/>
              </a:spcBef>
            </a:pPr>
            <a:r>
              <a:rPr lang="en-US" sz="1600" dirty="0"/>
              <a:t>A </a:t>
            </a:r>
            <a:r>
              <a:rPr lang="en-US" sz="1600" u="sng" dirty="0"/>
              <a:t>summary report </a:t>
            </a:r>
            <a:r>
              <a:rPr lang="en-US" sz="1600" dirty="0"/>
              <a:t>for the SRO workshop is here: </a:t>
            </a:r>
            <a:r>
              <a:rPr lang="en-US" sz="1600" u="sng" dirty="0">
                <a:solidFill>
                  <a:srgbClr val="0000FF"/>
                </a:solidFill>
                <a:effectLst/>
                <a:latin typeface="Calibri" panose="020F0502020204030204" pitchFamily="34" charset="0"/>
                <a:ea typeface="Times New Roman" panose="02020603050405020304" pitchFamily="18" charset="0"/>
                <a:hlinkClick r:id="rId9"/>
              </a:rPr>
              <a:t>https://docs.google.com/document/d/1X6Ms_oubcWx-8DUiExMFIJdCC6svWNbWKiz7OQjMCeQ/edit?usp=sharing</a:t>
            </a:r>
            <a:endParaRPr lang="en-US" sz="1600" u="sng" dirty="0">
              <a:solidFill>
                <a:srgbClr val="0000FF"/>
              </a:solidFill>
              <a:effectLst/>
              <a:latin typeface="Calibri" panose="020F0502020204030204" pitchFamily="34" charset="0"/>
              <a:ea typeface="Times New Roman" panose="02020603050405020304" pitchFamily="18" charset="0"/>
            </a:endParaRPr>
          </a:p>
          <a:p>
            <a:pPr>
              <a:spcBef>
                <a:spcPts val="600"/>
              </a:spcBef>
            </a:pPr>
            <a:r>
              <a:rPr lang="en-US" sz="1600" dirty="0"/>
              <a:t>Next  workshop likely organized by this WG, with single-topic agenda (one day meeting at BNL?): first pressing item is </a:t>
            </a:r>
            <a:r>
              <a:rPr lang="en-US" sz="1600" b="1" u="sng" dirty="0"/>
              <a:t>definition of the electrical-optical interface for FEEs</a:t>
            </a:r>
            <a:r>
              <a:rPr lang="en-US" sz="1600" dirty="0"/>
              <a:t>, both hardware and logical (protocol); next item: </a:t>
            </a:r>
            <a:r>
              <a:rPr lang="en-US" sz="1600" b="1" u="sng" dirty="0"/>
              <a:t>timing distribution system</a:t>
            </a:r>
            <a:endParaRPr lang="en-US" sz="1600" b="1" u="sng" dirty="0">
              <a:solidFill>
                <a:srgbClr val="0000FF"/>
              </a:solidFill>
              <a:effectLst/>
              <a:latin typeface="Calibri" panose="020F0502020204030204" pitchFamily="34" charset="0"/>
              <a:ea typeface="Times New Roman" panose="02020603050405020304" pitchFamily="18" charset="0"/>
            </a:endParaRPr>
          </a:p>
          <a:p>
            <a:pPr>
              <a:spcBef>
                <a:spcPts val="600"/>
              </a:spcBef>
            </a:pPr>
            <a:endParaRPr lang="en-US" sz="1800" dirty="0">
              <a:effectLst/>
              <a:latin typeface="Calibri" panose="020F0502020204030204" pitchFamily="34" charset="0"/>
              <a:ea typeface="Calibri" panose="020F0502020204030204" pitchFamily="34" charset="0"/>
            </a:endParaRPr>
          </a:p>
          <a:p>
            <a:pPr>
              <a:spcBef>
                <a:spcPts val="600"/>
              </a:spcBef>
            </a:pPr>
            <a:endParaRPr lang="en-US" sz="1800" dirty="0"/>
          </a:p>
        </p:txBody>
      </p:sp>
      <p:sp>
        <p:nvSpPr>
          <p:cNvPr id="5" name="Footer Placeholder 2">
            <a:extLst>
              <a:ext uri="{FF2B5EF4-FFF2-40B4-BE49-F238E27FC236}">
                <a16:creationId xmlns:a16="http://schemas.microsoft.com/office/drawing/2014/main" id="{E1B47555-5052-7E83-FDA7-575FA3D02EF2}"/>
              </a:ext>
            </a:extLst>
          </p:cNvPr>
          <p:cNvSpPr txBox="1">
            <a:spLocks/>
          </p:cNvSpPr>
          <p:nvPr/>
        </p:nvSpPr>
        <p:spPr>
          <a:xfrm>
            <a:off x="4123113" y="6518505"/>
            <a:ext cx="4114800" cy="261938"/>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schambachjj@ornl.gov</a:t>
            </a:r>
            <a:endParaRPr lang="en-US" dirty="0"/>
          </a:p>
        </p:txBody>
      </p:sp>
    </p:spTree>
    <p:extLst>
      <p:ext uri="{BB962C8B-B14F-4D97-AF65-F5344CB8AC3E}">
        <p14:creationId xmlns:p14="http://schemas.microsoft.com/office/powerpoint/2010/main" val="317267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4A50B4-6B5C-98A4-AA7A-5D28516C6E80}"/>
              </a:ext>
            </a:extLst>
          </p:cNvPr>
          <p:cNvSpPr>
            <a:spLocks noGrp="1"/>
          </p:cNvSpPr>
          <p:nvPr>
            <p:ph type="title"/>
          </p:nvPr>
        </p:nvSpPr>
        <p:spPr/>
        <p:txBody>
          <a:bodyPr/>
          <a:lstStyle/>
          <a:p>
            <a:r>
              <a:rPr lang="en-US" dirty="0"/>
              <a:t>(Preliminary) Detector Contacts</a:t>
            </a:r>
          </a:p>
        </p:txBody>
      </p:sp>
      <p:graphicFrame>
        <p:nvGraphicFramePr>
          <p:cNvPr id="5" name="Table 4">
            <a:extLst>
              <a:ext uri="{FF2B5EF4-FFF2-40B4-BE49-F238E27FC236}">
                <a16:creationId xmlns:a16="http://schemas.microsoft.com/office/drawing/2014/main" id="{D797B862-F82F-BCDD-3BEB-C99F3560182B}"/>
              </a:ext>
            </a:extLst>
          </p:cNvPr>
          <p:cNvGraphicFramePr>
            <a:graphicFrameLocks noGrp="1"/>
          </p:cNvGraphicFramePr>
          <p:nvPr>
            <p:extLst>
              <p:ext uri="{D42A27DB-BD31-4B8C-83A1-F6EECF244321}">
                <p14:modId xmlns:p14="http://schemas.microsoft.com/office/powerpoint/2010/main" val="3345631911"/>
              </p:ext>
            </p:extLst>
          </p:nvPr>
        </p:nvGraphicFramePr>
        <p:xfrm>
          <a:off x="463245" y="1342187"/>
          <a:ext cx="11358282" cy="3734118"/>
        </p:xfrm>
        <a:graphic>
          <a:graphicData uri="http://schemas.openxmlformats.org/drawingml/2006/table">
            <a:tbl>
              <a:tblPr firstRow="1" bandRow="1">
                <a:tableStyleId>{5C22544A-7EE6-4342-B048-85BDC9FD1C3A}</a:tableStyleId>
              </a:tblPr>
              <a:tblGrid>
                <a:gridCol w="2096029">
                  <a:extLst>
                    <a:ext uri="{9D8B030D-6E8A-4147-A177-3AD203B41FA5}">
                      <a16:colId xmlns:a16="http://schemas.microsoft.com/office/drawing/2014/main" val="3201419547"/>
                    </a:ext>
                  </a:extLst>
                </a:gridCol>
                <a:gridCol w="3603567">
                  <a:extLst>
                    <a:ext uri="{9D8B030D-6E8A-4147-A177-3AD203B41FA5}">
                      <a16:colId xmlns:a16="http://schemas.microsoft.com/office/drawing/2014/main" val="2084667918"/>
                    </a:ext>
                  </a:extLst>
                </a:gridCol>
                <a:gridCol w="2107277">
                  <a:extLst>
                    <a:ext uri="{9D8B030D-6E8A-4147-A177-3AD203B41FA5}">
                      <a16:colId xmlns:a16="http://schemas.microsoft.com/office/drawing/2014/main" val="2685640716"/>
                    </a:ext>
                  </a:extLst>
                </a:gridCol>
                <a:gridCol w="3551409">
                  <a:extLst>
                    <a:ext uri="{9D8B030D-6E8A-4147-A177-3AD203B41FA5}">
                      <a16:colId xmlns:a16="http://schemas.microsoft.com/office/drawing/2014/main" val="1300034586"/>
                    </a:ext>
                  </a:extLst>
                </a:gridCol>
              </a:tblGrid>
              <a:tr h="266775">
                <a:tc>
                  <a:txBody>
                    <a:bodyPr/>
                    <a:lstStyle/>
                    <a:p>
                      <a:r>
                        <a:rPr lang="en-US" sz="1400" dirty="0"/>
                        <a:t>Detector</a:t>
                      </a:r>
                    </a:p>
                  </a:txBody>
                  <a:tcPr/>
                </a:tc>
                <a:tc>
                  <a:txBody>
                    <a:bodyPr/>
                    <a:lstStyle/>
                    <a:p>
                      <a:r>
                        <a:rPr lang="en-US" sz="1400" dirty="0"/>
                        <a:t>Contact From DAQ</a:t>
                      </a:r>
                    </a:p>
                  </a:txBody>
                  <a:tcPr/>
                </a:tc>
                <a:tc>
                  <a:txBody>
                    <a:bodyPr/>
                    <a:lstStyle/>
                    <a:p>
                      <a:r>
                        <a:rPr lang="en-US" sz="1400" dirty="0"/>
                        <a:t>From Detector</a:t>
                      </a:r>
                    </a:p>
                  </a:txBody>
                  <a:tcPr/>
                </a:tc>
                <a:tc>
                  <a:txBody>
                    <a:bodyPr/>
                    <a:lstStyle/>
                    <a:p>
                      <a:r>
                        <a:rPr lang="en-US" sz="1400" dirty="0"/>
                        <a:t>Meeting Times</a:t>
                      </a:r>
                    </a:p>
                  </a:txBody>
                  <a:tcPr/>
                </a:tc>
                <a:extLst>
                  <a:ext uri="{0D108BD9-81ED-4DB2-BD59-A6C34878D82A}">
                    <a16:rowId xmlns:a16="http://schemas.microsoft.com/office/drawing/2014/main" val="3277204027"/>
                  </a:ext>
                </a:extLst>
              </a:tr>
              <a:tr h="266775">
                <a:tc>
                  <a:txBody>
                    <a:bodyPr/>
                    <a:lstStyle/>
                    <a:p>
                      <a:r>
                        <a:rPr lang="en-US" sz="1400" dirty="0"/>
                        <a:t>Tracking (Silicon)</a:t>
                      </a:r>
                    </a:p>
                  </a:txBody>
                  <a:tcPr/>
                </a:tc>
                <a:tc>
                  <a:txBody>
                    <a:bodyPr/>
                    <a:lstStyle/>
                    <a:p>
                      <a:r>
                        <a:rPr lang="en-US" sz="1400" dirty="0"/>
                        <a:t>Jo </a:t>
                      </a:r>
                      <a:r>
                        <a:rPr lang="en-US" sz="1400" dirty="0" err="1"/>
                        <a:t>Schambach</a:t>
                      </a:r>
                      <a:r>
                        <a:rPr lang="en-US" sz="1400" dirty="0"/>
                        <a:t>*</a:t>
                      </a:r>
                    </a:p>
                  </a:txBody>
                  <a:tcPr/>
                </a:tc>
                <a:tc>
                  <a:txBody>
                    <a:bodyPr/>
                    <a:lstStyle/>
                    <a:p>
                      <a:r>
                        <a:rPr lang="en-US" sz="1400" dirty="0"/>
                        <a:t>Jo Schambach</a:t>
                      </a:r>
                    </a:p>
                  </a:txBody>
                  <a:tcPr/>
                </a:tc>
                <a:tc>
                  <a:txBody>
                    <a:bodyPr/>
                    <a:lstStyle/>
                    <a:p>
                      <a:r>
                        <a:rPr lang="en-US" sz="1400" dirty="0"/>
                        <a:t>Thursday </a:t>
                      </a:r>
                      <a:r>
                        <a:rPr lang="en-US" sz="1400"/>
                        <a:t>@ 11am</a:t>
                      </a:r>
                      <a:endParaRPr lang="en-US" sz="1400" dirty="0"/>
                    </a:p>
                  </a:txBody>
                  <a:tcPr/>
                </a:tc>
                <a:extLst>
                  <a:ext uri="{0D108BD9-81ED-4DB2-BD59-A6C34878D82A}">
                    <a16:rowId xmlns:a16="http://schemas.microsoft.com/office/drawing/2014/main" val="3116235600"/>
                  </a:ext>
                </a:extLst>
              </a:tr>
              <a:tr h="324536">
                <a:tc>
                  <a:txBody>
                    <a:bodyPr/>
                    <a:lstStyle/>
                    <a:p>
                      <a:r>
                        <a:rPr lang="en-US" sz="1400" dirty="0"/>
                        <a:t>Tracking (MPGD)</a:t>
                      </a:r>
                    </a:p>
                  </a:txBody>
                  <a:tcPr/>
                </a:tc>
                <a:tc>
                  <a:txBody>
                    <a:bodyPr/>
                    <a:lstStyle/>
                    <a:p>
                      <a:r>
                        <a:rPr lang="en-US" sz="1400" dirty="0"/>
                        <a:t>(</a:t>
                      </a:r>
                      <a:r>
                        <a:rPr lang="en-US" sz="1400" dirty="0" err="1"/>
                        <a:t>Iraqli</a:t>
                      </a:r>
                      <a:r>
                        <a:rPr lang="en-US" sz="1400" dirty="0"/>
                        <a:t> </a:t>
                      </a:r>
                      <a:r>
                        <a:rPr lang="en-US" sz="1400" dirty="0" err="1"/>
                        <a:t>Mandjavidze</a:t>
                      </a:r>
                      <a:r>
                        <a:rPr lang="en-US" sz="1400" dirty="0"/>
                        <a:t>)</a:t>
                      </a:r>
                    </a:p>
                  </a:txBody>
                  <a:tcPr/>
                </a:tc>
                <a:tc>
                  <a:txBody>
                    <a:bodyPr/>
                    <a:lstStyle/>
                    <a:p>
                      <a:r>
                        <a:rPr lang="en-US" sz="1400" dirty="0"/>
                        <a:t>Kondo </a:t>
                      </a:r>
                      <a:r>
                        <a:rPr lang="en-US" sz="1400" dirty="0" err="1"/>
                        <a:t>Gnanvo</a:t>
                      </a:r>
                      <a:endParaRPr lang="en-US" sz="1400" dirty="0"/>
                    </a:p>
                  </a:txBody>
                  <a:tcPr/>
                </a:tc>
                <a:tc>
                  <a:txBody>
                    <a:bodyPr/>
                    <a:lstStyle/>
                    <a:p>
                      <a:endParaRPr lang="en-US" sz="1400" dirty="0"/>
                    </a:p>
                  </a:txBody>
                  <a:tcPr/>
                </a:tc>
                <a:extLst>
                  <a:ext uri="{0D108BD9-81ED-4DB2-BD59-A6C34878D82A}">
                    <a16:rowId xmlns:a16="http://schemas.microsoft.com/office/drawing/2014/main" val="3639029143"/>
                  </a:ext>
                </a:extLst>
              </a:tr>
              <a:tr h="266775">
                <a:tc>
                  <a:txBody>
                    <a:bodyPr/>
                    <a:lstStyle/>
                    <a:p>
                      <a:r>
                        <a:rPr lang="en-US" sz="1400" dirty="0"/>
                        <a:t>PID (TOF)</a:t>
                      </a:r>
                    </a:p>
                  </a:txBody>
                  <a:tcPr/>
                </a:tc>
                <a:tc>
                  <a:txBody>
                    <a:bodyPr/>
                    <a:lstStyle/>
                    <a:p>
                      <a:r>
                        <a:rPr lang="en-US" sz="1400" dirty="0"/>
                        <a:t>Tonko </a:t>
                      </a:r>
                      <a:r>
                        <a:rPr lang="en-US" sz="1400" dirty="0" err="1"/>
                        <a:t>Ljubicic</a:t>
                      </a:r>
                      <a:r>
                        <a:rPr lang="en-US" sz="1400" dirty="0"/>
                        <a:t>*</a:t>
                      </a:r>
                    </a:p>
                  </a:txBody>
                  <a:tcPr/>
                </a:tc>
                <a:tc>
                  <a:txBody>
                    <a:bodyPr/>
                    <a:lstStyle/>
                    <a:p>
                      <a:r>
                        <a:rPr lang="en-US" sz="1400" dirty="0"/>
                        <a:t>Tonko </a:t>
                      </a:r>
                      <a:r>
                        <a:rPr lang="en-US" sz="1400" dirty="0" err="1"/>
                        <a:t>Ljubicic</a:t>
                      </a:r>
                      <a:endParaRPr lang="en-US" sz="1400" dirty="0"/>
                    </a:p>
                  </a:txBody>
                  <a:tcPr/>
                </a:tc>
                <a:tc>
                  <a:txBody>
                    <a:bodyPr/>
                    <a:lstStyle/>
                    <a:p>
                      <a:r>
                        <a:rPr lang="en-US" sz="1400" dirty="0"/>
                        <a:t>Monday @ 11:30am</a:t>
                      </a:r>
                    </a:p>
                  </a:txBody>
                  <a:tcPr/>
                </a:tc>
                <a:extLst>
                  <a:ext uri="{0D108BD9-81ED-4DB2-BD59-A6C34878D82A}">
                    <a16:rowId xmlns:a16="http://schemas.microsoft.com/office/drawing/2014/main" val="1420977892"/>
                  </a:ext>
                </a:extLst>
              </a:tr>
              <a:tr h="266775">
                <a:tc>
                  <a:txBody>
                    <a:bodyPr/>
                    <a:lstStyle/>
                    <a:p>
                      <a:r>
                        <a:rPr lang="en-US" sz="1400" dirty="0"/>
                        <a:t>PID (Cherenkov)</a:t>
                      </a:r>
                    </a:p>
                  </a:txBody>
                  <a:tcPr/>
                </a:tc>
                <a:tc>
                  <a:txBody>
                    <a:bodyPr/>
                    <a:lstStyle/>
                    <a:p>
                      <a:r>
                        <a:rPr lang="en-US" sz="1400" dirty="0"/>
                        <a:t>Alexandre*</a:t>
                      </a:r>
                    </a:p>
                  </a:txBody>
                  <a:tcPr/>
                </a:tc>
                <a:tc>
                  <a:txBody>
                    <a:bodyPr/>
                    <a:lstStyle/>
                    <a:p>
                      <a:r>
                        <a:rPr lang="en-US" sz="1400" dirty="0"/>
                        <a:t>(Pietro </a:t>
                      </a:r>
                      <a:r>
                        <a:rPr lang="en-US" sz="1400" dirty="0" err="1"/>
                        <a:t>Antonioli</a:t>
                      </a:r>
                      <a:r>
                        <a:rPr lang="en-US" sz="1400" dirty="0"/>
                        <a:t>)</a:t>
                      </a:r>
                    </a:p>
                  </a:txBody>
                  <a:tcPr/>
                </a:tc>
                <a:tc>
                  <a:txBody>
                    <a:bodyPr/>
                    <a:lstStyle/>
                    <a:p>
                      <a:r>
                        <a:rPr lang="en-US" sz="1400" dirty="0"/>
                        <a:t>Friday @ 8:30am</a:t>
                      </a:r>
                    </a:p>
                  </a:txBody>
                  <a:tcPr/>
                </a:tc>
                <a:extLst>
                  <a:ext uri="{0D108BD9-81ED-4DB2-BD59-A6C34878D82A}">
                    <a16:rowId xmlns:a16="http://schemas.microsoft.com/office/drawing/2014/main" val="3147148645"/>
                  </a:ext>
                </a:extLst>
              </a:tr>
              <a:tr h="266775">
                <a:tc>
                  <a:txBody>
                    <a:bodyPr/>
                    <a:lstStyle/>
                    <a:p>
                      <a:r>
                        <a:rPr lang="en-US" sz="1400" dirty="0" err="1"/>
                        <a:t>dRICH</a:t>
                      </a:r>
                      <a:r>
                        <a:rPr lang="en-US" sz="1400" dirty="0"/>
                        <a:t> simulation</a:t>
                      </a:r>
                    </a:p>
                  </a:txBody>
                  <a:tcPr/>
                </a:tc>
                <a:tc>
                  <a:txBody>
                    <a:bodyPr/>
                    <a:lstStyle/>
                    <a:p>
                      <a:r>
                        <a:rPr lang="en-US" sz="1400" dirty="0"/>
                        <a:t>(don’t need an assignment)</a:t>
                      </a:r>
                    </a:p>
                  </a:txBody>
                  <a:tcPr/>
                </a:tc>
                <a:tc>
                  <a:txBody>
                    <a:bodyPr/>
                    <a:lstStyle/>
                    <a:p>
                      <a:endParaRPr lang="en-US" sz="1400" dirty="0"/>
                    </a:p>
                  </a:txBody>
                  <a:tcPr/>
                </a:tc>
                <a:tc>
                  <a:txBody>
                    <a:bodyPr/>
                    <a:lstStyle/>
                    <a:p>
                      <a:r>
                        <a:rPr lang="en-US" sz="1400" dirty="0"/>
                        <a:t>Wednesday @ 12pm</a:t>
                      </a:r>
                    </a:p>
                  </a:txBody>
                  <a:tcPr/>
                </a:tc>
                <a:extLst>
                  <a:ext uri="{0D108BD9-81ED-4DB2-BD59-A6C34878D82A}">
                    <a16:rowId xmlns:a16="http://schemas.microsoft.com/office/drawing/2014/main" val="3265171214"/>
                  </a:ext>
                </a:extLst>
              </a:tr>
              <a:tr h="266775">
                <a:tc>
                  <a:txBody>
                    <a:bodyPr/>
                    <a:lstStyle/>
                    <a:p>
                      <a:r>
                        <a:rPr lang="en-US" sz="1400" dirty="0"/>
                        <a:t>Calorimetry</a:t>
                      </a:r>
                    </a:p>
                  </a:txBody>
                  <a:tcPr/>
                </a:tc>
                <a:tc>
                  <a:txBody>
                    <a:bodyPr/>
                    <a:lstStyle/>
                    <a:p>
                      <a:r>
                        <a:rPr lang="en-US" sz="1400" dirty="0"/>
                        <a:t>(2?)*</a:t>
                      </a:r>
                    </a:p>
                  </a:txBody>
                  <a:tcPr/>
                </a:tc>
                <a:tc>
                  <a:txBody>
                    <a:bodyPr/>
                    <a:lstStyle/>
                    <a:p>
                      <a:r>
                        <a:rPr lang="en-US" sz="1400" dirty="0"/>
                        <a:t>Oskar </a:t>
                      </a:r>
                      <a:r>
                        <a:rPr lang="en-US" sz="1400" dirty="0" err="1"/>
                        <a:t>Hartbrich</a:t>
                      </a:r>
                      <a:endParaRPr lang="en-US" sz="1400" dirty="0"/>
                    </a:p>
                  </a:txBody>
                  <a:tcPr/>
                </a:tc>
                <a:tc>
                  <a:txBody>
                    <a:bodyPr/>
                    <a:lstStyle/>
                    <a:p>
                      <a:endParaRPr lang="en-US" sz="1400" dirty="0"/>
                    </a:p>
                  </a:txBody>
                  <a:tcPr/>
                </a:tc>
                <a:extLst>
                  <a:ext uri="{0D108BD9-81ED-4DB2-BD59-A6C34878D82A}">
                    <a16:rowId xmlns:a16="http://schemas.microsoft.com/office/drawing/2014/main" val="1111126340"/>
                  </a:ext>
                </a:extLst>
              </a:tr>
              <a:tr h="361582">
                <a:tc>
                  <a:txBody>
                    <a:bodyPr/>
                    <a:lstStyle/>
                    <a:p>
                      <a:r>
                        <a:rPr lang="en-US" sz="1400" dirty="0"/>
                        <a:t>Far Forward</a:t>
                      </a:r>
                    </a:p>
                  </a:txBody>
                  <a:tcPr/>
                </a:tc>
                <a:tc>
                  <a:txBody>
                    <a:bodyPr/>
                    <a:lstStyle/>
                    <a:p>
                      <a:r>
                        <a:rPr lang="en-US" sz="1400" dirty="0"/>
                        <a:t>(Jeff or Chris)*</a:t>
                      </a:r>
                    </a:p>
                  </a:txBody>
                  <a:tcPr/>
                </a:tc>
                <a:tc>
                  <a:txBody>
                    <a:bodyPr/>
                    <a:lstStyle/>
                    <a:p>
                      <a:r>
                        <a:rPr lang="en-US" sz="1400" dirty="0"/>
                        <a:t>(Alex Jentsch)</a:t>
                      </a:r>
                    </a:p>
                  </a:txBody>
                  <a:tcPr/>
                </a:tc>
                <a:tc>
                  <a:txBody>
                    <a:bodyPr/>
                    <a:lstStyle/>
                    <a:p>
                      <a:r>
                        <a:rPr lang="en-US" sz="1400" dirty="0"/>
                        <a:t>Tuesday @ 9am (bi-weekly)</a:t>
                      </a:r>
                    </a:p>
                  </a:txBody>
                  <a:tcPr/>
                </a:tc>
                <a:extLst>
                  <a:ext uri="{0D108BD9-81ED-4DB2-BD59-A6C34878D82A}">
                    <a16:rowId xmlns:a16="http://schemas.microsoft.com/office/drawing/2014/main" val="916248111"/>
                  </a:ext>
                </a:extLst>
              </a:tr>
              <a:tr h="266775">
                <a:tc>
                  <a:txBody>
                    <a:bodyPr/>
                    <a:lstStyle/>
                    <a:p>
                      <a:r>
                        <a:rPr lang="en-US" sz="1400" dirty="0"/>
                        <a:t>Far Backward</a:t>
                      </a:r>
                    </a:p>
                  </a:txBody>
                  <a:tcPr/>
                </a:tc>
                <a:tc>
                  <a:txBody>
                    <a:bodyPr/>
                    <a:lstStyle/>
                    <a:p>
                      <a:r>
                        <a:rPr lang="en-US" sz="1400" dirty="0"/>
                        <a:t>(Jeff or Chris)*</a:t>
                      </a:r>
                    </a:p>
                  </a:txBody>
                  <a:tcPr/>
                </a:tc>
                <a:tc>
                  <a:txBody>
                    <a:bodyPr/>
                    <a:lstStyle/>
                    <a:p>
                      <a:endParaRPr lang="en-US" sz="1400" dirty="0"/>
                    </a:p>
                  </a:txBody>
                  <a:tcPr/>
                </a:tc>
                <a:tc>
                  <a:txBody>
                    <a:bodyPr/>
                    <a:lstStyle/>
                    <a:p>
                      <a:r>
                        <a:rPr lang="en-US" sz="1400" dirty="0"/>
                        <a:t>Thursday @ 9am </a:t>
                      </a:r>
                    </a:p>
                  </a:txBody>
                  <a:tcPr/>
                </a:tc>
                <a:extLst>
                  <a:ext uri="{0D108BD9-81ED-4DB2-BD59-A6C34878D82A}">
                    <a16:rowId xmlns:a16="http://schemas.microsoft.com/office/drawing/2014/main" val="2865578176"/>
                  </a:ext>
                </a:extLst>
              </a:tr>
              <a:tr h="266775">
                <a:tc>
                  <a:txBody>
                    <a:bodyPr/>
                    <a:lstStyle/>
                    <a:p>
                      <a:r>
                        <a:rPr lang="en-US" sz="1400" dirty="0"/>
                        <a:t>Computing</a:t>
                      </a:r>
                    </a:p>
                  </a:txBody>
                  <a:tcPr/>
                </a:tc>
                <a:tc>
                  <a:txBody>
                    <a:bodyPr/>
                    <a:lstStyle/>
                    <a:p>
                      <a:r>
                        <a:rPr lang="en-US" sz="1400" dirty="0"/>
                        <a:t>(choose from all convener?)</a:t>
                      </a:r>
                    </a:p>
                  </a:txBody>
                  <a:tcPr/>
                </a:tc>
                <a:tc>
                  <a:txBody>
                    <a:bodyPr/>
                    <a:lstStyle/>
                    <a:p>
                      <a:r>
                        <a:rPr lang="en-US" sz="1400" dirty="0"/>
                        <a:t>Sylvester(*)</a:t>
                      </a:r>
                    </a:p>
                  </a:txBody>
                  <a:tcPr/>
                </a:tc>
                <a:tc>
                  <a:txBody>
                    <a:bodyPr/>
                    <a:lstStyle/>
                    <a:p>
                      <a:r>
                        <a:rPr lang="en-US" sz="1400" dirty="0"/>
                        <a:t>Wednesday @ 11am</a:t>
                      </a:r>
                    </a:p>
                  </a:txBody>
                  <a:tcPr/>
                </a:tc>
                <a:extLst>
                  <a:ext uri="{0D108BD9-81ED-4DB2-BD59-A6C34878D82A}">
                    <a16:rowId xmlns:a16="http://schemas.microsoft.com/office/drawing/2014/main" val="1194936392"/>
                  </a:ext>
                </a:extLst>
              </a:tr>
              <a:tr h="266775">
                <a:tc>
                  <a:txBody>
                    <a:bodyPr/>
                    <a:lstStyle/>
                    <a:p>
                      <a:r>
                        <a:rPr lang="en-US" sz="1400" dirty="0"/>
                        <a:t>Simulation/QA</a:t>
                      </a:r>
                    </a:p>
                  </a:txBody>
                  <a:tcPr/>
                </a:tc>
                <a:tc>
                  <a:txBody>
                    <a:bodyPr/>
                    <a:lstStyle/>
                    <a:p>
                      <a:r>
                        <a:rPr lang="en-US" sz="1400" dirty="0"/>
                        <a:t>(choose from all convener?)*</a:t>
                      </a:r>
                    </a:p>
                  </a:txBody>
                  <a:tcPr/>
                </a:tc>
                <a:tc>
                  <a:txBody>
                    <a:bodyPr/>
                    <a:lstStyle/>
                    <a:p>
                      <a:r>
                        <a:rPr lang="en-US" sz="1400" dirty="0"/>
                        <a:t>Andreas</a:t>
                      </a:r>
                    </a:p>
                  </a:txBody>
                  <a:tcPr/>
                </a:tc>
                <a:tc>
                  <a:txBody>
                    <a:bodyPr/>
                    <a:lstStyle/>
                    <a:p>
                      <a:r>
                        <a:rPr lang="en-US" sz="1400" dirty="0"/>
                        <a:t>Thursday @ 2pm</a:t>
                      </a:r>
                    </a:p>
                  </a:txBody>
                  <a:tcPr/>
                </a:tc>
                <a:extLst>
                  <a:ext uri="{0D108BD9-81ED-4DB2-BD59-A6C34878D82A}">
                    <a16:rowId xmlns:a16="http://schemas.microsoft.com/office/drawing/2014/main" val="2732547752"/>
                  </a:ext>
                </a:extLst>
              </a:tr>
              <a:tr h="266775">
                <a:tc>
                  <a:txBody>
                    <a:bodyPr/>
                    <a:lstStyle/>
                    <a:p>
                      <a:r>
                        <a:rPr lang="en-US" sz="1400" dirty="0"/>
                        <a:t>Global Integration</a:t>
                      </a:r>
                    </a:p>
                  </a:txBody>
                  <a:tcPr/>
                </a:tc>
                <a:tc>
                  <a:txBody>
                    <a:bodyPr/>
                    <a:lstStyle/>
                    <a:p>
                      <a:r>
                        <a:rPr lang="en-US" sz="1400" dirty="0"/>
                        <a:t>(choose from all convener?)*</a:t>
                      </a:r>
                    </a:p>
                  </a:txBody>
                  <a:tcPr/>
                </a:tc>
                <a:tc>
                  <a:txBody>
                    <a:bodyPr/>
                    <a:lstStyle/>
                    <a:p>
                      <a:endParaRPr lang="en-US" sz="1400" dirty="0"/>
                    </a:p>
                  </a:txBody>
                  <a:tcPr/>
                </a:tc>
                <a:tc>
                  <a:txBody>
                    <a:bodyPr/>
                    <a:lstStyle/>
                    <a:p>
                      <a:r>
                        <a:rPr lang="en-US" sz="1400" dirty="0"/>
                        <a:t>Monday @ 9am</a:t>
                      </a:r>
                    </a:p>
                  </a:txBody>
                  <a:tcPr/>
                </a:tc>
                <a:extLst>
                  <a:ext uri="{0D108BD9-81ED-4DB2-BD59-A6C34878D82A}">
                    <a16:rowId xmlns:a16="http://schemas.microsoft.com/office/drawing/2014/main" val="504994375"/>
                  </a:ext>
                </a:extLst>
              </a:tr>
            </a:tbl>
          </a:graphicData>
        </a:graphic>
      </p:graphicFrame>
      <p:sp>
        <p:nvSpPr>
          <p:cNvPr id="6" name="Footer Placeholder 2">
            <a:extLst>
              <a:ext uri="{FF2B5EF4-FFF2-40B4-BE49-F238E27FC236}">
                <a16:creationId xmlns:a16="http://schemas.microsoft.com/office/drawing/2014/main" id="{1809D572-A895-4741-E371-53F1CC809EA5}"/>
              </a:ext>
            </a:extLst>
          </p:cNvPr>
          <p:cNvSpPr txBox="1">
            <a:spLocks/>
          </p:cNvSpPr>
          <p:nvPr/>
        </p:nvSpPr>
        <p:spPr>
          <a:xfrm>
            <a:off x="4123113" y="6518505"/>
            <a:ext cx="4114800" cy="261938"/>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schambachjj@ornl.gov</a:t>
            </a:r>
            <a:endParaRPr lang="en-US" dirty="0"/>
          </a:p>
        </p:txBody>
      </p:sp>
    </p:spTree>
    <p:extLst>
      <p:ext uri="{BB962C8B-B14F-4D97-AF65-F5344CB8AC3E}">
        <p14:creationId xmlns:p14="http://schemas.microsoft.com/office/powerpoint/2010/main" val="405426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56F21A-1A38-22EA-E47C-F7052FB67C7D}"/>
              </a:ext>
            </a:extLst>
          </p:cNvPr>
          <p:cNvPicPr>
            <a:picLocks noChangeAspect="1"/>
          </p:cNvPicPr>
          <p:nvPr/>
        </p:nvPicPr>
        <p:blipFill>
          <a:blip r:embed="rId2"/>
          <a:stretch>
            <a:fillRect/>
          </a:stretch>
        </p:blipFill>
        <p:spPr>
          <a:xfrm>
            <a:off x="543064" y="270163"/>
            <a:ext cx="11105872" cy="6081119"/>
          </a:xfrm>
          <a:prstGeom prst="rect">
            <a:avLst/>
          </a:prstGeom>
        </p:spPr>
      </p:pic>
      <p:sp>
        <p:nvSpPr>
          <p:cNvPr id="6" name="Footer Placeholder 2">
            <a:extLst>
              <a:ext uri="{FF2B5EF4-FFF2-40B4-BE49-F238E27FC236}">
                <a16:creationId xmlns:a16="http://schemas.microsoft.com/office/drawing/2014/main" id="{BB44F705-5A57-E66C-06D2-8DA9F0C659C9}"/>
              </a:ext>
            </a:extLst>
          </p:cNvPr>
          <p:cNvSpPr txBox="1">
            <a:spLocks/>
          </p:cNvSpPr>
          <p:nvPr/>
        </p:nvSpPr>
        <p:spPr>
          <a:xfrm>
            <a:off x="4123113" y="6518505"/>
            <a:ext cx="4114800" cy="261938"/>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schambachjj@ornl.gov</a:t>
            </a:r>
            <a:endParaRPr lang="en-US" dirty="0"/>
          </a:p>
        </p:txBody>
      </p:sp>
    </p:spTree>
    <p:extLst>
      <p:ext uri="{BB962C8B-B14F-4D97-AF65-F5344CB8AC3E}">
        <p14:creationId xmlns:p14="http://schemas.microsoft.com/office/powerpoint/2010/main" val="324551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F521-5E9A-A816-7099-AA24BF0ADC7C}"/>
              </a:ext>
            </a:extLst>
          </p:cNvPr>
          <p:cNvSpPr>
            <a:spLocks noGrp="1"/>
          </p:cNvSpPr>
          <p:nvPr>
            <p:ph type="title"/>
          </p:nvPr>
        </p:nvSpPr>
        <p:spPr/>
        <p:txBody>
          <a:bodyPr/>
          <a:lstStyle/>
          <a:p>
            <a:r>
              <a:rPr lang="en-US" dirty="0"/>
              <a:t>Timeline Clarification from Project Management</a:t>
            </a:r>
          </a:p>
        </p:txBody>
      </p:sp>
      <p:sp>
        <p:nvSpPr>
          <p:cNvPr id="3" name="Content Placeholder 2">
            <a:extLst>
              <a:ext uri="{FF2B5EF4-FFF2-40B4-BE49-F238E27FC236}">
                <a16:creationId xmlns:a16="http://schemas.microsoft.com/office/drawing/2014/main" id="{50E9EDDE-30F2-82D2-0112-FCB686168E5B}"/>
              </a:ext>
            </a:extLst>
          </p:cNvPr>
          <p:cNvSpPr>
            <a:spLocks noGrp="1"/>
          </p:cNvSpPr>
          <p:nvPr>
            <p:ph idx="1"/>
          </p:nvPr>
        </p:nvSpPr>
        <p:spPr>
          <a:xfrm>
            <a:off x="379890" y="1184564"/>
            <a:ext cx="11264578" cy="4728924"/>
          </a:xfrm>
        </p:spPr>
        <p:txBody>
          <a:bodyPr/>
          <a:lstStyle/>
          <a:p>
            <a:r>
              <a:rPr lang="en-US" dirty="0"/>
              <a:t>Global charges were communicated to the WG in April</a:t>
            </a:r>
          </a:p>
          <a:p>
            <a:r>
              <a:rPr lang="en-US" dirty="0"/>
              <a:t>The goal emphasized by the EIC PM is to confirm the reference “</a:t>
            </a:r>
            <a:r>
              <a:rPr lang="en-US" i="1" dirty="0"/>
              <a:t>advanced conceptual design”</a:t>
            </a:r>
            <a:r>
              <a:rPr lang="en-US" dirty="0"/>
              <a:t> by the July EICUG meeting (end of July)</a:t>
            </a:r>
          </a:p>
          <a:p>
            <a:r>
              <a:rPr lang="en-US" dirty="0"/>
              <a:t>There may still  be open issues on important items, but the goal should be to converge by the end of July and raise early on if any issues come up and/or more time is needed</a:t>
            </a:r>
          </a:p>
          <a:p>
            <a:r>
              <a:rPr lang="en-US" dirty="0"/>
              <a:t>After addressing the main and most urgent questions, the optimization work will continue towards the pre-TDR</a:t>
            </a:r>
          </a:p>
        </p:txBody>
      </p:sp>
      <p:sp>
        <p:nvSpPr>
          <p:cNvPr id="4" name="Footer Placeholder 2">
            <a:extLst>
              <a:ext uri="{FF2B5EF4-FFF2-40B4-BE49-F238E27FC236}">
                <a16:creationId xmlns:a16="http://schemas.microsoft.com/office/drawing/2014/main" id="{2AE395FF-4AF0-EC22-A1EC-7AAD3CC5DA92}"/>
              </a:ext>
            </a:extLst>
          </p:cNvPr>
          <p:cNvSpPr txBox="1">
            <a:spLocks/>
          </p:cNvSpPr>
          <p:nvPr/>
        </p:nvSpPr>
        <p:spPr>
          <a:xfrm>
            <a:off x="4123113" y="6518505"/>
            <a:ext cx="4114800" cy="261938"/>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schambachjj@ornl.gov</a:t>
            </a:r>
            <a:endParaRPr lang="en-US" dirty="0"/>
          </a:p>
        </p:txBody>
      </p:sp>
    </p:spTree>
    <p:extLst>
      <p:ext uri="{BB962C8B-B14F-4D97-AF65-F5344CB8AC3E}">
        <p14:creationId xmlns:p14="http://schemas.microsoft.com/office/powerpoint/2010/main" val="234520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9D3F3-564C-CDE2-EBE8-435E4C0B2FF8}"/>
              </a:ext>
            </a:extLst>
          </p:cNvPr>
          <p:cNvSpPr>
            <a:spLocks noGrp="1"/>
          </p:cNvSpPr>
          <p:nvPr>
            <p:ph type="title"/>
          </p:nvPr>
        </p:nvSpPr>
        <p:spPr/>
        <p:txBody>
          <a:bodyPr/>
          <a:lstStyle/>
          <a:p>
            <a:r>
              <a:rPr lang="en-US" dirty="0"/>
              <a:t>AOB …</a:t>
            </a:r>
          </a:p>
        </p:txBody>
      </p:sp>
    </p:spTree>
    <p:extLst>
      <p:ext uri="{BB962C8B-B14F-4D97-AF65-F5344CB8AC3E}">
        <p14:creationId xmlns:p14="http://schemas.microsoft.com/office/powerpoint/2010/main" val="1305729491"/>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Presentation29" id="{6EB95C59-BDD5-5C40-971B-727A997B01D4}" vid="{7DE78278-7085-5245-A271-A8AB5B4057CD}"/>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6BFB3AB80EA044897B163D651BE7CF" ma:contentTypeVersion="12" ma:contentTypeDescription="Create a new document." ma:contentTypeScope="" ma:versionID="5ccae34aae965e24db62e9729d4dd5e4">
  <xsd:schema xmlns:xsd="http://www.w3.org/2001/XMLSchema" xmlns:xs="http://www.w3.org/2001/XMLSchema" xmlns:p="http://schemas.microsoft.com/office/2006/metadata/properties" xmlns:ns2="38e4deb0-de08-4adb-aafc-d8ff02544178" targetNamespace="http://schemas.microsoft.com/office/2006/metadata/properties" ma:root="true" ma:fieldsID="73e7bd080f35e63ea4fc24c5765ee755" ns2:_="">
    <xsd:import namespace="38e4deb0-de08-4adb-aafc-d8ff025441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deb0-de08-4adb-aafc-d8ff02544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EF5AA9-B8DF-4DC7-90A1-A91BA595B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deb0-de08-4adb-aafc-d8ff02544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3.xml><?xml version="1.0" encoding="utf-8"?>
<ds:datastoreItem xmlns:ds="http://schemas.openxmlformats.org/officeDocument/2006/customXml" ds:itemID="{5BA20C22-D077-412B-81BA-8B2541026FAD}">
  <ds:schemaRef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ORNL-Presentation-16x9-Template</Template>
  <TotalTime>69</TotalTime>
  <Words>566</Words>
  <Application>Microsoft Office PowerPoint</Application>
  <PresentationFormat>Widescreen</PresentationFormat>
  <Paragraphs>71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Century Gothic</vt:lpstr>
      <vt:lpstr>ORNL</vt:lpstr>
      <vt:lpstr>Agenda</vt:lpstr>
      <vt:lpstr>Updates</vt:lpstr>
      <vt:lpstr>(Preliminary) Detector Contacts</vt:lpstr>
      <vt:lpstr>PowerPoint Presentation</vt:lpstr>
      <vt:lpstr>Timeline Clarification from Project Management</vt:lpstr>
      <vt:lpstr>AOB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subject/>
  <dc:creator>Schambach, Jo</dc:creator>
  <cp:keywords/>
  <dc:description/>
  <cp:lastModifiedBy>Schambach, Jo</cp:lastModifiedBy>
  <cp:revision>1</cp:revision>
  <dcterms:created xsi:type="dcterms:W3CDTF">2022-06-01T19:55:13Z</dcterms:created>
  <dcterms:modified xsi:type="dcterms:W3CDTF">2022-06-02T16:04:29Z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0x010100436BFB3AB80EA044897B163D651BE7CF</vt:lpwstr>
  </property>
  <property fmtid="{D5CDD505-2E9C-101B-9397-08002B2CF9AE}" pid="3" name="Order">
    <vt:r8>18100</vt:r8>
  </property>
  <property fmtid="{D5CDD505-2E9C-101B-9397-08002B2CF9AE}" pid="4" name="GUID">
    <vt:lpwstr>42b6f0ba-36c8-4301-8891-17ebf0c53400</vt:lpwstr>
  </property>
</Properties>
</file>