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16" r:id="rId5"/>
    <p:sldId id="2239" r:id="rId6"/>
    <p:sldId id="2260" r:id="rId7"/>
    <p:sldId id="2248" r:id="rId8"/>
    <p:sldId id="2251" r:id="rId9"/>
    <p:sldId id="2252" r:id="rId10"/>
    <p:sldId id="2253" r:id="rId11"/>
    <p:sldId id="2256" r:id="rId12"/>
    <p:sldId id="2258" r:id="rId13"/>
    <p:sldId id="2259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7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834" y="806824"/>
            <a:ext cx="5922941" cy="2622176"/>
          </a:xfrm>
        </p:spPr>
        <p:txBody>
          <a:bodyPr>
            <a:normAutofit/>
          </a:bodyPr>
          <a:lstStyle/>
          <a:p>
            <a:r>
              <a:rPr lang="en-US" dirty="0"/>
              <a:t>FE_DAQ Meeting</a:t>
            </a:r>
            <a:br>
              <a:rPr lang="en-US" dirty="0"/>
            </a:br>
            <a:r>
              <a:rPr lang="en-US" dirty="0"/>
              <a:t>ASICs &amp; FEE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25" y="3898186"/>
            <a:ext cx="5675340" cy="1588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Fernando  Barbosa,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EIC Project L3 CAM</a:t>
            </a:r>
          </a:p>
          <a:p>
            <a:r>
              <a:rPr lang="en-US" dirty="0"/>
              <a:t>WBS 6.10.08</a:t>
            </a:r>
          </a:p>
          <a:p>
            <a:r>
              <a:rPr lang="en-US" sz="1400" dirty="0"/>
              <a:t>14 June 2022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2" y="978720"/>
            <a:ext cx="8252185" cy="54855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need: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Overall system/block diagram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to understand implementation approach and inform P6 activities listing.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Assess/review/verify applicability and feasibility of proposed readout elements.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 (SAMPA, HDSOC, MAROC3A, 64-ch ADC, cables, …).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Assess # channels (detector and readout) for each sub-detector and their partitioning or grouping, for example: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#</a:t>
            </a:r>
            <a:r>
              <a:rPr lang="en-US" sz="1600" dirty="0" err="1"/>
              <a:t>SiPM</a:t>
            </a:r>
            <a:r>
              <a:rPr lang="en-US" sz="1600" dirty="0"/>
              <a:t> cells/units grouped - #readout </a:t>
            </a:r>
            <a:r>
              <a:rPr lang="en-US" sz="1600" dirty="0" err="1"/>
              <a:t>chs</a:t>
            </a:r>
            <a:r>
              <a:rPr lang="en-US" sz="1600" dirty="0"/>
              <a:t> - #readout channels per PCB.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Distribution of HV, BIAS, LV channels, sensor aggregation.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30519D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Identify Activity Groups – distribute tasks/responsibilities to groups/institutions, with technical representatives, which will perform and deliver the various required tasks and products.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30519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0519D"/>
                </a:solidFill>
              </a:rPr>
              <a:t>~July 2022 - capture all major updates and initiate any needed R&amp;D initiatives.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0519D"/>
                </a:solidFill>
              </a:rPr>
              <a:t>~May 2023 - finalize input into P6.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7687" y="197897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Planning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01640" y="305859"/>
            <a:ext cx="4997063" cy="584168"/>
            <a:chOff x="2652727" y="2744761"/>
            <a:chExt cx="4997063" cy="584168"/>
          </a:xfrm>
        </p:grpSpPr>
        <p:grpSp>
          <p:nvGrpSpPr>
            <p:cNvPr id="24" name="Group 23"/>
            <p:cNvGrpSpPr/>
            <p:nvPr/>
          </p:nvGrpSpPr>
          <p:grpSpPr>
            <a:xfrm>
              <a:off x="2652727" y="2757429"/>
              <a:ext cx="1076325" cy="571500"/>
              <a:chOff x="2652727" y="2757429"/>
              <a:chExt cx="1076325" cy="5715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652727" y="2757429"/>
                <a:ext cx="1076325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17842" y="2834041"/>
                <a:ext cx="9525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(BNL,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Jlab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190449" y="2744761"/>
              <a:ext cx="3459341" cy="584168"/>
              <a:chOff x="3698836" y="3885357"/>
              <a:chExt cx="3459341" cy="58416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698836" y="3898025"/>
                <a:ext cx="3459341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39552" y="4170153"/>
                <a:ext cx="1707519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Electronics/DAQ WG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14165" y="3885357"/>
                <a:ext cx="1544012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Sub-Detector WGs</a:t>
                </a:r>
              </a:p>
            </p:txBody>
          </p:sp>
          <p:cxnSp>
            <p:nvCxnSpPr>
              <p:cNvPr id="31" name="Straight Arrow Connector 30"/>
              <p:cNvCxnSpPr>
                <a:stCxn id="29" idx="3"/>
                <a:endCxn id="30" idx="1"/>
              </p:cNvCxnSpPr>
              <p:nvPr/>
            </p:nvCxnSpPr>
            <p:spPr>
              <a:xfrm flipV="1">
                <a:off x="5447071" y="4023857"/>
                <a:ext cx="167094" cy="28479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>
              <a:endCxn id="32" idx="3"/>
            </p:cNvCxnSpPr>
            <p:nvPr/>
          </p:nvCxnSpPr>
          <p:spPr>
            <a:xfrm flipH="1" flipV="1">
              <a:off x="3729052" y="3043179"/>
              <a:ext cx="461397" cy="1248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854245" y="2883261"/>
              <a:ext cx="2084439" cy="138499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544"/>
            <a:ext cx="7886700" cy="693112"/>
          </a:xfrm>
        </p:spPr>
        <p:txBody>
          <a:bodyPr>
            <a:noAutofit/>
          </a:bodyPr>
          <a:lstStyle/>
          <a:p>
            <a:r>
              <a:rPr lang="en-US" sz="3600" dirty="0"/>
              <a:t>Streaming Readout Architecture</a:t>
            </a:r>
            <a:br>
              <a:rPr lang="en-US" sz="3600" dirty="0"/>
            </a:br>
            <a:r>
              <a:rPr lang="en-US" sz="2800" dirty="0"/>
              <a:t>EIC Project Reference, YR,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000750"/>
            <a:ext cx="8672149" cy="5112478"/>
            <a:chOff x="62276" y="720816"/>
            <a:chExt cx="8842724" cy="5521137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391249" y="720816"/>
              <a:ext cx="2094000" cy="553998"/>
              <a:chOff x="797483" y="550970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797483" y="562524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1244878" y="550970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801863" y="5768609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797483" y="5918368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81011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FEP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Processor)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149662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DAQ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Acquisition)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687904" y="5042343"/>
              <a:ext cx="1078187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5m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0D417D55-D5A2-47A1-884A-7768C5B9C650}"/>
                </a:ext>
              </a:extLst>
            </p:cNvPr>
            <p:cNvSpPr txBox="1"/>
            <p:nvPr/>
          </p:nvSpPr>
          <p:spPr>
            <a:xfrm>
              <a:off x="6740625" y="2335485"/>
              <a:ext cx="216437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/>
                  <a:cs typeface="Arial"/>
                </a:rPr>
                <a:t>Global timing, busy &amp; sync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/>
                  <a:cs typeface="Arial"/>
                </a:rPr>
                <a:t>Beam collision clock input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939776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902749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472491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FEP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680884" y="2175677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59542" y="6222099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</p:spTree>
    <p:extLst>
      <p:ext uri="{BB962C8B-B14F-4D97-AF65-F5344CB8AC3E}">
        <p14:creationId xmlns:p14="http://schemas.microsoft.com/office/powerpoint/2010/main" val="5951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11" y="881613"/>
            <a:ext cx="7886700" cy="432194"/>
          </a:xfrm>
        </p:spPr>
        <p:txBody>
          <a:bodyPr>
            <a:normAutofit/>
          </a:bodyPr>
          <a:lstStyle/>
          <a:p>
            <a:r>
              <a:rPr lang="en-US" sz="1800" dirty="0"/>
              <a:t>Reference proposal and Irakli’s “digital very frontend” similar.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E6965-2AB3-47BF-A7D0-F708E111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68" y="1462869"/>
            <a:ext cx="6957663" cy="39322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233468-42A2-4568-BFBA-7BF32840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04"/>
            <a:ext cx="7886700" cy="693112"/>
          </a:xfrm>
        </p:spPr>
        <p:txBody>
          <a:bodyPr>
            <a:noAutofit/>
          </a:bodyPr>
          <a:lstStyle/>
          <a:p>
            <a:r>
              <a:rPr lang="en-US" sz="3600" dirty="0"/>
              <a:t>Streaming Readout Architecture</a:t>
            </a:r>
            <a:endParaRPr lang="en-US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9D8898-4889-4E28-AD56-571B4F1A2B6B}"/>
              </a:ext>
            </a:extLst>
          </p:cNvPr>
          <p:cNvSpPr txBox="1">
            <a:spLocks/>
          </p:cNvSpPr>
          <p:nvPr/>
        </p:nvSpPr>
        <p:spPr>
          <a:xfrm>
            <a:off x="836218" y="5544192"/>
            <a:ext cx="7886700" cy="432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Also consider </a:t>
            </a:r>
            <a:r>
              <a:rPr lang="en-US" sz="1800" dirty="0" err="1"/>
              <a:t>lpGBT</a:t>
            </a:r>
            <a:r>
              <a:rPr lang="en-US" sz="1800" dirty="0"/>
              <a:t>/fiber and/or Firefly </a:t>
            </a:r>
            <a:r>
              <a:rPr lang="en-US" sz="1800" dirty="0" err="1"/>
              <a:t>twinax</a:t>
            </a:r>
            <a:r>
              <a:rPr lang="en-US" sz="18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12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57" y="82164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EIC Project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789209"/>
            <a:ext cx="7886700" cy="432194"/>
          </a:xfrm>
        </p:spPr>
        <p:txBody>
          <a:bodyPr>
            <a:normAutofit/>
          </a:bodyPr>
          <a:lstStyle/>
          <a:p>
            <a:r>
              <a:rPr lang="en-US" sz="1800" dirty="0"/>
              <a:t>Need to finalize FE specifications for MPGD &amp; Photonic Sensors.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1069659"/>
            <a:ext cx="4075104" cy="445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68" y="1408806"/>
            <a:ext cx="4210050" cy="49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687" y="206162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ECCE Proposal Summary </a:t>
            </a:r>
            <a:r>
              <a:rPr lang="en-US" sz="2000" dirty="0"/>
              <a:t>WBS 6.10.08 w/ updates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7" y="893565"/>
            <a:ext cx="7886700" cy="754259"/>
          </a:xfrm>
        </p:spPr>
        <p:txBody>
          <a:bodyPr>
            <a:noAutofit/>
          </a:bodyPr>
          <a:lstStyle/>
          <a:p>
            <a:r>
              <a:rPr lang="en-US" sz="1800" dirty="0"/>
              <a:t>Si, AC-LGAD FEE development (e.g., ALPIDE, ALTIROC) under eRD112, closely coupled to detector.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1324" y="1647824"/>
            <a:ext cx="8166152" cy="4140693"/>
            <a:chOff x="641324" y="1647824"/>
            <a:chExt cx="8166152" cy="41406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324" y="1647824"/>
              <a:ext cx="8166152" cy="414069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00550" y="5521817"/>
              <a:ext cx="990600" cy="2667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2470375-ECFE-42DD-B5F4-BEE0B2A05527}"/>
              </a:ext>
            </a:extLst>
          </p:cNvPr>
          <p:cNvSpPr/>
          <p:nvPr/>
        </p:nvSpPr>
        <p:spPr>
          <a:xfrm>
            <a:off x="5543550" y="2943250"/>
            <a:ext cx="990600" cy="26670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D6214A-4023-404B-B06F-39C5A8C8D791}"/>
              </a:ext>
            </a:extLst>
          </p:cNvPr>
          <p:cNvSpPr/>
          <p:nvPr/>
        </p:nvSpPr>
        <p:spPr>
          <a:xfrm>
            <a:off x="5543550" y="2022694"/>
            <a:ext cx="990600" cy="26670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C29F24-6DD0-4E4A-9C9F-196B2EB0A784}"/>
              </a:ext>
            </a:extLst>
          </p:cNvPr>
          <p:cNvSpPr txBox="1">
            <a:spLocks/>
          </p:cNvSpPr>
          <p:nvPr/>
        </p:nvSpPr>
        <p:spPr>
          <a:xfrm>
            <a:off x="628650" y="5899348"/>
            <a:ext cx="7886700" cy="432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NOTE: </a:t>
            </a:r>
            <a:r>
              <a:rPr lang="en-US" sz="1800" dirty="0" err="1"/>
              <a:t>sPHENIX</a:t>
            </a:r>
            <a:r>
              <a:rPr lang="en-US" sz="1800" dirty="0"/>
              <a:t> digitizer has 14-bit ADC chips but system has been validated as 12-bit.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2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47" y="568767"/>
            <a:ext cx="8104378" cy="578900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30519D"/>
                </a:solidFill>
              </a:rPr>
              <a:t>SAMPA – 32ch, 160 ns peaking, up to 20 MSPS, 130 nm CMOS.</a:t>
            </a:r>
            <a:endParaRPr lang="en-US" sz="1000" dirty="0">
              <a:solidFill>
                <a:srgbClr val="30519D"/>
              </a:solidFill>
            </a:endParaRPr>
          </a:p>
          <a:p>
            <a:pPr marL="0" indent="0">
              <a:buNone/>
            </a:pPr>
            <a:r>
              <a:rPr lang="en-US" sz="1800" dirty="0"/>
              <a:t>       - </a:t>
            </a:r>
            <a:r>
              <a:rPr lang="en-US" sz="1600" dirty="0"/>
              <a:t>Does the 160 ns shaping satisfy the detector/physics requirements?</a:t>
            </a:r>
          </a:p>
          <a:p>
            <a:pPr marL="0" indent="0">
              <a:buNone/>
            </a:pPr>
            <a:r>
              <a:rPr lang="en-US" sz="1600" dirty="0"/>
              <a:t>         If Yes, FAB run needed &lt;1 year.</a:t>
            </a:r>
          </a:p>
          <a:p>
            <a:pPr marL="0" indent="0">
              <a:buNone/>
            </a:pPr>
            <a:r>
              <a:rPr lang="en-US" sz="1600" dirty="0"/>
              <a:t>         If NO, upgraded design in 65 nm CMOS could yield a new SAMPA with ~40–50 ns</a:t>
            </a:r>
          </a:p>
          <a:p>
            <a:pPr marL="0" indent="0">
              <a:buNone/>
            </a:pPr>
            <a:r>
              <a:rPr lang="en-US" sz="1600" dirty="0"/>
              <a:t>                    peaking – ~3.5 years of development (</a:t>
            </a:r>
            <a:r>
              <a:rPr lang="en-US" sz="1600" dirty="0">
                <a:solidFill>
                  <a:srgbClr val="FF0000"/>
                </a:solidFill>
              </a:rPr>
              <a:t>SALSA?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800" dirty="0">
                <a:solidFill>
                  <a:srgbClr val="30519D"/>
                </a:solidFill>
              </a:rPr>
              <a:t>HDSOC – 64ch, 1-3 GSPS, 12-bit, 250 nm CMOS - NALU, </a:t>
            </a:r>
            <a:r>
              <a:rPr lang="en-US" sz="1800" dirty="0" err="1">
                <a:solidFill>
                  <a:srgbClr val="30519D"/>
                </a:solidFill>
              </a:rPr>
              <a:t>distrib</a:t>
            </a:r>
            <a:r>
              <a:rPr lang="en-US" sz="1800" dirty="0">
                <a:solidFill>
                  <a:srgbClr val="30519D"/>
                </a:solidFill>
              </a:rPr>
              <a:t>. by CAEN.</a:t>
            </a:r>
          </a:p>
          <a:p>
            <a:pPr marL="0" indent="0">
              <a:buNone/>
            </a:pPr>
            <a:r>
              <a:rPr lang="en-US" sz="1600" dirty="0"/>
              <a:t>        V2 Under development, should be available within ~1 year. NALU is receptive to</a:t>
            </a:r>
          </a:p>
          <a:p>
            <a:pPr marL="0" indent="0">
              <a:buNone/>
            </a:pPr>
            <a:r>
              <a:rPr lang="en-US" sz="1600" dirty="0"/>
              <a:t>        further refinements.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30519D"/>
                </a:solidFill>
              </a:rPr>
              <a:t>MAROC3A – 64ch, 350 nm </a:t>
            </a:r>
            <a:r>
              <a:rPr lang="en-US" sz="1800" dirty="0" err="1">
                <a:solidFill>
                  <a:srgbClr val="30519D"/>
                </a:solidFill>
              </a:rPr>
              <a:t>SiGe</a:t>
            </a:r>
            <a:r>
              <a:rPr lang="en-US" sz="1800" dirty="0">
                <a:solidFill>
                  <a:srgbClr val="30519D"/>
                </a:solidFill>
              </a:rPr>
              <a:t>, 102 </a:t>
            </a:r>
            <a:r>
              <a:rPr lang="en-US" sz="1800" dirty="0" err="1">
                <a:solidFill>
                  <a:srgbClr val="30519D"/>
                </a:solidFill>
              </a:rPr>
              <a:t>usec</a:t>
            </a:r>
            <a:r>
              <a:rPr lang="en-US" sz="1800" dirty="0">
                <a:solidFill>
                  <a:srgbClr val="30519D"/>
                </a:solidFill>
              </a:rPr>
              <a:t>, </a:t>
            </a:r>
            <a:r>
              <a:rPr lang="en-US" sz="1800" dirty="0" err="1">
                <a:solidFill>
                  <a:srgbClr val="30519D"/>
                </a:solidFill>
              </a:rPr>
              <a:t>WeeRoc</a:t>
            </a:r>
            <a:r>
              <a:rPr lang="en-US" sz="1800" dirty="0">
                <a:solidFill>
                  <a:srgbClr val="30519D"/>
                </a:solidFill>
              </a:rPr>
              <a:t>, distributed by CAEN.</a:t>
            </a:r>
          </a:p>
          <a:p>
            <a:pPr marL="0" indent="0">
              <a:buNone/>
            </a:pPr>
            <a:r>
              <a:rPr lang="en-US" sz="1600" dirty="0"/>
              <a:t>        Older technology but still available, new version with different package within </a:t>
            </a:r>
          </a:p>
          <a:p>
            <a:pPr marL="0" indent="0">
              <a:buNone/>
            </a:pPr>
            <a:r>
              <a:rPr lang="en-US" sz="1600" dirty="0"/>
              <a:t>        ~2 years. Wilkinson ADC requires ~102 </a:t>
            </a:r>
            <a:r>
              <a:rPr lang="en-US" sz="1600" dirty="0" err="1"/>
              <a:t>usec</a:t>
            </a:r>
            <a:r>
              <a:rPr lang="en-US" sz="1600" dirty="0"/>
              <a:t> conversion (12-bit @ 40 MHz).</a:t>
            </a:r>
          </a:p>
          <a:p>
            <a:pPr marL="0" indent="0">
              <a:buNone/>
            </a:pPr>
            <a:r>
              <a:rPr lang="en-US" sz="1600" dirty="0"/>
              <a:t>           - Does the long conversion (&lt;10 kHz/</a:t>
            </a:r>
            <a:r>
              <a:rPr lang="en-US" sz="1600" dirty="0" err="1"/>
              <a:t>ch</a:t>
            </a:r>
            <a:r>
              <a:rPr lang="en-US" sz="1600" dirty="0"/>
              <a:t>) satisfy the detector/physics rate</a:t>
            </a:r>
          </a:p>
          <a:p>
            <a:pPr marL="0" indent="0">
              <a:buNone/>
            </a:pPr>
            <a:r>
              <a:rPr lang="en-US" sz="1600" dirty="0"/>
              <a:t>             requirements?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No, consider an alternative.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Replace w/ HDSOC? Less # of ASIC designs.</a:t>
            </a:r>
          </a:p>
        </p:txBody>
      </p:sp>
    </p:spTree>
    <p:extLst>
      <p:ext uri="{BB962C8B-B14F-4D97-AF65-F5344CB8AC3E}">
        <p14:creationId xmlns:p14="http://schemas.microsoft.com/office/powerpoint/2010/main" val="98172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22" y="540193"/>
            <a:ext cx="8104378" cy="383732"/>
          </a:xfrm>
        </p:spPr>
        <p:txBody>
          <a:bodyPr>
            <a:normAutofit/>
          </a:bodyPr>
          <a:lstStyle/>
          <a:p>
            <a:r>
              <a:rPr lang="en-US" sz="1800" dirty="0"/>
              <a:t>A closer look at the calorimeters’ readout, from </a:t>
            </a:r>
            <a:r>
              <a:rPr lang="en-US" sz="1800" dirty="0" err="1"/>
              <a:t>sPHENIX</a:t>
            </a:r>
            <a:r>
              <a:rPr lang="en-US" sz="1800" dirty="0"/>
              <a:t>: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91" y="1265406"/>
            <a:ext cx="2644060" cy="1234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11" y="930207"/>
            <a:ext cx="4069724" cy="4578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137" y="2500333"/>
            <a:ext cx="1835759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discrete COTS 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474" y="1613548"/>
            <a:ext cx="97013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16ch/cable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1902140"/>
            <a:ext cx="1152525" cy="0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582422" y="3402510"/>
            <a:ext cx="3880040" cy="121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128,952 channels</a:t>
            </a:r>
          </a:p>
          <a:p>
            <a:pPr lvl="1"/>
            <a:r>
              <a:rPr lang="en-US" sz="1400" dirty="0"/>
              <a:t>8,060 cables (16 </a:t>
            </a:r>
            <a:r>
              <a:rPr lang="en-US" sz="1400" dirty="0" err="1"/>
              <a:t>ch</a:t>
            </a:r>
            <a:r>
              <a:rPr lang="en-US" sz="1400" dirty="0"/>
              <a:t> diff/cable).</a:t>
            </a:r>
          </a:p>
          <a:p>
            <a:pPr lvl="1"/>
            <a:r>
              <a:rPr lang="en-US" sz="1400" dirty="0"/>
              <a:t>2,015 ADC modules (64 </a:t>
            </a:r>
            <a:r>
              <a:rPr lang="en-US" sz="1400" dirty="0" err="1"/>
              <a:t>ch</a:t>
            </a:r>
            <a:r>
              <a:rPr lang="en-US" sz="1400" dirty="0"/>
              <a:t>/ADC).</a:t>
            </a:r>
          </a:p>
          <a:p>
            <a:pPr lvl="1"/>
            <a:r>
              <a:rPr lang="en-US" sz="1400" dirty="0"/>
              <a:t>168 crates (12 ADCs/crate).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8544" y="1913734"/>
            <a:ext cx="37221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410273" y="5561954"/>
            <a:ext cx="8104378" cy="91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Cannot fit 8,060 cables for the calorimeters’ readout.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Need alternative.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5142" y="679167"/>
            <a:ext cx="153029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ADC Module</a:t>
            </a:r>
          </a:p>
        </p:txBody>
      </p:sp>
    </p:spTree>
    <p:extLst>
      <p:ext uri="{BB962C8B-B14F-4D97-AF65-F5344CB8AC3E}">
        <p14:creationId xmlns:p14="http://schemas.microsoft.com/office/powerpoint/2010/main" val="338861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66" y="870758"/>
            <a:ext cx="8252185" cy="9826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All WBSs in P6 have been updated with information from the ECCE proposal and with additional revisions: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Informs management of the overall impact on budgets from proposal.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70" y="1892589"/>
            <a:ext cx="5781675" cy="438727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7687" y="197897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Timeline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7112945" y="2001387"/>
            <a:ext cx="1526230" cy="87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From Elke,</a:t>
            </a:r>
          </a:p>
          <a:p>
            <a:pPr marL="0" indent="0">
              <a:buNone/>
            </a:pPr>
            <a:r>
              <a:rPr lang="en-US" sz="1800" dirty="0"/>
              <a:t>Path to CD-2/3A</a:t>
            </a:r>
          </a:p>
          <a:p>
            <a:pPr marL="0" indent="0">
              <a:buNone/>
            </a:pPr>
            <a:r>
              <a:rPr lang="en-US" sz="1800" dirty="0"/>
              <a:t>5/13/2022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231257" y="3771496"/>
            <a:ext cx="5981700" cy="685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31257" y="5314950"/>
            <a:ext cx="5981700" cy="2523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31257" y="4686300"/>
            <a:ext cx="5981700" cy="42611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C1C5DF-EE61-4550-BB67-B8283DBC11AB}"/>
              </a:ext>
            </a:extLst>
          </p:cNvPr>
          <p:cNvSpPr txBox="1">
            <a:spLocks/>
          </p:cNvSpPr>
          <p:nvPr/>
        </p:nvSpPr>
        <p:spPr>
          <a:xfrm>
            <a:off x="7312970" y="4434135"/>
            <a:ext cx="1526230" cy="87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Settle on readout by January 2023</a:t>
            </a:r>
          </a:p>
        </p:txBody>
      </p:sp>
    </p:spTree>
    <p:extLst>
      <p:ext uri="{BB962C8B-B14F-4D97-AF65-F5344CB8AC3E}">
        <p14:creationId xmlns:p14="http://schemas.microsoft.com/office/powerpoint/2010/main" val="78140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670850"/>
            <a:ext cx="6555733" cy="49226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512790"/>
            <a:ext cx="8252185" cy="8873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0519D"/>
                </a:solidFill>
              </a:rPr>
              <a:t>Electronics/Computing Subsystem Status review ~July 2022.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Assess maturity of design and identify immediate needs.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Charge, committee, date to be announced soon.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4228" y="4495800"/>
            <a:ext cx="5981700" cy="2523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7112945" y="2001387"/>
            <a:ext cx="1526230" cy="87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From Elke,</a:t>
            </a:r>
          </a:p>
          <a:p>
            <a:pPr marL="0" indent="0">
              <a:buNone/>
            </a:pPr>
            <a:r>
              <a:rPr lang="en-US" sz="1800" dirty="0"/>
              <a:t>Path to CD-2/3A</a:t>
            </a:r>
          </a:p>
          <a:p>
            <a:pPr marL="0" indent="0">
              <a:buNone/>
            </a:pPr>
            <a:r>
              <a:rPr lang="en-US" sz="1800" dirty="0"/>
              <a:t>5/13/2022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72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76BEFC8DC7C4B9A2303C8CB47BABC" ma:contentTypeVersion="5" ma:contentTypeDescription="Create a new document." ma:contentTypeScope="" ma:versionID="745a2f968e27bf1df8db9981ada07181">
  <xsd:schema xmlns:xsd="http://www.w3.org/2001/XMLSchema" xmlns:xs="http://www.w3.org/2001/XMLSchema" xmlns:p="http://schemas.microsoft.com/office/2006/metadata/properties" xmlns:ns3="044ae1f2-ed8d-456f-9aad-c49fc5d202f7" xmlns:ns4="db13f367-cce8-4835-ba09-df0cdb443da0" targetNamespace="http://schemas.microsoft.com/office/2006/metadata/properties" ma:root="true" ma:fieldsID="d81d6d521822c63da89db7c964cc40d6" ns3:_="" ns4:_="">
    <xsd:import namespace="044ae1f2-ed8d-456f-9aad-c49fc5d202f7"/>
    <xsd:import namespace="db13f367-cce8-4835-ba09-df0cdb443d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ae1f2-ed8d-456f-9aad-c49fc5d20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f367-cce8-4835-ba09-df0cdb443d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3530D-2EFE-43C2-A69D-8EC1F4F36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ae1f2-ed8d-456f-9aad-c49fc5d202f7"/>
    <ds:schemaRef ds:uri="db13f367-cce8-4835-ba09-df0cdb44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98C05-5760-4FD2-B85E-2A9CB1A90B2B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db13f367-cce8-4835-ba09-df0cdb443da0"/>
    <ds:schemaRef ds:uri="044ae1f2-ed8d-456f-9aad-c49fc5d202f7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15113</TotalTime>
  <Words>741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FE_DAQ Meeting ASICs &amp; FEE </vt:lpstr>
      <vt:lpstr>Streaming Readout Architecture EIC Project Reference, YR, CD-1</vt:lpstr>
      <vt:lpstr>Streaming Readout Architecture</vt:lpstr>
      <vt:lpstr>EIC Project Specifications</vt:lpstr>
      <vt:lpstr>ECCE Proposal Summary WBS 6.10.08 w/ updates</vt:lpstr>
      <vt:lpstr>PowerPoint Presentation</vt:lpstr>
      <vt:lpstr>PowerPoint Presentation</vt:lpstr>
      <vt:lpstr>Timeline</vt:lpstr>
      <vt:lpstr>PowerPoint Presentation</vt:lpstr>
      <vt:lpstr>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barbosa@jlab.org</dc:creator>
  <cp:lastModifiedBy>Fernando Barbosa</cp:lastModifiedBy>
  <cp:revision>408</cp:revision>
  <cp:lastPrinted>2020-03-09T20:35:13Z</cp:lastPrinted>
  <dcterms:created xsi:type="dcterms:W3CDTF">2020-03-08T15:15:52Z</dcterms:created>
  <dcterms:modified xsi:type="dcterms:W3CDTF">2022-06-14T14:26:17Z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0x01010084176BEFC8DC7C4B9A2303C8CB47BABC</vt:lpwstr>
  </property>
</Properties>
</file>