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6"/>
  </p:notesMasterIdLst>
  <p:sldIdLst>
    <p:sldId id="260" r:id="rId2"/>
    <p:sldId id="257" r:id="rId3"/>
    <p:sldId id="267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8C8D14D-8B76-4CC8-83DC-E44432FD5D3A}" v="2" dt="2022-05-13T16:48:10.4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94"/>
  </p:normalViewPr>
  <p:slideViewPr>
    <p:cSldViewPr snapToGrid="0" snapToObjects="1">
      <p:cViewPr varScale="1">
        <p:scale>
          <a:sx n="114" d="100"/>
          <a:sy n="114" d="100"/>
        </p:scale>
        <p:origin x="156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36F475-F7F5-6C41-B37C-656C49194CAF}" type="datetimeFigureOut">
              <a:rPr lang="en-US" smtClean="0"/>
              <a:t>5/13/2022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839EF-EF2D-A244-8B03-02564FD387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2809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CEC2187-E5FA-944C-A56A-E562C9C1C5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664" y="5761051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655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184E83-FA30-AE49-A809-D1503D6A5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F97B18-F1D3-C845-98E1-FCEEFD59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0677A6-B440-D244-B039-82AFE3A152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ACFED41-9DB8-3441-9E99-88FCE31DC2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60339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999BF-B963-A049-A11E-595313950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A4A0F9-2FD7-DE46-AE52-AD7C0C073A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59413AE-9723-9D45-B482-FF92ED073F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B0BC717A-FCD7-0D46-A097-931C022815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8119199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0FA0D-AA3C-664A-87D2-78DEA605D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05DD7F-359B-0241-A0E1-CB4146394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94FE3B0-EE83-EE47-9729-1EF195304D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81660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7785AC-BC0C-8F4E-B552-D8A6AD40EEB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59A820-91F6-F544-8B07-61605B067C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1FAE437-C75F-3A40-9104-1FFF2D5E794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066097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Slide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FD422-CF21-5F4B-9F3C-D943F67A9BE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A5F0DF-C789-3B48-88B2-EEF178B168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882" y="5773230"/>
            <a:ext cx="7750969" cy="746185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87851E-C1E1-6E46-8D1B-95D6C18885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11DD1EC-00E2-0247-ADB6-287150A1627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36664" y="5761050"/>
            <a:ext cx="32385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14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7" orient="horz" pos="2160" userDrawn="1">
          <p15:clr>
            <a:srgbClr val="FBAE40"/>
          </p15:clr>
        </p15:guide>
        <p15:guide id="8" pos="2880" userDrawn="1">
          <p15:clr>
            <a:srgbClr val="FBAE40"/>
          </p15:clr>
        </p15:guide>
        <p15:guide id="9" orient="horz" pos="3888" userDrawn="1">
          <p15:clr>
            <a:srgbClr val="FBAE40"/>
          </p15:clr>
        </p15:guide>
        <p15:guide id="10" pos="270" userDrawn="1">
          <p15:clr>
            <a:srgbClr val="FBAE40"/>
          </p15:clr>
        </p15:guide>
        <p15:guide id="11" pos="5490" userDrawn="1">
          <p15:clr>
            <a:srgbClr val="FBAE40"/>
          </p15:clr>
        </p15:guide>
        <p15:guide id="12" orient="horz" pos="3984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F96C7-1801-CD4F-9F28-C99CEA00AE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1FB783-2389-2044-9FEC-A01C09265E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Arial" panose="020B0604020202020204" pitchFamily="34" charset="0"/>
              <a:buNone/>
              <a:defRPr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4785F67-179E-4145-8BCB-4A0C61A894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794568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bg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68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_Print-friend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C4E73FD-DB7D-6846-A2AE-E73A318442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7110BA2-9B68-CC4C-A636-3277ABFA5F1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882" y="2541806"/>
            <a:ext cx="7750969" cy="1947460"/>
          </a:xfrm>
        </p:spPr>
        <p:txBody>
          <a:bodyPr anchor="t" anchorCtr="0">
            <a:normAutofit/>
          </a:bodyPr>
          <a:lstStyle>
            <a:lvl1pPr algn="l">
              <a:defRPr sz="4800" b="1" i="0">
                <a:solidFill>
                  <a:schemeClr val="tx1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9FCBF15F-CA7F-7641-B9E3-4E9C3E92F4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882" y="4501445"/>
            <a:ext cx="7750969" cy="1259607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400">
                <a:solidFill>
                  <a:schemeClr val="tx1"/>
                </a:solidFill>
              </a:defRPr>
            </a:lvl1pPr>
            <a:lvl2pPr marL="342900" indent="0">
              <a:buFontTx/>
              <a:buNone/>
              <a:defRPr sz="1500"/>
            </a:lvl2pPr>
            <a:lvl3pPr marL="685800" indent="0">
              <a:buFontTx/>
              <a:buNone/>
              <a:defRPr sz="1500"/>
            </a:lvl3pPr>
            <a:lvl4pPr marL="1028700" indent="0">
              <a:buFontTx/>
              <a:buNone/>
              <a:defRPr sz="1500"/>
            </a:lvl4pPr>
            <a:lvl5pPr marL="1371600" indent="0">
              <a:buFontTx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68156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FB965E-00C4-6F4C-8817-84A69C14D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926A3-B154-C14C-BFED-E141D3C8B7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8625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40C922-34CF-D846-A402-06F51B1894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868AE-308B-D548-82A1-318656FC55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630614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ACFC5-D97A-B448-B815-E68D1A973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BFB46D-01D9-1D44-ABED-AC6282C16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6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8F9F48-3F7F-A545-9387-0732A54B5B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8626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0C0DC1-B7CB-B343-8B4E-8D57625AEA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57200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82689F1-F4A7-6440-A9D9-1BF6E3E127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57200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24E88283-FA1D-D040-8AFC-1D07DFC302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3573931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B70F5-09AC-CD48-85DB-1752A5E86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FDB5-5C90-C844-8D34-266A469CEC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41335934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7D20343-9337-0E42-A01C-2815CA8E05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239125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7DAAA2-8718-2247-8539-9A0DC22C0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365126"/>
            <a:ext cx="828675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3056FE-C136-A54B-9DE3-EACD8E08FE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8625" y="1825626"/>
            <a:ext cx="8286750" cy="4207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125833E0-DD3D-DF4F-9316-F67B7A80E3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91010" y="6316596"/>
            <a:ext cx="324365" cy="365125"/>
          </a:xfrm>
          <a:prstGeom prst="rect">
            <a:avLst/>
          </a:prstGeom>
        </p:spPr>
        <p:txBody>
          <a:bodyPr lIns="0" tIns="0" rIns="45720" bIns="0" anchor="ctr"/>
          <a:lstStyle>
            <a:lvl1pPr algn="r">
              <a:defRPr sz="750"/>
            </a:lvl1pPr>
          </a:lstStyle>
          <a:p>
            <a:fld id="{933A556B-7C63-244D-9B7C-B0EA8042B330}" type="slidenum">
              <a:rPr lang="en-US" smtClean="0"/>
              <a:pPr/>
              <a:t>‹#›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5445211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62" r:id="rId3"/>
    <p:sldLayoutId id="2147483663" r:id="rId4"/>
    <p:sldLayoutId id="214748367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7" orient="horz" pos="2160" userDrawn="1">
          <p15:clr>
            <a:srgbClr val="F26B43"/>
          </p15:clr>
        </p15:guide>
        <p15:guide id="8" pos="2880" userDrawn="1">
          <p15:clr>
            <a:srgbClr val="F26B43"/>
          </p15:clr>
        </p15:guide>
        <p15:guide id="9" pos="270" userDrawn="1">
          <p15:clr>
            <a:srgbClr val="F26B43"/>
          </p15:clr>
        </p15:guide>
        <p15:guide id="10" orient="horz" pos="3888" userDrawn="1">
          <p15:clr>
            <a:srgbClr val="F26B43"/>
          </p15:clr>
        </p15:guide>
        <p15:guide id="11" pos="5490" userDrawn="1">
          <p15:clr>
            <a:srgbClr val="F26B43"/>
          </p15:clr>
        </p15:guide>
        <p15:guide id="12" orient="horz" pos="412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BF63D-F575-484A-BC46-59E485E574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Print-friendly Title Slide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5687CA-4DEE-1B47-B816-4C68BCCADAF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607F09-5764-A242-ABEB-396D1B9BF17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Principal Investigator(s) - Presenter(s)</a:t>
            </a:r>
          </a:p>
        </p:txBody>
      </p:sp>
    </p:spTree>
    <p:extLst>
      <p:ext uri="{BB962C8B-B14F-4D97-AF65-F5344CB8AC3E}">
        <p14:creationId xmlns:p14="http://schemas.microsoft.com/office/powerpoint/2010/main" val="24214149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A50FB-44F3-6846-8C26-F8681D4BF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6405" y="172290"/>
            <a:ext cx="8286750" cy="939746"/>
          </a:xfrm>
        </p:spPr>
        <p:txBody>
          <a:bodyPr>
            <a:normAutofit fontScale="90000"/>
          </a:bodyPr>
          <a:lstStyle/>
          <a:p>
            <a:r>
              <a:rPr lang="en-US" dirty="0"/>
              <a:t>FY2023 NPP LDRD Type A Proposal	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4BED499-6ED4-F54A-8BC4-75AB617CA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206921"/>
            <a:ext cx="8286750" cy="486670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title: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Primary Investigator: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Other Investigators: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Indicate if this is a cross-directorate proposal. 	Yes ___	No___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If yes, identify other directorates/organizations: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Program: Specify which program NP, HEP, IP, BES,… Multiprogram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Proposal Term:  		From:               	To: 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r>
              <a:rPr lang="en-US" sz="1800" dirty="0">
                <a:solidFill>
                  <a:schemeClr val="accent1">
                    <a:lumMod val="50000"/>
                  </a:schemeClr>
                </a:solidFill>
              </a:rPr>
              <a:t>Total funding per year in FY23, FY24 and FY25:</a:t>
            </a:r>
          </a:p>
          <a:p>
            <a:pPr marL="0" indent="0">
              <a:buNone/>
            </a:pPr>
            <a:endParaRPr lang="en-US" sz="18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2" indent="0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D153C9-B6EC-5440-87A3-9DCF9B76E7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3628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E0C88-97C0-46E6-B34F-75F9D23336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Description of the LDRD Proposal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3297F-C5B2-4AF5-8468-8BFA4D4142F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3</a:t>
            </a:fld>
            <a:endParaRPr lang="en-US" sz="7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A51532-ED4B-4C01-A927-92B712F2586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7171" y="1625804"/>
            <a:ext cx="8286750" cy="4206875"/>
          </a:xfrm>
        </p:spPr>
        <p:txBody>
          <a:bodyPr/>
          <a:lstStyle/>
          <a:p>
            <a:r>
              <a:rPr lang="en-US" dirty="0"/>
              <a:t>A few slides underlining main goals, deliverables, methods to achieve the goals, personnel involved, required procurements, potential benefits if goals are reached, and related information</a:t>
            </a:r>
          </a:p>
          <a:p>
            <a:r>
              <a:rPr lang="en-US" dirty="0"/>
              <a:t>Address selection criteria listed in the Type A proposal announcement</a:t>
            </a:r>
          </a:p>
          <a:p>
            <a:pPr lvl="1"/>
            <a:r>
              <a:rPr lang="en-US" dirty="0"/>
              <a:t>The intellectual merit of the proposed activity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Return on  Investment</a:t>
            </a:r>
          </a:p>
          <a:p>
            <a:pPr lvl="1"/>
            <a:r>
              <a:rPr lang="en-US" sz="2000" dirty="0">
                <a:latin typeface="Arial" panose="020B0604020202020204" pitchFamily="34" charset="0"/>
              </a:rPr>
              <a:t>The broader impacts of the proposed activity on the Laboratory</a:t>
            </a:r>
          </a:p>
          <a:p>
            <a:pPr lvl="1"/>
            <a:endParaRPr lang="en-US" sz="2000" dirty="0">
              <a:latin typeface="Arial" panose="020B0604020202020204" pitchFamily="34" charset="0"/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00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82F32-1DC8-48BA-8362-82F06CCF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5" y="176279"/>
            <a:ext cx="8286750" cy="638051"/>
          </a:xfrm>
        </p:spPr>
        <p:txBody>
          <a:bodyPr/>
          <a:lstStyle/>
          <a:p>
            <a:r>
              <a:rPr lang="en-US" dirty="0"/>
              <a:t>Summary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C3821-C346-476A-A76D-9986D454B3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625" y="1399498"/>
            <a:ext cx="8286750" cy="4207185"/>
          </a:xfrm>
        </p:spPr>
        <p:txBody>
          <a:bodyPr/>
          <a:lstStyle/>
          <a:p>
            <a:r>
              <a:rPr lang="en-US" dirty="0"/>
              <a:t>Main bullets about the proposal and why, based on the selection criteria, it has to be supported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E65A5A-676A-48D4-9346-FD702FDA1E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33A556B-7C63-244D-9B7C-B0EA8042B330}" type="slidenum">
              <a:rPr lang="en-US" smtClean="0"/>
              <a:pPr/>
              <a:t>4</a:t>
            </a:fld>
            <a:endParaRPr lang="en-US" sz="750" dirty="0"/>
          </a:p>
        </p:txBody>
      </p:sp>
    </p:spTree>
    <p:extLst>
      <p:ext uri="{BB962C8B-B14F-4D97-AF65-F5344CB8AC3E}">
        <p14:creationId xmlns:p14="http://schemas.microsoft.com/office/powerpoint/2010/main" val="1479474693"/>
      </p:ext>
    </p:extLst>
  </p:cSld>
  <p:clrMapOvr>
    <a:masterClrMapping/>
  </p:clrMapOvr>
</p:sld>
</file>

<file path=ppt/theme/theme1.xml><?xml version="1.0" encoding="utf-8"?>
<a:theme xmlns:a="http://schemas.openxmlformats.org/drawingml/2006/main" name="BNL">
  <a:themeElements>
    <a:clrScheme name="BNL Color Palett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05C78"/>
      </a:accent1>
      <a:accent2>
        <a:srgbClr val="00ADDC"/>
      </a:accent2>
      <a:accent3>
        <a:srgbClr val="B2D33B"/>
      </a:accent3>
      <a:accent4>
        <a:srgbClr val="F68B1F"/>
      </a:accent4>
      <a:accent5>
        <a:srgbClr val="B72467"/>
      </a:accent5>
      <a:accent6>
        <a:srgbClr val="FFCD34"/>
      </a:accent6>
      <a:hlink>
        <a:srgbClr val="4881C3"/>
      </a:hlink>
      <a:folHlink>
        <a:srgbClr val="51499E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NL_PPT_Template_2021_Standard_Compressed_060121" id="{81931DB4-BE11-AC4C-8733-C612231D0574}" vid="{9DFA2559-1B1D-A844-9731-917E9F0BD70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bnl_ppt_template_2021_standard_compressed</Template>
  <TotalTime>56</TotalTime>
  <Words>177</Words>
  <Application>Microsoft Office PowerPoint</Application>
  <PresentationFormat>On-screen Show (4:3)</PresentationFormat>
  <Paragraphs>32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BNL</vt:lpstr>
      <vt:lpstr>Print-friendly Title Slide</vt:lpstr>
      <vt:lpstr>FY2023 NPP LDRD Type A Proposal </vt:lpstr>
      <vt:lpstr>Description of the LDRD Proposal</vt:lpstr>
      <vt:lpstr>Summary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subject/>
  <dc:creator>Capasso, Frances</dc:creator>
  <cp:keywords/>
  <dc:description/>
  <cp:lastModifiedBy>Denisov, Dmitri</cp:lastModifiedBy>
  <cp:revision>4</cp:revision>
  <dcterms:created xsi:type="dcterms:W3CDTF">2022-02-16T00:10:48Z</dcterms:created>
  <dcterms:modified xsi:type="dcterms:W3CDTF">2022-05-13T17:11:50Z</dcterms:modified>
  <cp:category/>
</cp:coreProperties>
</file>