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60" r:id="rId2"/>
    <p:sldId id="257" r:id="rId3"/>
    <p:sldId id="263" r:id="rId4"/>
    <p:sldId id="264" r:id="rId5"/>
    <p:sldId id="265" r:id="rId6"/>
    <p:sldId id="266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8D14D-8B76-4CC8-83DC-E44432FD5D3A}" v="2" dt="2022-05-13T16:48:10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overview of the proposed research and development (R&amp;D) that describes the rationale for the proposed R&amp;D and its alignment to the Lab’s strategy.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676FA-3C6E-4529-885F-17D5581E0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1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competitive analysis: why the proposed R&amp;D needs to be conducted at Brookhaven</a:t>
            </a:r>
          </a:p>
          <a:p>
            <a:r>
              <a:rPr lang="en-US" dirty="0"/>
              <a:t>  competitive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676FA-3C6E-4529-885F-17D5581E0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will you be able to accomplish in the first year, since the projects will begin on October 1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you believe you are able to complete the first year scope as written in the proposal, present that budget. If not, scrub your budget and show how they differ.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676FA-3C6E-4529-885F-17D5581E0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delaying the project by a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676FA-3C6E-4529-885F-17D5581E0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financial return on investment: the Agencies and the specific program/office, which may be interested in supplying future funding and some indication of the time frame.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676FA-3C6E-4529-885F-17D5581E0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2541806"/>
            <a:ext cx="7750969" cy="1259607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ECRIS for Astatine-211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687CA-4DEE-1B47-B816-4C68BCCAD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6"/>
            <a:ext cx="7750969" cy="522618"/>
          </a:xfrm>
        </p:spPr>
        <p:txBody>
          <a:bodyPr/>
          <a:lstStyle/>
          <a:p>
            <a:r>
              <a:rPr lang="en-US" dirty="0"/>
              <a:t>Masahiro Okamura</a:t>
            </a:r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05" y="172290"/>
            <a:ext cx="8286750" cy="939746"/>
          </a:xfrm>
        </p:spPr>
        <p:txBody>
          <a:bodyPr>
            <a:normAutofit fontScale="90000"/>
          </a:bodyPr>
          <a:lstStyle/>
          <a:p>
            <a:r>
              <a:rPr lang="en-US" dirty="0"/>
              <a:t>FY2023 NPP LDRD Type A Proposal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06921"/>
            <a:ext cx="8286750" cy="486670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title: Development of ECRIS for Astatine-211 production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Primary Investigator: Masahiro Okamura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Other Investigators: Sergey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Kondrashev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Takeshi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Kanesue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Daniel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Xie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(LBNL)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Indicate if this is a cross-directorate proposal. 	Yes _X_	No___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If yes, identify other directorates/organizations: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Program: NP and  IP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Term:  3 y		From:          Oct. 2022     	To: Sep. 2025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Total funding per year in FY23 , FY24 and FY25: $ 446K, $ 487k, $475k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2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59C50-1CF3-48A5-9E0F-71F9FA9D6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44CE07-C3E3-5A46-B6BD-4EA4863A086F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64149-6E95-4B51-8D87-7BF053A2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1040595"/>
            <a:ext cx="8286750" cy="587587"/>
          </a:xfrm>
        </p:spPr>
        <p:txBody>
          <a:bodyPr>
            <a:noAutofit/>
          </a:bodyPr>
          <a:lstStyle/>
          <a:p>
            <a:r>
              <a:rPr lang="en-US" sz="2100" dirty="0"/>
              <a:t>LDRD Overview/Alignment to the Lab’s Strategy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563D73-30B9-EE4A-8255-2F7E852D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7" y="3114380"/>
            <a:ext cx="3757601" cy="181364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0792D42-3466-A149-B08A-A98026C94F7C}"/>
              </a:ext>
            </a:extLst>
          </p:cNvPr>
          <p:cNvSpPr txBox="1"/>
          <p:nvPr/>
        </p:nvSpPr>
        <p:spPr>
          <a:xfrm>
            <a:off x="2374820" y="5278540"/>
            <a:ext cx="6476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Propose to build a prototype ECRIS (Electron Cyclotron Resonance Ion Source) </a:t>
            </a:r>
            <a:br>
              <a:rPr lang="en-US" sz="1350" dirty="0"/>
            </a:br>
            <a:r>
              <a:rPr lang="en-US" sz="1350" u="sng" dirty="0"/>
              <a:t>for Li and He beams</a:t>
            </a:r>
            <a:r>
              <a:rPr lang="en-US" sz="1350" dirty="0"/>
              <a:t> for high current and robust operation.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6C6C2B-06AE-7940-A56B-146B424C3B1B}"/>
              </a:ext>
            </a:extLst>
          </p:cNvPr>
          <p:cNvGrpSpPr/>
          <p:nvPr/>
        </p:nvGrpSpPr>
        <p:grpSpPr>
          <a:xfrm>
            <a:off x="5369311" y="3096886"/>
            <a:ext cx="2726474" cy="2081594"/>
            <a:chOff x="7092175" y="2707402"/>
            <a:chExt cx="3635298" cy="277545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436398-E292-074E-852C-BD56BF9A7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2175" y="2707402"/>
              <a:ext cx="3635298" cy="277545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C13F86-ED77-5844-A42E-646DB9AAEBEE}"/>
                </a:ext>
              </a:extLst>
            </p:cNvPr>
            <p:cNvSpPr txBox="1"/>
            <p:nvPr/>
          </p:nvSpPr>
          <p:spPr>
            <a:xfrm>
              <a:off x="7092175" y="2732509"/>
              <a:ext cx="14574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Cut view of ECRIS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1C4DB8-0A96-464F-842D-131D7DA5F77A}"/>
              </a:ext>
            </a:extLst>
          </p:cNvPr>
          <p:cNvSpPr txBox="1"/>
          <p:nvPr/>
        </p:nvSpPr>
        <p:spPr>
          <a:xfrm>
            <a:off x="336629" y="1507864"/>
            <a:ext cx="8472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This proposal can be applied to a  new facility CLIP = Center for Linac Isotope Production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Part of CLIP is a Light Ion Linac (d, He, Li) that enables unique isotope production and R&amp;D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No ion source presently exists for this Light Ion Linac – topic of the proposed LDRD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One application of the Light Ion Linac is the production of At-211</a:t>
            </a:r>
          </a:p>
        </p:txBody>
      </p:sp>
    </p:spTree>
    <p:extLst>
      <p:ext uri="{BB962C8B-B14F-4D97-AF65-F5344CB8AC3E}">
        <p14:creationId xmlns:p14="http://schemas.microsoft.com/office/powerpoint/2010/main" val="22766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8B9B-BBB7-4E60-A9CA-7C8D8FF4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940046"/>
            <a:ext cx="8286750" cy="487226"/>
          </a:xfrm>
        </p:spPr>
        <p:txBody>
          <a:bodyPr>
            <a:normAutofit/>
          </a:bodyPr>
          <a:lstStyle/>
          <a:p>
            <a:r>
              <a:rPr lang="en-US" sz="2100" dirty="0"/>
              <a:t>Why Brookhaven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BC4DC-C131-4247-9C56-9775D853E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44CE07-C3E3-5A46-B6BD-4EA4863A086F}" type="slidenum">
              <a:rPr lang="en-US" smtClean="0"/>
              <a:t>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2DB9C-D020-C041-9862-C06B3542A400}"/>
              </a:ext>
            </a:extLst>
          </p:cNvPr>
          <p:cNvSpPr/>
          <p:nvPr/>
        </p:nvSpPr>
        <p:spPr>
          <a:xfrm>
            <a:off x="1896268" y="3052768"/>
            <a:ext cx="53976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US lab capabilities for the development of a lithium beam ion source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EA1FB206-27F2-3842-85BC-76A5D547FBD2}"/>
              </a:ext>
            </a:extLst>
          </p:cNvPr>
          <p:cNvGraphicFramePr>
            <a:graphicFrameLocks noGrp="1"/>
          </p:cNvGraphicFramePr>
          <p:nvPr/>
        </p:nvGraphicFramePr>
        <p:xfrm>
          <a:off x="891388" y="3429000"/>
          <a:ext cx="7349081" cy="196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9636">
                  <a:extLst>
                    <a:ext uri="{9D8B030D-6E8A-4147-A177-3AD203B41FA5}">
                      <a16:colId xmlns:a16="http://schemas.microsoft.com/office/drawing/2014/main" val="2136713437"/>
                    </a:ext>
                  </a:extLst>
                </a:gridCol>
                <a:gridCol w="798128">
                  <a:extLst>
                    <a:ext uri="{9D8B030D-6E8A-4147-A177-3AD203B41FA5}">
                      <a16:colId xmlns:a16="http://schemas.microsoft.com/office/drawing/2014/main" val="2652353968"/>
                    </a:ext>
                  </a:extLst>
                </a:gridCol>
                <a:gridCol w="624458">
                  <a:extLst>
                    <a:ext uri="{9D8B030D-6E8A-4147-A177-3AD203B41FA5}">
                      <a16:colId xmlns:a16="http://schemas.microsoft.com/office/drawing/2014/main" val="3223584215"/>
                    </a:ext>
                  </a:extLst>
                </a:gridCol>
                <a:gridCol w="646444">
                  <a:extLst>
                    <a:ext uri="{9D8B030D-6E8A-4147-A177-3AD203B41FA5}">
                      <a16:colId xmlns:a16="http://schemas.microsoft.com/office/drawing/2014/main" val="3065920130"/>
                    </a:ext>
                  </a:extLst>
                </a:gridCol>
                <a:gridCol w="822083">
                  <a:extLst>
                    <a:ext uri="{9D8B030D-6E8A-4147-A177-3AD203B41FA5}">
                      <a16:colId xmlns:a16="http://schemas.microsoft.com/office/drawing/2014/main" val="119264441"/>
                    </a:ext>
                  </a:extLst>
                </a:gridCol>
                <a:gridCol w="822083">
                  <a:extLst>
                    <a:ext uri="{9D8B030D-6E8A-4147-A177-3AD203B41FA5}">
                      <a16:colId xmlns:a16="http://schemas.microsoft.com/office/drawing/2014/main" val="3357880633"/>
                    </a:ext>
                  </a:extLst>
                </a:gridCol>
                <a:gridCol w="822083">
                  <a:extLst>
                    <a:ext uri="{9D8B030D-6E8A-4147-A177-3AD203B41FA5}">
                      <a16:colId xmlns:a16="http://schemas.microsoft.com/office/drawing/2014/main" val="2834858821"/>
                    </a:ext>
                  </a:extLst>
                </a:gridCol>
                <a:gridCol w="822083">
                  <a:extLst>
                    <a:ext uri="{9D8B030D-6E8A-4147-A177-3AD203B41FA5}">
                      <a16:colId xmlns:a16="http://schemas.microsoft.com/office/drawing/2014/main" val="3467453306"/>
                    </a:ext>
                  </a:extLst>
                </a:gridCol>
                <a:gridCol w="822083">
                  <a:extLst>
                    <a:ext uri="{9D8B030D-6E8A-4147-A177-3AD203B41FA5}">
                      <a16:colId xmlns:a16="http://schemas.microsoft.com/office/drawing/2014/main" val="110252823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BNL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LBNL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LANL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MSU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Texas A&amp;M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ORNL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FNAL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ANL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470791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Hadron linear accelerator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023221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Isotope program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7151923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Multi species beam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96346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Intense Li beam handling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5891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ECR knowhow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✔️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97514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DCE7F8-87EF-7C4E-9A40-DE1464747968}"/>
              </a:ext>
            </a:extLst>
          </p:cNvPr>
          <p:cNvSpPr txBox="1"/>
          <p:nvPr/>
        </p:nvSpPr>
        <p:spPr>
          <a:xfrm>
            <a:off x="659757" y="1340865"/>
            <a:ext cx="8278548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BNL is a DOE center for accelerator-based isotope production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BNL has and will increase processing capabilities for alpha emitters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BNL has a world-leading group for hadron beam sources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High-intensity H</a:t>
            </a:r>
            <a:r>
              <a:rPr lang="en-US" sz="1350" baseline="300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, laser ion sources (LION), Electron Beam Ions Sources (EBIS), polarized sources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Three sources won Brightness Awards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Have experiences with providing </a:t>
            </a:r>
            <a:r>
              <a:rPr lang="en-US" sz="1350" u="sng" dirty="0">
                <a:solidFill>
                  <a:schemeClr val="accent2">
                    <a:lumMod val="50000"/>
                  </a:schemeClr>
                </a:solidFill>
              </a:rPr>
              <a:t>pulsed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 Li beam with LION/EBIS to NSRL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Now plan to develop a </a:t>
            </a:r>
            <a:r>
              <a:rPr lang="en-US" sz="1350" u="sng" dirty="0">
                <a:solidFill>
                  <a:schemeClr val="accent2">
                    <a:lumMod val="50000"/>
                  </a:schemeClr>
                </a:solidFill>
              </a:rPr>
              <a:t>continuous wave (CW)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 Li beam source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37B20-85A5-4D48-8664-4667D0D0982C}"/>
              </a:ext>
            </a:extLst>
          </p:cNvPr>
          <p:cNvSpPr/>
          <p:nvPr/>
        </p:nvSpPr>
        <p:spPr>
          <a:xfrm>
            <a:off x="2135455" y="5517136"/>
            <a:ext cx="610501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Builds on our experience in isotope production and will add new capabilities </a:t>
            </a:r>
          </a:p>
        </p:txBody>
      </p:sp>
    </p:spTree>
    <p:extLst>
      <p:ext uri="{BB962C8B-B14F-4D97-AF65-F5344CB8AC3E}">
        <p14:creationId xmlns:p14="http://schemas.microsoft.com/office/powerpoint/2010/main" val="322373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370A-4462-4A31-96D8-797C98F6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31096"/>
            <a:ext cx="8286750" cy="458293"/>
          </a:xfrm>
        </p:spPr>
        <p:txBody>
          <a:bodyPr>
            <a:normAutofit/>
          </a:bodyPr>
          <a:lstStyle/>
          <a:p>
            <a:r>
              <a:rPr lang="en-US" sz="2100" dirty="0"/>
              <a:t>Proposed Budget/Accomplishments in Year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282E6-2488-4B80-AD51-02A0FA663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44CE07-C3E3-5A46-B6BD-4EA4863A086F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62429-2EC4-4147-8353-59235C755367}"/>
              </a:ext>
            </a:extLst>
          </p:cNvPr>
          <p:cNvSpPr/>
          <p:nvPr/>
        </p:nvSpPr>
        <p:spPr>
          <a:xfrm>
            <a:off x="770753" y="1585817"/>
            <a:ext cx="778244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en-US" sz="1350" dirty="0"/>
              <a:t>Selection of microwave </a:t>
            </a:r>
          </a:p>
          <a:p>
            <a:pPr marL="257175" indent="-257175">
              <a:buAutoNum type="arabicPeriod"/>
            </a:pPr>
            <a:r>
              <a:rPr lang="en-US" sz="1350" dirty="0"/>
              <a:t>Design of lithium vapor production and supply sub-system </a:t>
            </a:r>
          </a:p>
          <a:p>
            <a:pPr marL="257175" indent="-257175">
              <a:buAutoNum type="arabicPeriod"/>
            </a:pPr>
            <a:r>
              <a:rPr lang="en-US" sz="1350" dirty="0"/>
              <a:t>Assembling, testing and optimization of lithium vapor production and supply sub-system </a:t>
            </a:r>
          </a:p>
          <a:p>
            <a:r>
              <a:rPr lang="en-US" sz="1350" b="1" dirty="0"/>
              <a:t>Milestone 1: completion of lithium vapor system</a:t>
            </a:r>
            <a:endParaRPr lang="en-US" sz="1350" dirty="0"/>
          </a:p>
          <a:p>
            <a:pPr lvl="0"/>
            <a:r>
              <a:rPr lang="en-US" sz="1350" dirty="0"/>
              <a:t>4.  Design of magnet and ions source assembly</a:t>
            </a:r>
          </a:p>
          <a:p>
            <a:pPr lvl="0"/>
            <a:r>
              <a:rPr lang="en-US" sz="1350" dirty="0"/>
              <a:t>5.  Fabrication of magnetic system</a:t>
            </a:r>
          </a:p>
          <a:p>
            <a:r>
              <a:rPr lang="en-US" sz="1350" b="1" dirty="0"/>
              <a:t>Milestone 2: Measuring and verify the fields if the magnets are completed</a:t>
            </a:r>
            <a:endParaRPr lang="en-US" sz="1350" dirty="0"/>
          </a:p>
        </p:txBody>
      </p:sp>
      <p:pic>
        <p:nvPicPr>
          <p:cNvPr id="39" name="Picture 38" descr="Diagram&#10;&#10;Description automatically generated">
            <a:extLst>
              <a:ext uri="{FF2B5EF4-FFF2-40B4-BE49-F238E27FC236}">
                <a16:creationId xmlns:a16="http://schemas.microsoft.com/office/drawing/2014/main" id="{7788C137-A6EC-BE46-B5B2-C65D75C69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3" y="3381553"/>
            <a:ext cx="3734113" cy="1890631"/>
          </a:xfrm>
          <a:prstGeom prst="rect">
            <a:avLst/>
          </a:prstGeom>
        </p:spPr>
      </p:pic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92457D25-A1CA-7B44-B1B2-AD8AD16CB6B9}"/>
              </a:ext>
            </a:extLst>
          </p:cNvPr>
          <p:cNvCxnSpPr/>
          <p:nvPr/>
        </p:nvCxnSpPr>
        <p:spPr>
          <a:xfrm rot="10800000" flipV="1">
            <a:off x="2682354" y="4123276"/>
            <a:ext cx="135028" cy="110939"/>
          </a:xfrm>
          <a:prstGeom prst="curvedConnector3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1AB5723E-97B2-E14D-97A5-8BEB0FBB6BE4}"/>
              </a:ext>
            </a:extLst>
          </p:cNvPr>
          <p:cNvSpPr/>
          <p:nvPr/>
        </p:nvSpPr>
        <p:spPr>
          <a:xfrm rot="15300000">
            <a:off x="2652155" y="4235463"/>
            <a:ext cx="100853" cy="100853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42" name="Snip Same Side Corner Rectangle 41">
            <a:extLst>
              <a:ext uri="{FF2B5EF4-FFF2-40B4-BE49-F238E27FC236}">
                <a16:creationId xmlns:a16="http://schemas.microsoft.com/office/drawing/2014/main" id="{40B8BF84-173C-2540-830D-921059A3E75F}"/>
              </a:ext>
            </a:extLst>
          </p:cNvPr>
          <p:cNvSpPr/>
          <p:nvPr/>
        </p:nvSpPr>
        <p:spPr>
          <a:xfrm>
            <a:off x="2628025" y="4831267"/>
            <a:ext cx="43703" cy="85415"/>
          </a:xfrm>
          <a:prstGeom prst="snip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64953A-2377-D141-A117-4DD2B8538844}"/>
              </a:ext>
            </a:extLst>
          </p:cNvPr>
          <p:cNvCxnSpPr>
            <a:cxnSpLocks/>
          </p:cNvCxnSpPr>
          <p:nvPr/>
        </p:nvCxnSpPr>
        <p:spPr>
          <a:xfrm>
            <a:off x="2653946" y="4295274"/>
            <a:ext cx="0" cy="5356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C214DEB-55FE-5545-85A4-F16A9D16B9DA}"/>
              </a:ext>
            </a:extLst>
          </p:cNvPr>
          <p:cNvCxnSpPr/>
          <p:nvPr/>
        </p:nvCxnSpPr>
        <p:spPr>
          <a:xfrm>
            <a:off x="2484566" y="3820717"/>
            <a:ext cx="143461" cy="1010549"/>
          </a:xfrm>
          <a:prstGeom prst="straightConnector1">
            <a:avLst/>
          </a:prstGeom>
          <a:ln w="12700">
            <a:solidFill>
              <a:srgbClr val="FF0000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AE5678E-9745-5F41-9EF8-3141BE30C079}"/>
              </a:ext>
            </a:extLst>
          </p:cNvPr>
          <p:cNvCxnSpPr>
            <a:cxnSpLocks/>
          </p:cNvCxnSpPr>
          <p:nvPr/>
        </p:nvCxnSpPr>
        <p:spPr>
          <a:xfrm>
            <a:off x="3126825" y="3358266"/>
            <a:ext cx="0" cy="80565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9">
            <a:extLst>
              <a:ext uri="{FF2B5EF4-FFF2-40B4-BE49-F238E27FC236}">
                <a16:creationId xmlns:a16="http://schemas.microsoft.com/office/drawing/2014/main" id="{93910132-1940-1941-BDF9-C2FA3E3B6BBF}"/>
              </a:ext>
            </a:extLst>
          </p:cNvPr>
          <p:cNvSpPr txBox="1"/>
          <p:nvPr/>
        </p:nvSpPr>
        <p:spPr>
          <a:xfrm rot="16200000">
            <a:off x="2806766" y="3370669"/>
            <a:ext cx="450764" cy="2192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25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Laser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2E3510D-1AAF-DF46-ABCC-0A69BED48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95886"/>
              </p:ext>
            </p:extLst>
          </p:nvPr>
        </p:nvGraphicFramePr>
        <p:xfrm>
          <a:off x="4789184" y="3147572"/>
          <a:ext cx="3699578" cy="305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8300698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92440858"/>
                    </a:ext>
                  </a:extLst>
                </a:gridCol>
                <a:gridCol w="651578">
                  <a:extLst>
                    <a:ext uri="{9D8B030D-6E8A-4147-A177-3AD203B41FA5}">
                      <a16:colId xmlns:a16="http://schemas.microsoft.com/office/drawing/2014/main" val="1666584976"/>
                    </a:ext>
                  </a:extLst>
                </a:gridCol>
              </a:tblGrid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Budget for Year 1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473945"/>
                  </a:ext>
                </a:extLst>
              </a:tr>
              <a:tr h="278130">
                <a:tc rowSpan="5">
                  <a:txBody>
                    <a:bodyPr/>
                    <a:lstStyle/>
                    <a:p>
                      <a:r>
                        <a:rPr lang="en-US" sz="1000" dirty="0"/>
                        <a:t>Material Costs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PM hexapole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$40K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2393204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 vapor supply 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$25K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757804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Solenoid magnets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$70K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0213968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Source chamber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$40K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0319081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Ext. Insulator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$7K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7993111"/>
                  </a:ext>
                </a:extLst>
              </a:tr>
              <a:tr h="278130">
                <a:tc rowSpan="4">
                  <a:txBody>
                    <a:bodyPr/>
                    <a:lstStyle/>
                    <a:p>
                      <a:r>
                        <a:rPr lang="en-US" sz="1000" dirty="0"/>
                        <a:t>Labor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 months Postdoc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$47K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6879581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 months Scientist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$107K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099945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 months Engineer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$60K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375915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 months Tech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$50K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20320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$446K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810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70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6702-5902-42E4-B8A5-D1971BB3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Impact of Delaying the Project by a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6A9C9-80DD-4FF3-9E79-F0BA8FF9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93" y="1800704"/>
            <a:ext cx="8286750" cy="3256592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A delay by a year will delay the technology readiness for the CLIP proposal, and may delay project approval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detailed accelerator design of the new facility will depend heavily on the performance of the ion source. Therefore, the specifications of the entire facility cannot be determined.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start of production of At-211 and other radionuclides will be delayed.　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Currently not enough material is available for clinical trials, and the start of clinical trials will be delayed.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666D1-AAE1-4804-B016-5C3FF5B87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44CE07-C3E3-5A46-B6BD-4EA4863A0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092F-2909-4486-A076-E8A46853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922011"/>
            <a:ext cx="8286750" cy="994172"/>
          </a:xfrm>
        </p:spPr>
        <p:txBody>
          <a:bodyPr>
            <a:noAutofit/>
          </a:bodyPr>
          <a:lstStyle/>
          <a:p>
            <a:r>
              <a:rPr lang="en-US" sz="2100" dirty="0"/>
              <a:t>Potential Financial Return on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BCED-A699-4888-B002-A4D9FC3A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51306"/>
            <a:ext cx="8286750" cy="3155389"/>
          </a:xfrm>
        </p:spPr>
        <p:txBody>
          <a:bodyPr>
            <a:normAutofit fontScale="700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This LDRD addresses a critical component of BNL’s proposed large transformative isotope production facility CLIP. The CLIP facility</a:t>
            </a:r>
          </a:p>
          <a:p>
            <a:pPr lvl="1" indent="-257175"/>
            <a:r>
              <a:rPr lang="en-US" dirty="0">
                <a:solidFill>
                  <a:srgbClr val="0070C0"/>
                </a:solidFill>
              </a:rPr>
              <a:t>Integrates proton beam, light ion beam and processing capabilities, and</a:t>
            </a:r>
          </a:p>
          <a:p>
            <a:pPr lvl="1" indent="-257175"/>
            <a:r>
              <a:rPr lang="en-US" dirty="0">
                <a:solidFill>
                  <a:srgbClr val="0070C0"/>
                </a:solidFill>
              </a:rPr>
              <a:t>Has a total estimated cost of several hundred million dollars. 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Light Ion Linac part of CLIP, for which this ion source will be developed, </a:t>
            </a:r>
          </a:p>
          <a:p>
            <a:pPr lvl="1" indent="-257175"/>
            <a:r>
              <a:rPr lang="en-US" dirty="0">
                <a:solidFill>
                  <a:srgbClr val="0070C0"/>
                </a:solidFill>
              </a:rPr>
              <a:t>Has an estimated cost of several $10M to $100M.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Domestically, At-211 and other radionuclides are currently not available in amounts to support clinical trials or applications. Development of these new routes will enable them to be supplied through DOE IP.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developed accelerator technology can also be used in future commercial applications as the short half-life of At-211 (7.2 h) requires local production.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0B646-D0C0-4E29-812D-6406D263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44CE07-C3E3-5A46-B6BD-4EA4863A086F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3CD50-4EF1-A34E-ABBE-5FD2E8C384E0}"/>
              </a:ext>
            </a:extLst>
          </p:cNvPr>
          <p:cNvSpPr txBox="1"/>
          <p:nvPr/>
        </p:nvSpPr>
        <p:spPr>
          <a:xfrm>
            <a:off x="4461642" y="546866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4571930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77</TotalTime>
  <Words>876</Words>
  <Application>Microsoft Macintosh PowerPoint</Application>
  <PresentationFormat>On-screen Show (4:3)</PresentationFormat>
  <Paragraphs>135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BNL</vt:lpstr>
      <vt:lpstr>Development of ECRIS for Astatine-211 production</vt:lpstr>
      <vt:lpstr>FY2023 NPP LDRD Type A Proposal </vt:lpstr>
      <vt:lpstr>LDRD Overview/Alignment to the Lab’s Strategy</vt:lpstr>
      <vt:lpstr>Why Brookhaven</vt:lpstr>
      <vt:lpstr>Proposed Budget/Accomplishments in Year 1</vt:lpstr>
      <vt:lpstr>Impact of Delaying the Project by a Year</vt:lpstr>
      <vt:lpstr>Potential Financial Return on Investment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Okamura, Masahiro</cp:lastModifiedBy>
  <cp:revision>6</cp:revision>
  <dcterms:created xsi:type="dcterms:W3CDTF">2022-02-16T00:10:48Z</dcterms:created>
  <dcterms:modified xsi:type="dcterms:W3CDTF">2022-06-01T00:04:11Z</dcterms:modified>
  <cp:category/>
</cp:coreProperties>
</file>