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5"/>
  </p:notesMasterIdLst>
  <p:sldIdLst>
    <p:sldId id="260" r:id="rId2"/>
    <p:sldId id="257" r:id="rId3"/>
    <p:sldId id="280" r:id="rId4"/>
    <p:sldId id="272" r:id="rId5"/>
    <p:sldId id="273" r:id="rId6"/>
    <p:sldId id="275" r:id="rId7"/>
    <p:sldId id="277" r:id="rId8"/>
    <p:sldId id="271" r:id="rId9"/>
    <p:sldId id="278" r:id="rId10"/>
    <p:sldId id="276" r:id="rId11"/>
    <p:sldId id="279" r:id="rId12"/>
    <p:sldId id="270"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1470" autoAdjust="0"/>
  </p:normalViewPr>
  <p:slideViewPr>
    <p:cSldViewPr snapToGrid="0" snapToObjects="1">
      <p:cViewPr varScale="1">
        <p:scale>
          <a:sx n="123" d="100"/>
          <a:sy n="123" d="100"/>
        </p:scale>
        <p:origin x="11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6/2/2022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Light" panose="020F0302020204030204" pitchFamily="34" charset="0"/>
              </a:rPr>
              <a:t>Research and Development towards the Second Detector at the Electron-Ion Collider </a:t>
            </a:r>
          </a:p>
          <a:p>
            <a:r>
              <a:rPr lang="en-US" sz="1800" b="0" i="0" u="none" strike="noStrike" baseline="0" dirty="0">
                <a:solidFill>
                  <a:srgbClr val="000000"/>
                </a:solidFill>
                <a:latin typeface="Calibri" panose="020F0502020204030204" pitchFamily="34" charset="0"/>
              </a:rPr>
              <a:t>BNL will continue to be the leading laboratory in the world for nuclear physics research in the coming decades with the construction of the Electron-Ion Collider (EIC). The EIC will be the tool for resolving fundamental science questions about how the structures of the nucleons and atomic nuclei emerge from the dynamics of quarks and gluons, how gluons generate nearly all the mass of visible matter in the universe, and whether a new state of matter forms when gluons are highly packed inside nuclei. The EIC project, which is funded by the Office of Nuclear Physics in the Department of Energy’s (DOE) Office of Science, includes significant funding for a single project detector. The recommendation of the EIC project detector was made in March 2022 by the EIC Detector Proposal Advisory Panel (DPAP) https://www.bnl.gov/dpapanelmeeting/ after a long and careful process to review three outstanding proposals (ATHENA, CORE, and ECCE). Members of the international EIC scientific community have presented a compelling case that a second detector, which is not in the scope of the EIC project, is needed to take full advantage of the unique capabilities of the EIC. The DPAP also supports the idea of a second EIC detector enthusiastically. The LDRD proposal(s) should focus on R&amp;D activities towards the second EIC detector that are complementary in technologies and/or science to the EIC project detector. POC: Jamie Dunlop: </a:t>
            </a:r>
            <a:r>
              <a:rPr lang="en-US" sz="1800" b="0" i="0" u="none" strike="noStrike" baseline="0" dirty="0">
                <a:solidFill>
                  <a:srgbClr val="0000FF"/>
                </a:solidFill>
                <a:latin typeface="Calibri" panose="020F0502020204030204" pitchFamily="34" charset="0"/>
              </a:rPr>
              <a:t>dunlop@bnl.gov</a:t>
            </a:r>
            <a:r>
              <a:rPr lang="en-US" sz="1800" b="0" i="0" u="none" strike="noStrike" baseline="0" dirty="0">
                <a:solidFill>
                  <a:srgbClr val="000000"/>
                </a:solidFill>
                <a:latin typeface="Calibri" panose="020F0502020204030204" pitchFamily="34" charset="0"/>
              </a:rPr>
              <a:t>. </a:t>
            </a:r>
            <a:endParaRPr lang="en-US" sz="1800" b="0" i="0" u="none" strike="noStrike" baseline="0" dirty="0">
              <a:solidFill>
                <a:srgbClr val="000000"/>
              </a:solidFill>
              <a:latin typeface="Calibri Light" panose="020F0302020204030204" pitchFamily="34" charset="0"/>
            </a:endParaRPr>
          </a:p>
          <a:p>
            <a:endParaRPr lang="en-US" sz="1800" b="0" i="0" u="none" strike="noStrike" baseline="0" dirty="0">
              <a:solidFill>
                <a:srgbClr val="000000"/>
              </a:solidFill>
              <a:latin typeface="Calibri Light" panose="020F0302020204030204" pitchFamily="34" charset="0"/>
            </a:endParaRPr>
          </a:p>
          <a:p>
            <a:endParaRPr lang="en-US" sz="1800" b="0" i="0" u="none" strike="noStrike" baseline="0" dirty="0">
              <a:solidFill>
                <a:srgbClr val="000000"/>
              </a:solidFill>
              <a:latin typeface="Calibri Light" panose="020F0302020204030204" pitchFamily="34" charset="0"/>
            </a:endParaRPr>
          </a:p>
          <a:p>
            <a:endParaRPr lang="en-US" sz="1800" b="0" i="0" u="none" strike="noStrike" baseline="0" dirty="0">
              <a:solidFill>
                <a:srgbClr val="000000"/>
              </a:solidFill>
              <a:latin typeface="Calibri Light" panose="020F0302020204030204" pitchFamily="34" charset="0"/>
            </a:endParaRPr>
          </a:p>
          <a:p>
            <a:r>
              <a:rPr lang="en-US" sz="1800" b="0" i="0" u="none" strike="noStrike" baseline="0" dirty="0">
                <a:solidFill>
                  <a:srgbClr val="000000"/>
                </a:solidFill>
                <a:latin typeface="Calibri Light" panose="020F0302020204030204" pitchFamily="34" charset="0"/>
              </a:rPr>
              <a:t> Discovery Science Driven by Human-AI-Facility Integration </a:t>
            </a:r>
          </a:p>
          <a:p>
            <a:r>
              <a:rPr lang="en-US" sz="1800" b="0" i="0" u="none" strike="noStrike" baseline="0" dirty="0">
                <a:solidFill>
                  <a:srgbClr val="000000"/>
                </a:solidFill>
                <a:latin typeface="Calibri" panose="020F0502020204030204" pitchFamily="34" charset="0"/>
              </a:rPr>
              <a:t>As a Lab at the forefront of experimental facilities design and Artificial Intelligence (AI) research, BNL has developed the concept of discovery science driven by the deep integration of humans, AI, and facilities. The idea is that this integration allows the whole to “think scientifically,” incorporating scientific goals into the operation of the facilities and enabling new discoveries. The BNL vision for human-AI-facility </a:t>
            </a:r>
          </a:p>
          <a:p>
            <a:r>
              <a:rPr lang="en-US" sz="1800" b="0" i="0" u="none" strike="noStrike" baseline="0" dirty="0">
                <a:solidFill>
                  <a:srgbClr val="000000"/>
                </a:solidFill>
                <a:latin typeface="Calibri" panose="020F0502020204030204" pitchFamily="34" charset="0"/>
              </a:rPr>
              <a:t>2 </a:t>
            </a:r>
          </a:p>
          <a:p>
            <a:r>
              <a:rPr lang="en-US" sz="1800" b="0" i="0" u="none" strike="noStrike" baseline="0" dirty="0">
                <a:solidFill>
                  <a:srgbClr val="000000"/>
                </a:solidFill>
                <a:latin typeface="Calibri" panose="020F0502020204030204" pitchFamily="34" charset="0"/>
              </a:rPr>
              <a:t>integration is to automate routine processes and to create layers of nested, intelligent systems that can strategize together with their users and operators about the best experimental design, execution, and analysis. </a:t>
            </a:r>
          </a:p>
          <a:p>
            <a:r>
              <a:rPr lang="en-US" sz="1800" b="0" i="0" u="none" strike="noStrike" baseline="0" dirty="0">
                <a:solidFill>
                  <a:srgbClr val="000000"/>
                </a:solidFill>
                <a:latin typeface="Calibri" panose="020F0502020204030204" pitchFamily="34" charset="0"/>
              </a:rPr>
              <a:t>Such a radical shift in facilities design and operation will necessitate changes at all levels – accelerators, choice of technique, detectors, sensors, controls, data acquisition, and analysis – and an integrated infrastructure to support this vision. BNL LDRD investment will therefore focus both on pushing the boundaries of the state-of-the-art in various domains and on overcoming operational deployment challenges in highly constrained environments. Initial research topics are: 1) AI enhanced detectors, accelerators, and sensors; 2) optimal experimental design and steering; and 3) migration to operation. </a:t>
            </a:r>
          </a:p>
          <a:p>
            <a:r>
              <a:rPr lang="en-US" sz="1800" b="1" i="0" u="none" strike="noStrike" baseline="0" dirty="0">
                <a:solidFill>
                  <a:srgbClr val="000000"/>
                </a:solidFill>
                <a:latin typeface="Calibri" panose="020F0502020204030204" pitchFamily="34" charset="0"/>
              </a:rPr>
              <a:t>1) AI enhanced Detectors, Accelerators and Sensors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Against the backdrop of exponentially increasing data rates, this technical area requires more powerful, lower-level processing capabilities to produce the best possible value of information within stringent constraints of power, reliability, and accuracy, and operation in harsh conditions. The scientific workflows that the detectors, accelerators (including computational accelerators) and sensors contribute to are complex hardware-software architectures including computational elements of varied characteristics (e.g., GPU and TPU, neuromorphic, optical), memory and storage throughout the pipeline from the detector to the analysis stages, advanced algorithms (including AI), networks, and specialized software for control and optimization. Best tools and practices of co-design, management, and optimization need to be developed and applied to maximize the scientific output from these experiments. Required is rational co-design, including dynamic optimization throughout the workflow from data collection to analysis and the requisite feedback loops. </a:t>
            </a:r>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3</a:t>
            </a:fld>
            <a:endParaRPr lang="en-US"/>
          </a:p>
        </p:txBody>
      </p:sp>
    </p:spTree>
    <p:extLst>
      <p:ext uri="{BB962C8B-B14F-4D97-AF65-F5344CB8AC3E}">
        <p14:creationId xmlns:p14="http://schemas.microsoft.com/office/powerpoint/2010/main" val="117425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AI-based data reduction and knowledge distillation algorithm designed for high-throughput real-time inference.</a:t>
            </a:r>
          </a:p>
          <a:p>
            <a:r>
              <a:rPr lang="en-US" dirty="0"/>
              <a:t>Robust AI models with uncertainty quantification, out-of-distribution detection and periodical validation.</a:t>
            </a:r>
          </a:p>
          <a:p>
            <a:r>
              <a:rPr lang="en-US" dirty="0"/>
              <a:t>(Branch-free neural network optimization methods and fast deployment on dataflow hardware)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13</a:t>
            </a:fld>
            <a:endParaRPr lang="en-US"/>
          </a:p>
        </p:txBody>
      </p:sp>
    </p:spTree>
    <p:extLst>
      <p:ext uri="{BB962C8B-B14F-4D97-AF65-F5344CB8AC3E}">
        <p14:creationId xmlns:p14="http://schemas.microsoft.com/office/powerpoint/2010/main" val="4294343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BNL-DAQ-LDRD/NeuralCompression"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F63D-F575-484A-BC46-59E485E57469}"/>
              </a:ext>
            </a:extLst>
          </p:cNvPr>
          <p:cNvSpPr>
            <a:spLocks noGrp="1"/>
          </p:cNvSpPr>
          <p:nvPr>
            <p:ph type="ctrTitle"/>
          </p:nvPr>
        </p:nvSpPr>
        <p:spPr/>
        <p:txBody>
          <a:bodyPr>
            <a:noAutofit/>
          </a:bodyPr>
          <a:lstStyle/>
          <a:p>
            <a:r>
              <a:rPr lang="en-US" sz="3200" dirty="0"/>
              <a:t>AI/ML Directed and Facility Integrated Informational Distillation and Feature Extraction for High Throughput Streaming DAQ for EIC Detector 2</a:t>
            </a:r>
          </a:p>
        </p:txBody>
      </p:sp>
      <p:sp>
        <p:nvSpPr>
          <p:cNvPr id="3" name="Subtitle 2">
            <a:extLst>
              <a:ext uri="{FF2B5EF4-FFF2-40B4-BE49-F238E27FC236}">
                <a16:creationId xmlns:a16="http://schemas.microsoft.com/office/drawing/2014/main" id="{7E5687CA-4DEE-1B47-B816-4C68BCCADAF6}"/>
              </a:ext>
            </a:extLst>
          </p:cNvPr>
          <p:cNvSpPr>
            <a:spLocks noGrp="1"/>
          </p:cNvSpPr>
          <p:nvPr>
            <p:ph type="subTitle" idx="1"/>
          </p:nvPr>
        </p:nvSpPr>
        <p:spPr/>
        <p:txBody>
          <a:bodyPr/>
          <a:lstStyle/>
          <a:p>
            <a:r>
              <a:rPr lang="en-US" dirty="0"/>
              <a:t>6/1/2022</a:t>
            </a:r>
          </a:p>
        </p:txBody>
      </p:sp>
      <p:sp>
        <p:nvSpPr>
          <p:cNvPr id="4" name="Text Placeholder 3">
            <a:extLst>
              <a:ext uri="{FF2B5EF4-FFF2-40B4-BE49-F238E27FC236}">
                <a16:creationId xmlns:a16="http://schemas.microsoft.com/office/drawing/2014/main" id="{6C607F09-5764-A242-ABEB-396D1B9BF174}"/>
              </a:ext>
            </a:extLst>
          </p:cNvPr>
          <p:cNvSpPr>
            <a:spLocks noGrp="1"/>
          </p:cNvSpPr>
          <p:nvPr>
            <p:ph type="body" sz="quarter" idx="10"/>
          </p:nvPr>
        </p:nvSpPr>
        <p:spPr>
          <a:xfrm>
            <a:off x="609882" y="4798828"/>
            <a:ext cx="7750969" cy="962224"/>
          </a:xfrm>
        </p:spPr>
        <p:txBody>
          <a:bodyPr/>
          <a:lstStyle/>
          <a:p>
            <a:r>
              <a:rPr lang="en-US" dirty="0"/>
              <a:t>Jin Huang (PO)</a:t>
            </a:r>
          </a:p>
        </p:txBody>
      </p:sp>
    </p:spTree>
    <p:extLst>
      <p:ext uri="{BB962C8B-B14F-4D97-AF65-F5344CB8AC3E}">
        <p14:creationId xmlns:p14="http://schemas.microsoft.com/office/powerpoint/2010/main" val="242141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6C219-5C3E-9CC4-AB9A-F8FEE3A13C63}"/>
              </a:ext>
            </a:extLst>
          </p:cNvPr>
          <p:cNvSpPr>
            <a:spLocks noGrp="1"/>
          </p:cNvSpPr>
          <p:nvPr>
            <p:ph type="title"/>
          </p:nvPr>
        </p:nvSpPr>
        <p:spPr/>
        <p:txBody>
          <a:bodyPr/>
          <a:lstStyle/>
          <a:p>
            <a:r>
              <a:rPr lang="en-US" dirty="0"/>
              <a:t>Return of investment</a:t>
            </a:r>
          </a:p>
        </p:txBody>
      </p:sp>
      <p:sp>
        <p:nvSpPr>
          <p:cNvPr id="5" name="Content Placeholder 4">
            <a:extLst>
              <a:ext uri="{FF2B5EF4-FFF2-40B4-BE49-F238E27FC236}">
                <a16:creationId xmlns:a16="http://schemas.microsoft.com/office/drawing/2014/main" id="{3712E9B3-699F-4C05-DE77-3377CC40EC20}"/>
              </a:ext>
            </a:extLst>
          </p:cNvPr>
          <p:cNvSpPr>
            <a:spLocks noGrp="1"/>
          </p:cNvSpPr>
          <p:nvPr>
            <p:ph idx="1"/>
          </p:nvPr>
        </p:nvSpPr>
        <p:spPr/>
        <p:txBody>
          <a:bodyPr/>
          <a:lstStyle/>
          <a:p>
            <a:pPr marL="342900" indent="-342900">
              <a:buFont typeface="Arial" panose="020B0604020202020204" pitchFamily="34" charset="0"/>
              <a:buChar char="•"/>
            </a:pPr>
            <a:r>
              <a:rPr lang="en-US" dirty="0"/>
              <a:t>Demonstrate a working prototype, as a ladder to external FOA for construction of production system for</a:t>
            </a:r>
          </a:p>
          <a:p>
            <a:pPr marL="685800" lvl="1" indent="-342900"/>
            <a:r>
              <a:rPr lang="en-US" dirty="0"/>
              <a:t>EIC Detector 2 construction project for online computing ($O(10) M) </a:t>
            </a:r>
          </a:p>
          <a:p>
            <a:pPr marL="685800" lvl="1" indent="-342900"/>
            <a:r>
              <a:rPr lang="en-US" dirty="0"/>
              <a:t>Opportunistic upgrade of EIC Detector 1 and sPHENIX (few M$)</a:t>
            </a:r>
          </a:p>
          <a:p>
            <a:pPr marL="342900" indent="-342900">
              <a:buFont typeface="Arial" panose="020B0604020202020204" pitchFamily="34" charset="0"/>
              <a:buChar char="•"/>
            </a:pPr>
            <a:r>
              <a:rPr lang="en-US" dirty="0"/>
              <a:t>Saving in tape storage and offline computing need for reaching same physics goals $O(1M)</a:t>
            </a:r>
          </a:p>
          <a:p>
            <a:endParaRPr lang="en-US" dirty="0"/>
          </a:p>
          <a:p>
            <a:endParaRPr lang="en-US" dirty="0"/>
          </a:p>
        </p:txBody>
      </p:sp>
      <p:sp>
        <p:nvSpPr>
          <p:cNvPr id="4" name="Slide Number Placeholder 3">
            <a:extLst>
              <a:ext uri="{FF2B5EF4-FFF2-40B4-BE49-F238E27FC236}">
                <a16:creationId xmlns:a16="http://schemas.microsoft.com/office/drawing/2014/main" id="{305B358C-3B22-85BF-F431-17FC856545BD}"/>
              </a:ext>
            </a:extLst>
          </p:cNvPr>
          <p:cNvSpPr>
            <a:spLocks noGrp="1"/>
          </p:cNvSpPr>
          <p:nvPr>
            <p:ph type="sldNum" sz="quarter" idx="4"/>
          </p:nvPr>
        </p:nvSpPr>
        <p:spPr/>
        <p:txBody>
          <a:bodyPr/>
          <a:lstStyle/>
          <a:p>
            <a:fld id="{933A556B-7C63-244D-9B7C-B0EA8042B330}" type="slidenum">
              <a:rPr lang="en-US" smtClean="0"/>
              <a:pPr/>
              <a:t>10</a:t>
            </a:fld>
            <a:endParaRPr lang="en-US" sz="750" dirty="0"/>
          </a:p>
        </p:txBody>
      </p:sp>
    </p:spTree>
    <p:extLst>
      <p:ext uri="{BB962C8B-B14F-4D97-AF65-F5344CB8AC3E}">
        <p14:creationId xmlns:p14="http://schemas.microsoft.com/office/powerpoint/2010/main" val="409091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6C219-5C3E-9CC4-AB9A-F8FEE3A13C63}"/>
              </a:ext>
            </a:extLst>
          </p:cNvPr>
          <p:cNvSpPr>
            <a:spLocks noGrp="1"/>
          </p:cNvSpPr>
          <p:nvPr>
            <p:ph type="title"/>
          </p:nvPr>
        </p:nvSpPr>
        <p:spPr/>
        <p:txBody>
          <a:bodyPr/>
          <a:lstStyle/>
          <a:p>
            <a:r>
              <a:rPr lang="en-US" dirty="0"/>
              <a:t>Broader impact for BNL</a:t>
            </a:r>
          </a:p>
        </p:txBody>
      </p:sp>
      <p:sp>
        <p:nvSpPr>
          <p:cNvPr id="3" name="Content Placeholder 2">
            <a:extLst>
              <a:ext uri="{FF2B5EF4-FFF2-40B4-BE49-F238E27FC236}">
                <a16:creationId xmlns:a16="http://schemas.microsoft.com/office/drawing/2014/main" id="{95D9FC97-67BE-CCDB-C016-F17F3E8E4B09}"/>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Building expertise on AI/ML directed data reduction algorithm and the corresponding high throughout computing system</a:t>
            </a:r>
          </a:p>
          <a:p>
            <a:pPr marL="342900" indent="-342900">
              <a:buFont typeface="Arial" panose="020B0604020202020204" pitchFamily="34" charset="0"/>
              <a:buChar char="•"/>
            </a:pPr>
            <a:r>
              <a:rPr lang="en-US" dirty="0"/>
              <a:t>Directly supporting and enhancing high priority BNL research in nuclear physics</a:t>
            </a:r>
          </a:p>
          <a:p>
            <a:pPr marL="342900" indent="-342900">
              <a:buFont typeface="Arial" panose="020B0604020202020204" pitchFamily="34" charset="0"/>
              <a:buChar char="•"/>
            </a:pPr>
            <a:r>
              <a:rPr lang="en-US" dirty="0"/>
              <a:t>Direct support for the BNL AI strategy, in particular the components on real-time experimental application, and Human-AI-Facility Integration </a:t>
            </a:r>
          </a:p>
          <a:p>
            <a:pPr marL="342900" indent="-342900">
              <a:buFont typeface="Arial" panose="020B0604020202020204" pitchFamily="34" charset="0"/>
              <a:buChar char="•"/>
            </a:pPr>
            <a:r>
              <a:rPr lang="en-US" dirty="0"/>
              <a:t>Testbed with AI accelerators for broad use cases at BNL</a:t>
            </a:r>
          </a:p>
          <a:p>
            <a:pPr marL="342900" indent="-342900">
              <a:buFont typeface="Arial" panose="020B0604020202020204" pitchFamily="34" charset="0"/>
              <a:buChar char="•"/>
            </a:pPr>
            <a:r>
              <a:rPr lang="en-US" dirty="0"/>
              <a:t>Put BNL at a leadership role in application of novel AI accelerator in real-time NP/HEP experiment (next slides)</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05B358C-3B22-85BF-F431-17FC856545BD}"/>
              </a:ext>
            </a:extLst>
          </p:cNvPr>
          <p:cNvSpPr>
            <a:spLocks noGrp="1"/>
          </p:cNvSpPr>
          <p:nvPr>
            <p:ph type="sldNum" sz="quarter" idx="4"/>
          </p:nvPr>
        </p:nvSpPr>
        <p:spPr/>
        <p:txBody>
          <a:bodyPr/>
          <a:lstStyle/>
          <a:p>
            <a:fld id="{933A556B-7C63-244D-9B7C-B0EA8042B330}" type="slidenum">
              <a:rPr lang="en-US" smtClean="0"/>
              <a:pPr/>
              <a:t>11</a:t>
            </a:fld>
            <a:endParaRPr lang="en-US" sz="750" dirty="0"/>
          </a:p>
        </p:txBody>
      </p:sp>
    </p:spTree>
    <p:extLst>
      <p:ext uri="{BB962C8B-B14F-4D97-AF65-F5344CB8AC3E}">
        <p14:creationId xmlns:p14="http://schemas.microsoft.com/office/powerpoint/2010/main" val="1163371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307888-F12D-15E0-05EF-84D48E18A5E3}"/>
              </a:ext>
            </a:extLst>
          </p:cNvPr>
          <p:cNvSpPr>
            <a:spLocks noGrp="1"/>
          </p:cNvSpPr>
          <p:nvPr>
            <p:ph type="title"/>
          </p:nvPr>
        </p:nvSpPr>
        <p:spPr>
          <a:xfrm>
            <a:off x="428625" y="365126"/>
            <a:ext cx="8504866" cy="1325563"/>
          </a:xfrm>
        </p:spPr>
        <p:txBody>
          <a:bodyPr>
            <a:normAutofit fontScale="90000"/>
          </a:bodyPr>
          <a:lstStyle/>
          <a:p>
            <a:r>
              <a:rPr lang="en-US" dirty="0"/>
              <a:t>BNL positioned to lead novel AI-accelerator in NP/HEP real-time computing</a:t>
            </a:r>
          </a:p>
        </p:txBody>
      </p:sp>
      <p:sp>
        <p:nvSpPr>
          <p:cNvPr id="5" name="Content Placeholder 4">
            <a:extLst>
              <a:ext uri="{FF2B5EF4-FFF2-40B4-BE49-F238E27FC236}">
                <a16:creationId xmlns:a16="http://schemas.microsoft.com/office/drawing/2014/main" id="{A1F20B0F-A59D-A123-AAE8-D5B5282846A9}"/>
              </a:ext>
            </a:extLst>
          </p:cNvPr>
          <p:cNvSpPr>
            <a:spLocks noGrp="1"/>
          </p:cNvSpPr>
          <p:nvPr>
            <p:ph idx="1"/>
          </p:nvPr>
        </p:nvSpPr>
        <p:spPr>
          <a:xfrm>
            <a:off x="428624" y="1825626"/>
            <a:ext cx="8649591" cy="4420191"/>
          </a:xfrm>
        </p:spPr>
        <p:txBody>
          <a:bodyPr>
            <a:normAutofit lnSpcReduction="10000"/>
          </a:bodyPr>
          <a:lstStyle/>
          <a:p>
            <a:pPr marL="342900" indent="-342900">
              <a:buFont typeface="Arial" panose="020B0604020202020204" pitchFamily="34" charset="0"/>
              <a:buChar char="•"/>
            </a:pPr>
            <a:r>
              <a:rPr lang="en-US" sz="2000" dirty="0"/>
              <a:t>sPHENIX : data stream most resembles EIC</a:t>
            </a:r>
          </a:p>
          <a:p>
            <a:pPr marL="685800" lvl="1" indent="-342900"/>
            <a:r>
              <a:rPr lang="en-US" sz="1800" dirty="0"/>
              <a:t>Streaming readout for full tracking system</a:t>
            </a:r>
          </a:p>
          <a:p>
            <a:pPr marL="685800" lvl="1" indent="-342900"/>
            <a:r>
              <a:rPr lang="en-US" sz="1800" dirty="0"/>
              <a:t>60M charge particle per second  ~ EIC upgraded to 10</a:t>
            </a:r>
            <a:r>
              <a:rPr lang="en-US" sz="1800" baseline="30000" dirty="0"/>
              <a:t>35</a:t>
            </a:r>
            <a:r>
              <a:rPr lang="en-US" sz="1800" dirty="0"/>
              <a:t> /cm/s &lt;&lt; LHC</a:t>
            </a:r>
          </a:p>
          <a:p>
            <a:pPr marL="685800" lvl="1" indent="-342900"/>
            <a:r>
              <a:rPr lang="en-US" sz="1800" dirty="0"/>
              <a:t>TPC present high throughput data as 2+1D zero suppressed data stream, a generic data representation for streaming detectors from algorithm development point of view</a:t>
            </a:r>
          </a:p>
          <a:p>
            <a:pPr marL="342900" indent="-342900">
              <a:buFont typeface="Arial" panose="020B0604020202020204" pitchFamily="34" charset="0"/>
              <a:buChar char="•"/>
            </a:pPr>
            <a:r>
              <a:rPr lang="en-US" sz="2000" dirty="0"/>
              <a:t>BNL leads recent ASCR award on data reduction</a:t>
            </a:r>
          </a:p>
          <a:p>
            <a:pPr marL="685800" lvl="1" indent="-342900"/>
            <a:r>
              <a:rPr lang="en-US" sz="1800" dirty="0"/>
              <a:t>Focusing on generic algorithms and uncertainty quantification, with early application focus on cryo-EM and climate science applications.</a:t>
            </a:r>
          </a:p>
          <a:p>
            <a:pPr marL="685800" lvl="1" indent="-342900"/>
            <a:r>
              <a:rPr lang="en-US" sz="1800" dirty="0"/>
              <a:t>Synergy to our application at EIC</a:t>
            </a:r>
          </a:p>
          <a:p>
            <a:pPr marL="342900" indent="-342900">
              <a:buFont typeface="Arial" panose="020B0604020202020204" pitchFamily="34" charset="0"/>
              <a:buChar char="•"/>
            </a:pPr>
            <a:r>
              <a:rPr lang="en-US" sz="2000" dirty="0"/>
              <a:t>Connection to AI Hardware vendors through Advanced Computing Lab @ BNL</a:t>
            </a:r>
          </a:p>
          <a:p>
            <a:pPr marL="685800" lvl="1" indent="-342900"/>
            <a:r>
              <a:rPr lang="en-US" sz="1800" dirty="0"/>
              <a:t>Connection to multiple vendors with wide range of technology maturity. (details availability under NDA)</a:t>
            </a:r>
          </a:p>
          <a:p>
            <a:pPr marL="685800" lvl="1" indent="-342900"/>
            <a:r>
              <a:rPr lang="en-US" sz="1800" dirty="0"/>
              <a:t>Allow for evaluation of our algorithm on multiple vendor hardware</a:t>
            </a:r>
          </a:p>
        </p:txBody>
      </p:sp>
      <p:sp>
        <p:nvSpPr>
          <p:cNvPr id="3" name="Slide Number Placeholder 2">
            <a:extLst>
              <a:ext uri="{FF2B5EF4-FFF2-40B4-BE49-F238E27FC236}">
                <a16:creationId xmlns:a16="http://schemas.microsoft.com/office/drawing/2014/main" id="{D1E95771-5683-34F5-735A-4FE9CB3131C7}"/>
              </a:ext>
            </a:extLst>
          </p:cNvPr>
          <p:cNvSpPr>
            <a:spLocks noGrp="1"/>
          </p:cNvSpPr>
          <p:nvPr>
            <p:ph type="sldNum" sz="quarter" idx="4"/>
          </p:nvPr>
        </p:nvSpPr>
        <p:spPr/>
        <p:txBody>
          <a:bodyPr/>
          <a:lstStyle/>
          <a:p>
            <a:fld id="{933A556B-7C63-244D-9B7C-B0EA8042B330}" type="slidenum">
              <a:rPr lang="en-US" smtClean="0"/>
              <a:pPr/>
              <a:t>12</a:t>
            </a:fld>
            <a:endParaRPr lang="en-US" sz="750" dirty="0"/>
          </a:p>
        </p:txBody>
      </p:sp>
    </p:spTree>
    <p:extLst>
      <p:ext uri="{BB962C8B-B14F-4D97-AF65-F5344CB8AC3E}">
        <p14:creationId xmlns:p14="http://schemas.microsoft.com/office/powerpoint/2010/main" val="290384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2F32-1DC8-48BA-8362-82F06CCFA8B7}"/>
              </a:ext>
            </a:extLst>
          </p:cNvPr>
          <p:cNvSpPr>
            <a:spLocks noGrp="1"/>
          </p:cNvSpPr>
          <p:nvPr>
            <p:ph type="title"/>
          </p:nvPr>
        </p:nvSpPr>
        <p:spPr>
          <a:xfrm>
            <a:off x="428625" y="176279"/>
            <a:ext cx="8286750" cy="638051"/>
          </a:xfrm>
        </p:spPr>
        <p:txBody>
          <a:bodyPr/>
          <a:lstStyle/>
          <a:p>
            <a:r>
              <a:rPr lang="en-US" dirty="0"/>
              <a:t>Summary</a:t>
            </a:r>
          </a:p>
        </p:txBody>
      </p:sp>
      <p:sp>
        <p:nvSpPr>
          <p:cNvPr id="3" name="Content Placeholder 2">
            <a:extLst>
              <a:ext uri="{FF2B5EF4-FFF2-40B4-BE49-F238E27FC236}">
                <a16:creationId xmlns:a16="http://schemas.microsoft.com/office/drawing/2014/main" id="{F0BC3821-C346-476A-A76D-9986D454B338}"/>
              </a:ext>
            </a:extLst>
          </p:cNvPr>
          <p:cNvSpPr>
            <a:spLocks noGrp="1"/>
          </p:cNvSpPr>
          <p:nvPr>
            <p:ph idx="1"/>
          </p:nvPr>
        </p:nvSpPr>
        <p:spPr>
          <a:xfrm>
            <a:off x="428624" y="1157162"/>
            <a:ext cx="8715375" cy="5013394"/>
          </a:xfrm>
        </p:spPr>
        <p:txBody>
          <a:bodyPr>
            <a:normAutofit fontScale="85000" lnSpcReduction="10000"/>
          </a:bodyPr>
          <a:lstStyle/>
          <a:p>
            <a:pPr marL="342900" indent="-342900">
              <a:buFont typeface="Arial" panose="020B0604020202020204" pitchFamily="34" charset="0"/>
              <a:buChar char="•"/>
            </a:pPr>
            <a:r>
              <a:rPr lang="en-US" dirty="0"/>
              <a:t>Neural network-based data compression and information distillation with high throughput, reconstruction fidelity, and aimed to run on leading-edge AI hardware.</a:t>
            </a:r>
          </a:p>
          <a:p>
            <a:pPr marL="342900" indent="-342900">
              <a:buFont typeface="Arial" panose="020B0604020202020204" pitchFamily="34" charset="0"/>
              <a:buChar char="•"/>
            </a:pPr>
            <a:r>
              <a:rPr lang="en-US" dirty="0"/>
              <a:t>Addresses real-time computing need for EIC Detector-2 streaming DAQ</a:t>
            </a:r>
          </a:p>
          <a:p>
            <a:pPr marL="342900" indent="-342900">
              <a:buFont typeface="Arial" panose="020B0604020202020204" pitchFamily="34" charset="0"/>
              <a:buChar char="•"/>
            </a:pPr>
            <a:r>
              <a:rPr lang="en-US" dirty="0"/>
              <a:t>Backed by a productive team: multiple invited talks and publications</a:t>
            </a:r>
          </a:p>
          <a:p>
            <a:pPr marL="342900" indent="-342900">
              <a:buFont typeface="Arial" panose="020B0604020202020204" pitchFamily="34" charset="0"/>
              <a:buChar char="•"/>
            </a:pPr>
            <a:r>
              <a:rPr lang="en-US" dirty="0"/>
              <a:t>Synergize well with multiple CSI research activities</a:t>
            </a:r>
          </a:p>
          <a:p>
            <a:pPr marL="342900" indent="-342900">
              <a:buFont typeface="Arial" panose="020B0604020202020204" pitchFamily="34" charset="0"/>
              <a:buChar char="•"/>
            </a:pPr>
            <a:r>
              <a:rPr lang="en-US" dirty="0"/>
              <a:t>Position BNL to lead novel AI-accelerator in NP/HEP real-time computing</a:t>
            </a:r>
          </a:p>
          <a:p>
            <a:pPr marL="342900" indent="-342900">
              <a:buFont typeface="Arial" panose="020B0604020202020204" pitchFamily="34" charset="0"/>
              <a:buChar char="•"/>
            </a:pPr>
            <a:r>
              <a:rPr lang="en-US" dirty="0"/>
              <a:t>Deliverables :</a:t>
            </a:r>
          </a:p>
          <a:p>
            <a:pPr marL="685800" lvl="1" indent="-342900"/>
            <a:r>
              <a:rPr lang="en-US" dirty="0"/>
              <a:t>AI-based data reduction and knowledge distillation algorithm designed for high-throughput real-time inference</a:t>
            </a:r>
          </a:p>
          <a:p>
            <a:pPr marL="685800" lvl="1" indent="-342900"/>
            <a:r>
              <a:rPr lang="en-US" dirty="0"/>
              <a:t>Robust AI models with uncertainty quantification, out-of-distribution detection and periodical validation</a:t>
            </a:r>
            <a:endParaRPr lang="en-US" dirty="0">
              <a:solidFill>
                <a:schemeClr val="accent1"/>
              </a:solidFill>
            </a:endParaRPr>
          </a:p>
          <a:p>
            <a:pPr marL="685800" lvl="1" indent="-342900"/>
            <a:r>
              <a:rPr lang="en-US" dirty="0"/>
              <a:t>Algorithm performance evaluation integrated through simulation, raw data, and reconstruction</a:t>
            </a:r>
          </a:p>
          <a:p>
            <a:pPr marL="685800" lvl="1" indent="-342900"/>
            <a:r>
              <a:rPr lang="en-US" dirty="0"/>
              <a:t>Demonstrate throughput on multiple novel dataflow AI accelerators</a:t>
            </a:r>
          </a:p>
          <a:p>
            <a:pPr marL="342900" indent="-342900">
              <a:buFont typeface="Arial" panose="020B0604020202020204" pitchFamily="34" charset="0"/>
              <a:buChar char="•"/>
            </a:pPr>
            <a:r>
              <a:rPr lang="en-US" sz="2400" dirty="0">
                <a:solidFill>
                  <a:schemeClr val="accent1">
                    <a:lumMod val="50000"/>
                  </a:schemeClr>
                </a:solidFill>
              </a:rPr>
              <a:t>Budget request mainly for two postdocs (PO and CSI each) </a:t>
            </a:r>
            <a:r>
              <a:rPr lang="en-US" dirty="0">
                <a:solidFill>
                  <a:schemeClr val="accent1">
                    <a:lumMod val="50000"/>
                  </a:schemeClr>
                </a:solidFill>
              </a:rPr>
              <a:t>support: 300k, 500k, 500k</a:t>
            </a:r>
          </a:p>
          <a:p>
            <a:pPr marL="342900" indent="-342900">
              <a:buFont typeface="Arial" panose="020B0604020202020204" pitchFamily="34" charset="0"/>
              <a:buChar char="•"/>
            </a:pPr>
            <a:endParaRPr lang="en-US" dirty="0">
              <a:solidFill>
                <a:schemeClr val="accent1"/>
              </a:solidFill>
            </a:endParaRPr>
          </a:p>
        </p:txBody>
      </p:sp>
      <p:sp>
        <p:nvSpPr>
          <p:cNvPr id="4" name="Slide Number Placeholder 3">
            <a:extLst>
              <a:ext uri="{FF2B5EF4-FFF2-40B4-BE49-F238E27FC236}">
                <a16:creationId xmlns:a16="http://schemas.microsoft.com/office/drawing/2014/main" id="{8FE65A5A-676A-48D4-9346-FD702FDA1EC7}"/>
              </a:ext>
            </a:extLst>
          </p:cNvPr>
          <p:cNvSpPr>
            <a:spLocks noGrp="1"/>
          </p:cNvSpPr>
          <p:nvPr>
            <p:ph type="sldNum" sz="quarter" idx="4"/>
          </p:nvPr>
        </p:nvSpPr>
        <p:spPr/>
        <p:txBody>
          <a:bodyPr/>
          <a:lstStyle/>
          <a:p>
            <a:fld id="{933A556B-7C63-244D-9B7C-B0EA8042B330}" type="slidenum">
              <a:rPr lang="en-US" smtClean="0"/>
              <a:pPr/>
              <a:t>13</a:t>
            </a:fld>
            <a:endParaRPr lang="en-US" sz="750" dirty="0"/>
          </a:p>
        </p:txBody>
      </p:sp>
    </p:spTree>
    <p:extLst>
      <p:ext uri="{BB962C8B-B14F-4D97-AF65-F5344CB8AC3E}">
        <p14:creationId xmlns:p14="http://schemas.microsoft.com/office/powerpoint/2010/main" val="147947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596405" y="172290"/>
            <a:ext cx="8286750" cy="939746"/>
          </a:xfrm>
        </p:spPr>
        <p:txBody>
          <a:bodyPr>
            <a:normAutofit fontScale="90000"/>
          </a:bodyPr>
          <a:lstStyle/>
          <a:p>
            <a:r>
              <a:rPr lang="en-US" dirty="0"/>
              <a:t>FY2023 NPP LDRD Type A Proposal	</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5" y="1206921"/>
            <a:ext cx="8286750" cy="4866707"/>
          </a:xfrm>
        </p:spPr>
        <p:txBody>
          <a:bodyPr>
            <a:normAutofit fontScale="92500" lnSpcReduction="20000"/>
          </a:bodyPr>
          <a:lstStyle/>
          <a:p>
            <a:pPr marL="0" indent="0">
              <a:buNone/>
            </a:pPr>
            <a:r>
              <a:rPr lang="en-US" sz="1800" dirty="0">
                <a:solidFill>
                  <a:schemeClr val="accent1">
                    <a:lumMod val="50000"/>
                  </a:schemeClr>
                </a:solidFill>
              </a:rPr>
              <a:t>Proposal title: </a:t>
            </a:r>
            <a:r>
              <a:rPr lang="en-US" sz="1800" dirty="0"/>
              <a:t>AI/ML Directed and Facility Integrated Informational Distillation and Feature Extraction for High Throughput Streaming DAQ for EIC Detector 2</a:t>
            </a:r>
            <a:endParaRPr lang="en-US" sz="1800" dirty="0">
              <a:solidFill>
                <a:schemeClr val="accent1">
                  <a:lumMod val="50000"/>
                </a:schemeClr>
              </a:solidFill>
            </a:endParaRP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Primary Investigator: </a:t>
            </a:r>
            <a:r>
              <a:rPr lang="en-US" sz="1800" b="1" dirty="0">
                <a:solidFill>
                  <a:schemeClr val="accent2">
                    <a:lumMod val="50000"/>
                  </a:schemeClr>
                </a:solidFill>
              </a:rPr>
              <a:t>Jin Huang (PO)</a:t>
            </a:r>
          </a:p>
          <a:p>
            <a:pPr marL="0" indent="0">
              <a:buNone/>
            </a:pPr>
            <a:r>
              <a:rPr lang="en-US" sz="1800" dirty="0">
                <a:solidFill>
                  <a:schemeClr val="accent1">
                    <a:lumMod val="50000"/>
                  </a:schemeClr>
                </a:solidFill>
              </a:rPr>
              <a:t>Other Investigators:</a:t>
            </a:r>
          </a:p>
          <a:p>
            <a:pPr marL="342900" lvl="1" indent="0">
              <a:buNone/>
            </a:pPr>
            <a:r>
              <a:rPr lang="en-US" sz="1400" b="1" dirty="0" err="1">
                <a:solidFill>
                  <a:schemeClr val="accent2">
                    <a:lumMod val="50000"/>
                  </a:schemeClr>
                </a:solidFill>
              </a:rPr>
              <a:t>Yihui</a:t>
            </a:r>
            <a:r>
              <a:rPr lang="en-US" sz="1400" b="1" dirty="0">
                <a:solidFill>
                  <a:schemeClr val="accent2">
                    <a:lumMod val="50000"/>
                  </a:schemeClr>
                </a:solidFill>
              </a:rPr>
              <a:t> Ren, Yi Huang, </a:t>
            </a:r>
            <a:r>
              <a:rPr lang="en-US" sz="1400" b="1" dirty="0" err="1">
                <a:solidFill>
                  <a:schemeClr val="accent2">
                    <a:lumMod val="50000"/>
                  </a:schemeClr>
                </a:solidFill>
              </a:rPr>
              <a:t>Shinjae</a:t>
            </a:r>
            <a:r>
              <a:rPr lang="en-US" sz="1400" b="1" dirty="0">
                <a:solidFill>
                  <a:schemeClr val="accent2">
                    <a:lumMod val="50000"/>
                  </a:schemeClr>
                </a:solidFill>
              </a:rPr>
              <a:t> </a:t>
            </a:r>
            <a:r>
              <a:rPr lang="en-US" sz="1400" b="1" dirty="0" err="1">
                <a:solidFill>
                  <a:schemeClr val="accent2">
                    <a:lumMod val="50000"/>
                  </a:schemeClr>
                </a:solidFill>
              </a:rPr>
              <a:t>Yoo</a:t>
            </a:r>
            <a:r>
              <a:rPr lang="en-US" sz="1400" b="1" dirty="0">
                <a:solidFill>
                  <a:schemeClr val="accent2">
                    <a:lumMod val="50000"/>
                  </a:schemeClr>
                </a:solidFill>
              </a:rPr>
              <a:t> (CSI/ML)</a:t>
            </a:r>
          </a:p>
          <a:p>
            <a:pPr marL="342900" lvl="1" indent="0">
              <a:buNone/>
            </a:pPr>
            <a:r>
              <a:rPr lang="en-US" sz="1400" b="1" dirty="0" err="1">
                <a:solidFill>
                  <a:schemeClr val="accent2">
                    <a:lumMod val="50000"/>
                  </a:schemeClr>
                </a:solidFill>
              </a:rPr>
              <a:t>ByungJun</a:t>
            </a:r>
            <a:r>
              <a:rPr lang="en-US" sz="1400" b="1" dirty="0">
                <a:solidFill>
                  <a:schemeClr val="accent2">
                    <a:lumMod val="50000"/>
                  </a:schemeClr>
                </a:solidFill>
              </a:rPr>
              <a:t> Yoon (CSI/Math)</a:t>
            </a:r>
          </a:p>
          <a:p>
            <a:pPr marL="342900" lvl="1" indent="0">
              <a:buNone/>
            </a:pPr>
            <a:r>
              <a:rPr lang="en-US" sz="1400" b="1" dirty="0" err="1">
                <a:solidFill>
                  <a:schemeClr val="accent2">
                    <a:lumMod val="50000"/>
                  </a:schemeClr>
                </a:solidFill>
              </a:rPr>
              <a:t>Adolfy</a:t>
            </a:r>
            <a:r>
              <a:rPr lang="en-US" sz="1400" b="1" dirty="0">
                <a:solidFill>
                  <a:schemeClr val="accent2">
                    <a:lumMod val="50000"/>
                  </a:schemeClr>
                </a:solidFill>
              </a:rPr>
              <a:t> </a:t>
            </a:r>
            <a:r>
              <a:rPr lang="en-US" sz="1400" b="1" dirty="0" err="1">
                <a:solidFill>
                  <a:schemeClr val="accent2">
                    <a:lumMod val="50000"/>
                  </a:schemeClr>
                </a:solidFill>
              </a:rPr>
              <a:t>Hoisie</a:t>
            </a:r>
            <a:r>
              <a:rPr lang="en-US" sz="1400" b="1" dirty="0">
                <a:solidFill>
                  <a:schemeClr val="accent2">
                    <a:lumMod val="50000"/>
                  </a:schemeClr>
                </a:solidFill>
              </a:rPr>
              <a:t> (CSI/ACL)</a:t>
            </a:r>
          </a:p>
          <a:p>
            <a:pPr marL="342900" lvl="1" indent="0">
              <a:buNone/>
            </a:pPr>
            <a:r>
              <a:rPr lang="en-US" sz="1400" b="1" dirty="0">
                <a:solidFill>
                  <a:schemeClr val="accent2">
                    <a:lumMod val="50000"/>
                  </a:schemeClr>
                </a:solidFill>
              </a:rPr>
              <a:t>Chris Pinkenburg, Martin Purschke (PO/sPHENIX)</a:t>
            </a:r>
          </a:p>
          <a:p>
            <a:pPr marL="342900" lvl="1" indent="0">
              <a:buNone/>
            </a:pPr>
            <a:r>
              <a:rPr lang="de-DE" sz="1400" b="1" dirty="0">
                <a:solidFill>
                  <a:schemeClr val="accent2">
                    <a:lumMod val="50000"/>
                  </a:schemeClr>
                </a:solidFill>
              </a:rPr>
              <a:t>Torre Wenaus </a:t>
            </a:r>
            <a:r>
              <a:rPr lang="en-US" sz="1400" b="1" dirty="0">
                <a:solidFill>
                  <a:schemeClr val="accent2">
                    <a:lumMod val="50000"/>
                  </a:schemeClr>
                </a:solidFill>
              </a:rPr>
              <a:t>(PO/NPPS)</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Indicate if this is a cross-directorate proposal. 	Yes _X__	No___</a:t>
            </a:r>
          </a:p>
          <a:p>
            <a:pPr marL="0" indent="0">
              <a:buNone/>
            </a:pPr>
            <a:r>
              <a:rPr lang="en-US" sz="1800" dirty="0">
                <a:solidFill>
                  <a:schemeClr val="accent1">
                    <a:lumMod val="50000"/>
                  </a:schemeClr>
                </a:solidFill>
              </a:rPr>
              <a:t>If yes, identify other directorates/organizations: </a:t>
            </a:r>
            <a:r>
              <a:rPr lang="en-US" sz="1800" b="1" dirty="0">
                <a:solidFill>
                  <a:schemeClr val="accent2">
                    <a:lumMod val="50000"/>
                  </a:schemeClr>
                </a:solidFill>
              </a:rPr>
              <a:t>CSI, with strong support</a:t>
            </a:r>
          </a:p>
          <a:p>
            <a:pPr marL="0" indent="0">
              <a:buNone/>
            </a:pPr>
            <a:endParaRPr lang="en-US" sz="1800" dirty="0">
              <a:solidFill>
                <a:schemeClr val="accent2">
                  <a:lumMod val="50000"/>
                </a:schemeClr>
              </a:solidFill>
            </a:endParaRPr>
          </a:p>
          <a:p>
            <a:pPr marL="0" indent="0">
              <a:buNone/>
            </a:pPr>
            <a:r>
              <a:rPr lang="en-US" sz="1800" dirty="0">
                <a:solidFill>
                  <a:schemeClr val="accent1">
                    <a:lumMod val="50000"/>
                  </a:schemeClr>
                </a:solidFill>
              </a:rPr>
              <a:t>Program: </a:t>
            </a:r>
            <a:r>
              <a:rPr lang="en-US" sz="1800" b="1" dirty="0">
                <a:solidFill>
                  <a:schemeClr val="accent2">
                    <a:lumMod val="50000"/>
                  </a:schemeClr>
                </a:solidFill>
              </a:rPr>
              <a:t>NP</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Proposal Term:  3 year		</a:t>
            </a:r>
            <a:r>
              <a:rPr lang="en-US" sz="1800" b="1" dirty="0">
                <a:solidFill>
                  <a:schemeClr val="accent2">
                    <a:lumMod val="50000"/>
                  </a:schemeClr>
                </a:solidFill>
              </a:rPr>
              <a:t>From:            Oct 2022   	To: Sept 2025</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Total funding per year in FY23, FY24 and FY25: </a:t>
            </a:r>
            <a:r>
              <a:rPr lang="en-US" sz="1800" b="1" dirty="0">
                <a:solidFill>
                  <a:schemeClr val="accent2">
                    <a:lumMod val="50000"/>
                  </a:schemeClr>
                </a:solidFill>
              </a:rPr>
              <a:t>300k, 500k, 500k</a:t>
            </a:r>
          </a:p>
          <a:p>
            <a:pPr marL="685800" lvl="2" indent="0"/>
            <a:endParaRPr lang="en-US"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6872B-E75B-B2DA-AB78-72D07C837A1F}"/>
              </a:ext>
            </a:extLst>
          </p:cNvPr>
          <p:cNvSpPr>
            <a:spLocks noGrp="1"/>
          </p:cNvSpPr>
          <p:nvPr>
            <p:ph type="title"/>
          </p:nvPr>
        </p:nvSpPr>
        <p:spPr>
          <a:xfrm>
            <a:off x="428624" y="365126"/>
            <a:ext cx="8604341" cy="1325563"/>
          </a:xfrm>
        </p:spPr>
        <p:txBody>
          <a:bodyPr/>
          <a:lstStyle/>
          <a:p>
            <a:r>
              <a:rPr lang="en-US" dirty="0"/>
              <a:t>Targeted Topical Areas in FY23-A call</a:t>
            </a:r>
          </a:p>
        </p:txBody>
      </p:sp>
      <p:sp>
        <p:nvSpPr>
          <p:cNvPr id="3" name="Content Placeholder 2">
            <a:extLst>
              <a:ext uri="{FF2B5EF4-FFF2-40B4-BE49-F238E27FC236}">
                <a16:creationId xmlns:a16="http://schemas.microsoft.com/office/drawing/2014/main" id="{C2A4D95B-8A5E-0956-DFF6-4CD68F23A0FF}"/>
              </a:ext>
            </a:extLst>
          </p:cNvPr>
          <p:cNvSpPr>
            <a:spLocks noGrp="1"/>
          </p:cNvSpPr>
          <p:nvPr>
            <p:ph idx="1"/>
          </p:nvPr>
        </p:nvSpPr>
        <p:spPr/>
        <p:txBody>
          <a:bodyPr/>
          <a:lstStyle/>
          <a:p>
            <a:pPr marL="342900" indent="-342900">
              <a:buFont typeface="Arial" panose="020B0604020202020204" pitchFamily="34" charset="0"/>
              <a:buChar char="•"/>
            </a:pPr>
            <a:r>
              <a:rPr lang="en-US" dirty="0"/>
              <a:t>Research and Development towards the Second Detector at the Electron-Ion Collider</a:t>
            </a:r>
          </a:p>
          <a:p>
            <a:pPr marL="342900" indent="-342900">
              <a:buFont typeface="Arial" panose="020B0604020202020204" pitchFamily="34" charset="0"/>
              <a:buChar char="•"/>
            </a:pPr>
            <a:r>
              <a:rPr lang="en-US" dirty="0"/>
              <a:t>Discovery Science Driven by Human-AI-Facility Integration</a:t>
            </a:r>
          </a:p>
          <a:p>
            <a:pPr marL="685800" lvl="1" indent="-342900"/>
            <a:r>
              <a:rPr lang="en-US" dirty="0"/>
              <a:t>1) AI enhanced Detectors, Accelerators and Sensors</a:t>
            </a:r>
          </a:p>
        </p:txBody>
      </p:sp>
      <p:sp>
        <p:nvSpPr>
          <p:cNvPr id="4" name="Slide Number Placeholder 3">
            <a:extLst>
              <a:ext uri="{FF2B5EF4-FFF2-40B4-BE49-F238E27FC236}">
                <a16:creationId xmlns:a16="http://schemas.microsoft.com/office/drawing/2014/main" id="{16CB7FC3-7C73-8842-9F5D-341CA4FB7D8E}"/>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Tree>
    <p:extLst>
      <p:ext uri="{BB962C8B-B14F-4D97-AF65-F5344CB8AC3E}">
        <p14:creationId xmlns:p14="http://schemas.microsoft.com/office/powerpoint/2010/main" val="221678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46CF-5835-3F3F-9954-5FC409A8F4F0}"/>
              </a:ext>
            </a:extLst>
          </p:cNvPr>
          <p:cNvSpPr>
            <a:spLocks noGrp="1"/>
          </p:cNvSpPr>
          <p:nvPr>
            <p:ph type="title"/>
          </p:nvPr>
        </p:nvSpPr>
        <p:spPr/>
        <p:txBody>
          <a:bodyPr/>
          <a:lstStyle/>
          <a:p>
            <a:r>
              <a:rPr lang="en-US" dirty="0"/>
              <a:t>Motivation</a:t>
            </a:r>
          </a:p>
        </p:txBody>
      </p:sp>
      <p:sp>
        <p:nvSpPr>
          <p:cNvPr id="4" name="Content Placeholder 3">
            <a:extLst>
              <a:ext uri="{FF2B5EF4-FFF2-40B4-BE49-F238E27FC236}">
                <a16:creationId xmlns:a16="http://schemas.microsoft.com/office/drawing/2014/main" id="{0B3CA668-944F-260B-E83E-31E23297A3C6}"/>
              </a:ext>
            </a:extLst>
          </p:cNvPr>
          <p:cNvSpPr>
            <a:spLocks noGrp="1"/>
          </p:cNvSpPr>
          <p:nvPr>
            <p:ph idx="1"/>
          </p:nvPr>
        </p:nvSpPr>
        <p:spPr>
          <a:xfrm>
            <a:off x="474674" y="1483548"/>
            <a:ext cx="5551156" cy="4890937"/>
          </a:xfrm>
        </p:spPr>
        <p:txBody>
          <a:bodyPr>
            <a:normAutofit fontScale="70000" lnSpcReduction="20000"/>
          </a:bodyPr>
          <a:lstStyle/>
          <a:p>
            <a:pPr marL="342900" indent="-342900">
              <a:buFont typeface="Arial" panose="020B0604020202020204" pitchFamily="34" charset="0"/>
              <a:buChar char="•"/>
            </a:pPr>
            <a:r>
              <a:rPr lang="en-US" dirty="0"/>
              <a:t>FELIX-type </a:t>
            </a:r>
            <a:r>
              <a:rPr lang="en-US" dirty="0">
                <a:solidFill>
                  <a:srgbClr val="0070C0"/>
                </a:solidFill>
              </a:rPr>
              <a:t>Streaming DAQ </a:t>
            </a:r>
            <a:r>
              <a:rPr lang="en-US" dirty="0"/>
              <a:t>is well accepted in EIC (CDR, three detector proposals), reasonable to assume so for EIC detector 2</a:t>
            </a:r>
          </a:p>
          <a:p>
            <a:pPr marL="342900" indent="-342900">
              <a:buFont typeface="Arial" panose="020B0604020202020204" pitchFamily="34" charset="0"/>
              <a:buChar char="•"/>
            </a:pPr>
            <a:r>
              <a:rPr lang="en-US" dirty="0"/>
              <a:t>A unique challenge to NP streaming DAQ: </a:t>
            </a:r>
            <a:r>
              <a:rPr lang="en-US" dirty="0">
                <a:solidFill>
                  <a:srgbClr val="0070C0"/>
                </a:solidFill>
              </a:rPr>
              <a:t>keep all collision signal while reliably filter out background and noise</a:t>
            </a:r>
          </a:p>
          <a:p>
            <a:pPr marL="685800" lvl="1" indent="-342900"/>
            <a:r>
              <a:rPr lang="en-US" dirty="0"/>
              <a:t>Driven by physics requirement of low bias, and discovery potential</a:t>
            </a:r>
          </a:p>
          <a:p>
            <a:pPr marL="685800" lvl="1" indent="-342900"/>
            <a:r>
              <a:rPr lang="en-US" dirty="0"/>
              <a:t>Especially so for detector 2, possibly operating at higher luminosity and background</a:t>
            </a:r>
          </a:p>
          <a:p>
            <a:pPr marL="342900" indent="-342900">
              <a:buFont typeface="Arial" panose="020B0604020202020204" pitchFamily="34" charset="0"/>
              <a:buChar char="•"/>
            </a:pPr>
            <a:r>
              <a:rPr lang="en-US" dirty="0"/>
              <a:t>Streaming data from various subsystem can be </a:t>
            </a:r>
            <a:r>
              <a:rPr lang="en-US" dirty="0">
                <a:solidFill>
                  <a:srgbClr val="0070C0"/>
                </a:solidFill>
              </a:rPr>
              <a:t>presented to an AI algorithm in a consistent manner</a:t>
            </a:r>
          </a:p>
          <a:p>
            <a:pPr marL="685800" lvl="1" indent="-342900"/>
            <a:r>
              <a:rPr lang="en-US" dirty="0"/>
              <a:t>Zero-suppressed 3-4 dimension sparse matrix of time-framed data, containing patterns of signal and background + noise </a:t>
            </a:r>
          </a:p>
          <a:p>
            <a:pPr marL="342900" indent="-342900">
              <a:buFont typeface="Arial" panose="020B0604020202020204" pitchFamily="34" charset="0"/>
              <a:buChar char="•"/>
            </a:pPr>
            <a:r>
              <a:rPr lang="en-US" dirty="0"/>
              <a:t>Technical </a:t>
            </a:r>
            <a:r>
              <a:rPr lang="en-US" dirty="0">
                <a:solidFill>
                  <a:srgbClr val="0070C0"/>
                </a:solidFill>
              </a:rPr>
              <a:t>requirement</a:t>
            </a:r>
          </a:p>
          <a:p>
            <a:pPr marL="685800" lvl="1" indent="-342900"/>
            <a:r>
              <a:rPr lang="en-US" dirty="0"/>
              <a:t>Requirement for high throughput: O(1)Tbps collision signal after zero suppression</a:t>
            </a:r>
          </a:p>
          <a:p>
            <a:pPr marL="685800" lvl="1" indent="-342900"/>
            <a:r>
              <a:rPr lang="en-US" dirty="0"/>
              <a:t>Stringent bias control (systematical uncertainty control for )</a:t>
            </a:r>
          </a:p>
          <a:p>
            <a:pPr marL="685800" lvl="1" indent="-342900"/>
            <a:r>
              <a:rPr lang="en-US" dirty="0"/>
              <a:t>Not much requirement for low latency (unlike triggering in LHC)</a:t>
            </a:r>
          </a:p>
        </p:txBody>
      </p:sp>
      <p:sp>
        <p:nvSpPr>
          <p:cNvPr id="3" name="Slide Number Placeholder 2">
            <a:extLst>
              <a:ext uri="{FF2B5EF4-FFF2-40B4-BE49-F238E27FC236}">
                <a16:creationId xmlns:a16="http://schemas.microsoft.com/office/drawing/2014/main" id="{B015138E-D9ED-70EA-D5E5-BA0F33862B52}"/>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pic>
        <p:nvPicPr>
          <p:cNvPr id="6" name="Picture 5" descr="Graphical user interface&#10;&#10;Description automatically generated">
            <a:extLst>
              <a:ext uri="{FF2B5EF4-FFF2-40B4-BE49-F238E27FC236}">
                <a16:creationId xmlns:a16="http://schemas.microsoft.com/office/drawing/2014/main" id="{1DEF52C4-6AE9-4402-4573-4D0E85D4DDB1}"/>
              </a:ext>
            </a:extLst>
          </p:cNvPr>
          <p:cNvPicPr>
            <a:picLocks noChangeAspect="1"/>
          </p:cNvPicPr>
          <p:nvPr/>
        </p:nvPicPr>
        <p:blipFill rotWithShape="1">
          <a:blip r:embed="rId2"/>
          <a:srcRect l="18419" t="7948" r="3130" b="27644"/>
          <a:stretch/>
        </p:blipFill>
        <p:spPr>
          <a:xfrm>
            <a:off x="6367909" y="2304146"/>
            <a:ext cx="2611631" cy="1624870"/>
          </a:xfrm>
          <a:prstGeom prst="rect">
            <a:avLst/>
          </a:prstGeom>
        </p:spPr>
      </p:pic>
      <p:sp>
        <p:nvSpPr>
          <p:cNvPr id="8" name="TextBox 7">
            <a:extLst>
              <a:ext uri="{FF2B5EF4-FFF2-40B4-BE49-F238E27FC236}">
                <a16:creationId xmlns:a16="http://schemas.microsoft.com/office/drawing/2014/main" id="{D6481CBB-828A-B914-7D0F-D68482F77890}"/>
              </a:ext>
            </a:extLst>
          </p:cNvPr>
          <p:cNvSpPr txBox="1"/>
          <p:nvPr/>
        </p:nvSpPr>
        <p:spPr>
          <a:xfrm>
            <a:off x="6281256" y="1483548"/>
            <a:ext cx="2784938" cy="830997"/>
          </a:xfrm>
          <a:prstGeom prst="rect">
            <a:avLst/>
          </a:prstGeom>
          <a:noFill/>
        </p:spPr>
        <p:txBody>
          <a:bodyPr wrap="square">
            <a:spAutoFit/>
          </a:bodyPr>
          <a:lstStyle/>
          <a:p>
            <a:r>
              <a:rPr lang="en-US" sz="1200" dirty="0"/>
              <a:t>EIC SIDIS event on a </a:t>
            </a:r>
            <a:r>
              <a:rPr lang="en-US" sz="1200" dirty="0" err="1"/>
              <a:t>dRICH</a:t>
            </a:r>
            <a:r>
              <a:rPr lang="en-US" sz="1200" dirty="0"/>
              <a:t> detector, </a:t>
            </a:r>
            <a:br>
              <a:rPr lang="en-US" sz="1200" dirty="0"/>
            </a:br>
            <a:r>
              <a:rPr lang="en-US" sz="1200" dirty="0"/>
              <a:t>whose data can be presented in 3D zero-suppressed sparse matrix data frames of pixel X-Y, and time bin</a:t>
            </a:r>
          </a:p>
        </p:txBody>
      </p:sp>
      <p:sp>
        <p:nvSpPr>
          <p:cNvPr id="10" name="TextBox 9">
            <a:extLst>
              <a:ext uri="{FF2B5EF4-FFF2-40B4-BE49-F238E27FC236}">
                <a16:creationId xmlns:a16="http://schemas.microsoft.com/office/drawing/2014/main" id="{75C98761-F2FB-5CD3-2021-75D33FD5C7A2}"/>
              </a:ext>
            </a:extLst>
          </p:cNvPr>
          <p:cNvSpPr txBox="1"/>
          <p:nvPr/>
        </p:nvSpPr>
        <p:spPr>
          <a:xfrm>
            <a:off x="6281255" y="4078269"/>
            <a:ext cx="2784938" cy="830997"/>
          </a:xfrm>
          <a:prstGeom prst="rect">
            <a:avLst/>
          </a:prstGeom>
          <a:noFill/>
        </p:spPr>
        <p:txBody>
          <a:bodyPr wrap="square">
            <a:spAutoFit/>
          </a:bodyPr>
          <a:lstStyle/>
          <a:p>
            <a:r>
              <a:rPr lang="en-US" sz="1200" dirty="0"/>
              <a:t>sPHENIX TPC streaming data frame,</a:t>
            </a:r>
            <a:br>
              <a:rPr lang="en-US" sz="1200" dirty="0"/>
            </a:br>
            <a:r>
              <a:rPr lang="en-US" sz="1200" dirty="0"/>
              <a:t>also presented in 3D zero-suppressed sparse matrix (R-phi-time) marked with </a:t>
            </a:r>
            <a:r>
              <a:rPr lang="en-US" sz="1200" dirty="0">
                <a:solidFill>
                  <a:srgbClr val="C00000"/>
                </a:solidFill>
              </a:rPr>
              <a:t>signal</a:t>
            </a:r>
            <a:r>
              <a:rPr lang="en-US" sz="1200" dirty="0"/>
              <a:t>/</a:t>
            </a:r>
            <a:r>
              <a:rPr lang="en-US" sz="1200" dirty="0">
                <a:solidFill>
                  <a:srgbClr val="0070C0"/>
                </a:solidFill>
              </a:rPr>
              <a:t>background</a:t>
            </a:r>
            <a:r>
              <a:rPr lang="en-US" sz="1200" dirty="0"/>
              <a:t> hits</a:t>
            </a:r>
          </a:p>
        </p:txBody>
      </p:sp>
      <p:pic>
        <p:nvPicPr>
          <p:cNvPr id="11" name="Google Shape;107;g1131f2dd222_1_0">
            <a:extLst>
              <a:ext uri="{FF2B5EF4-FFF2-40B4-BE49-F238E27FC236}">
                <a16:creationId xmlns:a16="http://schemas.microsoft.com/office/drawing/2014/main" id="{628B9617-7258-75B4-8297-D4D0C8224420}"/>
              </a:ext>
            </a:extLst>
          </p:cNvPr>
          <p:cNvPicPr preferRelativeResize="0"/>
          <p:nvPr/>
        </p:nvPicPr>
        <p:blipFill rotWithShape="1">
          <a:blip r:embed="rId3">
            <a:alphaModFix/>
          </a:blip>
          <a:srcRect t="23478" r="70196"/>
          <a:stretch/>
        </p:blipFill>
        <p:spPr>
          <a:xfrm>
            <a:off x="6367909" y="4918661"/>
            <a:ext cx="2081355" cy="1763059"/>
          </a:xfrm>
          <a:prstGeom prst="rect">
            <a:avLst/>
          </a:prstGeom>
          <a:noFill/>
          <a:ln w="9525" cap="flat" cmpd="sng">
            <a:noFill/>
            <a:prstDash val="solid"/>
            <a:round/>
            <a:headEnd type="none" w="sm" len="sm"/>
            <a:tailEnd type="none" w="sm" len="sm"/>
          </a:ln>
        </p:spPr>
      </p:pic>
    </p:spTree>
    <p:extLst>
      <p:ext uri="{BB962C8B-B14F-4D97-AF65-F5344CB8AC3E}">
        <p14:creationId xmlns:p14="http://schemas.microsoft.com/office/powerpoint/2010/main" val="202546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A134-402E-481C-1C01-E8077B2053C7}"/>
              </a:ext>
            </a:extLst>
          </p:cNvPr>
          <p:cNvSpPr>
            <a:spLocks noGrp="1"/>
          </p:cNvSpPr>
          <p:nvPr>
            <p:ph type="title"/>
          </p:nvPr>
        </p:nvSpPr>
        <p:spPr/>
        <p:txBody>
          <a:bodyPr/>
          <a:lstStyle/>
          <a:p>
            <a:r>
              <a:rPr lang="en-US" dirty="0"/>
              <a:t>Our methods and deliverables</a:t>
            </a:r>
          </a:p>
        </p:txBody>
      </p:sp>
      <p:sp>
        <p:nvSpPr>
          <p:cNvPr id="3" name="Slide Number Placeholder 2">
            <a:extLst>
              <a:ext uri="{FF2B5EF4-FFF2-40B4-BE49-F238E27FC236}">
                <a16:creationId xmlns:a16="http://schemas.microsoft.com/office/drawing/2014/main" id="{C5D5402F-E96B-4726-B28D-0E132031DC13}"/>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pic>
        <p:nvPicPr>
          <p:cNvPr id="5" name="Google Shape;99;p2">
            <a:extLst>
              <a:ext uri="{FF2B5EF4-FFF2-40B4-BE49-F238E27FC236}">
                <a16:creationId xmlns:a16="http://schemas.microsoft.com/office/drawing/2014/main" id="{489F19AD-EE0D-3F12-54D9-2C4DBA2E1423}"/>
              </a:ext>
            </a:extLst>
          </p:cNvPr>
          <p:cNvPicPr preferRelativeResize="0"/>
          <p:nvPr/>
        </p:nvPicPr>
        <p:blipFill rotWithShape="1">
          <a:blip r:embed="rId2">
            <a:alphaModFix/>
          </a:blip>
          <a:srcRect b="31009"/>
          <a:stretch/>
        </p:blipFill>
        <p:spPr>
          <a:xfrm>
            <a:off x="5265800" y="5857354"/>
            <a:ext cx="3760964" cy="934914"/>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sp>
        <p:nvSpPr>
          <p:cNvPr id="7" name="TextBox 6">
            <a:extLst>
              <a:ext uri="{FF2B5EF4-FFF2-40B4-BE49-F238E27FC236}">
                <a16:creationId xmlns:a16="http://schemas.microsoft.com/office/drawing/2014/main" id="{D8B4459E-14CF-E612-FCCA-B095BC86E574}"/>
              </a:ext>
            </a:extLst>
          </p:cNvPr>
          <p:cNvSpPr txBox="1"/>
          <p:nvPr/>
        </p:nvSpPr>
        <p:spPr>
          <a:xfrm>
            <a:off x="1882197" y="5857354"/>
            <a:ext cx="3383604" cy="892552"/>
          </a:xfrm>
          <a:prstGeom prst="rect">
            <a:avLst/>
          </a:prstGeom>
          <a:noFill/>
        </p:spPr>
        <p:txBody>
          <a:bodyPr wrap="square">
            <a:spAutoFit/>
          </a:bodyPr>
          <a:lstStyle/>
          <a:p>
            <a:pPr algn="r"/>
            <a:r>
              <a:rPr lang="en-US" sz="1400" dirty="0"/>
              <a:t>Initial exploration on compression stage alone published in IEEE ICMLA </a:t>
            </a:r>
            <a:br>
              <a:rPr lang="en-US" sz="1400" dirty="0"/>
            </a:br>
            <a:r>
              <a:rPr lang="en-US" sz="1400" dirty="0"/>
              <a:t>arXiv:2111.05423</a:t>
            </a:r>
          </a:p>
          <a:p>
            <a:pPr algn="r"/>
            <a:r>
              <a:rPr lang="en-US" sz="900" dirty="0">
                <a:hlinkClick r:id="rId3"/>
              </a:rPr>
              <a:t>https://github.com/BNL-DAQ-LDRD/NeuralCompression</a:t>
            </a:r>
            <a:r>
              <a:rPr lang="en-US" sz="900" dirty="0"/>
              <a:t> </a:t>
            </a:r>
          </a:p>
        </p:txBody>
      </p:sp>
      <p:sp>
        <p:nvSpPr>
          <p:cNvPr id="4" name="Content Placeholder 3">
            <a:extLst>
              <a:ext uri="{FF2B5EF4-FFF2-40B4-BE49-F238E27FC236}">
                <a16:creationId xmlns:a16="http://schemas.microsoft.com/office/drawing/2014/main" id="{9897F65A-D456-9851-E786-B05BE1323B0B}"/>
              </a:ext>
            </a:extLst>
          </p:cNvPr>
          <p:cNvSpPr>
            <a:spLocks noGrp="1"/>
          </p:cNvSpPr>
          <p:nvPr>
            <p:ph idx="1"/>
          </p:nvPr>
        </p:nvSpPr>
        <p:spPr>
          <a:xfrm>
            <a:off x="428625" y="1609212"/>
            <a:ext cx="8286750" cy="4248141"/>
          </a:xfrm>
        </p:spPr>
        <p:txBody>
          <a:bodyPr>
            <a:normAutofit fontScale="92500"/>
          </a:bodyPr>
          <a:lstStyle/>
          <a:p>
            <a:pPr marL="342900" indent="-342900">
              <a:buFont typeface="Arial" panose="020B0604020202020204" pitchFamily="34" charset="0"/>
              <a:buChar char="•"/>
            </a:pPr>
            <a:r>
              <a:rPr lang="en-US" sz="1800" dirty="0"/>
              <a:t>Algorithm based on bicephalous (and multi-headed) convolutional autoencoder </a:t>
            </a:r>
          </a:p>
          <a:p>
            <a:pPr marL="685800" lvl="1" indent="-342900"/>
            <a:r>
              <a:rPr lang="en-US" sz="1400" dirty="0"/>
              <a:t>Data reduction/information distillation: noise filtering, feature extraction, and lossy compression; </a:t>
            </a:r>
          </a:p>
          <a:p>
            <a:pPr marL="685800" lvl="1" indent="-342900"/>
            <a:r>
              <a:rPr lang="en-US" sz="1400" dirty="0"/>
              <a:t>Provide uncertainty quantification and real-time robustness-aware</a:t>
            </a:r>
          </a:p>
          <a:p>
            <a:pPr marL="342900" indent="-342900">
              <a:buFont typeface="Arial" panose="020B0604020202020204" pitchFamily="34" charset="0"/>
              <a:buChar char="•"/>
            </a:pPr>
            <a:r>
              <a:rPr lang="en-US" sz="1800" dirty="0"/>
              <a:t>Test and deploy using cutting-edge AI accelerators</a:t>
            </a:r>
          </a:p>
          <a:p>
            <a:pPr marL="685800" lvl="1" indent="-342900"/>
            <a:r>
              <a:rPr lang="en-US" sz="1400" dirty="0"/>
              <a:t>Non-von Neumann Architecture processor optimized for efficient and high throughput computing for large scale neutral networks</a:t>
            </a:r>
          </a:p>
          <a:p>
            <a:pPr marL="685800" lvl="1" indent="-342900"/>
            <a:r>
              <a:rPr lang="en-US" sz="1400" dirty="0"/>
              <a:t>On the cusp of commercially availability; undergoing testing via our vendor relationships; </a:t>
            </a:r>
          </a:p>
          <a:p>
            <a:pPr marL="685800" lvl="1" indent="-342900"/>
            <a:r>
              <a:rPr lang="en-US" sz="1400" dirty="0"/>
              <a:t>Promising to meet timeline for conceptual design of EIC D2</a:t>
            </a:r>
          </a:p>
          <a:p>
            <a:pPr marL="342900" indent="-342900">
              <a:buFont typeface="Arial" panose="020B0604020202020204" pitchFamily="34" charset="0"/>
              <a:buChar char="•"/>
            </a:pPr>
            <a:r>
              <a:rPr lang="en-US" sz="1800" dirty="0"/>
              <a:t>Deliverables </a:t>
            </a:r>
          </a:p>
          <a:p>
            <a:pPr marL="685800" lvl="1" indent="-342900"/>
            <a:r>
              <a:rPr lang="en-US" sz="1400" dirty="0"/>
              <a:t>AI-based data reduction and knowledge distillation algorithm designed for high-throughput real-time inference</a:t>
            </a:r>
          </a:p>
          <a:p>
            <a:pPr marL="685800" lvl="1" indent="-342900"/>
            <a:r>
              <a:rPr lang="en-US" sz="1400" dirty="0"/>
              <a:t>Robust AI models with uncertainty quantification, out-of-distribution detection and periodical validation</a:t>
            </a:r>
            <a:endParaRPr lang="en-US" sz="1400" dirty="0">
              <a:solidFill>
                <a:schemeClr val="accent1"/>
              </a:solidFill>
            </a:endParaRPr>
          </a:p>
          <a:p>
            <a:pPr marL="685800" lvl="1" indent="-342900"/>
            <a:r>
              <a:rPr lang="en-US" sz="1400" dirty="0"/>
              <a:t>Algorithm performance evaluation integrated through simulation, raw data, and reconstruction</a:t>
            </a:r>
          </a:p>
          <a:p>
            <a:pPr marL="685800" lvl="1" indent="-342900"/>
            <a:r>
              <a:rPr lang="en-US" sz="1400" dirty="0"/>
              <a:t>Demonstrate throughput on multiple novel dataflow AI accelerators</a:t>
            </a:r>
          </a:p>
          <a:p>
            <a:pPr marL="342900" indent="-342900">
              <a:buFont typeface="Arial" panose="020B0604020202020204" pitchFamily="34" charset="0"/>
              <a:buChar char="•"/>
            </a:pPr>
            <a:r>
              <a:rPr lang="en-US" sz="1800" dirty="0"/>
              <a:t>Budget request mainly for two postdocs (PO and CSI each) support: 300k, 500k, 500k</a:t>
            </a:r>
          </a:p>
        </p:txBody>
      </p:sp>
    </p:spTree>
    <p:extLst>
      <p:ext uri="{BB962C8B-B14F-4D97-AF65-F5344CB8AC3E}">
        <p14:creationId xmlns:p14="http://schemas.microsoft.com/office/powerpoint/2010/main" val="2484833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2BEE3E-60B6-2495-9828-5093AB157B64}"/>
              </a:ext>
            </a:extLst>
          </p:cNvPr>
          <p:cNvPicPr>
            <a:picLocks noChangeAspect="1"/>
          </p:cNvPicPr>
          <p:nvPr/>
        </p:nvPicPr>
        <p:blipFill rotWithShape="1">
          <a:blip r:embed="rId2"/>
          <a:srcRect t="6746"/>
          <a:stretch/>
        </p:blipFill>
        <p:spPr>
          <a:xfrm>
            <a:off x="6362746" y="2169293"/>
            <a:ext cx="2772189" cy="1844211"/>
          </a:xfrm>
          <a:prstGeom prst="rect">
            <a:avLst/>
          </a:prstGeom>
        </p:spPr>
      </p:pic>
      <p:sp>
        <p:nvSpPr>
          <p:cNvPr id="2" name="Title 1">
            <a:extLst>
              <a:ext uri="{FF2B5EF4-FFF2-40B4-BE49-F238E27FC236}">
                <a16:creationId xmlns:a16="http://schemas.microsoft.com/office/drawing/2014/main" id="{7CA35B27-5517-32CA-45E7-4B962806E923}"/>
              </a:ext>
            </a:extLst>
          </p:cNvPr>
          <p:cNvSpPr>
            <a:spLocks noGrp="1"/>
          </p:cNvSpPr>
          <p:nvPr>
            <p:ph type="title"/>
          </p:nvPr>
        </p:nvSpPr>
        <p:spPr/>
        <p:txBody>
          <a:bodyPr/>
          <a:lstStyle/>
          <a:p>
            <a:r>
              <a:rPr lang="en-US" dirty="0"/>
              <a:t>Intellectual merit 1</a:t>
            </a:r>
            <a:br>
              <a:rPr lang="en-US" dirty="0"/>
            </a:br>
            <a:r>
              <a:rPr lang="en-US" dirty="0"/>
              <a:t>Strategy of the algorithm design</a:t>
            </a:r>
          </a:p>
        </p:txBody>
      </p:sp>
      <p:sp>
        <p:nvSpPr>
          <p:cNvPr id="4" name="Content Placeholder 3">
            <a:extLst>
              <a:ext uri="{FF2B5EF4-FFF2-40B4-BE49-F238E27FC236}">
                <a16:creationId xmlns:a16="http://schemas.microsoft.com/office/drawing/2014/main" id="{EE6E6CDC-407C-96E0-70D7-2C638B961942}"/>
              </a:ext>
            </a:extLst>
          </p:cNvPr>
          <p:cNvSpPr>
            <a:spLocks noGrp="1"/>
          </p:cNvSpPr>
          <p:nvPr>
            <p:ph idx="1"/>
          </p:nvPr>
        </p:nvSpPr>
        <p:spPr>
          <a:xfrm>
            <a:off x="428625" y="1825626"/>
            <a:ext cx="5882723" cy="4490969"/>
          </a:xfrm>
        </p:spPr>
        <p:txBody>
          <a:bodyPr>
            <a:normAutofit fontScale="92500" lnSpcReduction="20000"/>
          </a:bodyPr>
          <a:lstStyle/>
          <a:p>
            <a:pPr marL="342900" indent="-342900">
              <a:buFont typeface="Arial" panose="020B0604020202020204" pitchFamily="34" charset="0"/>
              <a:buChar char="•"/>
            </a:pPr>
            <a:r>
              <a:rPr lang="en-US" dirty="0">
                <a:solidFill>
                  <a:srgbClr val="0070C0"/>
                </a:solidFill>
              </a:rPr>
              <a:t>Neural network-based </a:t>
            </a:r>
            <a:r>
              <a:rPr lang="en-US" dirty="0"/>
              <a:t>data compression and information distillation has better inference throughput, reconstruction fidelity and leading-edge hardware support.</a:t>
            </a:r>
          </a:p>
          <a:p>
            <a:pPr marL="342900" indent="-342900">
              <a:buFont typeface="Arial" panose="020B0604020202020204" pitchFamily="34" charset="0"/>
              <a:buChar char="•"/>
            </a:pPr>
            <a:r>
              <a:rPr lang="en-US" dirty="0">
                <a:solidFill>
                  <a:srgbClr val="0070C0"/>
                </a:solidFill>
              </a:rPr>
              <a:t>Fixed latency </a:t>
            </a:r>
            <a:r>
              <a:rPr lang="en-US" dirty="0"/>
              <a:t>execution, favored by real-time computing application at EIC</a:t>
            </a:r>
          </a:p>
          <a:p>
            <a:pPr marL="342900" indent="-342900">
              <a:buFont typeface="Arial" panose="020B0604020202020204" pitchFamily="34" charset="0"/>
              <a:buChar char="•"/>
            </a:pPr>
            <a:r>
              <a:rPr lang="en-US" dirty="0"/>
              <a:t>Extend the model to take </a:t>
            </a:r>
            <a:r>
              <a:rPr lang="en-US" dirty="0">
                <a:solidFill>
                  <a:srgbClr val="0070C0"/>
                </a:solidFill>
              </a:rPr>
              <a:t>sparse-encoding</a:t>
            </a:r>
            <a:r>
              <a:rPr lang="en-US" dirty="0"/>
              <a:t> data directly to mitigate communication bottleneck.</a:t>
            </a:r>
          </a:p>
          <a:p>
            <a:pPr marL="342900" indent="-342900">
              <a:buFont typeface="Arial" panose="020B0604020202020204" pitchFamily="34" charset="0"/>
              <a:buChar char="•"/>
            </a:pPr>
            <a:r>
              <a:rPr lang="en-US" dirty="0"/>
              <a:t>Extend to </a:t>
            </a:r>
            <a:r>
              <a:rPr lang="en-US" dirty="0">
                <a:solidFill>
                  <a:srgbClr val="0070C0"/>
                </a:solidFill>
              </a:rPr>
              <a:t>probabilistic models </a:t>
            </a:r>
            <a:r>
              <a:rPr lang="en-US" dirty="0"/>
              <a:t>for uncertainty quantification and real-time robustness-aware.</a:t>
            </a:r>
          </a:p>
          <a:p>
            <a:pPr marL="342900" indent="-342900">
              <a:buFont typeface="Arial" panose="020B0604020202020204" pitchFamily="34" charset="0"/>
              <a:buChar char="•"/>
            </a:pPr>
            <a:r>
              <a:rPr lang="en-US" dirty="0"/>
              <a:t>Branch-free and dataflow hardware-friendly neural network optimization for fast deployment on and </a:t>
            </a:r>
            <a:r>
              <a:rPr lang="en-US" dirty="0">
                <a:solidFill>
                  <a:srgbClr val="0070C0"/>
                </a:solidFill>
              </a:rPr>
              <a:t>integration with advanced hardware</a:t>
            </a:r>
          </a:p>
        </p:txBody>
      </p:sp>
      <p:sp>
        <p:nvSpPr>
          <p:cNvPr id="3" name="Slide Number Placeholder 2">
            <a:extLst>
              <a:ext uri="{FF2B5EF4-FFF2-40B4-BE49-F238E27FC236}">
                <a16:creationId xmlns:a16="http://schemas.microsoft.com/office/drawing/2014/main" id="{D88FB342-A12F-563B-F867-A208B74A416C}"/>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pic>
        <p:nvPicPr>
          <p:cNvPr id="5" name="Picture 4">
            <a:extLst>
              <a:ext uri="{FF2B5EF4-FFF2-40B4-BE49-F238E27FC236}">
                <a16:creationId xmlns:a16="http://schemas.microsoft.com/office/drawing/2014/main" id="{C8AE239B-B22B-64ED-351F-D0C285306322}"/>
              </a:ext>
            </a:extLst>
          </p:cNvPr>
          <p:cNvPicPr>
            <a:picLocks noChangeAspect="1"/>
          </p:cNvPicPr>
          <p:nvPr/>
        </p:nvPicPr>
        <p:blipFill>
          <a:blip r:embed="rId3"/>
          <a:stretch>
            <a:fillRect/>
          </a:stretch>
        </p:blipFill>
        <p:spPr>
          <a:xfrm>
            <a:off x="6362745" y="4259760"/>
            <a:ext cx="2742447" cy="2056835"/>
          </a:xfrm>
          <a:prstGeom prst="rect">
            <a:avLst/>
          </a:prstGeom>
        </p:spPr>
      </p:pic>
      <p:sp>
        <p:nvSpPr>
          <p:cNvPr id="7" name="TextBox 6">
            <a:extLst>
              <a:ext uri="{FF2B5EF4-FFF2-40B4-BE49-F238E27FC236}">
                <a16:creationId xmlns:a16="http://schemas.microsoft.com/office/drawing/2014/main" id="{02927810-1109-AE5E-55AA-86F943A096B1}"/>
              </a:ext>
            </a:extLst>
          </p:cNvPr>
          <p:cNvSpPr txBox="1"/>
          <p:nvPr/>
        </p:nvSpPr>
        <p:spPr>
          <a:xfrm>
            <a:off x="6432839" y="1787092"/>
            <a:ext cx="2711161" cy="307777"/>
          </a:xfrm>
          <a:prstGeom prst="rect">
            <a:avLst/>
          </a:prstGeom>
          <a:noFill/>
        </p:spPr>
        <p:txBody>
          <a:bodyPr wrap="square">
            <a:spAutoFit/>
          </a:bodyPr>
          <a:lstStyle/>
          <a:p>
            <a:r>
              <a:rPr lang="en-US" sz="1400" dirty="0"/>
              <a:t>IEEE ICMLA, arXiv:2111.05423 </a:t>
            </a:r>
          </a:p>
        </p:txBody>
      </p:sp>
    </p:spTree>
    <p:extLst>
      <p:ext uri="{BB962C8B-B14F-4D97-AF65-F5344CB8AC3E}">
        <p14:creationId xmlns:p14="http://schemas.microsoft.com/office/powerpoint/2010/main" val="18188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89E0-49C7-B713-93AE-982D8664122B}"/>
              </a:ext>
            </a:extLst>
          </p:cNvPr>
          <p:cNvSpPr>
            <a:spLocks noGrp="1"/>
          </p:cNvSpPr>
          <p:nvPr>
            <p:ph type="title"/>
          </p:nvPr>
        </p:nvSpPr>
        <p:spPr/>
        <p:txBody>
          <a:bodyPr/>
          <a:lstStyle/>
          <a:p>
            <a:r>
              <a:rPr lang="en-US" dirty="0"/>
              <a:t>Intellectual merit 2 - </a:t>
            </a:r>
            <a:br>
              <a:rPr lang="en-US" dirty="0"/>
            </a:br>
            <a:r>
              <a:rPr lang="en-US" dirty="0"/>
              <a:t>Why Dataflow AI accelerators?</a:t>
            </a:r>
          </a:p>
        </p:txBody>
      </p:sp>
      <p:sp>
        <p:nvSpPr>
          <p:cNvPr id="3" name="Content Placeholder 2">
            <a:extLst>
              <a:ext uri="{FF2B5EF4-FFF2-40B4-BE49-F238E27FC236}">
                <a16:creationId xmlns:a16="http://schemas.microsoft.com/office/drawing/2014/main" id="{7E1F708B-1E82-2327-BA68-7DC6F6F22732}"/>
              </a:ext>
            </a:extLst>
          </p:cNvPr>
          <p:cNvSpPr>
            <a:spLocks noGrp="1"/>
          </p:cNvSpPr>
          <p:nvPr>
            <p:ph idx="1"/>
          </p:nvPr>
        </p:nvSpPr>
        <p:spPr>
          <a:xfrm>
            <a:off x="428625" y="1825626"/>
            <a:ext cx="6110321" cy="4111443"/>
          </a:xfrm>
        </p:spPr>
        <p:txBody>
          <a:bodyPr>
            <a:normAutofit fontScale="92500" lnSpcReduction="20000"/>
          </a:bodyPr>
          <a:lstStyle/>
          <a:p>
            <a:pPr marL="342900" indent="-342900">
              <a:buFont typeface="Arial" panose="020B0604020202020204" pitchFamily="34" charset="0"/>
              <a:buChar char="•"/>
            </a:pPr>
            <a:r>
              <a:rPr lang="en-US" dirty="0"/>
              <a:t>Comparing with </a:t>
            </a:r>
            <a:r>
              <a:rPr lang="en-US" sz="2400" dirty="0"/>
              <a:t>von Neumann Architectures </a:t>
            </a:r>
            <a:r>
              <a:rPr lang="en-US" dirty="0"/>
              <a:t>(CPU/GPU), </a:t>
            </a:r>
            <a:r>
              <a:rPr lang="en-US" dirty="0">
                <a:solidFill>
                  <a:srgbClr val="0070C0"/>
                </a:solidFill>
              </a:rPr>
              <a:t>Dataflow processors </a:t>
            </a:r>
            <a:r>
              <a:rPr lang="en-US" dirty="0"/>
              <a:t>are </a:t>
            </a:r>
          </a:p>
          <a:p>
            <a:pPr marL="685800" lvl="1" indent="-342900"/>
            <a:r>
              <a:rPr lang="en-US" dirty="0"/>
              <a:t>Designed for NN computing</a:t>
            </a:r>
          </a:p>
          <a:p>
            <a:pPr marL="685800" lvl="1" indent="-342900"/>
            <a:r>
              <a:rPr lang="en-US" dirty="0"/>
              <a:t>Massive on-chip activation/weight storage on </a:t>
            </a:r>
            <a:r>
              <a:rPr lang="en-US" dirty="0" err="1"/>
              <a:t>sRAM</a:t>
            </a:r>
            <a:endParaRPr lang="en-US" dirty="0"/>
          </a:p>
          <a:p>
            <a:pPr marL="685800" lvl="1" indent="-342900"/>
            <a:r>
              <a:rPr lang="en-US" dirty="0"/>
              <a:t>Good integration with popular AI tools </a:t>
            </a:r>
          </a:p>
          <a:p>
            <a:pPr marL="685800" lvl="1" indent="-342900"/>
            <a:r>
              <a:rPr lang="en-US" dirty="0"/>
              <a:t>Energy efficient and high throughput</a:t>
            </a:r>
          </a:p>
          <a:p>
            <a:pPr marL="342900" indent="-342900">
              <a:buFont typeface="Arial" panose="020B0604020202020204" pitchFamily="34" charset="0"/>
              <a:buChar char="•"/>
            </a:pPr>
            <a:r>
              <a:rPr lang="en-US" dirty="0"/>
              <a:t>Two family of accelerators under eval and benchmarked against GPUs: </a:t>
            </a:r>
          </a:p>
          <a:p>
            <a:pPr marL="685800" lvl="1" indent="-342900"/>
            <a:r>
              <a:rPr lang="en-US" dirty="0">
                <a:solidFill>
                  <a:srgbClr val="0070C0"/>
                </a:solidFill>
              </a:rPr>
              <a:t>Dataflow architecture digital processors, such as </a:t>
            </a:r>
            <a:r>
              <a:rPr lang="en-US" dirty="0" err="1">
                <a:solidFill>
                  <a:srgbClr val="0070C0"/>
                </a:solidFill>
              </a:rPr>
              <a:t>GraphCore</a:t>
            </a:r>
            <a:r>
              <a:rPr lang="en-US" dirty="0">
                <a:solidFill>
                  <a:srgbClr val="0070C0"/>
                </a:solidFill>
              </a:rPr>
              <a:t> IPUs</a:t>
            </a:r>
          </a:p>
          <a:p>
            <a:pPr marL="1028700" lvl="2" indent="-342900"/>
            <a:r>
              <a:rPr lang="en-US" dirty="0" err="1"/>
              <a:t>GraphCore</a:t>
            </a:r>
            <a:r>
              <a:rPr lang="en-US" dirty="0"/>
              <a:t> tested our network [arXiv:2111.05423] on 2</a:t>
            </a:r>
            <a:r>
              <a:rPr lang="en-US" baseline="30000" dirty="0"/>
              <a:t>nd</a:t>
            </a:r>
            <a:r>
              <a:rPr lang="en-US" dirty="0"/>
              <a:t> gen IPU showing x(10) improvement of speed comparing to GPUs (A6000/LHCb Alan like) </a:t>
            </a:r>
          </a:p>
          <a:p>
            <a:pPr marL="685800" lvl="1" indent="-342900"/>
            <a:r>
              <a:rPr lang="en-US" dirty="0">
                <a:solidFill>
                  <a:srgbClr val="0070C0"/>
                </a:solidFill>
              </a:rPr>
              <a:t>Electro-</a:t>
            </a:r>
            <a:r>
              <a:rPr lang="en-US" dirty="0" err="1">
                <a:solidFill>
                  <a:srgbClr val="0070C0"/>
                </a:solidFill>
              </a:rPr>
              <a:t>phontoncs</a:t>
            </a:r>
            <a:r>
              <a:rPr lang="en-US" dirty="0">
                <a:solidFill>
                  <a:srgbClr val="0070C0"/>
                </a:solidFill>
              </a:rPr>
              <a:t> processor, such as </a:t>
            </a:r>
            <a:r>
              <a:rPr lang="en-US" dirty="0" err="1">
                <a:solidFill>
                  <a:srgbClr val="0070C0"/>
                </a:solidFill>
              </a:rPr>
              <a:t>LightMatter</a:t>
            </a:r>
            <a:r>
              <a:rPr lang="en-US" dirty="0">
                <a:solidFill>
                  <a:srgbClr val="0070C0"/>
                </a:solidFill>
              </a:rPr>
              <a:t> Envise </a:t>
            </a:r>
          </a:p>
          <a:p>
            <a:pPr marL="1028700" lvl="2" indent="-342900"/>
            <a:r>
              <a:rPr lang="en-US" dirty="0"/>
              <a:t>On-going, network and data shared</a:t>
            </a:r>
          </a:p>
        </p:txBody>
      </p:sp>
      <p:sp>
        <p:nvSpPr>
          <p:cNvPr id="4" name="Slide Number Placeholder 3">
            <a:extLst>
              <a:ext uri="{FF2B5EF4-FFF2-40B4-BE49-F238E27FC236}">
                <a16:creationId xmlns:a16="http://schemas.microsoft.com/office/drawing/2014/main" id="{62D4205B-A93E-DB46-C8CB-2A68B35FAFF8}"/>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pic>
        <p:nvPicPr>
          <p:cNvPr id="6" name="Picture 5">
            <a:extLst>
              <a:ext uri="{FF2B5EF4-FFF2-40B4-BE49-F238E27FC236}">
                <a16:creationId xmlns:a16="http://schemas.microsoft.com/office/drawing/2014/main" id="{EABF471E-7324-E7AB-101D-E66A11AACDBD}"/>
              </a:ext>
            </a:extLst>
          </p:cNvPr>
          <p:cNvPicPr>
            <a:picLocks noChangeAspect="1"/>
          </p:cNvPicPr>
          <p:nvPr/>
        </p:nvPicPr>
        <p:blipFill>
          <a:blip r:embed="rId2"/>
          <a:stretch>
            <a:fillRect/>
          </a:stretch>
        </p:blipFill>
        <p:spPr>
          <a:xfrm>
            <a:off x="7415549" y="464388"/>
            <a:ext cx="1458998" cy="1026910"/>
          </a:xfrm>
          <a:prstGeom prst="rect">
            <a:avLst/>
          </a:prstGeom>
        </p:spPr>
      </p:pic>
      <p:pic>
        <p:nvPicPr>
          <p:cNvPr id="8" name="Picture 7">
            <a:extLst>
              <a:ext uri="{FF2B5EF4-FFF2-40B4-BE49-F238E27FC236}">
                <a16:creationId xmlns:a16="http://schemas.microsoft.com/office/drawing/2014/main" id="{8E1061EC-861C-3CF4-E2FD-33128F5F2BFA}"/>
              </a:ext>
            </a:extLst>
          </p:cNvPr>
          <p:cNvPicPr>
            <a:picLocks noChangeAspect="1"/>
          </p:cNvPicPr>
          <p:nvPr/>
        </p:nvPicPr>
        <p:blipFill>
          <a:blip r:embed="rId3"/>
          <a:stretch>
            <a:fillRect/>
          </a:stretch>
        </p:blipFill>
        <p:spPr>
          <a:xfrm>
            <a:off x="7415548" y="2082769"/>
            <a:ext cx="1458999" cy="1162110"/>
          </a:xfrm>
          <a:prstGeom prst="rect">
            <a:avLst/>
          </a:prstGeom>
        </p:spPr>
      </p:pic>
      <p:pic>
        <p:nvPicPr>
          <p:cNvPr id="1026" name="Picture 2" descr="IPU Machine2000">
            <a:extLst>
              <a:ext uri="{FF2B5EF4-FFF2-40B4-BE49-F238E27FC236}">
                <a16:creationId xmlns:a16="http://schemas.microsoft.com/office/drawing/2014/main" id="{86E91AFF-1654-71DF-46D4-AA655801A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3678" y="5220762"/>
            <a:ext cx="2075413" cy="1556560"/>
          </a:xfrm>
          <a:prstGeom prst="rect">
            <a:avLst/>
          </a:prstGeom>
          <a:ln w="12700">
            <a:solidFill>
              <a:schemeClr val="accent2"/>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1874FD6-D3CB-38B5-AA62-8BEA243CDA0D}"/>
              </a:ext>
            </a:extLst>
          </p:cNvPr>
          <p:cNvSpPr txBox="1"/>
          <p:nvPr/>
        </p:nvSpPr>
        <p:spPr>
          <a:xfrm>
            <a:off x="7341323" y="-19342"/>
            <a:ext cx="1717768" cy="507831"/>
          </a:xfrm>
          <a:prstGeom prst="rect">
            <a:avLst/>
          </a:prstGeom>
          <a:noFill/>
        </p:spPr>
        <p:txBody>
          <a:bodyPr wrap="square">
            <a:spAutoFit/>
          </a:bodyPr>
          <a:lstStyle/>
          <a:p>
            <a:r>
              <a:rPr lang="en-US" dirty="0"/>
              <a:t>CPU/GPU</a:t>
            </a:r>
          </a:p>
          <a:p>
            <a:r>
              <a:rPr lang="en-US" sz="900" dirty="0"/>
              <a:t>von Neumann Architectures</a:t>
            </a:r>
          </a:p>
        </p:txBody>
      </p:sp>
      <p:sp>
        <p:nvSpPr>
          <p:cNvPr id="17" name="TextBox 16">
            <a:extLst>
              <a:ext uri="{FF2B5EF4-FFF2-40B4-BE49-F238E27FC236}">
                <a16:creationId xmlns:a16="http://schemas.microsoft.com/office/drawing/2014/main" id="{88AE9E66-DE3B-7729-F687-144D9D909F4E}"/>
              </a:ext>
            </a:extLst>
          </p:cNvPr>
          <p:cNvSpPr txBox="1"/>
          <p:nvPr/>
        </p:nvSpPr>
        <p:spPr>
          <a:xfrm>
            <a:off x="7341323" y="1587881"/>
            <a:ext cx="1717768" cy="507831"/>
          </a:xfrm>
          <a:prstGeom prst="rect">
            <a:avLst/>
          </a:prstGeom>
          <a:noFill/>
        </p:spPr>
        <p:txBody>
          <a:bodyPr wrap="square">
            <a:spAutoFit/>
          </a:bodyPr>
          <a:lstStyle/>
          <a:p>
            <a:r>
              <a:rPr lang="en-US" dirty="0"/>
              <a:t>IPU</a:t>
            </a:r>
          </a:p>
          <a:p>
            <a:r>
              <a:rPr lang="en-US" sz="900" dirty="0"/>
              <a:t>Dataflow Architectures</a:t>
            </a:r>
          </a:p>
        </p:txBody>
      </p:sp>
      <p:sp>
        <p:nvSpPr>
          <p:cNvPr id="18" name="TextBox 17">
            <a:extLst>
              <a:ext uri="{FF2B5EF4-FFF2-40B4-BE49-F238E27FC236}">
                <a16:creationId xmlns:a16="http://schemas.microsoft.com/office/drawing/2014/main" id="{C2320582-255D-85A8-35FA-377F3100BEEA}"/>
              </a:ext>
            </a:extLst>
          </p:cNvPr>
          <p:cNvSpPr txBox="1"/>
          <p:nvPr/>
        </p:nvSpPr>
        <p:spPr>
          <a:xfrm>
            <a:off x="4229921" y="6269491"/>
            <a:ext cx="2753757" cy="5078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900" dirty="0">
                <a:solidFill>
                  <a:schemeClr val="accent2">
                    <a:lumMod val="50000"/>
                  </a:schemeClr>
                </a:solidFill>
              </a:rPr>
              <a:t>Our recent test based on second generation IPU from </a:t>
            </a:r>
            <a:r>
              <a:rPr lang="en-US" sz="900" dirty="0" err="1">
                <a:solidFill>
                  <a:schemeClr val="accent2">
                    <a:lumMod val="50000"/>
                  </a:schemeClr>
                </a:solidFill>
              </a:rPr>
              <a:t>GraphCore</a:t>
            </a:r>
            <a:r>
              <a:rPr lang="en-US" sz="900" dirty="0">
                <a:solidFill>
                  <a:schemeClr val="accent2">
                    <a:lumMod val="50000"/>
                  </a:schemeClr>
                </a:solidFill>
              </a:rPr>
              <a:t>, TSMC 7nm, 1GB </a:t>
            </a:r>
            <a:r>
              <a:rPr lang="en-US" sz="900" dirty="0" err="1">
                <a:solidFill>
                  <a:schemeClr val="accent2">
                    <a:lumMod val="50000"/>
                  </a:schemeClr>
                </a:solidFill>
              </a:rPr>
              <a:t>sRAM</a:t>
            </a:r>
            <a:endParaRPr lang="en-US" sz="900" dirty="0">
              <a:solidFill>
                <a:schemeClr val="accent2">
                  <a:lumMod val="50000"/>
                </a:schemeClr>
              </a:solidFill>
            </a:endParaRPr>
          </a:p>
          <a:p>
            <a:r>
              <a:rPr lang="en-US" sz="900" dirty="0">
                <a:solidFill>
                  <a:schemeClr val="accent2">
                    <a:lumMod val="50000"/>
                  </a:schemeClr>
                </a:solidFill>
              </a:rPr>
              <a:t>See also LHCb sim/</a:t>
            </a:r>
            <a:r>
              <a:rPr lang="en-US" sz="900" dirty="0" err="1">
                <a:solidFill>
                  <a:schemeClr val="accent2">
                    <a:lumMod val="50000"/>
                  </a:schemeClr>
                </a:solidFill>
              </a:rPr>
              <a:t>reco</a:t>
            </a:r>
            <a:r>
              <a:rPr lang="en-US" sz="900" dirty="0">
                <a:solidFill>
                  <a:schemeClr val="accent2">
                    <a:lumMod val="50000"/>
                  </a:schemeClr>
                </a:solidFill>
              </a:rPr>
              <a:t> tests arXiv:2008.09210</a:t>
            </a:r>
          </a:p>
        </p:txBody>
      </p:sp>
      <p:pic>
        <p:nvPicPr>
          <p:cNvPr id="7" name="Picture 6">
            <a:extLst>
              <a:ext uri="{FF2B5EF4-FFF2-40B4-BE49-F238E27FC236}">
                <a16:creationId xmlns:a16="http://schemas.microsoft.com/office/drawing/2014/main" id="{5E8A7BE6-9D77-01D1-0A53-A7BAEDDE868F}"/>
              </a:ext>
            </a:extLst>
          </p:cNvPr>
          <p:cNvPicPr>
            <a:picLocks noChangeAspect="1"/>
          </p:cNvPicPr>
          <p:nvPr/>
        </p:nvPicPr>
        <p:blipFill>
          <a:blip r:embed="rId5"/>
          <a:stretch>
            <a:fillRect/>
          </a:stretch>
        </p:blipFill>
        <p:spPr>
          <a:xfrm>
            <a:off x="6942654" y="3663272"/>
            <a:ext cx="2052038" cy="1134708"/>
          </a:xfrm>
          <a:prstGeom prst="rect">
            <a:avLst/>
          </a:prstGeom>
        </p:spPr>
      </p:pic>
      <p:sp>
        <p:nvSpPr>
          <p:cNvPr id="13" name="TextBox 12">
            <a:extLst>
              <a:ext uri="{FF2B5EF4-FFF2-40B4-BE49-F238E27FC236}">
                <a16:creationId xmlns:a16="http://schemas.microsoft.com/office/drawing/2014/main" id="{37D7C850-6EF3-5F2D-9C8D-D1FB62D68965}"/>
              </a:ext>
            </a:extLst>
          </p:cNvPr>
          <p:cNvSpPr txBox="1"/>
          <p:nvPr/>
        </p:nvSpPr>
        <p:spPr>
          <a:xfrm>
            <a:off x="6942654" y="3390014"/>
            <a:ext cx="2116437" cy="369332"/>
          </a:xfrm>
          <a:prstGeom prst="rect">
            <a:avLst/>
          </a:prstGeom>
          <a:noFill/>
        </p:spPr>
        <p:txBody>
          <a:bodyPr wrap="square">
            <a:spAutoFit/>
          </a:bodyPr>
          <a:lstStyle/>
          <a:p>
            <a:r>
              <a:rPr lang="en-US" dirty="0"/>
              <a:t>Electro-Photonics</a:t>
            </a:r>
          </a:p>
        </p:txBody>
      </p:sp>
    </p:spTree>
    <p:extLst>
      <p:ext uri="{BB962C8B-B14F-4D97-AF65-F5344CB8AC3E}">
        <p14:creationId xmlns:p14="http://schemas.microsoft.com/office/powerpoint/2010/main" val="3390854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9CEA-C13C-660D-D8BD-6408D29F6D2B}"/>
              </a:ext>
            </a:extLst>
          </p:cNvPr>
          <p:cNvSpPr>
            <a:spLocks noGrp="1"/>
          </p:cNvSpPr>
          <p:nvPr>
            <p:ph type="title"/>
          </p:nvPr>
        </p:nvSpPr>
        <p:spPr/>
        <p:txBody>
          <a:bodyPr/>
          <a:lstStyle/>
          <a:p>
            <a:r>
              <a:rPr lang="en-US" dirty="0"/>
              <a:t>Why this team? Why now?</a:t>
            </a:r>
          </a:p>
        </p:txBody>
      </p:sp>
      <p:sp>
        <p:nvSpPr>
          <p:cNvPr id="3" name="Content Placeholder 2">
            <a:extLst>
              <a:ext uri="{FF2B5EF4-FFF2-40B4-BE49-F238E27FC236}">
                <a16:creationId xmlns:a16="http://schemas.microsoft.com/office/drawing/2014/main" id="{C65B2A7F-8CF5-EABB-F161-2923C162BCB6}"/>
              </a:ext>
            </a:extLst>
          </p:cNvPr>
          <p:cNvSpPr>
            <a:spLocks noGrp="1"/>
          </p:cNvSpPr>
          <p:nvPr>
            <p:ph idx="1"/>
          </p:nvPr>
        </p:nvSpPr>
        <p:spPr>
          <a:xfrm>
            <a:off x="428625" y="1825626"/>
            <a:ext cx="8286750" cy="4418420"/>
          </a:xfrm>
        </p:spPr>
        <p:txBody>
          <a:bodyPr>
            <a:normAutofit fontScale="85000" lnSpcReduction="20000"/>
          </a:bodyPr>
          <a:lstStyle/>
          <a:p>
            <a:pPr marL="342900" indent="-342900">
              <a:buFont typeface="Arial" panose="020B0604020202020204" pitchFamily="34" charset="0"/>
              <a:buChar char="•"/>
            </a:pPr>
            <a:r>
              <a:rPr lang="en-US" dirty="0"/>
              <a:t>The team</a:t>
            </a:r>
          </a:p>
          <a:p>
            <a:pPr marL="685800" lvl="1" indent="-342900"/>
            <a:r>
              <a:rPr lang="en-US" dirty="0">
                <a:solidFill>
                  <a:schemeClr val="accent2">
                    <a:lumMod val="75000"/>
                  </a:schemeClr>
                </a:solidFill>
              </a:rPr>
              <a:t>Jin Huang (PO/sPHENIX) + Postdoc hiring</a:t>
            </a:r>
            <a:r>
              <a:rPr lang="en-US" dirty="0"/>
              <a:t>: Domain integration and evaluation. Co-convener EIC Detector1 global integration; manager-sPHENIX TPC readout; expertise in simulation and performance evaluation and HF physics</a:t>
            </a:r>
          </a:p>
          <a:p>
            <a:pPr marL="685800" lvl="1" indent="-342900"/>
            <a:r>
              <a:rPr lang="en-US" dirty="0" err="1">
                <a:solidFill>
                  <a:schemeClr val="accent2">
                    <a:lumMod val="75000"/>
                  </a:schemeClr>
                </a:solidFill>
              </a:rPr>
              <a:t>Yihui</a:t>
            </a:r>
            <a:r>
              <a:rPr lang="en-US" dirty="0">
                <a:solidFill>
                  <a:schemeClr val="accent2">
                    <a:lumMod val="75000"/>
                  </a:schemeClr>
                </a:solidFill>
              </a:rPr>
              <a:t> Ren, Yi Huang, </a:t>
            </a:r>
            <a:r>
              <a:rPr lang="en-US" dirty="0" err="1">
                <a:solidFill>
                  <a:schemeClr val="accent2">
                    <a:lumMod val="75000"/>
                  </a:schemeClr>
                </a:solidFill>
              </a:rPr>
              <a:t>Shinjae</a:t>
            </a:r>
            <a:r>
              <a:rPr lang="en-US" dirty="0">
                <a:solidFill>
                  <a:schemeClr val="accent2">
                    <a:lumMod val="75000"/>
                  </a:schemeClr>
                </a:solidFill>
              </a:rPr>
              <a:t> Yoo (CSI/ML): </a:t>
            </a:r>
            <a:r>
              <a:rPr lang="en-US" dirty="0"/>
              <a:t>Lead AI/ML algorithm development on noise reduction, data compression, and network optimization.</a:t>
            </a:r>
          </a:p>
          <a:p>
            <a:pPr marL="685800" lvl="1" indent="-342900"/>
            <a:r>
              <a:rPr lang="en-US" dirty="0" err="1">
                <a:solidFill>
                  <a:schemeClr val="accent2">
                    <a:lumMod val="75000"/>
                  </a:schemeClr>
                </a:solidFill>
              </a:rPr>
              <a:t>ByungJun</a:t>
            </a:r>
            <a:r>
              <a:rPr lang="en-US" dirty="0">
                <a:solidFill>
                  <a:schemeClr val="accent2">
                    <a:lumMod val="75000"/>
                  </a:schemeClr>
                </a:solidFill>
              </a:rPr>
              <a:t> Yoon (CSI/Math)</a:t>
            </a:r>
            <a:r>
              <a:rPr lang="en-US" dirty="0"/>
              <a:t>: AI Uncertainty Quantification; PI for ASCR award for data reduction</a:t>
            </a:r>
          </a:p>
          <a:p>
            <a:pPr marL="685800" lvl="1" indent="-342900"/>
            <a:r>
              <a:rPr lang="en-US" dirty="0" err="1">
                <a:solidFill>
                  <a:schemeClr val="accent2">
                    <a:lumMod val="75000"/>
                  </a:schemeClr>
                </a:solidFill>
              </a:rPr>
              <a:t>Adolfy</a:t>
            </a:r>
            <a:r>
              <a:rPr lang="en-US" dirty="0">
                <a:solidFill>
                  <a:schemeClr val="accent2">
                    <a:lumMod val="75000"/>
                  </a:schemeClr>
                </a:solidFill>
              </a:rPr>
              <a:t> </a:t>
            </a:r>
            <a:r>
              <a:rPr lang="en-US" dirty="0" err="1">
                <a:solidFill>
                  <a:schemeClr val="accent2">
                    <a:lumMod val="75000"/>
                  </a:schemeClr>
                </a:solidFill>
              </a:rPr>
              <a:t>Hoisie</a:t>
            </a:r>
            <a:r>
              <a:rPr lang="en-US" dirty="0">
                <a:solidFill>
                  <a:schemeClr val="accent2">
                    <a:lumMod val="75000"/>
                  </a:schemeClr>
                </a:solidFill>
              </a:rPr>
              <a:t> (CSI/ACL): </a:t>
            </a:r>
            <a:r>
              <a:rPr lang="en-US" dirty="0"/>
              <a:t>advisor, leading Advanced Computing Lab (ACL), connection to cutting-edge hardware vendors</a:t>
            </a:r>
          </a:p>
          <a:p>
            <a:pPr marL="685800" lvl="1" indent="-342900"/>
            <a:r>
              <a:rPr lang="en-US" dirty="0">
                <a:solidFill>
                  <a:schemeClr val="accent2">
                    <a:lumMod val="75000"/>
                  </a:schemeClr>
                </a:solidFill>
              </a:rPr>
              <a:t>Chris Pinkenburg, Martin Purschke (PO/sPHENIX): </a:t>
            </a:r>
            <a:r>
              <a:rPr lang="en-US" dirty="0"/>
              <a:t>advisor; coordinators for sPHENIX computing and DAQ</a:t>
            </a:r>
          </a:p>
          <a:p>
            <a:pPr marL="685800" lvl="1" indent="-342900"/>
            <a:r>
              <a:rPr lang="en-US" dirty="0">
                <a:solidFill>
                  <a:schemeClr val="accent2">
                    <a:lumMod val="75000"/>
                  </a:schemeClr>
                </a:solidFill>
              </a:rPr>
              <a:t>Torre Wenaus (PO/NPPS)</a:t>
            </a:r>
            <a:r>
              <a:rPr lang="en-US" dirty="0"/>
              <a:t>: advisor; co-convener EIC UG software group, leadership roles in NP/HEP computing</a:t>
            </a:r>
          </a:p>
          <a:p>
            <a:pPr marL="342900" indent="-342900">
              <a:buFont typeface="Arial" panose="020B0604020202020204" pitchFamily="34" charset="0"/>
              <a:buChar char="•"/>
            </a:pPr>
            <a:r>
              <a:rPr lang="en-US" dirty="0"/>
              <a:t>Productive team</a:t>
            </a:r>
          </a:p>
          <a:p>
            <a:pPr marL="685800" lvl="1" indent="-342900"/>
            <a:r>
              <a:rPr lang="en-US" dirty="0">
                <a:solidFill>
                  <a:schemeClr val="accent2">
                    <a:lumMod val="75000"/>
                  </a:schemeClr>
                </a:solidFill>
              </a:rPr>
              <a:t>Five invited talks </a:t>
            </a:r>
            <a:r>
              <a:rPr lang="en-US" dirty="0"/>
              <a:t>since starting last year</a:t>
            </a:r>
          </a:p>
          <a:p>
            <a:pPr marL="685800" lvl="1" indent="-342900"/>
            <a:r>
              <a:rPr lang="en-US" dirty="0">
                <a:solidFill>
                  <a:schemeClr val="accent2">
                    <a:lumMod val="75000"/>
                  </a:schemeClr>
                </a:solidFill>
              </a:rPr>
              <a:t>First paper </a:t>
            </a:r>
            <a:r>
              <a:rPr lang="en-US" dirty="0"/>
              <a:t>published in IEEE ICMLA: arXiv:2111.05423</a:t>
            </a:r>
          </a:p>
          <a:p>
            <a:pPr marL="685800" lvl="1" indent="-342900"/>
            <a:r>
              <a:rPr lang="en-US" dirty="0">
                <a:solidFill>
                  <a:schemeClr val="accent2">
                    <a:lumMod val="75000"/>
                  </a:schemeClr>
                </a:solidFill>
              </a:rPr>
              <a:t>Coming talk/paper </a:t>
            </a:r>
            <a:r>
              <a:rPr lang="en-US" dirty="0"/>
              <a:t>accepted: IEEE </a:t>
            </a:r>
            <a:r>
              <a:rPr lang="en-US" dirty="0" err="1"/>
              <a:t>RealTime</a:t>
            </a:r>
            <a:r>
              <a:rPr lang="en-US" dirty="0"/>
              <a:t> 2022</a:t>
            </a:r>
          </a:p>
        </p:txBody>
      </p:sp>
      <p:sp>
        <p:nvSpPr>
          <p:cNvPr id="4" name="Slide Number Placeholder 3">
            <a:extLst>
              <a:ext uri="{FF2B5EF4-FFF2-40B4-BE49-F238E27FC236}">
                <a16:creationId xmlns:a16="http://schemas.microsoft.com/office/drawing/2014/main" id="{A261E4A1-E2CC-879B-9B2F-C82C0B3BAF81}"/>
              </a:ext>
            </a:extLst>
          </p:cNvPr>
          <p:cNvSpPr>
            <a:spLocks noGrp="1"/>
          </p:cNvSpPr>
          <p:nvPr>
            <p:ph type="sldNum" sz="quarter" idx="4"/>
          </p:nvPr>
        </p:nvSpPr>
        <p:spPr/>
        <p:txBody>
          <a:bodyPr/>
          <a:lstStyle/>
          <a:p>
            <a:fld id="{933A556B-7C63-244D-9B7C-B0EA8042B330}" type="slidenum">
              <a:rPr lang="en-US" smtClean="0"/>
              <a:pPr/>
              <a:t>8</a:t>
            </a:fld>
            <a:endParaRPr lang="en-US" sz="750" dirty="0"/>
          </a:p>
        </p:txBody>
      </p:sp>
    </p:spTree>
    <p:extLst>
      <p:ext uri="{BB962C8B-B14F-4D97-AF65-F5344CB8AC3E}">
        <p14:creationId xmlns:p14="http://schemas.microsoft.com/office/powerpoint/2010/main" val="384906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1435-713E-57EF-9FDC-2BCE24C21728}"/>
              </a:ext>
            </a:extLst>
          </p:cNvPr>
          <p:cNvSpPr>
            <a:spLocks noGrp="1"/>
          </p:cNvSpPr>
          <p:nvPr>
            <p:ph type="title"/>
          </p:nvPr>
        </p:nvSpPr>
        <p:spPr/>
        <p:txBody>
          <a:bodyPr/>
          <a:lstStyle/>
          <a:p>
            <a:r>
              <a:rPr lang="en-US" dirty="0"/>
              <a:t>Why fund now?</a:t>
            </a:r>
          </a:p>
        </p:txBody>
      </p:sp>
      <p:sp>
        <p:nvSpPr>
          <p:cNvPr id="3" name="Content Placeholder 2">
            <a:extLst>
              <a:ext uri="{FF2B5EF4-FFF2-40B4-BE49-F238E27FC236}">
                <a16:creationId xmlns:a16="http://schemas.microsoft.com/office/drawing/2014/main" id="{7AD3165B-F513-5BB2-7D53-768AB29FE96A}"/>
              </a:ext>
            </a:extLst>
          </p:cNvPr>
          <p:cNvSpPr>
            <a:spLocks noGrp="1"/>
          </p:cNvSpPr>
          <p:nvPr>
            <p:ph idx="1"/>
          </p:nvPr>
        </p:nvSpPr>
        <p:spPr/>
        <p:txBody>
          <a:bodyPr/>
          <a:lstStyle/>
          <a:p>
            <a:pPr marL="342900" indent="-342900">
              <a:buFont typeface="Arial" panose="020B0604020202020204" pitchFamily="34" charset="0"/>
              <a:buChar char="•"/>
            </a:pPr>
            <a:r>
              <a:rPr lang="en-US" dirty="0"/>
              <a:t>Keep and expand the </a:t>
            </a:r>
            <a:r>
              <a:rPr lang="en-US" dirty="0">
                <a:solidFill>
                  <a:srgbClr val="0070C0"/>
                </a:solidFill>
              </a:rPr>
              <a:t>momentum for the research</a:t>
            </a:r>
            <a:r>
              <a:rPr lang="en-US" dirty="0"/>
              <a:t>, currently supported under LDRD19-028 (ending in one month)</a:t>
            </a:r>
          </a:p>
          <a:p>
            <a:pPr marL="342900" indent="-342900">
              <a:buFont typeface="Arial" panose="020B0604020202020204" pitchFamily="34" charset="0"/>
              <a:buChar char="•"/>
            </a:pPr>
            <a:r>
              <a:rPr lang="en-US" dirty="0"/>
              <a:t>Keep and enhance the </a:t>
            </a:r>
            <a:r>
              <a:rPr lang="en-US" dirty="0">
                <a:solidFill>
                  <a:srgbClr val="0070C0"/>
                </a:solidFill>
              </a:rPr>
              <a:t>connection with novel hardware </a:t>
            </a:r>
            <a:r>
              <a:rPr lang="en-US" dirty="0"/>
              <a:t>vendors, who are testing our network/data</a:t>
            </a:r>
          </a:p>
          <a:p>
            <a:pPr marL="342900" indent="-342900">
              <a:buFont typeface="Arial" panose="020B0604020202020204" pitchFamily="34" charset="0"/>
              <a:buChar char="•"/>
            </a:pPr>
            <a:r>
              <a:rPr lang="en-US" dirty="0"/>
              <a:t>At the end of LDRD: bring real-time application of dataflow AI accelerator to the maturity that </a:t>
            </a:r>
            <a:r>
              <a:rPr lang="en-US" dirty="0">
                <a:solidFill>
                  <a:srgbClr val="0070C0"/>
                </a:solidFill>
              </a:rPr>
              <a:t>meets the conceptual design stage of EIC detector 2</a:t>
            </a:r>
          </a:p>
          <a:p>
            <a:pPr marL="342900" indent="-342900">
              <a:buFont typeface="Arial" panose="020B0604020202020204" pitchFamily="34" charset="0"/>
              <a:buChar char="•"/>
            </a:pPr>
            <a:r>
              <a:rPr lang="en-US" dirty="0"/>
              <a:t>Address the </a:t>
            </a:r>
            <a:r>
              <a:rPr lang="en-US" dirty="0">
                <a:solidFill>
                  <a:srgbClr val="0070C0"/>
                </a:solidFill>
              </a:rPr>
              <a:t>FY23 LDRD-A topical areas </a:t>
            </a:r>
            <a:r>
              <a:rPr lang="en-US" dirty="0"/>
              <a:t>of Human-AI-Facility Integration and EIC detector-2</a:t>
            </a:r>
          </a:p>
        </p:txBody>
      </p:sp>
      <p:sp>
        <p:nvSpPr>
          <p:cNvPr id="4" name="Slide Number Placeholder 3">
            <a:extLst>
              <a:ext uri="{FF2B5EF4-FFF2-40B4-BE49-F238E27FC236}">
                <a16:creationId xmlns:a16="http://schemas.microsoft.com/office/drawing/2014/main" id="{F7809098-09BC-8558-3DF4-82CB6AB0C291}"/>
              </a:ext>
            </a:extLst>
          </p:cNvPr>
          <p:cNvSpPr>
            <a:spLocks noGrp="1"/>
          </p:cNvSpPr>
          <p:nvPr>
            <p:ph type="sldNum" sz="quarter" idx="4"/>
          </p:nvPr>
        </p:nvSpPr>
        <p:spPr/>
        <p:txBody>
          <a:bodyPr/>
          <a:lstStyle/>
          <a:p>
            <a:fld id="{933A556B-7C63-244D-9B7C-B0EA8042B330}" type="slidenum">
              <a:rPr lang="en-US" smtClean="0"/>
              <a:pPr/>
              <a:t>9</a:t>
            </a:fld>
            <a:endParaRPr lang="en-US" sz="750" dirty="0"/>
          </a:p>
        </p:txBody>
      </p:sp>
    </p:spTree>
    <p:extLst>
      <p:ext uri="{BB962C8B-B14F-4D97-AF65-F5344CB8AC3E}">
        <p14:creationId xmlns:p14="http://schemas.microsoft.com/office/powerpoint/2010/main" val="3605778339"/>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Template>
  <TotalTime>4967</TotalTime>
  <Words>2198</Words>
  <Application>Microsoft Office PowerPoint</Application>
  <PresentationFormat>On-screen Show (4:3)</PresentationFormat>
  <Paragraphs>161</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BNL</vt:lpstr>
      <vt:lpstr>AI/ML Directed and Facility Integrated Informational Distillation and Feature Extraction for High Throughput Streaming DAQ for EIC Detector 2</vt:lpstr>
      <vt:lpstr>FY2023 NPP LDRD Type A Proposal </vt:lpstr>
      <vt:lpstr>Targeted Topical Areas in FY23-A call</vt:lpstr>
      <vt:lpstr>Motivation</vt:lpstr>
      <vt:lpstr>Our methods and deliverables</vt:lpstr>
      <vt:lpstr>Intellectual merit 1 Strategy of the algorithm design</vt:lpstr>
      <vt:lpstr>Intellectual merit 2 -  Why Dataflow AI accelerators?</vt:lpstr>
      <vt:lpstr>Why this team? Why now?</vt:lpstr>
      <vt:lpstr>Why fund now?</vt:lpstr>
      <vt:lpstr>Return of investment</vt:lpstr>
      <vt:lpstr>Broader impact for BNL</vt:lpstr>
      <vt:lpstr>BNL positioned to lead novel AI-accelerator in NP/HEP real-time computing</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lastModifiedBy>Huang, Jin</cp:lastModifiedBy>
  <cp:revision>146</cp:revision>
  <dcterms:created xsi:type="dcterms:W3CDTF">2022-02-16T00:10:48Z</dcterms:created>
  <dcterms:modified xsi:type="dcterms:W3CDTF">2022-06-02T17:24:24Z</dcterms:modified>
  <cp:category/>
</cp:coreProperties>
</file>