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3"/>
  </p:notesMasterIdLst>
  <p:sldIdLst>
    <p:sldId id="260" r:id="rId2"/>
    <p:sldId id="257" r:id="rId3"/>
    <p:sldId id="399" r:id="rId4"/>
    <p:sldId id="397" r:id="rId5"/>
    <p:sldId id="269" r:id="rId6"/>
    <p:sldId id="395" r:id="rId7"/>
    <p:sldId id="272" r:id="rId8"/>
    <p:sldId id="273" r:id="rId9"/>
    <p:sldId id="396" r:id="rId10"/>
    <p:sldId id="271" r:id="rId11"/>
    <p:sldId id="268"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94"/>
  </p:normalViewPr>
  <p:slideViewPr>
    <p:cSldViewPr snapToGrid="0" snapToObjects="1">
      <p:cViewPr varScale="1">
        <p:scale>
          <a:sx n="88" d="100"/>
          <a:sy n="88" d="100"/>
        </p:scale>
        <p:origin x="10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2880">
          <p15:clr>
            <a:srgbClr val="F26B43"/>
          </p15:clr>
        </p15:guide>
        <p15:guide id="9" pos="270">
          <p15:clr>
            <a:srgbClr val="F26B43"/>
          </p15:clr>
        </p15:guide>
        <p15:guide id="10" orient="horz" pos="3888">
          <p15:clr>
            <a:srgbClr val="F26B43"/>
          </p15:clr>
        </p15:guide>
        <p15:guide id="11" pos="549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tiff"/><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p:txBody>
          <a:bodyPr>
            <a:normAutofit/>
          </a:bodyPr>
          <a:lstStyle/>
          <a:p>
            <a:pPr algn="ctr"/>
            <a:r>
              <a:rPr lang="en-US" sz="3200" dirty="0">
                <a:effectLst/>
                <a:latin typeface="Calibri" panose="020F0502020204030204" pitchFamily="34" charset="0"/>
                <a:ea typeface="Calibri" panose="020F0502020204030204" pitchFamily="34" charset="0"/>
                <a:cs typeface="Times New Roman" panose="02020603050405020304" pitchFamily="18" charset="0"/>
              </a:rPr>
              <a:t>Examining Novel </a:t>
            </a:r>
            <a:r>
              <a:rPr lang="en-US" sz="3200" dirty="0">
                <a:latin typeface="Calibri" panose="020F0502020204030204" pitchFamily="34" charset="0"/>
                <a:ea typeface="Calibri" panose="020F0502020204030204" pitchFamily="34" charset="0"/>
                <a:cs typeface="Times New Roman" panose="02020603050405020304" pitchFamily="18" charset="0"/>
              </a:rPr>
              <a:t>I</a:t>
            </a:r>
            <a:r>
              <a:rPr lang="en-US" sz="3200" dirty="0">
                <a:effectLst/>
                <a:latin typeface="Calibri" panose="020F0502020204030204" pitchFamily="34" charset="0"/>
                <a:ea typeface="Calibri" panose="020F0502020204030204" pitchFamily="34" charset="0"/>
                <a:cs typeface="Times New Roman" panose="02020603050405020304" pitchFamily="18" charset="0"/>
              </a:rPr>
              <a:t>sotope </a:t>
            </a:r>
            <a:r>
              <a:rPr lang="en-US" sz="3200" dirty="0">
                <a:latin typeface="Calibri" panose="020F0502020204030204" pitchFamily="34" charset="0"/>
                <a:ea typeface="Calibri" panose="020F0502020204030204" pitchFamily="34" charset="0"/>
                <a:cs typeface="Times New Roman" panose="02020603050405020304" pitchFamily="18" charset="0"/>
              </a:rPr>
              <a:t>P</a:t>
            </a:r>
            <a:r>
              <a:rPr lang="en-US" sz="3200" dirty="0">
                <a:effectLst/>
                <a:latin typeface="Calibri" panose="020F0502020204030204" pitchFamily="34" charset="0"/>
                <a:ea typeface="Calibri" panose="020F0502020204030204" pitchFamily="34" charset="0"/>
                <a:cs typeface="Times New Roman" panose="02020603050405020304" pitchFamily="18" charset="0"/>
              </a:rPr>
              <a:t>roduction </a:t>
            </a:r>
            <a:r>
              <a:rPr lang="en-US" sz="3200" dirty="0">
                <a:latin typeface="Calibri" panose="020F0502020204030204" pitchFamily="34" charset="0"/>
                <a:ea typeface="Calibri" panose="020F0502020204030204" pitchFamily="34" charset="0"/>
                <a:cs typeface="Times New Roman" panose="02020603050405020304" pitchFamily="18" charset="0"/>
              </a:rPr>
              <a:t>P</a:t>
            </a:r>
            <a:r>
              <a:rPr lang="en-US" sz="3200" dirty="0">
                <a:effectLst/>
                <a:latin typeface="Calibri" panose="020F0502020204030204" pitchFamily="34" charset="0"/>
                <a:ea typeface="Calibri" panose="020F0502020204030204" pitchFamily="34" charset="0"/>
                <a:cs typeface="Times New Roman" panose="02020603050405020304" pitchFamily="18" charset="0"/>
              </a:rPr>
              <a:t>athways for a Medium to High </a:t>
            </a:r>
            <a:r>
              <a:rPr lang="en-US" sz="3200" dirty="0">
                <a:latin typeface="Calibri" panose="020F0502020204030204" pitchFamily="34" charset="0"/>
                <a:ea typeface="Calibri" panose="020F0502020204030204" pitchFamily="34" charset="0"/>
                <a:cs typeface="Times New Roman" panose="02020603050405020304" pitchFamily="18" charset="0"/>
              </a:rPr>
              <a:t>E</a:t>
            </a:r>
            <a:r>
              <a:rPr lang="en-US" sz="3200" dirty="0">
                <a:effectLst/>
                <a:latin typeface="Calibri" panose="020F0502020204030204" pitchFamily="34" charset="0"/>
                <a:ea typeface="Calibri" panose="020F0502020204030204" pitchFamily="34" charset="0"/>
                <a:cs typeface="Times New Roman" panose="02020603050405020304" pitchFamily="18" charset="0"/>
              </a:rPr>
              <a:t>nergy </a:t>
            </a:r>
            <a:r>
              <a:rPr lang="en-US" sz="3200" dirty="0">
                <a:latin typeface="Calibri" panose="020F0502020204030204" pitchFamily="34" charset="0"/>
                <a:ea typeface="Calibri" panose="020F0502020204030204" pitchFamily="34" charset="0"/>
                <a:cs typeface="Times New Roman" panose="02020603050405020304" pitchFamily="18" charset="0"/>
              </a:rPr>
              <a:t>C</a:t>
            </a:r>
            <a:r>
              <a:rPr lang="en-US" sz="3200" dirty="0">
                <a:effectLst/>
                <a:latin typeface="Calibri" panose="020F0502020204030204" pitchFamily="34" charset="0"/>
                <a:ea typeface="Calibri" panose="020F0502020204030204" pitchFamily="34" charset="0"/>
                <a:cs typeface="Times New Roman" panose="02020603050405020304" pitchFamily="18" charset="0"/>
              </a:rPr>
              <a:t>yclotron</a:t>
            </a:r>
            <a:endParaRPr lang="en-US" sz="7200" dirty="0"/>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p:txBody>
          <a:bodyPr/>
          <a:lstStyle/>
          <a:p>
            <a:r>
              <a:rPr lang="en-US" dirty="0"/>
              <a:t>June 1, 2022</a:t>
            </a:r>
          </a:p>
        </p:txBody>
      </p:sp>
      <p:sp>
        <p:nvSpPr>
          <p:cNvPr id="5" name="Text Placeholder 3">
            <a:extLst>
              <a:ext uri="{FF2B5EF4-FFF2-40B4-BE49-F238E27FC236}">
                <a16:creationId xmlns:a16="http://schemas.microsoft.com/office/drawing/2014/main" id="{DB0ADCCE-C160-C5AE-2BD0-46CB07346650}"/>
              </a:ext>
            </a:extLst>
          </p:cNvPr>
          <p:cNvSpPr txBox="1">
            <a:spLocks/>
          </p:cNvSpPr>
          <p:nvPr/>
        </p:nvSpPr>
        <p:spPr>
          <a:xfrm>
            <a:off x="696515" y="4489266"/>
            <a:ext cx="7750969" cy="1259607"/>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Tx/>
              <a:buNone/>
              <a:defRPr sz="24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base"/>
            <a:r>
              <a:rPr lang="en-US" dirty="0">
                <a:solidFill>
                  <a:srgbClr val="000000"/>
                </a:solidFill>
                <a:latin typeface="Calibri" panose="020F0502020204030204" pitchFamily="34" charset="0"/>
              </a:rPr>
              <a:t>Jasmine Hatcher-Lamarre​</a:t>
            </a:r>
            <a:endParaRPr lang="en-US" dirty="0">
              <a:solidFill>
                <a:srgbClr val="000000"/>
              </a:solidFill>
              <a:latin typeface="Segoe UI" panose="020B0502040204020203" pitchFamily="34" charset="0"/>
            </a:endParaRPr>
          </a:p>
          <a:p>
            <a:pPr algn="ctr" fontAlgn="base"/>
            <a:r>
              <a:rPr lang="en-US" dirty="0">
                <a:solidFill>
                  <a:srgbClr val="000000"/>
                </a:solidFill>
                <a:latin typeface="Calibri" panose="020F0502020204030204" pitchFamily="34" charset="0"/>
              </a:rPr>
              <a:t>C-AD/Medical Isotope Research and Production</a:t>
            </a:r>
            <a:endParaRPr lang="en-US"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242141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647E-9CF0-C09C-5688-532EFBC43431}"/>
              </a:ext>
            </a:extLst>
          </p:cNvPr>
          <p:cNvSpPr>
            <a:spLocks noGrp="1"/>
          </p:cNvSpPr>
          <p:nvPr>
            <p:ph type="title"/>
          </p:nvPr>
        </p:nvSpPr>
        <p:spPr>
          <a:xfrm>
            <a:off x="428625" y="365125"/>
            <a:ext cx="8286750" cy="1325563"/>
          </a:xfrm>
        </p:spPr>
        <p:txBody>
          <a:bodyPr/>
          <a:lstStyle/>
          <a:p>
            <a:pPr algn="ctr"/>
            <a:r>
              <a:rPr lang="en-US" dirty="0"/>
              <a:t>Personnel </a:t>
            </a:r>
          </a:p>
        </p:txBody>
      </p:sp>
      <p:sp>
        <p:nvSpPr>
          <p:cNvPr id="3" name="Slide Number Placeholder 2">
            <a:extLst>
              <a:ext uri="{FF2B5EF4-FFF2-40B4-BE49-F238E27FC236}">
                <a16:creationId xmlns:a16="http://schemas.microsoft.com/office/drawing/2014/main" id="{200BC830-4B70-4F1A-56FB-6C396853CA9F}"/>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sp>
        <p:nvSpPr>
          <p:cNvPr id="5" name="TextBox 4">
            <a:extLst>
              <a:ext uri="{FF2B5EF4-FFF2-40B4-BE49-F238E27FC236}">
                <a16:creationId xmlns:a16="http://schemas.microsoft.com/office/drawing/2014/main" id="{2757137E-F178-9312-4F15-4F5BF2054547}"/>
              </a:ext>
            </a:extLst>
          </p:cNvPr>
          <p:cNvSpPr txBox="1"/>
          <p:nvPr/>
        </p:nvSpPr>
        <p:spPr>
          <a:xfrm>
            <a:off x="843148" y="1579412"/>
            <a:ext cx="802772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Dohyun Kim - Physicist-Target body design, Simulations  </a:t>
            </a:r>
          </a:p>
          <a:p>
            <a:endParaRPr lang="en-US" sz="2800" dirty="0"/>
          </a:p>
          <a:p>
            <a:pPr marL="285750" indent="-285750">
              <a:buFont typeface="Arial" panose="020B0604020202020204" pitchFamily="34" charset="0"/>
              <a:buChar char="•"/>
            </a:pPr>
            <a:r>
              <a:rPr lang="en-US" sz="2800" dirty="0"/>
              <a:t>Dmitri Medvedev –Nuclear Engineer- Simulations, Target fabrication </a:t>
            </a:r>
          </a:p>
          <a:p>
            <a:endParaRPr lang="en-US" sz="2800" dirty="0"/>
          </a:p>
          <a:p>
            <a:pPr marL="285750" indent="-285750">
              <a:buFont typeface="Arial" panose="020B0604020202020204" pitchFamily="34" charset="0"/>
              <a:buChar char="•"/>
            </a:pPr>
            <a:r>
              <a:rPr lang="en-US" sz="2800" dirty="0"/>
              <a:t>Jasmine Hatcher-Lamarre –Inorganic Chemist -Target fabrication, separations </a:t>
            </a:r>
          </a:p>
          <a:p>
            <a:endParaRPr lang="en-US" sz="2800" dirty="0"/>
          </a:p>
          <a:p>
            <a:pPr marL="285750" indent="-285750">
              <a:buFont typeface="Arial" panose="020B0604020202020204" pitchFamily="34" charset="0"/>
              <a:buChar char="•"/>
            </a:pPr>
            <a:r>
              <a:rPr lang="en-US" sz="2800" dirty="0"/>
              <a:t>Vanessa A. Sanders - Radiochemist- Separations, Quality assessment</a:t>
            </a:r>
          </a:p>
        </p:txBody>
      </p:sp>
    </p:spTree>
    <p:extLst>
      <p:ext uri="{BB962C8B-B14F-4D97-AF65-F5344CB8AC3E}">
        <p14:creationId xmlns:p14="http://schemas.microsoft.com/office/powerpoint/2010/main" val="41747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2F32-1DC8-48BA-8362-82F06CCFA8B7}"/>
              </a:ext>
            </a:extLst>
          </p:cNvPr>
          <p:cNvSpPr>
            <a:spLocks noGrp="1"/>
          </p:cNvSpPr>
          <p:nvPr>
            <p:ph type="title"/>
          </p:nvPr>
        </p:nvSpPr>
        <p:spPr>
          <a:xfrm>
            <a:off x="428625" y="176279"/>
            <a:ext cx="8286750" cy="638051"/>
          </a:xfrm>
        </p:spPr>
        <p:txBody>
          <a:bodyPr/>
          <a:lstStyle/>
          <a:p>
            <a:r>
              <a:rPr lang="en-US" dirty="0"/>
              <a:t>Summary </a:t>
            </a:r>
          </a:p>
        </p:txBody>
      </p:sp>
      <p:sp>
        <p:nvSpPr>
          <p:cNvPr id="3" name="Content Placeholder 2">
            <a:extLst>
              <a:ext uri="{FF2B5EF4-FFF2-40B4-BE49-F238E27FC236}">
                <a16:creationId xmlns:a16="http://schemas.microsoft.com/office/drawing/2014/main" id="{F0BC3821-C346-476A-A76D-9986D454B338}"/>
              </a:ext>
            </a:extLst>
          </p:cNvPr>
          <p:cNvSpPr>
            <a:spLocks noGrp="1"/>
          </p:cNvSpPr>
          <p:nvPr>
            <p:ph idx="1"/>
          </p:nvPr>
        </p:nvSpPr>
        <p:spPr>
          <a:xfrm>
            <a:off x="428625" y="956931"/>
            <a:ext cx="8286750" cy="5465134"/>
          </a:xfrm>
        </p:spPr>
        <p:txBody>
          <a:bodyPr>
            <a:normAutofit fontScale="92500"/>
          </a:bodyPr>
          <a:lstStyle/>
          <a:p>
            <a:pPr marL="342900" indent="-342900">
              <a:buFont typeface="Arial" panose="020B0604020202020204" pitchFamily="34" charset="0"/>
              <a:buChar char="•"/>
            </a:pPr>
            <a:r>
              <a:rPr lang="en-US" dirty="0"/>
              <a:t>The Isotope Program is committed to siting a new 30 MeV cyclotron at a National Laboratory</a:t>
            </a:r>
          </a:p>
          <a:p>
            <a:pPr marL="342900" indent="-342900">
              <a:buFont typeface="Arial" panose="020B0604020202020204" pitchFamily="34" charset="0"/>
              <a:buChar char="•"/>
            </a:pPr>
            <a:r>
              <a:rPr lang="en-US" dirty="0"/>
              <a:t>The facilities that currently exist at BNL will allow us to demonstrate feasibility and design targets that will be compatible with the new cyclotron and easily transferable.</a:t>
            </a:r>
          </a:p>
          <a:p>
            <a:pPr marL="342900" indent="-342900">
              <a:buFont typeface="Arial" panose="020B0604020202020204" pitchFamily="34" charset="0"/>
              <a:buChar char="•"/>
            </a:pPr>
            <a:r>
              <a:rPr lang="en-US" dirty="0"/>
              <a:t>The personnel at BNL have extensive experience in the production, separation, purification and labelling of radionuclides for medicine, industry and research, and are internationally recognized for their expertise.</a:t>
            </a:r>
          </a:p>
          <a:p>
            <a:pPr marL="0" indent="0"/>
            <a:r>
              <a:rPr lang="en-US" dirty="0"/>
              <a:t> </a:t>
            </a:r>
          </a:p>
          <a:p>
            <a:pPr marL="342900" indent="-342900">
              <a:buFont typeface="Arial" panose="020B0604020202020204" pitchFamily="34" charset="0"/>
              <a:buChar char="•"/>
            </a:pPr>
            <a:r>
              <a:rPr lang="en-US" b="1" dirty="0"/>
              <a:t>Funding this LDRD will position BNL as the prime location for this new facility with the substantial funding that accompanies the siting of this facility.  It will also allow BNL to continue as the leader in the development of new radionuclides at the National Labs.</a:t>
            </a:r>
          </a:p>
          <a:p>
            <a:pPr marL="0" indent="0"/>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FE65A5A-676A-48D4-9346-FD702FDA1EC7}"/>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spTree>
    <p:extLst>
      <p:ext uri="{BB962C8B-B14F-4D97-AF65-F5344CB8AC3E}">
        <p14:creationId xmlns:p14="http://schemas.microsoft.com/office/powerpoint/2010/main" val="1479474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96405" y="172290"/>
            <a:ext cx="8286750" cy="939746"/>
          </a:xfrm>
        </p:spPr>
        <p:txBody>
          <a:bodyPr>
            <a:normAutofit fontScale="90000"/>
          </a:bodyPr>
          <a:lstStyle/>
          <a:p>
            <a:r>
              <a:rPr lang="en-US" dirty="0"/>
              <a:t>FY2023 NPP LDRD Type A Proposal	</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206921"/>
            <a:ext cx="8286750" cy="4866707"/>
          </a:xfrm>
        </p:spPr>
        <p:txBody>
          <a:bodyPr>
            <a:normAutofit fontScale="92500" lnSpcReduction="10000"/>
          </a:bodyPr>
          <a:lstStyle/>
          <a:p>
            <a:pPr marL="0" indent="0">
              <a:buNone/>
            </a:pPr>
            <a:r>
              <a:rPr lang="en-US" sz="1800" dirty="0">
                <a:solidFill>
                  <a:schemeClr val="accent1">
                    <a:lumMod val="50000"/>
                  </a:schemeClr>
                </a:solidFill>
              </a:rPr>
              <a:t>Proposal title: Examining novel isotope production pathways for a medium to high energy cyclotron. </a:t>
            </a:r>
          </a:p>
          <a:p>
            <a:pPr marL="0" indent="0">
              <a:buNone/>
            </a:pPr>
            <a:endParaRPr lang="en-US" sz="1800" dirty="0">
              <a:solidFill>
                <a:schemeClr val="accent1">
                  <a:lumMod val="50000"/>
                </a:schemeClr>
              </a:solidFill>
            </a:endParaRPr>
          </a:p>
          <a:p>
            <a:pPr marL="0" indent="0">
              <a:buNone/>
            </a:pPr>
            <a:r>
              <a:rPr lang="en-US" sz="1800" dirty="0">
                <a:solidFill>
                  <a:schemeClr val="accent1">
                    <a:lumMod val="50000"/>
                  </a:schemeClr>
                </a:solidFill>
              </a:rPr>
              <a:t>Primary Investigator: Jasmine Hatcher-Lamarre</a:t>
            </a:r>
          </a:p>
          <a:p>
            <a:pPr marL="0" indent="0">
              <a:buNone/>
            </a:pPr>
            <a:endParaRPr lang="en-US" sz="1800" dirty="0">
              <a:solidFill>
                <a:schemeClr val="accent1">
                  <a:lumMod val="50000"/>
                </a:schemeClr>
              </a:solidFill>
            </a:endParaRPr>
          </a:p>
          <a:p>
            <a:pPr marL="0" indent="0">
              <a:buNone/>
            </a:pPr>
            <a:r>
              <a:rPr lang="en-US" sz="1800" dirty="0">
                <a:solidFill>
                  <a:schemeClr val="accent1">
                    <a:lumMod val="50000"/>
                  </a:schemeClr>
                </a:solidFill>
              </a:rPr>
              <a:t>Other Investigators: Dohyun Kim, </a:t>
            </a:r>
            <a:r>
              <a:rPr lang="en-US" sz="1800" dirty="0" err="1">
                <a:solidFill>
                  <a:schemeClr val="accent1">
                    <a:lumMod val="50000"/>
                  </a:schemeClr>
                </a:solidFill>
              </a:rPr>
              <a:t>Dmitiri</a:t>
            </a:r>
            <a:r>
              <a:rPr lang="en-US" sz="1800" dirty="0">
                <a:solidFill>
                  <a:schemeClr val="accent1">
                    <a:lumMod val="50000"/>
                  </a:schemeClr>
                </a:solidFill>
              </a:rPr>
              <a:t> Medvedev, Vanessa A. Sanders</a:t>
            </a:r>
          </a:p>
          <a:p>
            <a:pPr marL="0" indent="0">
              <a:buNone/>
            </a:pPr>
            <a:endParaRPr lang="en-US" sz="1800" dirty="0">
              <a:solidFill>
                <a:schemeClr val="accent1">
                  <a:lumMod val="50000"/>
                </a:schemeClr>
              </a:solidFill>
            </a:endParaRPr>
          </a:p>
          <a:p>
            <a:pPr marL="0" indent="0">
              <a:buNone/>
            </a:pPr>
            <a:r>
              <a:rPr lang="en-US" sz="1800" dirty="0">
                <a:solidFill>
                  <a:schemeClr val="accent1">
                    <a:lumMod val="50000"/>
                  </a:schemeClr>
                </a:solidFill>
              </a:rPr>
              <a:t>Indicate if this is a cross-directorate proposal. 	Yes ___	</a:t>
            </a:r>
            <a:r>
              <a:rPr lang="en-US" sz="1800" dirty="0" err="1">
                <a:solidFill>
                  <a:schemeClr val="accent1">
                    <a:lumMod val="50000"/>
                  </a:schemeClr>
                </a:solidFill>
              </a:rPr>
              <a:t>No_X</a:t>
            </a:r>
            <a:r>
              <a:rPr lang="en-US" sz="1800" dirty="0">
                <a:solidFill>
                  <a:schemeClr val="accent1">
                    <a:lumMod val="50000"/>
                  </a:schemeClr>
                </a:solidFill>
              </a:rPr>
              <a:t>__</a:t>
            </a:r>
          </a:p>
          <a:p>
            <a:pPr marL="0" indent="0">
              <a:buNone/>
            </a:pPr>
            <a:endParaRPr lang="en-US" sz="1800" dirty="0">
              <a:solidFill>
                <a:schemeClr val="accent1">
                  <a:lumMod val="50000"/>
                </a:schemeClr>
              </a:solidFill>
            </a:endParaRPr>
          </a:p>
          <a:p>
            <a:pPr marL="0" indent="0">
              <a:buNone/>
            </a:pPr>
            <a:r>
              <a:rPr lang="en-US" sz="1800" dirty="0">
                <a:solidFill>
                  <a:schemeClr val="accent1">
                    <a:lumMod val="50000"/>
                  </a:schemeClr>
                </a:solidFill>
              </a:rPr>
              <a:t>If yes, identify other directorates/organizations:</a:t>
            </a:r>
          </a:p>
          <a:p>
            <a:pPr marL="0" indent="0">
              <a:buNone/>
            </a:pPr>
            <a:endParaRPr lang="en-US" sz="1800" dirty="0">
              <a:solidFill>
                <a:schemeClr val="accent1">
                  <a:lumMod val="50000"/>
                </a:schemeClr>
              </a:solidFill>
            </a:endParaRPr>
          </a:p>
          <a:p>
            <a:pPr marL="0" indent="0">
              <a:buNone/>
            </a:pPr>
            <a:r>
              <a:rPr lang="en-US" sz="1800" dirty="0">
                <a:solidFill>
                  <a:schemeClr val="accent1">
                    <a:lumMod val="50000"/>
                  </a:schemeClr>
                </a:solidFill>
              </a:rPr>
              <a:t>Program: (Multiprogram) DOE IP and Early career research application(s)</a:t>
            </a:r>
          </a:p>
          <a:p>
            <a:pPr marL="0" indent="0">
              <a:buNone/>
            </a:pPr>
            <a:endParaRPr lang="en-US" sz="1800" dirty="0">
              <a:solidFill>
                <a:schemeClr val="accent1">
                  <a:lumMod val="50000"/>
                </a:schemeClr>
              </a:solidFill>
            </a:endParaRPr>
          </a:p>
          <a:p>
            <a:pPr marL="0" indent="0">
              <a:buNone/>
            </a:pPr>
            <a:r>
              <a:rPr lang="en-US" sz="1800" dirty="0">
                <a:solidFill>
                  <a:schemeClr val="accent1">
                    <a:lumMod val="50000"/>
                  </a:schemeClr>
                </a:solidFill>
              </a:rPr>
              <a:t>Proposal Term:  		From:   FY23            	To: FY25</a:t>
            </a:r>
          </a:p>
          <a:p>
            <a:pPr marL="0" indent="0">
              <a:buNone/>
            </a:pPr>
            <a:endParaRPr lang="en-US" sz="1800" dirty="0">
              <a:solidFill>
                <a:schemeClr val="accent1">
                  <a:lumMod val="50000"/>
                </a:schemeClr>
              </a:solidFill>
            </a:endParaRPr>
          </a:p>
          <a:p>
            <a:pPr marL="0" indent="0">
              <a:buNone/>
            </a:pPr>
            <a:r>
              <a:rPr lang="en-US" sz="1800" dirty="0">
                <a:solidFill>
                  <a:schemeClr val="accent1">
                    <a:lumMod val="50000"/>
                  </a:schemeClr>
                </a:solidFill>
              </a:rPr>
              <a:t>Total funding per year in	 FY23 490K,  FY24 491K and FY25 489K</a:t>
            </a:r>
          </a:p>
          <a:p>
            <a:pPr marL="0" indent="0">
              <a:buNone/>
            </a:pPr>
            <a:endParaRPr lang="en-US" sz="1800" dirty="0">
              <a:solidFill>
                <a:schemeClr val="accent1">
                  <a:lumMod val="50000"/>
                </a:schemeClr>
              </a:solidFill>
            </a:endParaRPr>
          </a:p>
          <a:p>
            <a:pPr marL="685800" lvl="2"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spTree>
    <p:extLst>
      <p:ext uri="{BB962C8B-B14F-4D97-AF65-F5344CB8AC3E}">
        <p14:creationId xmlns:p14="http://schemas.microsoft.com/office/powerpoint/2010/main" val="368136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0C88-97C0-46E6-B34F-75F9D2333625}"/>
              </a:ext>
            </a:extLst>
          </p:cNvPr>
          <p:cNvSpPr>
            <a:spLocks noGrp="1"/>
          </p:cNvSpPr>
          <p:nvPr>
            <p:ph type="title"/>
          </p:nvPr>
        </p:nvSpPr>
        <p:spPr>
          <a:xfrm>
            <a:off x="428625" y="218086"/>
            <a:ext cx="8286750" cy="1325563"/>
          </a:xfrm>
        </p:spPr>
        <p:txBody>
          <a:bodyPr/>
          <a:lstStyle/>
          <a:p>
            <a:r>
              <a:rPr lang="en-US" dirty="0"/>
              <a:t>Description of the LDRD Proposal</a:t>
            </a:r>
          </a:p>
        </p:txBody>
      </p:sp>
      <p:sp>
        <p:nvSpPr>
          <p:cNvPr id="4" name="Slide Number Placeholder 3">
            <a:extLst>
              <a:ext uri="{FF2B5EF4-FFF2-40B4-BE49-F238E27FC236}">
                <a16:creationId xmlns:a16="http://schemas.microsoft.com/office/drawing/2014/main" id="{9153297F-C5B2-4AF5-8468-8BFA4D4142F0}"/>
              </a:ext>
            </a:extLst>
          </p:cNvPr>
          <p:cNvSpPr>
            <a:spLocks noGrp="1"/>
          </p:cNvSpPr>
          <p:nvPr>
            <p:ph type="sldNum" sz="quarter" idx="4"/>
          </p:nvPr>
        </p:nvSpPr>
        <p:spPr/>
        <p:txBody>
          <a:bodyPr/>
          <a:lstStyle/>
          <a:p>
            <a:fld id="{933A556B-7C63-244D-9B7C-B0EA8042B330}" type="slidenum">
              <a:rPr lang="en-US" smtClean="0"/>
              <a:pPr/>
              <a:t>3</a:t>
            </a:fld>
            <a:endParaRPr lang="en-US" sz="750" dirty="0"/>
          </a:p>
        </p:txBody>
      </p:sp>
      <p:sp>
        <p:nvSpPr>
          <p:cNvPr id="3" name="Content Placeholder 2">
            <a:extLst>
              <a:ext uri="{FF2B5EF4-FFF2-40B4-BE49-F238E27FC236}">
                <a16:creationId xmlns:a16="http://schemas.microsoft.com/office/drawing/2014/main" id="{6FA51532-ED4B-4C01-A927-92B712F25865}"/>
              </a:ext>
            </a:extLst>
          </p:cNvPr>
          <p:cNvSpPr>
            <a:spLocks noGrp="1"/>
          </p:cNvSpPr>
          <p:nvPr>
            <p:ph idx="4294967295"/>
          </p:nvPr>
        </p:nvSpPr>
        <p:spPr>
          <a:xfrm>
            <a:off x="327171" y="1421970"/>
            <a:ext cx="8707972" cy="5232196"/>
          </a:xfrm>
        </p:spPr>
        <p:txBody>
          <a:bodyPr>
            <a:normAutofit fontScale="92500" lnSpcReduction="20000"/>
          </a:bodyPr>
          <a:lstStyle/>
          <a:p>
            <a:pPr>
              <a:lnSpc>
                <a:spcPct val="107000"/>
              </a:lnSpc>
              <a:spcBef>
                <a:spcPts val="0"/>
              </a:spcBef>
              <a:spcAft>
                <a:spcPts val="800"/>
              </a:spcAft>
            </a:pPr>
            <a:r>
              <a:rPr lang="en-US" sz="3000" dirty="0">
                <a:ea typeface="Calibri" panose="020F0502020204030204" pitchFamily="34" charset="0"/>
                <a:cs typeface="Times New Roman" panose="02020603050405020304" pitchFamily="18" charset="0"/>
              </a:rPr>
              <a:t>T</a:t>
            </a:r>
            <a:r>
              <a:rPr lang="en-US" sz="3000" dirty="0">
                <a:effectLst/>
                <a:ea typeface="Calibri" panose="020F0502020204030204" pitchFamily="34" charset="0"/>
                <a:cs typeface="Times New Roman" panose="02020603050405020304" pitchFamily="18" charset="0"/>
              </a:rPr>
              <a:t>he DOE Isotope Program </a:t>
            </a:r>
            <a:r>
              <a:rPr lang="en-US" sz="3000" dirty="0">
                <a:ea typeface="Calibri" panose="020F0502020204030204" pitchFamily="34" charset="0"/>
                <a:cs typeface="Times New Roman" panose="02020603050405020304" pitchFamily="18" charset="0"/>
              </a:rPr>
              <a:t>intends to site</a:t>
            </a:r>
            <a:r>
              <a:rPr lang="en-US" sz="3000" dirty="0">
                <a:effectLst/>
                <a:ea typeface="Calibri" panose="020F0502020204030204" pitchFamily="34" charset="0"/>
                <a:cs typeface="Times New Roman" panose="02020603050405020304" pitchFamily="18" charset="0"/>
              </a:rPr>
              <a:t> a 30 MeV cyclotron at one of the national laboratories. </a:t>
            </a:r>
          </a:p>
          <a:p>
            <a:pPr>
              <a:lnSpc>
                <a:spcPct val="107000"/>
              </a:lnSpc>
              <a:spcBef>
                <a:spcPts val="0"/>
              </a:spcBef>
              <a:spcAft>
                <a:spcPts val="800"/>
              </a:spcAft>
            </a:pPr>
            <a:r>
              <a:rPr lang="en-US" sz="3000" dirty="0">
                <a:cs typeface="Times New Roman" panose="02020603050405020304" pitchFamily="18" charset="0"/>
              </a:rPr>
              <a:t>The purpose of this proposal is to </a:t>
            </a:r>
            <a:r>
              <a:rPr lang="en-US" sz="3000" dirty="0">
                <a:effectLst/>
                <a:ea typeface="Calibri" panose="020F0502020204030204" pitchFamily="34" charset="0"/>
                <a:cs typeface="Times New Roman" panose="02020603050405020304" pitchFamily="18" charset="0"/>
              </a:rPr>
              <a:t>examine potential production pathways for radionuclides using existing BNL facilities which can be easily translated to a 30 MeV cyclotron. </a:t>
            </a:r>
          </a:p>
          <a:p>
            <a:pPr>
              <a:lnSpc>
                <a:spcPct val="107000"/>
              </a:lnSpc>
              <a:spcBef>
                <a:spcPts val="0"/>
              </a:spcBef>
              <a:spcAft>
                <a:spcPts val="800"/>
              </a:spcAft>
            </a:pPr>
            <a:r>
              <a:rPr lang="en-US" sz="3000" dirty="0">
                <a:effectLst/>
                <a:ea typeface="Calibri" panose="020F0502020204030204" pitchFamily="34" charset="0"/>
                <a:cs typeface="Times New Roman" panose="02020603050405020304" pitchFamily="18" charset="0"/>
              </a:rPr>
              <a:t>We intend to investigate the production of the following much needed radionuclides to increase the national supply: cobalt-57, palladium-103, yttrium-86, lead-203, and cadmium-109. </a:t>
            </a:r>
          </a:p>
          <a:p>
            <a:pPr>
              <a:lnSpc>
                <a:spcPct val="107000"/>
              </a:lnSpc>
              <a:spcBef>
                <a:spcPts val="0"/>
              </a:spcBef>
              <a:spcAft>
                <a:spcPts val="800"/>
              </a:spcAft>
            </a:pPr>
            <a:r>
              <a:rPr lang="en-US" sz="3000" dirty="0">
                <a:cs typeface="Times New Roman" panose="02020603050405020304" pitchFamily="18" charset="0"/>
              </a:rPr>
              <a:t>The development of these pathways will </a:t>
            </a:r>
            <a:r>
              <a:rPr lang="en-US" sz="3000" dirty="0"/>
              <a:t>position BNL as the prime location for this investment</a:t>
            </a:r>
          </a:p>
          <a:p>
            <a:pPr>
              <a:lnSpc>
                <a:spcPct val="107000"/>
              </a:lnSpc>
              <a:spcBef>
                <a:spcPts val="0"/>
              </a:spcBef>
              <a:spcAft>
                <a:spcPts val="800"/>
              </a:spcAft>
            </a:pPr>
            <a:endParaRPr lang="en-US" sz="2000" dirty="0">
              <a:latin typeface="Arial" panose="020B0604020202020204" pitchFamily="34" charset="0"/>
            </a:endParaRPr>
          </a:p>
          <a:p>
            <a:pPr lvl="1"/>
            <a:endParaRPr lang="en-US" dirty="0"/>
          </a:p>
          <a:p>
            <a:pPr lvl="1"/>
            <a:endParaRPr lang="en-US" dirty="0"/>
          </a:p>
          <a:p>
            <a:endParaRPr lang="en-US" dirty="0"/>
          </a:p>
        </p:txBody>
      </p:sp>
    </p:spTree>
    <p:extLst>
      <p:ext uri="{BB962C8B-B14F-4D97-AF65-F5344CB8AC3E}">
        <p14:creationId xmlns:p14="http://schemas.microsoft.com/office/powerpoint/2010/main" val="210147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1ACCD7-C88E-4365-DFCA-13DAFB591842}"/>
              </a:ext>
            </a:extLst>
          </p:cNvPr>
          <p:cNvSpPr>
            <a:spLocks noGrp="1"/>
          </p:cNvSpPr>
          <p:nvPr>
            <p:ph type="title"/>
          </p:nvPr>
        </p:nvSpPr>
        <p:spPr>
          <a:xfrm>
            <a:off x="428625" y="46149"/>
            <a:ext cx="8286750" cy="1325563"/>
          </a:xfrm>
        </p:spPr>
        <p:txBody>
          <a:bodyPr/>
          <a:lstStyle/>
          <a:p>
            <a:pPr algn="ctr"/>
            <a:r>
              <a:rPr lang="en-US" dirty="0"/>
              <a:t>Potential Benefits and Impact</a:t>
            </a:r>
          </a:p>
        </p:txBody>
      </p:sp>
      <p:sp>
        <p:nvSpPr>
          <p:cNvPr id="5" name="Content Placeholder 4">
            <a:extLst>
              <a:ext uri="{FF2B5EF4-FFF2-40B4-BE49-F238E27FC236}">
                <a16:creationId xmlns:a16="http://schemas.microsoft.com/office/drawing/2014/main" id="{F76E57FA-E0F3-8EAE-AA31-A4D9E823CA03}"/>
              </a:ext>
            </a:extLst>
          </p:cNvPr>
          <p:cNvSpPr>
            <a:spLocks noGrp="1"/>
          </p:cNvSpPr>
          <p:nvPr>
            <p:ph idx="1"/>
          </p:nvPr>
        </p:nvSpPr>
        <p:spPr>
          <a:xfrm>
            <a:off x="428625" y="1031358"/>
            <a:ext cx="8286750" cy="5285238"/>
          </a:xfrm>
        </p:spPr>
        <p:txBody>
          <a:bodyPr>
            <a:normAutofit fontScale="77500" lnSpcReduction="20000"/>
          </a:bodyPr>
          <a:lstStyle/>
          <a:p>
            <a:pPr marL="0" indent="0"/>
            <a:endParaRPr lang="en-US" sz="2800" b="1" dirty="0"/>
          </a:p>
          <a:p>
            <a:pPr marL="0" indent="0"/>
            <a:r>
              <a:rPr lang="en-US" sz="2800" b="1" dirty="0"/>
              <a:t>Benefit – </a:t>
            </a:r>
            <a:r>
              <a:rPr lang="en-US" sz="2800" dirty="0"/>
              <a:t>Demonstrate that BNL is the prime location for a new cyclotron </a:t>
            </a:r>
            <a:endParaRPr lang="en-US" sz="2800" b="1" dirty="0"/>
          </a:p>
          <a:p>
            <a:pPr marL="0" indent="0"/>
            <a:endParaRPr lang="en-US" sz="2800" b="1" dirty="0"/>
          </a:p>
          <a:p>
            <a:pPr marL="0" indent="0"/>
            <a:r>
              <a:rPr lang="en-US" sz="2800" b="1" dirty="0"/>
              <a:t>Return on  Investment </a:t>
            </a:r>
            <a:r>
              <a:rPr lang="en-US" sz="2400" b="1" dirty="0"/>
              <a:t>–</a:t>
            </a:r>
            <a:r>
              <a:rPr lang="en-US" sz="2400" dirty="0"/>
              <a:t> </a:t>
            </a:r>
            <a:r>
              <a:rPr lang="en-US" sz="2800" dirty="0"/>
              <a:t>DOE-IP Investment of $30-$50 million for new cyclotron facility coming to BNL.</a:t>
            </a:r>
          </a:p>
          <a:p>
            <a:pPr marL="0" indent="0"/>
            <a:endParaRPr lang="en-US" dirty="0"/>
          </a:p>
          <a:p>
            <a:pPr marL="0" indent="0"/>
            <a:r>
              <a:rPr lang="en-US" sz="2800" b="1" dirty="0"/>
              <a:t>Impact</a:t>
            </a:r>
            <a:r>
              <a:rPr lang="en-US" sz="2800" dirty="0"/>
              <a:t> </a:t>
            </a:r>
            <a:r>
              <a:rPr lang="en-US" sz="2800" b="1" dirty="0"/>
              <a:t>–</a:t>
            </a:r>
            <a:r>
              <a:rPr lang="en-US" sz="2800" dirty="0"/>
              <a:t> The use of the 30 MeV cyclotron will allow development of a source for new radionuclides, and to benefit the nation by reducing reliance on foreign sources of current radionuclides.</a:t>
            </a:r>
          </a:p>
          <a:p>
            <a:pPr marL="0" indent="0"/>
            <a:r>
              <a:rPr lang="en-US" sz="2800" dirty="0"/>
              <a:t>The use of the 30 MeV cyclotron will allow production of higher purity radionuclides  due to variable energy capabilities</a:t>
            </a:r>
          </a:p>
          <a:p>
            <a:pPr marL="0" indent="0"/>
            <a:r>
              <a:rPr lang="en-US" sz="2800" dirty="0"/>
              <a:t> </a:t>
            </a:r>
          </a:p>
          <a:p>
            <a:r>
              <a:rPr lang="en-US" sz="2800" b="1" dirty="0"/>
              <a:t>Total Effort (FTE)</a:t>
            </a:r>
          </a:p>
          <a:p>
            <a:r>
              <a:rPr lang="en-US" sz="2800" dirty="0">
                <a:solidFill>
                  <a:srgbClr val="FF0000"/>
                </a:solidFill>
              </a:rPr>
              <a:t>   </a:t>
            </a:r>
            <a:r>
              <a:rPr lang="en-US" sz="2800" dirty="0"/>
              <a:t>  Scientific 2.35</a:t>
            </a:r>
          </a:p>
          <a:p>
            <a:r>
              <a:rPr lang="en-US" sz="2800" dirty="0"/>
              <a:t>     Post Doc 1.5</a:t>
            </a:r>
          </a:p>
          <a:p>
            <a:endParaRPr lang="en-US" dirty="0"/>
          </a:p>
        </p:txBody>
      </p:sp>
      <p:sp>
        <p:nvSpPr>
          <p:cNvPr id="3" name="Slide Number Placeholder 2">
            <a:extLst>
              <a:ext uri="{FF2B5EF4-FFF2-40B4-BE49-F238E27FC236}">
                <a16:creationId xmlns:a16="http://schemas.microsoft.com/office/drawing/2014/main" id="{48C91EB0-95BF-55E1-AAEC-A9025CB74982}"/>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spTree>
    <p:extLst>
      <p:ext uri="{BB962C8B-B14F-4D97-AF65-F5344CB8AC3E}">
        <p14:creationId xmlns:p14="http://schemas.microsoft.com/office/powerpoint/2010/main" val="44892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3F19-1C41-7B34-0AE5-6169C5350204}"/>
              </a:ext>
            </a:extLst>
          </p:cNvPr>
          <p:cNvSpPr>
            <a:spLocks noGrp="1"/>
          </p:cNvSpPr>
          <p:nvPr>
            <p:ph type="title"/>
          </p:nvPr>
        </p:nvSpPr>
        <p:spPr/>
        <p:txBody>
          <a:bodyPr/>
          <a:lstStyle/>
          <a:p>
            <a:r>
              <a:rPr lang="en-US" dirty="0"/>
              <a:t>Goal</a:t>
            </a:r>
          </a:p>
        </p:txBody>
      </p:sp>
      <p:sp>
        <p:nvSpPr>
          <p:cNvPr id="3" name="Slide Number Placeholder 2">
            <a:extLst>
              <a:ext uri="{FF2B5EF4-FFF2-40B4-BE49-F238E27FC236}">
                <a16:creationId xmlns:a16="http://schemas.microsoft.com/office/drawing/2014/main" id="{14144532-109A-1F23-FD54-DB0C84DD4912}"/>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sp>
        <p:nvSpPr>
          <p:cNvPr id="5" name="TextBox 4">
            <a:extLst>
              <a:ext uri="{FF2B5EF4-FFF2-40B4-BE49-F238E27FC236}">
                <a16:creationId xmlns:a16="http://schemas.microsoft.com/office/drawing/2014/main" id="{8E6DFE1F-1B8D-241F-8173-F4B2A2B5AA00}"/>
              </a:ext>
            </a:extLst>
          </p:cNvPr>
          <p:cNvSpPr txBox="1"/>
          <p:nvPr/>
        </p:nvSpPr>
        <p:spPr>
          <a:xfrm>
            <a:off x="870857" y="1415142"/>
            <a:ext cx="7326086" cy="212365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To fully develop novel methods of producing much needed isotopes for industry, medicine and research using a 30 MeV Cyclotron with multiparticle capabilities. </a:t>
            </a:r>
          </a:p>
          <a:p>
            <a:endParaRPr lang="en-US" dirty="0"/>
          </a:p>
          <a:p>
            <a:pPr lvl="1"/>
            <a:endParaRPr lang="en-US" dirty="0"/>
          </a:p>
        </p:txBody>
      </p:sp>
      <p:pic>
        <p:nvPicPr>
          <p:cNvPr id="6" name="Picture 5">
            <a:extLst>
              <a:ext uri="{FF2B5EF4-FFF2-40B4-BE49-F238E27FC236}">
                <a16:creationId xmlns:a16="http://schemas.microsoft.com/office/drawing/2014/main" id="{732D0859-5D34-0EAF-8AB4-773447C6C695}"/>
              </a:ext>
            </a:extLst>
          </p:cNvPr>
          <p:cNvPicPr>
            <a:picLocks noChangeAspect="1"/>
          </p:cNvPicPr>
          <p:nvPr/>
        </p:nvPicPr>
        <p:blipFill>
          <a:blip r:embed="rId2"/>
          <a:stretch>
            <a:fillRect/>
          </a:stretch>
        </p:blipFill>
        <p:spPr>
          <a:xfrm>
            <a:off x="979292" y="3131890"/>
            <a:ext cx="7889795" cy="3109422"/>
          </a:xfrm>
          <a:prstGeom prst="rect">
            <a:avLst/>
          </a:prstGeom>
        </p:spPr>
      </p:pic>
    </p:spTree>
    <p:extLst>
      <p:ext uri="{BB962C8B-B14F-4D97-AF65-F5344CB8AC3E}">
        <p14:creationId xmlns:p14="http://schemas.microsoft.com/office/powerpoint/2010/main" val="3150580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5250-7AB7-4DDE-9E64-E24DF92378B3}"/>
              </a:ext>
            </a:extLst>
          </p:cNvPr>
          <p:cNvSpPr>
            <a:spLocks noGrp="1"/>
          </p:cNvSpPr>
          <p:nvPr>
            <p:ph type="title"/>
          </p:nvPr>
        </p:nvSpPr>
        <p:spPr>
          <a:xfrm>
            <a:off x="258707" y="-20066"/>
            <a:ext cx="7383064" cy="994172"/>
          </a:xfrm>
        </p:spPr>
        <p:txBody>
          <a:bodyPr>
            <a:normAutofit/>
          </a:bodyPr>
          <a:lstStyle/>
          <a:p>
            <a:r>
              <a:rPr lang="en-US" sz="3000" dirty="0"/>
              <a:t>Current Isotope Production at BNL</a:t>
            </a:r>
          </a:p>
        </p:txBody>
      </p:sp>
      <p:pic>
        <p:nvPicPr>
          <p:cNvPr id="44" name="Picture 43" descr="BLIP.png">
            <a:extLst>
              <a:ext uri="{FF2B5EF4-FFF2-40B4-BE49-F238E27FC236}">
                <a16:creationId xmlns:a16="http://schemas.microsoft.com/office/drawing/2014/main" id="{21FE5399-646F-65B5-2E0B-343C5F15C308}"/>
              </a:ext>
            </a:extLst>
          </p:cNvPr>
          <p:cNvPicPr>
            <a:picLocks noChangeAspect="1"/>
          </p:cNvPicPr>
          <p:nvPr/>
        </p:nvPicPr>
        <p:blipFill rotWithShape="1">
          <a:blip r:embed="rId2" cstate="print"/>
          <a:srcRect t="22158" b="13559"/>
          <a:stretch/>
        </p:blipFill>
        <p:spPr>
          <a:xfrm>
            <a:off x="2314591" y="3701144"/>
            <a:ext cx="6792020" cy="3156856"/>
          </a:xfrm>
          <a:prstGeom prst="rect">
            <a:avLst/>
          </a:prstGeom>
          <a:ln>
            <a:noFill/>
          </a:ln>
          <a:effectLst>
            <a:softEdge rad="0"/>
          </a:effectLst>
        </p:spPr>
      </p:pic>
      <p:pic>
        <p:nvPicPr>
          <p:cNvPr id="45" name="Picture 44" descr="A picture containing indoor, wall, blue&#10;&#10;Description automatically generated">
            <a:extLst>
              <a:ext uri="{FF2B5EF4-FFF2-40B4-BE49-F238E27FC236}">
                <a16:creationId xmlns:a16="http://schemas.microsoft.com/office/drawing/2014/main" id="{54750976-E5D5-91B3-F0A0-8C8800F78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64" y="655594"/>
            <a:ext cx="4125493" cy="2958460"/>
          </a:xfrm>
          <a:prstGeom prst="rect">
            <a:avLst/>
          </a:prstGeom>
        </p:spPr>
      </p:pic>
      <p:pic>
        <p:nvPicPr>
          <p:cNvPr id="46" name="Picture 2" descr="이미지">
            <a:extLst>
              <a:ext uri="{FF2B5EF4-FFF2-40B4-BE49-F238E27FC236}">
                <a16:creationId xmlns:a16="http://schemas.microsoft.com/office/drawing/2014/main" id="{1CE86FA9-0AC2-97F8-7868-BCE612ABF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30628" y="1263425"/>
            <a:ext cx="2959946" cy="174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34ED2625-7B9D-8F44-4380-D3129D5F763B}"/>
              </a:ext>
            </a:extLst>
          </p:cNvPr>
          <p:cNvSpPr txBox="1"/>
          <p:nvPr/>
        </p:nvSpPr>
        <p:spPr>
          <a:xfrm>
            <a:off x="6505515" y="1810917"/>
            <a:ext cx="2601096" cy="646331"/>
          </a:xfrm>
          <a:prstGeom prst="rect">
            <a:avLst/>
          </a:prstGeom>
          <a:noFill/>
        </p:spPr>
        <p:txBody>
          <a:bodyPr wrap="square" rtlCol="0">
            <a:spAutoFit/>
          </a:bodyPr>
          <a:lstStyle/>
          <a:p>
            <a:pPr algn="ctr"/>
            <a:r>
              <a:rPr lang="en-US" b="1" dirty="0"/>
              <a:t>Brookhaven</a:t>
            </a:r>
          </a:p>
          <a:p>
            <a:pPr algn="ctr"/>
            <a:r>
              <a:rPr lang="en-US" b="1" dirty="0"/>
              <a:t>19 MeV Cyclotron</a:t>
            </a:r>
          </a:p>
        </p:txBody>
      </p:sp>
      <p:sp>
        <p:nvSpPr>
          <p:cNvPr id="49" name="TextBox 48">
            <a:extLst>
              <a:ext uri="{FF2B5EF4-FFF2-40B4-BE49-F238E27FC236}">
                <a16:creationId xmlns:a16="http://schemas.microsoft.com/office/drawing/2014/main" id="{A1BBC941-6EB7-0B4A-DCD3-4FD1DE2373EA}"/>
              </a:ext>
            </a:extLst>
          </p:cNvPr>
          <p:cNvSpPr txBox="1"/>
          <p:nvPr/>
        </p:nvSpPr>
        <p:spPr>
          <a:xfrm>
            <a:off x="146247" y="4420238"/>
            <a:ext cx="2601096" cy="646331"/>
          </a:xfrm>
          <a:prstGeom prst="rect">
            <a:avLst/>
          </a:prstGeom>
          <a:noFill/>
        </p:spPr>
        <p:txBody>
          <a:bodyPr wrap="square" rtlCol="0">
            <a:spAutoFit/>
          </a:bodyPr>
          <a:lstStyle/>
          <a:p>
            <a:pPr algn="ctr"/>
            <a:r>
              <a:rPr lang="en-US" b="1" dirty="0"/>
              <a:t>Brookhaven</a:t>
            </a:r>
          </a:p>
          <a:p>
            <a:pPr algn="ctr"/>
            <a:r>
              <a:rPr lang="en-US" b="1" dirty="0" err="1"/>
              <a:t>Linac</a:t>
            </a:r>
            <a:endParaRPr lang="en-US" b="1" dirty="0"/>
          </a:p>
        </p:txBody>
      </p:sp>
    </p:spTree>
    <p:extLst>
      <p:ext uri="{BB962C8B-B14F-4D97-AF65-F5344CB8AC3E}">
        <p14:creationId xmlns:p14="http://schemas.microsoft.com/office/powerpoint/2010/main" val="427026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68F3-0DF9-89E5-4AD5-71351398DA9E}"/>
              </a:ext>
            </a:extLst>
          </p:cNvPr>
          <p:cNvSpPr>
            <a:spLocks noGrp="1"/>
          </p:cNvSpPr>
          <p:nvPr>
            <p:ph type="title"/>
          </p:nvPr>
        </p:nvSpPr>
        <p:spPr>
          <a:xfrm>
            <a:off x="428625" y="49240"/>
            <a:ext cx="8286750" cy="1325563"/>
          </a:xfrm>
        </p:spPr>
        <p:txBody>
          <a:bodyPr/>
          <a:lstStyle/>
          <a:p>
            <a:pPr algn="ctr"/>
            <a:r>
              <a:rPr lang="en-US" dirty="0"/>
              <a:t>Methods</a:t>
            </a:r>
          </a:p>
        </p:txBody>
      </p:sp>
      <p:sp>
        <p:nvSpPr>
          <p:cNvPr id="3" name="Slide Number Placeholder 2">
            <a:extLst>
              <a:ext uri="{FF2B5EF4-FFF2-40B4-BE49-F238E27FC236}">
                <a16:creationId xmlns:a16="http://schemas.microsoft.com/office/drawing/2014/main" id="{6D6ACF89-E1BF-A519-3419-D0E9F8911B53}"/>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sp>
        <p:nvSpPr>
          <p:cNvPr id="27" name="TextBox 26">
            <a:extLst>
              <a:ext uri="{FF2B5EF4-FFF2-40B4-BE49-F238E27FC236}">
                <a16:creationId xmlns:a16="http://schemas.microsoft.com/office/drawing/2014/main" id="{81991B6A-658B-C176-042A-4D3953059674}"/>
              </a:ext>
            </a:extLst>
          </p:cNvPr>
          <p:cNvSpPr txBox="1"/>
          <p:nvPr/>
        </p:nvSpPr>
        <p:spPr>
          <a:xfrm>
            <a:off x="183867" y="973490"/>
            <a:ext cx="5702836" cy="4401205"/>
          </a:xfrm>
          <a:prstGeom prst="rect">
            <a:avLst/>
          </a:prstGeom>
          <a:noFill/>
        </p:spPr>
        <p:txBody>
          <a:bodyPr wrap="square">
            <a:spAutoFit/>
          </a:bodyPr>
          <a:lstStyle/>
          <a:p>
            <a:pPr marL="285750" indent="-285750">
              <a:buFont typeface="Arial" panose="020B0604020202020204" pitchFamily="34" charset="0"/>
              <a:buChar char="•"/>
            </a:pPr>
            <a:r>
              <a:rPr lang="en-US" sz="2000" dirty="0"/>
              <a:t>Develop New target designs for a 30 MeV cyclotron</a:t>
            </a:r>
          </a:p>
          <a:p>
            <a:pPr marL="742950" lvl="1" indent="-285750">
              <a:buFont typeface="Arial" panose="020B0604020202020204" pitchFamily="34" charset="0"/>
              <a:buChar char="•"/>
            </a:pPr>
            <a:r>
              <a:rPr lang="en-US" sz="2000" dirty="0"/>
              <a:t>Development of solid target holders </a:t>
            </a:r>
          </a:p>
          <a:p>
            <a:pPr marL="742950" lvl="1" indent="-285750">
              <a:buFont typeface="Arial" panose="020B0604020202020204" pitchFamily="34" charset="0"/>
              <a:buChar char="•"/>
            </a:pPr>
            <a:r>
              <a:rPr lang="en-US" sz="2000" dirty="0"/>
              <a:t>Target cooling at higher beam currents</a:t>
            </a:r>
          </a:p>
          <a:p>
            <a:pPr marL="742950" lvl="1" indent="-285750">
              <a:buFont typeface="Arial" panose="020B0604020202020204" pitchFamily="34" charset="0"/>
              <a:buChar char="•"/>
            </a:pPr>
            <a:r>
              <a:rPr lang="en-US" sz="2000" dirty="0"/>
              <a:t>Target mounting and dismounting</a:t>
            </a:r>
          </a:p>
          <a:p>
            <a:pPr marL="285750" indent="-285750">
              <a:buFont typeface="Arial" panose="020B0604020202020204" pitchFamily="34" charset="0"/>
              <a:buChar char="•"/>
            </a:pPr>
            <a:r>
              <a:rPr lang="en-US" sz="2000" dirty="0"/>
              <a:t>Test the approaches using BLIP and 19 MeV cyclotron</a:t>
            </a:r>
          </a:p>
          <a:p>
            <a:pPr marL="742950" lvl="1" indent="-285750">
              <a:buFont typeface="Arial" panose="020B0604020202020204" pitchFamily="34" charset="0"/>
              <a:buChar char="•"/>
            </a:pPr>
            <a:r>
              <a:rPr lang="en-US" sz="2000" dirty="0"/>
              <a:t>Identify appropriate starting material</a:t>
            </a:r>
          </a:p>
          <a:p>
            <a:pPr marL="742950" lvl="1" indent="-285750">
              <a:buFont typeface="Arial" panose="020B0604020202020204" pitchFamily="34" charset="0"/>
              <a:buChar char="•"/>
            </a:pPr>
            <a:r>
              <a:rPr lang="en-US" sz="2000" dirty="0"/>
              <a:t>Irradiate foils and films to evaluate impurities</a:t>
            </a:r>
          </a:p>
          <a:p>
            <a:pPr marL="285750" indent="-285750">
              <a:buFont typeface="Arial" panose="020B0604020202020204" pitchFamily="34" charset="0"/>
              <a:buChar char="•"/>
            </a:pPr>
            <a:r>
              <a:rPr lang="en-US" sz="2000" dirty="0"/>
              <a:t>Evaluate separations methods </a:t>
            </a:r>
          </a:p>
          <a:p>
            <a:pPr marL="742950" lvl="1" indent="-285750">
              <a:buFont typeface="Arial" panose="020B0604020202020204" pitchFamily="34" charset="0"/>
              <a:buChar char="•"/>
            </a:pPr>
            <a:r>
              <a:rPr lang="en-US" sz="2000" dirty="0"/>
              <a:t>Chromatography </a:t>
            </a:r>
          </a:p>
          <a:p>
            <a:pPr marL="285750" indent="-285750">
              <a:buFont typeface="Arial" panose="020B0604020202020204" pitchFamily="34" charset="0"/>
              <a:buChar char="•"/>
            </a:pPr>
            <a:r>
              <a:rPr lang="en-US" sz="2000" dirty="0"/>
              <a:t>Determine quality control requirements </a:t>
            </a:r>
          </a:p>
          <a:p>
            <a:pPr marL="742950" lvl="1" indent="-285750">
              <a:buFont typeface="Arial" panose="020B0604020202020204" pitchFamily="34" charset="0"/>
              <a:buChar char="•"/>
            </a:pPr>
            <a:r>
              <a:rPr lang="en-US" sz="2000" dirty="0"/>
              <a:t>Radioanalytical methodology </a:t>
            </a:r>
          </a:p>
        </p:txBody>
      </p:sp>
      <p:pic>
        <p:nvPicPr>
          <p:cNvPr id="26" name="Picture 25">
            <a:extLst>
              <a:ext uri="{FF2B5EF4-FFF2-40B4-BE49-F238E27FC236}">
                <a16:creationId xmlns:a16="http://schemas.microsoft.com/office/drawing/2014/main" id="{9C6AFD3B-5CFE-894B-B77A-8E1F0134A1DA}"/>
              </a:ext>
            </a:extLst>
          </p:cNvPr>
          <p:cNvPicPr>
            <a:picLocks noChangeAspect="1"/>
          </p:cNvPicPr>
          <p:nvPr/>
        </p:nvPicPr>
        <p:blipFill>
          <a:blip r:embed="rId2"/>
          <a:stretch>
            <a:fillRect/>
          </a:stretch>
        </p:blipFill>
        <p:spPr>
          <a:xfrm>
            <a:off x="7143934" y="3686245"/>
            <a:ext cx="1833230" cy="2136055"/>
          </a:xfrm>
          <a:prstGeom prst="rect">
            <a:avLst/>
          </a:prstGeom>
        </p:spPr>
      </p:pic>
      <p:pic>
        <p:nvPicPr>
          <p:cNvPr id="30" name="Content Placeholder 4" descr="A picture containing table, indoor, cup, next&#10;&#10;Description automatically generated">
            <a:extLst>
              <a:ext uri="{FF2B5EF4-FFF2-40B4-BE49-F238E27FC236}">
                <a16:creationId xmlns:a16="http://schemas.microsoft.com/office/drawing/2014/main" id="{85B639BB-D6A0-B54A-9EBC-A8F8FA363FF4}"/>
              </a:ext>
            </a:extLst>
          </p:cNvPr>
          <p:cNvPicPr>
            <a:picLocks noChangeAspect="1"/>
          </p:cNvPicPr>
          <p:nvPr/>
        </p:nvPicPr>
        <p:blipFill rotWithShape="1">
          <a:blip r:embed="rId3"/>
          <a:srcRect l="19155" t="7016" r="15785" b="2362"/>
          <a:stretch/>
        </p:blipFill>
        <p:spPr>
          <a:xfrm rot="5400000">
            <a:off x="5377304" y="3569684"/>
            <a:ext cx="1554665" cy="1787788"/>
          </a:xfrm>
          <a:prstGeom prst="rect">
            <a:avLst/>
          </a:prstGeom>
        </p:spPr>
      </p:pic>
      <p:pic>
        <p:nvPicPr>
          <p:cNvPr id="31" name="Picture 30">
            <a:extLst>
              <a:ext uri="{FF2B5EF4-FFF2-40B4-BE49-F238E27FC236}">
                <a16:creationId xmlns:a16="http://schemas.microsoft.com/office/drawing/2014/main" id="{346385BF-BA58-8B46-8CFD-2CA852A2CFFA}"/>
              </a:ext>
            </a:extLst>
          </p:cNvPr>
          <p:cNvPicPr>
            <a:picLocks noChangeAspect="1"/>
          </p:cNvPicPr>
          <p:nvPr/>
        </p:nvPicPr>
        <p:blipFill rotWithShape="1">
          <a:blip r:embed="rId4">
            <a:extLst>
              <a:ext uri="{28A0092B-C50C-407E-A947-70E740481C1C}">
                <a14:useLocalDpi xmlns:a14="http://schemas.microsoft.com/office/drawing/2010/main" val="0"/>
              </a:ext>
            </a:extLst>
          </a:blip>
          <a:srcRect l="19973" t="4991" r="12441" b="10664"/>
          <a:stretch/>
        </p:blipFill>
        <p:spPr>
          <a:xfrm>
            <a:off x="6831436" y="118692"/>
            <a:ext cx="1787787" cy="1669374"/>
          </a:xfrm>
          <a:prstGeom prst="rect">
            <a:avLst/>
          </a:prstGeom>
        </p:spPr>
      </p:pic>
      <p:pic>
        <p:nvPicPr>
          <p:cNvPr id="32" name="Picture 31">
            <a:extLst>
              <a:ext uri="{FF2B5EF4-FFF2-40B4-BE49-F238E27FC236}">
                <a16:creationId xmlns:a16="http://schemas.microsoft.com/office/drawing/2014/main" id="{5B5E3BC5-9560-7D43-92C8-501945A87536}"/>
              </a:ext>
            </a:extLst>
          </p:cNvPr>
          <p:cNvPicPr>
            <a:picLocks noChangeAspect="1"/>
          </p:cNvPicPr>
          <p:nvPr/>
        </p:nvPicPr>
        <p:blipFill rotWithShape="1">
          <a:blip r:embed="rId5">
            <a:extLst>
              <a:ext uri="{28A0092B-C50C-407E-A947-70E740481C1C}">
                <a14:useLocalDpi xmlns:a14="http://schemas.microsoft.com/office/drawing/2010/main" val="0"/>
              </a:ext>
            </a:extLst>
          </a:blip>
          <a:srcRect l="10161" t="7417" r="14043" b="11542"/>
          <a:stretch/>
        </p:blipFill>
        <p:spPr>
          <a:xfrm>
            <a:off x="5064157" y="5325518"/>
            <a:ext cx="1878477" cy="1483242"/>
          </a:xfrm>
          <a:prstGeom prst="rect">
            <a:avLst/>
          </a:prstGeom>
        </p:spPr>
      </p:pic>
      <p:pic>
        <p:nvPicPr>
          <p:cNvPr id="4" name="Picture 3">
            <a:extLst>
              <a:ext uri="{FF2B5EF4-FFF2-40B4-BE49-F238E27FC236}">
                <a16:creationId xmlns:a16="http://schemas.microsoft.com/office/drawing/2014/main" id="{90E0A695-0A77-B66A-E44F-A7C0491E13E8}"/>
              </a:ext>
            </a:extLst>
          </p:cNvPr>
          <p:cNvPicPr>
            <a:picLocks noChangeAspect="1"/>
          </p:cNvPicPr>
          <p:nvPr/>
        </p:nvPicPr>
        <p:blipFill>
          <a:blip r:embed="rId6"/>
          <a:stretch>
            <a:fillRect/>
          </a:stretch>
        </p:blipFill>
        <p:spPr>
          <a:xfrm>
            <a:off x="6003396" y="1941128"/>
            <a:ext cx="3140604" cy="1481633"/>
          </a:xfrm>
          <a:prstGeom prst="rect">
            <a:avLst/>
          </a:prstGeom>
        </p:spPr>
      </p:pic>
    </p:spTree>
    <p:extLst>
      <p:ext uri="{BB962C8B-B14F-4D97-AF65-F5344CB8AC3E}">
        <p14:creationId xmlns:p14="http://schemas.microsoft.com/office/powerpoint/2010/main" val="392718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BE42A-4240-95EB-2A7E-BB0D275CF59E}"/>
              </a:ext>
            </a:extLst>
          </p:cNvPr>
          <p:cNvSpPr>
            <a:spLocks noGrp="1"/>
          </p:cNvSpPr>
          <p:nvPr>
            <p:ph type="title"/>
          </p:nvPr>
        </p:nvSpPr>
        <p:spPr/>
        <p:txBody>
          <a:bodyPr/>
          <a:lstStyle/>
          <a:p>
            <a:r>
              <a:rPr lang="en-US" dirty="0"/>
              <a:t>Required Procurement </a:t>
            </a:r>
          </a:p>
        </p:txBody>
      </p:sp>
      <p:sp>
        <p:nvSpPr>
          <p:cNvPr id="4" name="Content Placeholder 3">
            <a:extLst>
              <a:ext uri="{FF2B5EF4-FFF2-40B4-BE49-F238E27FC236}">
                <a16:creationId xmlns:a16="http://schemas.microsoft.com/office/drawing/2014/main" id="{6DCD3549-7455-4ECA-FB73-1CF63FBD263F}"/>
              </a:ext>
            </a:extLst>
          </p:cNvPr>
          <p:cNvSpPr>
            <a:spLocks noGrp="1"/>
          </p:cNvSpPr>
          <p:nvPr>
            <p:ph idx="1"/>
          </p:nvPr>
        </p:nvSpPr>
        <p:spPr>
          <a:xfrm>
            <a:off x="428625" y="1825626"/>
            <a:ext cx="4855756" cy="4207185"/>
          </a:xfrm>
        </p:spPr>
        <p:txBody>
          <a:bodyPr/>
          <a:lstStyle/>
          <a:p>
            <a:pPr marL="342900" indent="-342900">
              <a:buFont typeface="Arial" panose="020B0604020202020204" pitchFamily="34" charset="0"/>
              <a:buChar char="•"/>
            </a:pPr>
            <a:r>
              <a:rPr lang="en-US" dirty="0"/>
              <a:t>Target Body materials</a:t>
            </a:r>
          </a:p>
          <a:p>
            <a:pPr marL="342900" indent="-342900">
              <a:buFont typeface="Arial" panose="020B0604020202020204" pitchFamily="34" charset="0"/>
              <a:buChar char="•"/>
            </a:pPr>
            <a:r>
              <a:rPr lang="en-US" dirty="0"/>
              <a:t>Vacuum Isolation and Cover foils</a:t>
            </a:r>
          </a:p>
          <a:p>
            <a:pPr marL="342900" indent="-342900">
              <a:buFont typeface="Arial" panose="020B0604020202020204" pitchFamily="34" charset="0"/>
              <a:buChar char="•"/>
            </a:pPr>
            <a:r>
              <a:rPr lang="en-US" dirty="0"/>
              <a:t>Target materials including enriched isotopes</a:t>
            </a:r>
          </a:p>
          <a:p>
            <a:pPr marL="342900" indent="-342900">
              <a:buFont typeface="Arial" panose="020B0604020202020204" pitchFamily="34" charset="0"/>
              <a:buChar char="•"/>
            </a:pPr>
            <a:r>
              <a:rPr lang="en-US" dirty="0"/>
              <a:t>Chromatography resins </a:t>
            </a:r>
          </a:p>
          <a:p>
            <a:pPr marL="342900" indent="-342900">
              <a:buFont typeface="Arial" panose="020B0604020202020204" pitchFamily="34" charset="0"/>
              <a:buChar char="•"/>
            </a:pPr>
            <a:r>
              <a:rPr lang="en-US" dirty="0"/>
              <a:t>Chemical supplies </a:t>
            </a:r>
          </a:p>
          <a:p>
            <a:pPr marL="342900" indent="-342900">
              <a:buFont typeface="Arial" panose="020B0604020202020204" pitchFamily="34" charset="0"/>
              <a:buChar char="•"/>
            </a:pPr>
            <a:r>
              <a:rPr lang="en-US" dirty="0"/>
              <a:t>Ligands for labelling studies</a:t>
            </a:r>
          </a:p>
        </p:txBody>
      </p:sp>
      <p:sp>
        <p:nvSpPr>
          <p:cNvPr id="3" name="Slide Number Placeholder 2">
            <a:extLst>
              <a:ext uri="{FF2B5EF4-FFF2-40B4-BE49-F238E27FC236}">
                <a16:creationId xmlns:a16="http://schemas.microsoft.com/office/drawing/2014/main" id="{1605FD89-AFAB-461A-F7C4-AE3950FFD633}"/>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p:pic>
        <p:nvPicPr>
          <p:cNvPr id="6" name="MIRP_Robotic Arm">
            <a:hlinkClick r:id="" action="ppaction://media"/>
            <a:extLst>
              <a:ext uri="{FF2B5EF4-FFF2-40B4-BE49-F238E27FC236}">
                <a16:creationId xmlns:a16="http://schemas.microsoft.com/office/drawing/2014/main" id="{626B863C-D67F-E672-BFD5-1C9375ABBF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51714" y="508311"/>
            <a:ext cx="3472543" cy="6173410"/>
          </a:xfrm>
          <a:prstGeom prst="rect">
            <a:avLst/>
          </a:prstGeom>
        </p:spPr>
      </p:pic>
    </p:spTree>
    <p:extLst>
      <p:ext uri="{BB962C8B-B14F-4D97-AF65-F5344CB8AC3E}">
        <p14:creationId xmlns:p14="http://schemas.microsoft.com/office/powerpoint/2010/main" val="4761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841C-BBF2-42FC-9B0D-3D4C162CF48D}"/>
              </a:ext>
            </a:extLst>
          </p:cNvPr>
          <p:cNvSpPr>
            <a:spLocks noGrp="1"/>
          </p:cNvSpPr>
          <p:nvPr>
            <p:ph type="title"/>
          </p:nvPr>
        </p:nvSpPr>
        <p:spPr>
          <a:xfrm>
            <a:off x="428625" y="11795"/>
            <a:ext cx="8286750" cy="1325563"/>
          </a:xfrm>
        </p:spPr>
        <p:txBody>
          <a:bodyPr/>
          <a:lstStyle/>
          <a:p>
            <a:pPr algn="ctr"/>
            <a:r>
              <a:rPr lang="en-US"/>
              <a:t>Deliverables</a:t>
            </a:r>
          </a:p>
        </p:txBody>
      </p:sp>
      <p:graphicFrame>
        <p:nvGraphicFramePr>
          <p:cNvPr id="5" name="Content Placeholder 4">
            <a:extLst>
              <a:ext uri="{FF2B5EF4-FFF2-40B4-BE49-F238E27FC236}">
                <a16:creationId xmlns:a16="http://schemas.microsoft.com/office/drawing/2014/main" id="{21103D63-9436-4163-A455-39FED5586A11}"/>
              </a:ext>
            </a:extLst>
          </p:cNvPr>
          <p:cNvGraphicFramePr>
            <a:graphicFrameLocks noGrp="1"/>
          </p:cNvGraphicFramePr>
          <p:nvPr>
            <p:ph idx="1"/>
            <p:extLst>
              <p:ext uri="{D42A27DB-BD31-4B8C-83A1-F6EECF244321}">
                <p14:modId xmlns:p14="http://schemas.microsoft.com/office/powerpoint/2010/main" val="437636899"/>
              </p:ext>
            </p:extLst>
          </p:nvPr>
        </p:nvGraphicFramePr>
        <p:xfrm>
          <a:off x="977929" y="1517922"/>
          <a:ext cx="7001299" cy="4419827"/>
        </p:xfrm>
        <a:graphic>
          <a:graphicData uri="http://schemas.openxmlformats.org/drawingml/2006/table">
            <a:tbl>
              <a:tblPr/>
              <a:tblGrid>
                <a:gridCol w="5069293">
                  <a:extLst>
                    <a:ext uri="{9D8B030D-6E8A-4147-A177-3AD203B41FA5}">
                      <a16:colId xmlns:a16="http://schemas.microsoft.com/office/drawing/2014/main" val="2361533074"/>
                    </a:ext>
                  </a:extLst>
                </a:gridCol>
                <a:gridCol w="957141">
                  <a:extLst>
                    <a:ext uri="{9D8B030D-6E8A-4147-A177-3AD203B41FA5}">
                      <a16:colId xmlns:a16="http://schemas.microsoft.com/office/drawing/2014/main" val="1277497647"/>
                    </a:ext>
                  </a:extLst>
                </a:gridCol>
                <a:gridCol w="974865">
                  <a:extLst>
                    <a:ext uri="{9D8B030D-6E8A-4147-A177-3AD203B41FA5}">
                      <a16:colId xmlns:a16="http://schemas.microsoft.com/office/drawing/2014/main" val="220003653"/>
                    </a:ext>
                  </a:extLst>
                </a:gridCol>
              </a:tblGrid>
              <a:tr h="797499">
                <a:tc>
                  <a:txBody>
                    <a:bodyPr/>
                    <a:lstStyle/>
                    <a:p>
                      <a:pPr marL="0" algn="l" defTabSz="685800" rtl="0" eaLnBrk="1" fontAlgn="base" latinLnBrk="0" hangingPunct="1"/>
                      <a:r>
                        <a:rPr lang="en-US" sz="1800" b="1" i="0" kern="1200" dirty="0">
                          <a:solidFill>
                            <a:schemeClr val="tx1"/>
                          </a:solidFill>
                          <a:effectLst/>
                          <a:latin typeface="Times New Roman" panose="02020603050405020304" pitchFamily="18" charset="0"/>
                          <a:ea typeface="+mn-ea"/>
                          <a:cs typeface="+mn-cs"/>
                        </a:rPr>
                        <a:t>Milestone </a:t>
                      </a:r>
                    </a:p>
                  </a:txBody>
                  <a:tcPr>
                    <a:lnL w="9525" cap="flat" cmpd="sng" algn="ctr">
                      <a:solidFill>
                        <a:srgbClr val="585587"/>
                      </a:solidFill>
                      <a:prstDash val="solid"/>
                      <a:round/>
                      <a:headEnd type="none" w="med" len="med"/>
                      <a:tailEnd type="none" w="med" len="med"/>
                    </a:lnL>
                    <a:lnR w="9525" cap="flat" cmpd="sng" algn="ctr">
                      <a:solidFill>
                        <a:srgbClr val="B85587"/>
                      </a:solidFill>
                      <a:prstDash val="solid"/>
                      <a:round/>
                      <a:headEnd type="none" w="med" len="med"/>
                      <a:tailEnd type="none" w="med" len="med"/>
                    </a:lnR>
                    <a:lnT w="9525" cap="flat" cmpd="sng" algn="ctr">
                      <a:solidFill>
                        <a:srgbClr val="585587"/>
                      </a:solidFill>
                      <a:prstDash val="solid"/>
                      <a:round/>
                      <a:headEnd type="none" w="med" len="med"/>
                      <a:tailEnd type="none" w="med" len="med"/>
                    </a:lnT>
                    <a:lnB w="9525" cap="flat" cmpd="sng" algn="ctr">
                      <a:solidFill>
                        <a:srgbClr val="D05887"/>
                      </a:solidFill>
                      <a:prstDash val="solid"/>
                      <a:round/>
                      <a:headEnd type="none" w="med" len="med"/>
                      <a:tailEnd type="none" w="med" len="med"/>
                    </a:lnB>
                  </a:tcPr>
                </a:tc>
                <a:tc>
                  <a:txBody>
                    <a:bodyPr/>
                    <a:lstStyle/>
                    <a:p>
                      <a:pPr algn="just" rtl="0" fontAlgn="base"/>
                      <a:r>
                        <a:rPr lang="en-US" sz="1200" b="1" i="0">
                          <a:effectLst/>
                          <a:latin typeface="Times New Roman" panose="02020603050405020304" pitchFamily="18" charset="0"/>
                        </a:rPr>
                        <a:t>Start</a:t>
                      </a:r>
                      <a:r>
                        <a:rPr lang="en-US" sz="1200" b="0" i="0">
                          <a:effectLst/>
                          <a:latin typeface="Times New Roman" panose="02020603050405020304" pitchFamily="18" charset="0"/>
                        </a:rPr>
                        <a:t> </a:t>
                      </a:r>
                      <a:endParaRPr lang="en-US" b="0" i="0">
                        <a:effectLst/>
                      </a:endParaRPr>
                    </a:p>
                  </a:txBody>
                  <a:tcPr>
                    <a:lnL w="9525" cap="flat" cmpd="sng" algn="ctr">
                      <a:solidFill>
                        <a:srgbClr val="B85587"/>
                      </a:solidFill>
                      <a:prstDash val="solid"/>
                      <a:round/>
                      <a:headEnd type="none" w="med" len="med"/>
                      <a:tailEnd type="none" w="med" len="med"/>
                    </a:lnL>
                    <a:lnR w="9525" cap="flat" cmpd="sng" algn="ctr">
                      <a:solidFill>
                        <a:srgbClr val="E05487"/>
                      </a:solidFill>
                      <a:prstDash val="solid"/>
                      <a:round/>
                      <a:headEnd type="none" w="med" len="med"/>
                      <a:tailEnd type="none" w="med" len="med"/>
                    </a:lnR>
                    <a:lnT w="9525" cap="flat" cmpd="sng" algn="ctr">
                      <a:solidFill>
                        <a:srgbClr val="005387"/>
                      </a:solidFill>
                      <a:prstDash val="solid"/>
                      <a:round/>
                      <a:headEnd type="none" w="med" len="med"/>
                      <a:tailEnd type="none" w="med" len="med"/>
                    </a:lnT>
                    <a:lnB w="9525" cap="flat" cmpd="sng" algn="ctr">
                      <a:solidFill>
                        <a:srgbClr val="205787"/>
                      </a:solidFill>
                      <a:prstDash val="solid"/>
                      <a:round/>
                      <a:headEnd type="none" w="med" len="med"/>
                      <a:tailEnd type="none" w="med" len="med"/>
                    </a:lnB>
                  </a:tcPr>
                </a:tc>
                <a:tc>
                  <a:txBody>
                    <a:bodyPr/>
                    <a:lstStyle/>
                    <a:p>
                      <a:pPr algn="just" rtl="0" fontAlgn="base"/>
                      <a:r>
                        <a:rPr lang="en-US" sz="1200" b="1" i="0">
                          <a:effectLst/>
                          <a:latin typeface="Times New Roman" panose="02020603050405020304" pitchFamily="18" charset="0"/>
                        </a:rPr>
                        <a:t>End</a:t>
                      </a:r>
                      <a:r>
                        <a:rPr lang="en-US" sz="1200" b="0" i="0">
                          <a:effectLst/>
                          <a:latin typeface="Times New Roman" panose="02020603050405020304" pitchFamily="18" charset="0"/>
                        </a:rPr>
                        <a:t> </a:t>
                      </a:r>
                      <a:endParaRPr lang="en-US" b="0" i="0">
                        <a:effectLst/>
                      </a:endParaRPr>
                    </a:p>
                  </a:txBody>
                  <a:tcPr>
                    <a:lnL w="9525" cap="flat" cmpd="sng" algn="ctr">
                      <a:solidFill>
                        <a:srgbClr val="E05487"/>
                      </a:solidFill>
                      <a:prstDash val="solid"/>
                      <a:round/>
                      <a:headEnd type="none" w="med" len="med"/>
                      <a:tailEnd type="none" w="med" len="med"/>
                    </a:lnL>
                    <a:lnR w="9525" cap="flat" cmpd="sng" algn="ctr">
                      <a:solidFill>
                        <a:srgbClr val="E05487"/>
                      </a:solidFill>
                      <a:prstDash val="solid"/>
                      <a:round/>
                      <a:headEnd type="none" w="med" len="med"/>
                      <a:tailEnd type="none" w="med" len="med"/>
                    </a:lnR>
                    <a:lnT w="9525" cap="flat" cmpd="sng" algn="ctr">
                      <a:solidFill>
                        <a:srgbClr val="E05487"/>
                      </a:solidFill>
                      <a:prstDash val="solid"/>
                      <a:round/>
                      <a:headEnd type="none" w="med" len="med"/>
                      <a:tailEnd type="none" w="med" len="med"/>
                    </a:lnT>
                    <a:lnB w="9525" cap="flat" cmpd="sng" algn="ctr">
                      <a:solidFill>
                        <a:srgbClr val="005687"/>
                      </a:solidFill>
                      <a:prstDash val="solid"/>
                      <a:round/>
                      <a:headEnd type="none" w="med" len="med"/>
                      <a:tailEnd type="none" w="med" len="med"/>
                    </a:lnB>
                  </a:tcPr>
                </a:tc>
                <a:extLst>
                  <a:ext uri="{0D108BD9-81ED-4DB2-BD59-A6C34878D82A}">
                    <a16:rowId xmlns:a16="http://schemas.microsoft.com/office/drawing/2014/main" val="1251613538"/>
                  </a:ext>
                </a:extLst>
              </a:tr>
              <a:tr h="747170">
                <a:tc>
                  <a:txBody>
                    <a:bodyPr/>
                    <a:lstStyle/>
                    <a:p>
                      <a:pPr algn="l" rtl="0" fontAlgn="base"/>
                      <a:r>
                        <a:rPr lang="en-US" sz="1800" b="1" i="0" dirty="0">
                          <a:effectLst/>
                          <a:latin typeface="Times New Roman" panose="02020603050405020304" pitchFamily="18" charset="0"/>
                        </a:rPr>
                        <a:t>Identify potential target materials for desired isotopes</a:t>
                      </a:r>
                      <a:endParaRPr lang="en-US" sz="1800" b="1" i="0" dirty="0">
                        <a:effectLst/>
                      </a:endParaRPr>
                    </a:p>
                  </a:txBody>
                  <a:tcPr>
                    <a:lnL w="9525" cap="flat" cmpd="sng" algn="ctr">
                      <a:solidFill>
                        <a:srgbClr val="D05887"/>
                      </a:solidFill>
                      <a:prstDash val="solid"/>
                      <a:round/>
                      <a:headEnd type="none" w="med" len="med"/>
                      <a:tailEnd type="none" w="med" len="med"/>
                    </a:lnL>
                    <a:lnR w="9525" cap="flat" cmpd="sng" algn="ctr">
                      <a:solidFill>
                        <a:srgbClr val="205787"/>
                      </a:solidFill>
                      <a:prstDash val="solid"/>
                      <a:round/>
                      <a:headEnd type="none" w="med" len="med"/>
                      <a:tailEnd type="none" w="med" len="med"/>
                    </a:lnR>
                    <a:lnT w="9525" cap="flat" cmpd="sng" algn="ctr">
                      <a:solidFill>
                        <a:srgbClr val="D05887"/>
                      </a:solidFill>
                      <a:prstDash val="solid"/>
                      <a:round/>
                      <a:headEnd type="none" w="med" len="med"/>
                      <a:tailEnd type="none" w="med" len="med"/>
                    </a:lnT>
                    <a:lnB w="9525" cap="flat" cmpd="sng" algn="ctr">
                      <a:solidFill>
                        <a:srgbClr val="3056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Y1Q1 </a:t>
                      </a:r>
                      <a:endParaRPr lang="en-US" b="1" i="0" dirty="0">
                        <a:effectLst/>
                      </a:endParaRPr>
                    </a:p>
                  </a:txBody>
                  <a:tcPr>
                    <a:lnL w="9525" cap="flat" cmpd="sng" algn="ctr">
                      <a:solidFill>
                        <a:srgbClr val="205787"/>
                      </a:solidFill>
                      <a:prstDash val="solid"/>
                      <a:round/>
                      <a:headEnd type="none" w="med" len="med"/>
                      <a:tailEnd type="none" w="med" len="med"/>
                    </a:lnL>
                    <a:lnR w="9525" cap="flat" cmpd="sng" algn="ctr">
                      <a:solidFill>
                        <a:srgbClr val="005687"/>
                      </a:solidFill>
                      <a:prstDash val="solid"/>
                      <a:round/>
                      <a:headEnd type="none" w="med" len="med"/>
                      <a:tailEnd type="none" w="med" len="med"/>
                    </a:lnR>
                    <a:lnT w="9525" cap="flat" cmpd="sng" algn="ctr">
                      <a:solidFill>
                        <a:srgbClr val="205787"/>
                      </a:solidFill>
                      <a:prstDash val="solid"/>
                      <a:round/>
                      <a:headEnd type="none" w="med" len="med"/>
                      <a:tailEnd type="none" w="med" len="med"/>
                    </a:lnT>
                    <a:lnB w="9525" cap="flat" cmpd="sng" algn="ctr">
                      <a:solidFill>
                        <a:srgbClr val="285B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Y1Q2 </a:t>
                      </a:r>
                      <a:endParaRPr lang="en-US" b="1" i="0" dirty="0">
                        <a:effectLst/>
                      </a:endParaRPr>
                    </a:p>
                  </a:txBody>
                  <a:tcPr>
                    <a:lnL w="9525" cap="flat" cmpd="sng" algn="ctr">
                      <a:solidFill>
                        <a:srgbClr val="005687"/>
                      </a:solidFill>
                      <a:prstDash val="solid"/>
                      <a:round/>
                      <a:headEnd type="none" w="med" len="med"/>
                      <a:tailEnd type="none" w="med" len="med"/>
                    </a:lnL>
                    <a:lnR w="9525" cap="flat" cmpd="sng" algn="ctr">
                      <a:solidFill>
                        <a:srgbClr val="005687"/>
                      </a:solidFill>
                      <a:prstDash val="solid"/>
                      <a:round/>
                      <a:headEnd type="none" w="med" len="med"/>
                      <a:tailEnd type="none" w="med" len="med"/>
                    </a:lnR>
                    <a:lnT w="9525" cap="flat" cmpd="sng" algn="ctr">
                      <a:solidFill>
                        <a:srgbClr val="005687"/>
                      </a:solidFill>
                      <a:prstDash val="solid"/>
                      <a:round/>
                      <a:headEnd type="none" w="med" len="med"/>
                      <a:tailEnd type="none" w="med" len="med"/>
                    </a:lnT>
                    <a:lnB w="9525" cap="flat" cmpd="sng" algn="ctr">
                      <a:solidFill>
                        <a:srgbClr val="605987"/>
                      </a:solidFill>
                      <a:prstDash val="solid"/>
                      <a:round/>
                      <a:headEnd type="none" w="med" len="med"/>
                      <a:tailEnd type="none" w="med" len="med"/>
                    </a:lnB>
                  </a:tcPr>
                </a:tc>
                <a:extLst>
                  <a:ext uri="{0D108BD9-81ED-4DB2-BD59-A6C34878D82A}">
                    <a16:rowId xmlns:a16="http://schemas.microsoft.com/office/drawing/2014/main" val="1199896605"/>
                  </a:ext>
                </a:extLst>
              </a:tr>
              <a:tr h="507141">
                <a:tc>
                  <a:txBody>
                    <a:bodyPr/>
                    <a:lstStyle/>
                    <a:p>
                      <a:pPr algn="l" rtl="0" fontAlgn="base"/>
                      <a:r>
                        <a:rPr lang="en-US" sz="1800" b="1" i="0" dirty="0">
                          <a:effectLst/>
                          <a:latin typeface="Times New Roman" panose="02020603050405020304" pitchFamily="18" charset="0"/>
                        </a:rPr>
                        <a:t>Irradiate test foils using the BLIP and/or Cyclotron</a:t>
                      </a:r>
                      <a:endParaRPr lang="en-US" sz="1800" b="1" i="0" dirty="0">
                        <a:effectLst/>
                      </a:endParaRPr>
                    </a:p>
                  </a:txBody>
                  <a:tcPr>
                    <a:lnL w="9525" cap="flat" cmpd="sng" algn="ctr">
                      <a:solidFill>
                        <a:srgbClr val="305687"/>
                      </a:solidFill>
                      <a:prstDash val="solid"/>
                      <a:round/>
                      <a:headEnd type="none" w="med" len="med"/>
                      <a:tailEnd type="none" w="med" len="med"/>
                    </a:lnL>
                    <a:lnR w="9525" cap="flat" cmpd="sng" algn="ctr">
                      <a:solidFill>
                        <a:srgbClr val="205787"/>
                      </a:solidFill>
                      <a:prstDash val="solid"/>
                      <a:round/>
                      <a:headEnd type="none" w="med" len="med"/>
                      <a:tailEnd type="none" w="med" len="med"/>
                    </a:lnR>
                    <a:lnT w="9525" cap="flat" cmpd="sng" algn="ctr">
                      <a:solidFill>
                        <a:srgbClr val="305687"/>
                      </a:solidFill>
                      <a:prstDash val="solid"/>
                      <a:round/>
                      <a:headEnd type="none" w="med" len="med"/>
                      <a:tailEnd type="none" w="med" len="med"/>
                    </a:lnT>
                    <a:lnB w="9525" cap="flat" cmpd="sng" algn="ctr">
                      <a:solidFill>
                        <a:srgbClr val="6059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Y1Q2 </a:t>
                      </a:r>
                      <a:endParaRPr lang="en-US" b="1" i="0" dirty="0">
                        <a:effectLst/>
                      </a:endParaRPr>
                    </a:p>
                  </a:txBody>
                  <a:tcPr>
                    <a:lnL w="9525" cap="flat" cmpd="sng" algn="ctr">
                      <a:solidFill>
                        <a:srgbClr val="205787"/>
                      </a:solidFill>
                      <a:prstDash val="solid"/>
                      <a:round/>
                      <a:headEnd type="none" w="med" len="med"/>
                      <a:tailEnd type="none" w="med" len="med"/>
                    </a:lnL>
                    <a:lnR w="9525" cap="flat" cmpd="sng" algn="ctr">
                      <a:solidFill>
                        <a:srgbClr val="605987"/>
                      </a:solidFill>
                      <a:prstDash val="solid"/>
                      <a:round/>
                      <a:headEnd type="none" w="med" len="med"/>
                      <a:tailEnd type="none" w="med" len="med"/>
                    </a:lnR>
                    <a:lnT w="9525" cap="flat" cmpd="sng" algn="ctr">
                      <a:solidFill>
                        <a:srgbClr val="285B87"/>
                      </a:solidFill>
                      <a:prstDash val="solid"/>
                      <a:round/>
                      <a:headEnd type="none" w="med" len="med"/>
                      <a:tailEnd type="none" w="med" len="med"/>
                    </a:lnT>
                    <a:lnB w="9525" cap="flat" cmpd="sng" algn="ctr">
                      <a:solidFill>
                        <a:srgbClr val="985A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Y1Q4 </a:t>
                      </a:r>
                      <a:endParaRPr lang="en-US" b="1" i="0" dirty="0">
                        <a:effectLst/>
                      </a:endParaRPr>
                    </a:p>
                  </a:txBody>
                  <a:tcPr>
                    <a:lnL w="9525" cap="flat" cmpd="sng" algn="ctr">
                      <a:solidFill>
                        <a:srgbClr val="605987"/>
                      </a:solidFill>
                      <a:prstDash val="solid"/>
                      <a:round/>
                      <a:headEnd type="none" w="med" len="med"/>
                      <a:tailEnd type="none" w="med" len="med"/>
                    </a:lnL>
                    <a:lnR w="9525" cap="flat" cmpd="sng" algn="ctr">
                      <a:solidFill>
                        <a:srgbClr val="605987"/>
                      </a:solidFill>
                      <a:prstDash val="solid"/>
                      <a:round/>
                      <a:headEnd type="none" w="med" len="med"/>
                      <a:tailEnd type="none" w="med" len="med"/>
                    </a:lnR>
                    <a:lnT w="9525" cap="flat" cmpd="sng" algn="ctr">
                      <a:solidFill>
                        <a:srgbClr val="605987"/>
                      </a:solidFill>
                      <a:prstDash val="solid"/>
                      <a:round/>
                      <a:headEnd type="none" w="med" len="med"/>
                      <a:tailEnd type="none" w="med" len="med"/>
                    </a:lnT>
                    <a:lnB w="9525" cap="flat" cmpd="sng" algn="ctr">
                      <a:solidFill>
                        <a:srgbClr val="385D87"/>
                      </a:solidFill>
                      <a:prstDash val="solid"/>
                      <a:round/>
                      <a:headEnd type="none" w="med" len="med"/>
                      <a:tailEnd type="none" w="med" len="med"/>
                    </a:lnB>
                  </a:tcPr>
                </a:tc>
                <a:extLst>
                  <a:ext uri="{0D108BD9-81ED-4DB2-BD59-A6C34878D82A}">
                    <a16:rowId xmlns:a16="http://schemas.microsoft.com/office/drawing/2014/main" val="801232285"/>
                  </a:ext>
                </a:extLst>
              </a:tr>
              <a:tr h="626469">
                <a:tc>
                  <a:txBody>
                    <a:bodyPr/>
                    <a:lstStyle/>
                    <a:p>
                      <a:pPr marL="0" algn="l" defTabSz="685800" rtl="0" eaLnBrk="1" fontAlgn="base" latinLnBrk="0" hangingPunct="1"/>
                      <a:r>
                        <a:rPr lang="en-US" sz="1800" b="1" i="0" kern="1200" dirty="0">
                          <a:solidFill>
                            <a:schemeClr val="tx1"/>
                          </a:solidFill>
                          <a:effectLst/>
                          <a:latin typeface="Times New Roman" panose="02020603050405020304" pitchFamily="18" charset="0"/>
                          <a:ea typeface="+mn-ea"/>
                          <a:cs typeface="+mn-cs"/>
                        </a:rPr>
                        <a:t>Develop separations methods for each desired isotope</a:t>
                      </a:r>
                    </a:p>
                  </a:txBody>
                  <a:tcPr>
                    <a:lnL w="9525" cap="flat" cmpd="sng" algn="ctr">
                      <a:solidFill>
                        <a:srgbClr val="605987"/>
                      </a:solidFill>
                      <a:prstDash val="solid"/>
                      <a:round/>
                      <a:headEnd type="none" w="med" len="med"/>
                      <a:tailEnd type="none" w="med" len="med"/>
                    </a:lnL>
                    <a:lnR w="9525" cap="flat" cmpd="sng" algn="ctr">
                      <a:solidFill>
                        <a:srgbClr val="505A87"/>
                      </a:solidFill>
                      <a:prstDash val="solid"/>
                      <a:round/>
                      <a:headEnd type="none" w="med" len="med"/>
                      <a:tailEnd type="none" w="med" len="med"/>
                    </a:lnR>
                    <a:lnT w="9525" cap="flat" cmpd="sng" algn="ctr">
                      <a:solidFill>
                        <a:srgbClr val="605987"/>
                      </a:solidFill>
                      <a:prstDash val="solid"/>
                      <a:round/>
                      <a:headEnd type="none" w="med" len="med"/>
                      <a:tailEnd type="none" w="med" len="med"/>
                    </a:lnT>
                    <a:lnB w="9525" cap="flat" cmpd="sng" algn="ctr">
                      <a:solidFill>
                        <a:srgbClr val="C05C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Y2Q1 </a:t>
                      </a:r>
                      <a:endParaRPr lang="en-US" b="1" i="0" dirty="0">
                        <a:effectLst/>
                      </a:endParaRPr>
                    </a:p>
                  </a:txBody>
                  <a:tcPr>
                    <a:lnL w="9525" cap="flat" cmpd="sng" algn="ctr">
                      <a:solidFill>
                        <a:srgbClr val="505A87"/>
                      </a:solidFill>
                      <a:prstDash val="solid"/>
                      <a:round/>
                      <a:headEnd type="none" w="med" len="med"/>
                      <a:tailEnd type="none" w="med" len="med"/>
                    </a:lnL>
                    <a:lnR w="9525" cap="flat" cmpd="sng" algn="ctr">
                      <a:solidFill>
                        <a:srgbClr val="385D87"/>
                      </a:solidFill>
                      <a:prstDash val="solid"/>
                      <a:round/>
                      <a:headEnd type="none" w="med" len="med"/>
                      <a:tailEnd type="none" w="med" len="med"/>
                    </a:lnR>
                    <a:lnT w="9525" cap="flat" cmpd="sng" algn="ctr">
                      <a:solidFill>
                        <a:srgbClr val="985A87"/>
                      </a:solidFill>
                      <a:prstDash val="solid"/>
                      <a:round/>
                      <a:headEnd type="none" w="med" len="med"/>
                      <a:tailEnd type="none" w="med" len="med"/>
                    </a:lnT>
                    <a:lnB w="9525" cap="flat" cmpd="sng" algn="ctr">
                      <a:solidFill>
                        <a:srgbClr val="105E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Y2Q3 </a:t>
                      </a:r>
                      <a:endParaRPr lang="en-US" b="1" i="0" dirty="0">
                        <a:effectLst/>
                      </a:endParaRPr>
                    </a:p>
                  </a:txBody>
                  <a:tcPr>
                    <a:lnL w="9525" cap="flat" cmpd="sng" algn="ctr">
                      <a:solidFill>
                        <a:srgbClr val="385D87"/>
                      </a:solidFill>
                      <a:prstDash val="solid"/>
                      <a:round/>
                      <a:headEnd type="none" w="med" len="med"/>
                      <a:tailEnd type="none" w="med" len="med"/>
                    </a:lnL>
                    <a:lnR w="9525" cap="flat" cmpd="sng" algn="ctr">
                      <a:solidFill>
                        <a:srgbClr val="385D87"/>
                      </a:solidFill>
                      <a:prstDash val="solid"/>
                      <a:round/>
                      <a:headEnd type="none" w="med" len="med"/>
                      <a:tailEnd type="none" w="med" len="med"/>
                    </a:lnR>
                    <a:lnT w="9525" cap="flat" cmpd="sng" algn="ctr">
                      <a:solidFill>
                        <a:srgbClr val="385D87"/>
                      </a:solidFill>
                      <a:prstDash val="solid"/>
                      <a:round/>
                      <a:headEnd type="none" w="med" len="med"/>
                      <a:tailEnd type="none" w="med" len="med"/>
                    </a:lnT>
                    <a:lnB w="9525" cap="flat" cmpd="sng" algn="ctr">
                      <a:solidFill>
                        <a:srgbClr val="285E87"/>
                      </a:solidFill>
                      <a:prstDash val="solid"/>
                      <a:round/>
                      <a:headEnd type="none" w="med" len="med"/>
                      <a:tailEnd type="none" w="med" len="med"/>
                    </a:lnB>
                  </a:tcPr>
                </a:tc>
                <a:extLst>
                  <a:ext uri="{0D108BD9-81ED-4DB2-BD59-A6C34878D82A}">
                    <a16:rowId xmlns:a16="http://schemas.microsoft.com/office/drawing/2014/main" val="1483314413"/>
                  </a:ext>
                </a:extLst>
              </a:tr>
              <a:tr h="797499">
                <a:tc>
                  <a:txBody>
                    <a:bodyPr/>
                    <a:lstStyle/>
                    <a:p>
                      <a:pPr algn="l" rtl="0" fontAlgn="base"/>
                      <a:r>
                        <a:rPr lang="en-US" sz="1800" b="1" i="0" dirty="0">
                          <a:effectLst/>
                          <a:latin typeface="Times New Roman" panose="02020603050405020304" pitchFamily="18" charset="0"/>
                        </a:rPr>
                        <a:t>Develop radioanalytical methods to determine quality of BLIP/Cyclotron produced isotopes </a:t>
                      </a:r>
                      <a:endParaRPr lang="en-US" sz="1800" b="1" i="0" dirty="0">
                        <a:effectLst/>
                      </a:endParaRPr>
                    </a:p>
                  </a:txBody>
                  <a:tcPr>
                    <a:lnL w="9525" cap="flat" cmpd="sng" algn="ctr">
                      <a:solidFill>
                        <a:srgbClr val="C05C87"/>
                      </a:solidFill>
                      <a:prstDash val="solid"/>
                      <a:round/>
                      <a:headEnd type="none" w="med" len="med"/>
                      <a:tailEnd type="none" w="med" len="med"/>
                    </a:lnL>
                    <a:lnR w="9525" cap="flat" cmpd="sng" algn="ctr">
                      <a:solidFill>
                        <a:srgbClr val="C85D87"/>
                      </a:solidFill>
                      <a:prstDash val="solid"/>
                      <a:round/>
                      <a:headEnd type="none" w="med" len="med"/>
                      <a:tailEnd type="none" w="med" len="med"/>
                    </a:lnR>
                    <a:lnT w="9525" cap="flat" cmpd="sng" algn="ctr">
                      <a:solidFill>
                        <a:srgbClr val="C05C87"/>
                      </a:solidFill>
                      <a:prstDash val="solid"/>
                      <a:round/>
                      <a:headEnd type="none" w="med" len="med"/>
                      <a:tailEnd type="none" w="med" len="med"/>
                    </a:lnT>
                    <a:lnB w="9525" cap="flat" cmpd="sng" algn="ctr">
                      <a:solidFill>
                        <a:srgbClr val="C05C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Y2Q4 </a:t>
                      </a:r>
                      <a:endParaRPr lang="en-US" b="1" i="0" dirty="0">
                        <a:effectLst/>
                      </a:endParaRPr>
                    </a:p>
                  </a:txBody>
                  <a:tcPr>
                    <a:lnL w="9525" cap="flat" cmpd="sng" algn="ctr">
                      <a:solidFill>
                        <a:srgbClr val="C85D87"/>
                      </a:solidFill>
                      <a:prstDash val="solid"/>
                      <a:round/>
                      <a:headEnd type="none" w="med" len="med"/>
                      <a:tailEnd type="none" w="med" len="med"/>
                    </a:lnL>
                    <a:lnR w="9525" cap="flat" cmpd="sng" algn="ctr">
                      <a:solidFill>
                        <a:srgbClr val="285E87"/>
                      </a:solidFill>
                      <a:prstDash val="solid"/>
                      <a:round/>
                      <a:headEnd type="none" w="med" len="med"/>
                      <a:tailEnd type="none" w="med" len="med"/>
                    </a:lnR>
                    <a:lnT w="9525" cap="flat" cmpd="sng" algn="ctr">
                      <a:solidFill>
                        <a:srgbClr val="105E87"/>
                      </a:solidFill>
                      <a:prstDash val="solid"/>
                      <a:round/>
                      <a:headEnd type="none" w="med" len="med"/>
                      <a:tailEnd type="none" w="med" len="med"/>
                    </a:lnT>
                    <a:lnB w="9525" cap="flat" cmpd="sng" algn="ctr">
                      <a:solidFill>
                        <a:srgbClr val="105E87"/>
                      </a:solidFill>
                      <a:prstDash val="solid"/>
                      <a:round/>
                      <a:headEnd type="none" w="med" len="med"/>
                      <a:tailEnd type="none" w="med" len="med"/>
                    </a:lnB>
                  </a:tcPr>
                </a:tc>
                <a:tc>
                  <a:txBody>
                    <a:bodyPr/>
                    <a:lstStyle/>
                    <a:p>
                      <a:pPr algn="l" rtl="0" fontAlgn="base"/>
                      <a:r>
                        <a:rPr lang="en-US" sz="1200" b="1" i="0" dirty="0">
                          <a:effectLst/>
                          <a:latin typeface="Times New Roman" panose="02020603050405020304" pitchFamily="18" charset="0"/>
                        </a:rPr>
                        <a:t>Y3Q2 </a:t>
                      </a:r>
                      <a:endParaRPr lang="en-US" b="1" i="0" dirty="0">
                        <a:effectLst/>
                      </a:endParaRPr>
                    </a:p>
                  </a:txBody>
                  <a:tcPr>
                    <a:lnL w="9525" cap="flat" cmpd="sng" algn="ctr">
                      <a:solidFill>
                        <a:srgbClr val="285E87"/>
                      </a:solidFill>
                      <a:prstDash val="solid"/>
                      <a:round/>
                      <a:headEnd type="none" w="med" len="med"/>
                      <a:tailEnd type="none" w="med" len="med"/>
                    </a:lnL>
                    <a:lnR w="9525" cap="flat" cmpd="sng" algn="ctr">
                      <a:solidFill>
                        <a:srgbClr val="285E87"/>
                      </a:solidFill>
                      <a:prstDash val="solid"/>
                      <a:round/>
                      <a:headEnd type="none" w="med" len="med"/>
                      <a:tailEnd type="none" w="med" len="med"/>
                    </a:lnR>
                    <a:lnT w="9525" cap="flat" cmpd="sng" algn="ctr">
                      <a:solidFill>
                        <a:srgbClr val="285E87"/>
                      </a:solidFill>
                      <a:prstDash val="solid"/>
                      <a:round/>
                      <a:headEnd type="none" w="med" len="med"/>
                      <a:tailEnd type="none" w="med" len="med"/>
                    </a:lnT>
                    <a:lnB w="9525" cap="flat" cmpd="sng" algn="ctr">
                      <a:solidFill>
                        <a:srgbClr val="285E87"/>
                      </a:solidFill>
                      <a:prstDash val="solid"/>
                      <a:round/>
                      <a:headEnd type="none" w="med" len="med"/>
                      <a:tailEnd type="none" w="med" len="med"/>
                    </a:lnB>
                  </a:tcPr>
                </a:tc>
                <a:extLst>
                  <a:ext uri="{0D108BD9-81ED-4DB2-BD59-A6C34878D82A}">
                    <a16:rowId xmlns:a16="http://schemas.microsoft.com/office/drawing/2014/main" val="2003707971"/>
                  </a:ext>
                </a:extLst>
              </a:tr>
              <a:tr h="797499">
                <a:tc>
                  <a:txBody>
                    <a:bodyPr/>
                    <a:lstStyle/>
                    <a:p>
                      <a:pPr marL="0" algn="l" defTabSz="685800" rtl="0" eaLnBrk="1" fontAlgn="base" latinLnBrk="0" hangingPunct="1"/>
                      <a:r>
                        <a:rPr lang="en-US" sz="1800" b="1" i="0" kern="1200" dirty="0">
                          <a:solidFill>
                            <a:schemeClr val="tx1"/>
                          </a:solidFill>
                          <a:effectLst/>
                          <a:latin typeface="Times New Roman" panose="02020603050405020304" pitchFamily="18" charset="0"/>
                          <a:ea typeface="+mn-ea"/>
                          <a:cs typeface="+mn-cs"/>
                        </a:rPr>
                        <a:t>Develop solid target design, cooling, and handling procedures for actual 30 MeV cyclotron</a:t>
                      </a:r>
                    </a:p>
                  </a:txBody>
                  <a:tcPr>
                    <a:lnL w="9525" cap="flat" cmpd="sng" algn="ctr">
                      <a:solidFill>
                        <a:srgbClr val="C05C87"/>
                      </a:solidFill>
                      <a:prstDash val="solid"/>
                      <a:round/>
                      <a:headEnd type="none" w="med" len="med"/>
                      <a:tailEnd type="none" w="med" len="med"/>
                    </a:lnL>
                    <a:lnR w="9525" cap="flat" cmpd="sng" algn="ctr">
                      <a:solidFill>
                        <a:srgbClr val="C85D87"/>
                      </a:solidFill>
                      <a:prstDash val="solid"/>
                      <a:round/>
                      <a:headEnd type="none" w="med" len="med"/>
                      <a:tailEnd type="none" w="med" len="med"/>
                    </a:lnR>
                    <a:lnT w="9525" cap="flat" cmpd="sng" algn="ctr">
                      <a:solidFill>
                        <a:srgbClr val="C05C87"/>
                      </a:solidFill>
                      <a:prstDash val="solid"/>
                      <a:round/>
                      <a:headEnd type="none" w="med" len="med"/>
                      <a:tailEnd type="none" w="med" len="med"/>
                    </a:lnT>
                    <a:lnB w="9525" cap="flat" cmpd="sng" algn="ctr">
                      <a:solidFill>
                        <a:srgbClr val="C05C87"/>
                      </a:solidFill>
                      <a:prstDash val="solid"/>
                      <a:round/>
                      <a:headEnd type="none" w="med" len="med"/>
                      <a:tailEnd type="none" w="med" len="med"/>
                    </a:lnB>
                  </a:tcPr>
                </a:tc>
                <a:tc>
                  <a:txBody>
                    <a:bodyPr/>
                    <a:lstStyle/>
                    <a:p>
                      <a:pPr marL="0" algn="l" defTabSz="685800" rtl="0" eaLnBrk="1" fontAlgn="base" latinLnBrk="0" hangingPunct="1"/>
                      <a:r>
                        <a:rPr lang="en-US" sz="1200" b="1" i="0" kern="1200" dirty="0">
                          <a:solidFill>
                            <a:schemeClr val="tx1"/>
                          </a:solidFill>
                          <a:effectLst/>
                          <a:latin typeface="Times New Roman" panose="02020603050405020304" pitchFamily="18" charset="0"/>
                          <a:ea typeface="+mn-ea"/>
                          <a:cs typeface="+mn-cs"/>
                        </a:rPr>
                        <a:t>Y3Q2</a:t>
                      </a:r>
                    </a:p>
                  </a:txBody>
                  <a:tcPr>
                    <a:lnL w="9525" cap="flat" cmpd="sng" algn="ctr">
                      <a:solidFill>
                        <a:srgbClr val="C85D87"/>
                      </a:solidFill>
                      <a:prstDash val="solid"/>
                      <a:round/>
                      <a:headEnd type="none" w="med" len="med"/>
                      <a:tailEnd type="none" w="med" len="med"/>
                    </a:lnL>
                    <a:lnR w="9525" cap="flat" cmpd="sng" algn="ctr">
                      <a:solidFill>
                        <a:srgbClr val="285E87"/>
                      </a:solidFill>
                      <a:prstDash val="solid"/>
                      <a:round/>
                      <a:headEnd type="none" w="med" len="med"/>
                      <a:tailEnd type="none" w="med" len="med"/>
                    </a:lnR>
                    <a:lnT w="9525" cap="flat" cmpd="sng" algn="ctr">
                      <a:solidFill>
                        <a:srgbClr val="105E87"/>
                      </a:solidFill>
                      <a:prstDash val="solid"/>
                      <a:round/>
                      <a:headEnd type="none" w="med" len="med"/>
                      <a:tailEnd type="none" w="med" len="med"/>
                    </a:lnT>
                    <a:lnB w="9525" cap="flat" cmpd="sng" algn="ctr">
                      <a:solidFill>
                        <a:srgbClr val="105E87"/>
                      </a:solidFill>
                      <a:prstDash val="solid"/>
                      <a:round/>
                      <a:headEnd type="none" w="med" len="med"/>
                      <a:tailEnd type="none" w="med" len="med"/>
                    </a:lnB>
                  </a:tcPr>
                </a:tc>
                <a:tc>
                  <a:txBody>
                    <a:bodyPr/>
                    <a:lstStyle/>
                    <a:p>
                      <a:pPr marL="0" algn="l" defTabSz="685800" rtl="0" eaLnBrk="1" fontAlgn="base" latinLnBrk="0" hangingPunct="1"/>
                      <a:r>
                        <a:rPr lang="en-US" sz="1200" b="1" i="0" kern="1200" dirty="0">
                          <a:solidFill>
                            <a:schemeClr val="tx1"/>
                          </a:solidFill>
                          <a:effectLst/>
                          <a:latin typeface="Times New Roman" panose="02020603050405020304" pitchFamily="18" charset="0"/>
                          <a:ea typeface="+mn-ea"/>
                          <a:cs typeface="+mn-cs"/>
                        </a:rPr>
                        <a:t>Y3Q4</a:t>
                      </a:r>
                    </a:p>
                  </a:txBody>
                  <a:tcPr>
                    <a:lnL w="9525" cap="flat" cmpd="sng" algn="ctr">
                      <a:solidFill>
                        <a:srgbClr val="285E87"/>
                      </a:solidFill>
                      <a:prstDash val="solid"/>
                      <a:round/>
                      <a:headEnd type="none" w="med" len="med"/>
                      <a:tailEnd type="none" w="med" len="med"/>
                    </a:lnL>
                    <a:lnR w="9525" cap="flat" cmpd="sng" algn="ctr">
                      <a:solidFill>
                        <a:srgbClr val="285E87"/>
                      </a:solidFill>
                      <a:prstDash val="solid"/>
                      <a:round/>
                      <a:headEnd type="none" w="med" len="med"/>
                      <a:tailEnd type="none" w="med" len="med"/>
                    </a:lnR>
                    <a:lnT w="9525" cap="flat" cmpd="sng" algn="ctr">
                      <a:solidFill>
                        <a:srgbClr val="285E87"/>
                      </a:solidFill>
                      <a:prstDash val="solid"/>
                      <a:round/>
                      <a:headEnd type="none" w="med" len="med"/>
                      <a:tailEnd type="none" w="med" len="med"/>
                    </a:lnT>
                    <a:lnB w="9525" cap="flat" cmpd="sng" algn="ctr">
                      <a:solidFill>
                        <a:srgbClr val="285E87"/>
                      </a:solidFill>
                      <a:prstDash val="solid"/>
                      <a:round/>
                      <a:headEnd type="none" w="med" len="med"/>
                      <a:tailEnd type="none" w="med" len="med"/>
                    </a:lnB>
                  </a:tcPr>
                </a:tc>
                <a:extLst>
                  <a:ext uri="{0D108BD9-81ED-4DB2-BD59-A6C34878D82A}">
                    <a16:rowId xmlns:a16="http://schemas.microsoft.com/office/drawing/2014/main" val="1672523519"/>
                  </a:ext>
                </a:extLst>
              </a:tr>
            </a:tbl>
          </a:graphicData>
        </a:graphic>
      </p:graphicFrame>
      <p:sp>
        <p:nvSpPr>
          <p:cNvPr id="4" name="Slide Number Placeholder 3">
            <a:extLst>
              <a:ext uri="{FF2B5EF4-FFF2-40B4-BE49-F238E27FC236}">
                <a16:creationId xmlns:a16="http://schemas.microsoft.com/office/drawing/2014/main" id="{B39516E6-E0A8-47EA-A147-5E4172F63F96}"/>
              </a:ext>
            </a:extLst>
          </p:cNvPr>
          <p:cNvSpPr>
            <a:spLocks noGrp="1"/>
          </p:cNvSpPr>
          <p:nvPr>
            <p:ph type="sldNum" sz="quarter" idx="4"/>
          </p:nvPr>
        </p:nvSpPr>
        <p:spPr/>
        <p:txBody>
          <a:bodyPr/>
          <a:lstStyle/>
          <a:p>
            <a:fld id="{933A556B-7C63-244D-9B7C-B0EA8042B330}" type="slidenum">
              <a:rPr lang="en-US" smtClean="0"/>
              <a:pPr/>
              <a:t>9</a:t>
            </a:fld>
            <a:endParaRPr lang="en-US" sz="750"/>
          </a:p>
        </p:txBody>
      </p:sp>
    </p:spTree>
    <p:extLst>
      <p:ext uri="{BB962C8B-B14F-4D97-AF65-F5344CB8AC3E}">
        <p14:creationId xmlns:p14="http://schemas.microsoft.com/office/powerpoint/2010/main" val="3888105151"/>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560</TotalTime>
  <Words>685</Words>
  <Application>Microsoft Office PowerPoint</Application>
  <PresentationFormat>On-screen Show (4:3)</PresentationFormat>
  <Paragraphs>107</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Segoe UI</vt:lpstr>
      <vt:lpstr>Times New Roman</vt:lpstr>
      <vt:lpstr>BNL</vt:lpstr>
      <vt:lpstr>Examining Novel Isotope Production Pathways for a Medium to High Energy Cyclotron</vt:lpstr>
      <vt:lpstr>FY2023 NPP LDRD Type A Proposal </vt:lpstr>
      <vt:lpstr>Description of the LDRD Proposal</vt:lpstr>
      <vt:lpstr>Potential Benefits and Impact</vt:lpstr>
      <vt:lpstr>Goal</vt:lpstr>
      <vt:lpstr>Current Isotope Production at BNL</vt:lpstr>
      <vt:lpstr>Methods</vt:lpstr>
      <vt:lpstr>Required Procurement </vt:lpstr>
      <vt:lpstr>Deliverables</vt:lpstr>
      <vt:lpstr>Personnel </vt:lpstr>
      <vt:lpstr>Summary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Capasso, Frances</dc:creator>
  <cp:keywords/>
  <dc:description/>
  <cp:lastModifiedBy>Hatcher-Lamarre, Jasmine</cp:lastModifiedBy>
  <cp:revision>20</cp:revision>
  <dcterms:created xsi:type="dcterms:W3CDTF">2022-02-16T00:10:48Z</dcterms:created>
  <dcterms:modified xsi:type="dcterms:W3CDTF">2022-06-01T12:57:11Z</dcterms:modified>
  <cp:category/>
</cp:coreProperties>
</file>