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sldIdLst>
    <p:sldId id="260" r:id="rId2"/>
    <p:sldId id="257" r:id="rId3"/>
    <p:sldId id="269" r:id="rId4"/>
    <p:sldId id="276" r:id="rId5"/>
    <p:sldId id="270" r:id="rId6"/>
    <p:sldId id="271" r:id="rId7"/>
    <p:sldId id="278" r:id="rId8"/>
    <p:sldId id="272" r:id="rId9"/>
    <p:sldId id="273" r:id="rId10"/>
    <p:sldId id="274" r:id="rId11"/>
    <p:sldId id="275" r:id="rId12"/>
    <p:sldId id="268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60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881" y="1349599"/>
            <a:ext cx="7750969" cy="194746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Particle Accelerator</a:t>
            </a:r>
            <a:br>
              <a:rPr lang="en-US" dirty="0"/>
            </a:br>
            <a:r>
              <a:rPr lang="en-US" dirty="0"/>
              <a:t>Self-Evaluation by</a:t>
            </a:r>
            <a:br>
              <a:rPr lang="en-US" dirty="0"/>
            </a:br>
            <a:r>
              <a:rPr lang="en-US" dirty="0"/>
              <a:t>Machine Learning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687CA-4DEE-1B47-B816-4C68BCCAD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LDRD Pre-review June 1,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1" y="3297059"/>
            <a:ext cx="7750969" cy="2324808"/>
          </a:xfrm>
        </p:spPr>
        <p:txBody>
          <a:bodyPr/>
          <a:lstStyle/>
          <a:p>
            <a:r>
              <a:rPr lang="en-US" dirty="0"/>
              <a:t>Principle Investigators:</a:t>
            </a:r>
          </a:p>
          <a:p>
            <a:r>
              <a:rPr lang="en-US" dirty="0"/>
              <a:t>Georg </a:t>
            </a:r>
            <a:r>
              <a:rPr lang="en-US" dirty="0" err="1"/>
              <a:t>Hoffstaetter</a:t>
            </a:r>
            <a:r>
              <a:rPr lang="en-US" dirty="0"/>
              <a:t> (C-AD and Cornell, Presenter)</a:t>
            </a:r>
          </a:p>
          <a:p>
            <a:r>
              <a:rPr lang="en-US" dirty="0"/>
              <a:t>Kevin Brown (C-AD and Stony Brook)</a:t>
            </a:r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-210269"/>
            <a:ext cx="8286750" cy="1325563"/>
          </a:xfrm>
        </p:spPr>
        <p:txBody>
          <a:bodyPr/>
          <a:lstStyle/>
          <a:p>
            <a:r>
              <a:rPr lang="en-US" dirty="0"/>
              <a:t>Potential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625" y="804448"/>
            <a:ext cx="8286750" cy="4206875"/>
          </a:xfrm>
        </p:spPr>
        <p:txBody>
          <a:bodyPr>
            <a:normAutofit/>
          </a:bodyPr>
          <a:lstStyle/>
          <a:p>
            <a:r>
              <a:rPr lang="en-US" dirty="0"/>
              <a:t>Continuous update of the virtual accelerator model.</a:t>
            </a:r>
          </a:p>
          <a:p>
            <a:r>
              <a:rPr lang="en-US" dirty="0"/>
              <a:t>Savings in dedicated study time.</a:t>
            </a:r>
          </a:p>
          <a:p>
            <a:r>
              <a:rPr lang="en-US" dirty="0"/>
              <a:t>Early warnings about component deterioration.</a:t>
            </a:r>
          </a:p>
          <a:p>
            <a:r>
              <a:rPr lang="en-US" dirty="0"/>
              <a:t>Confidence estimates for detectors.</a:t>
            </a:r>
          </a:p>
          <a:p>
            <a:r>
              <a:rPr lang="en-US" dirty="0"/>
              <a:t>Availability of a VAM for feedbacks and optimizations.</a:t>
            </a:r>
          </a:p>
          <a:p>
            <a:r>
              <a:rPr lang="en-US" dirty="0"/>
              <a:t>Virtual detectors from the digital twin.</a:t>
            </a:r>
          </a:p>
          <a:p>
            <a:r>
              <a:rPr lang="en-US" dirty="0"/>
              <a:t>Ease of operation and controls developments.</a:t>
            </a: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050" name="image6.png">
            <a:extLst>
              <a:ext uri="{FF2B5EF4-FFF2-40B4-BE49-F238E27FC236}">
                <a16:creationId xmlns:a16="http://schemas.microsoft.com/office/drawing/2014/main" id="{2BC8F21E-17BB-6647-A197-423A136B3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2" y="3878144"/>
            <a:ext cx="3533422" cy="29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5.png">
            <a:extLst>
              <a:ext uri="{FF2B5EF4-FFF2-40B4-BE49-F238E27FC236}">
                <a16:creationId xmlns:a16="http://schemas.microsoft.com/office/drawing/2014/main" id="{BCA1A71D-5D0D-8743-850D-EEF6FB871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16" y="3926935"/>
            <a:ext cx="3533422" cy="29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6B9EB31-699B-4641-A96A-AC5417BB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089" y="152921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1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171" y="1625804"/>
            <a:ext cx="8286750" cy="4690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Intellectual merit</a:t>
            </a:r>
          </a:p>
          <a:p>
            <a:pPr lvl="1"/>
            <a:r>
              <a:rPr lang="en-US" dirty="0"/>
              <a:t>Accelerator applications of Bayesian optimization, Neural Networks, and AI/ML.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B050"/>
                </a:solidFill>
              </a:rPr>
              <a:t>new paradigm for accelerator control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Quantitative </a:t>
            </a:r>
            <a:r>
              <a:rPr lang="en-US" dirty="0">
                <a:solidFill>
                  <a:srgbClr val="00B050"/>
                </a:solidFill>
              </a:rPr>
              <a:t>confidence analysis </a:t>
            </a:r>
            <a:r>
              <a:rPr lang="en-US" dirty="0"/>
              <a:t>on predictions with ML.</a:t>
            </a:r>
          </a:p>
          <a:p>
            <a:pPr lvl="1"/>
            <a:r>
              <a:rPr lang="en-US" dirty="0"/>
              <a:t>Construction of </a:t>
            </a:r>
            <a:r>
              <a:rPr lang="en-US" dirty="0">
                <a:solidFill>
                  <a:srgbClr val="00B050"/>
                </a:solidFill>
              </a:rPr>
              <a:t>digital twins </a:t>
            </a:r>
            <a:r>
              <a:rPr lang="en-US" dirty="0"/>
              <a:t>for a large accelerator control system.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</a:rPr>
              <a:t>Return on  Investment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Savings</a:t>
            </a:r>
            <a:r>
              <a:rPr lang="en-US" dirty="0">
                <a:latin typeface="Arial" panose="020B0604020202020204" pitchFamily="34" charset="0"/>
              </a:rPr>
              <a:t> in costly accelerator study time.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Reduction of human error in dedicated data taking.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The broader impacts on the Laboratory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Improved operation at the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AGS, RHIC, and NSLS-II</a:t>
            </a:r>
            <a:r>
              <a:rPr lang="en-US" dirty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Flexible implementation that can be used for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</a:rPr>
              <a:t>EIC rings and beyond</a:t>
            </a:r>
            <a:r>
              <a:rPr lang="en-US" sz="2000" dirty="0"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Extendibility to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BNL’s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</a:rPr>
              <a:t>linacs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2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2F32-1DC8-48BA-8362-82F06CCF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76279"/>
            <a:ext cx="8286750" cy="638051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65A5A-676A-48D4-9346-FD702FDA1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75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AD30CE3-2E17-234E-82DD-5021405DA1D2}"/>
              </a:ext>
            </a:extLst>
          </p:cNvPr>
          <p:cNvSpPr txBox="1">
            <a:spLocks/>
          </p:cNvSpPr>
          <p:nvPr/>
        </p:nvSpPr>
        <p:spPr>
          <a:xfrm>
            <a:off x="428625" y="814330"/>
            <a:ext cx="8286750" cy="5553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Accelerator optimization and feedback systems need an accurate accelerator model.</a:t>
            </a:r>
          </a:p>
          <a:p>
            <a:endParaRPr lang="en-US" dirty="0"/>
          </a:p>
          <a:p>
            <a:r>
              <a:rPr lang="en-US" dirty="0"/>
              <a:t>Obtaining the parameters for that model often requires human interaction and dedicated study time.</a:t>
            </a:r>
          </a:p>
          <a:p>
            <a:endParaRPr lang="en-US" dirty="0"/>
          </a:p>
          <a:p>
            <a:r>
              <a:rPr lang="en-US" dirty="0"/>
              <a:t>AI/ML provides techniques to successively improve the knowledge of accelerator parameters during user operation.</a:t>
            </a:r>
          </a:p>
          <a:p>
            <a:endParaRPr lang="en-US" dirty="0"/>
          </a:p>
          <a:p>
            <a:r>
              <a:rPr lang="en-US" dirty="0"/>
              <a:t>The Virtual Accelerator Model can therefore be continuously updated, providing: (a) accurate optimizations and feedback, (b) early fault detection, (c) virtual diagnostics.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Why it has to be supported ?</a:t>
            </a:r>
          </a:p>
          <a:p>
            <a:pPr lvl="1"/>
            <a:r>
              <a:rPr lang="en-US" dirty="0"/>
              <a:t>There is large and growing interest in AI/ML applications in accelerators, manifested in papers and invited presentations.</a:t>
            </a:r>
          </a:p>
          <a:p>
            <a:pPr lvl="1"/>
            <a:r>
              <a:rPr lang="en-US" dirty="0"/>
              <a:t>All BNL accelerators will benefit, as well as new international accelerators.</a:t>
            </a:r>
          </a:p>
          <a:p>
            <a:pPr lvl="1"/>
            <a:r>
              <a:rPr lang="en-US" dirty="0"/>
              <a:t>The investment will be returned amply in reduced accelerator study times.</a:t>
            </a:r>
          </a:p>
          <a:p>
            <a:endParaRPr lang="en-US" dirty="0"/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7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17" y="40058"/>
            <a:ext cx="8286750" cy="1325563"/>
          </a:xfrm>
        </p:spPr>
        <p:txBody>
          <a:bodyPr/>
          <a:lstStyle/>
          <a:p>
            <a:r>
              <a:rPr lang="en-US" dirty="0"/>
              <a:t>Methods to achieve the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2048" y="1365394"/>
            <a:ext cx="4636385" cy="210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Orbit Response Matrix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monitor reading is a function of N corrector coils.</a:t>
            </a:r>
          </a:p>
          <a:p>
            <a:r>
              <a:rPr lang="en-US" dirty="0"/>
              <a:t>Bayesian optimization can successively learn this function.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60" name="Object 5">
            <a:extLst>
              <a:ext uri="{FF2B5EF4-FFF2-40B4-BE49-F238E27FC236}">
                <a16:creationId xmlns:a16="http://schemas.microsoft.com/office/drawing/2014/main" id="{58384571-6CD3-1D4A-83C9-535FD3746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274566"/>
              </p:ext>
            </p:extLst>
          </p:nvPr>
        </p:nvGraphicFramePr>
        <p:xfrm>
          <a:off x="8266386" y="4035420"/>
          <a:ext cx="742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393529" imgH="228501" progId="Equation.3">
                  <p:embed/>
                </p:oleObj>
              </mc:Choice>
              <mc:Fallback>
                <p:oleObj name="Equation" r:id="rId3" imgW="393529" imgH="228501" progId="Equation.3">
                  <p:embed/>
                  <p:pic>
                    <p:nvPicPr>
                      <p:cNvPr id="2887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6386" y="4035420"/>
                        <a:ext cx="7429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Freeform 14">
            <a:extLst>
              <a:ext uri="{FF2B5EF4-FFF2-40B4-BE49-F238E27FC236}">
                <a16:creationId xmlns:a16="http://schemas.microsoft.com/office/drawing/2014/main" id="{DB6425E9-A32F-2A44-B9C1-8A8D69FBCEE0}"/>
              </a:ext>
            </a:extLst>
          </p:cNvPr>
          <p:cNvSpPr>
            <a:spLocks/>
          </p:cNvSpPr>
          <p:nvPr/>
        </p:nvSpPr>
        <p:spPr bwMode="auto">
          <a:xfrm>
            <a:off x="4400292" y="2060385"/>
            <a:ext cx="4152900" cy="2108200"/>
          </a:xfrm>
          <a:custGeom>
            <a:avLst/>
            <a:gdLst>
              <a:gd name="T0" fmla="*/ 2147483647 w 2616"/>
              <a:gd name="T1" fmla="*/ 2147483647 h 1328"/>
              <a:gd name="T2" fmla="*/ 2147483647 w 2616"/>
              <a:gd name="T3" fmla="*/ 2147483647 h 1328"/>
              <a:gd name="T4" fmla="*/ 2147483647 w 2616"/>
              <a:gd name="T5" fmla="*/ 2147483647 h 1328"/>
              <a:gd name="T6" fmla="*/ 2147483647 w 2616"/>
              <a:gd name="T7" fmla="*/ 2147483647 h 1328"/>
              <a:gd name="T8" fmla="*/ 2147483647 w 2616"/>
              <a:gd name="T9" fmla="*/ 2147483647 h 1328"/>
              <a:gd name="T10" fmla="*/ 2147483647 w 2616"/>
              <a:gd name="T11" fmla="*/ 2147483647 h 1328"/>
              <a:gd name="T12" fmla="*/ 2147483647 w 2616"/>
              <a:gd name="T13" fmla="*/ 2147483647 h 1328"/>
              <a:gd name="T14" fmla="*/ 2147483647 w 2616"/>
              <a:gd name="T15" fmla="*/ 2147483647 h 1328"/>
              <a:gd name="T16" fmla="*/ 2147483647 w 2616"/>
              <a:gd name="T17" fmla="*/ 2147483647 h 1328"/>
              <a:gd name="T18" fmla="*/ 2147483647 w 2616"/>
              <a:gd name="T19" fmla="*/ 0 h 1328"/>
              <a:gd name="T20" fmla="*/ 2147483647 w 2616"/>
              <a:gd name="T21" fmla="*/ 2147483647 h 1328"/>
              <a:gd name="T22" fmla="*/ 2147483647 w 2616"/>
              <a:gd name="T23" fmla="*/ 2147483647 h 1328"/>
              <a:gd name="T24" fmla="*/ 2147483647 w 2616"/>
              <a:gd name="T25" fmla="*/ 2147483647 h 1328"/>
              <a:gd name="T26" fmla="*/ 2147483647 w 2616"/>
              <a:gd name="T27" fmla="*/ 2147483647 h 1328"/>
              <a:gd name="T28" fmla="*/ 2147483647 w 2616"/>
              <a:gd name="T29" fmla="*/ 2147483647 h 1328"/>
              <a:gd name="T30" fmla="*/ 2147483647 w 2616"/>
              <a:gd name="T31" fmla="*/ 2147483647 h 1328"/>
              <a:gd name="T32" fmla="*/ 2147483647 w 2616"/>
              <a:gd name="T33" fmla="*/ 2147483647 h 1328"/>
              <a:gd name="T34" fmla="*/ 2147483647 w 2616"/>
              <a:gd name="T35" fmla="*/ 2147483647 h 1328"/>
              <a:gd name="T36" fmla="*/ 2147483647 w 2616"/>
              <a:gd name="T37" fmla="*/ 2147483647 h 1328"/>
              <a:gd name="T38" fmla="*/ 2147483647 w 2616"/>
              <a:gd name="T39" fmla="*/ 2147483647 h 13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16"/>
              <a:gd name="T61" fmla="*/ 0 h 1328"/>
              <a:gd name="T62" fmla="*/ 2616 w 2616"/>
              <a:gd name="T63" fmla="*/ 1328 h 132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16" h="1328">
                <a:moveTo>
                  <a:pt x="1400" y="1296"/>
                </a:moveTo>
                <a:cubicBezTo>
                  <a:pt x="1568" y="1280"/>
                  <a:pt x="1704" y="1216"/>
                  <a:pt x="1832" y="1200"/>
                </a:cubicBezTo>
                <a:cubicBezTo>
                  <a:pt x="1960" y="1184"/>
                  <a:pt x="2112" y="1240"/>
                  <a:pt x="2168" y="1200"/>
                </a:cubicBezTo>
                <a:cubicBezTo>
                  <a:pt x="2224" y="1160"/>
                  <a:pt x="2128" y="984"/>
                  <a:pt x="2168" y="960"/>
                </a:cubicBezTo>
                <a:cubicBezTo>
                  <a:pt x="2208" y="936"/>
                  <a:pt x="2344" y="1064"/>
                  <a:pt x="2408" y="1056"/>
                </a:cubicBezTo>
                <a:cubicBezTo>
                  <a:pt x="2472" y="1048"/>
                  <a:pt x="2520" y="1000"/>
                  <a:pt x="2552" y="912"/>
                </a:cubicBezTo>
                <a:cubicBezTo>
                  <a:pt x="2584" y="824"/>
                  <a:pt x="2616" y="648"/>
                  <a:pt x="2600" y="528"/>
                </a:cubicBezTo>
                <a:cubicBezTo>
                  <a:pt x="2584" y="408"/>
                  <a:pt x="2544" y="256"/>
                  <a:pt x="2456" y="192"/>
                </a:cubicBezTo>
                <a:cubicBezTo>
                  <a:pt x="2368" y="128"/>
                  <a:pt x="2176" y="176"/>
                  <a:pt x="2072" y="144"/>
                </a:cubicBezTo>
                <a:cubicBezTo>
                  <a:pt x="1968" y="112"/>
                  <a:pt x="1928" y="0"/>
                  <a:pt x="1832" y="0"/>
                </a:cubicBezTo>
                <a:cubicBezTo>
                  <a:pt x="1736" y="0"/>
                  <a:pt x="1632" y="136"/>
                  <a:pt x="1496" y="144"/>
                </a:cubicBezTo>
                <a:cubicBezTo>
                  <a:pt x="1360" y="152"/>
                  <a:pt x="1136" y="48"/>
                  <a:pt x="1016" y="48"/>
                </a:cubicBezTo>
                <a:cubicBezTo>
                  <a:pt x="896" y="48"/>
                  <a:pt x="856" y="88"/>
                  <a:pt x="776" y="144"/>
                </a:cubicBezTo>
                <a:cubicBezTo>
                  <a:pt x="696" y="200"/>
                  <a:pt x="656" y="328"/>
                  <a:pt x="536" y="384"/>
                </a:cubicBezTo>
                <a:cubicBezTo>
                  <a:pt x="416" y="440"/>
                  <a:pt x="112" y="416"/>
                  <a:pt x="56" y="480"/>
                </a:cubicBezTo>
                <a:cubicBezTo>
                  <a:pt x="0" y="544"/>
                  <a:pt x="160" y="680"/>
                  <a:pt x="200" y="768"/>
                </a:cubicBezTo>
                <a:cubicBezTo>
                  <a:pt x="240" y="856"/>
                  <a:pt x="232" y="952"/>
                  <a:pt x="296" y="1008"/>
                </a:cubicBezTo>
                <a:cubicBezTo>
                  <a:pt x="360" y="1064"/>
                  <a:pt x="496" y="1056"/>
                  <a:pt x="584" y="1104"/>
                </a:cubicBezTo>
                <a:cubicBezTo>
                  <a:pt x="672" y="1152"/>
                  <a:pt x="688" y="1264"/>
                  <a:pt x="824" y="1296"/>
                </a:cubicBezTo>
                <a:cubicBezTo>
                  <a:pt x="960" y="1328"/>
                  <a:pt x="1232" y="1312"/>
                  <a:pt x="1400" y="1296"/>
                </a:cubicBezTo>
                <a:close/>
              </a:path>
            </a:pathLst>
          </a:custGeom>
          <a:noFill/>
          <a:ln w="28575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5">
            <a:extLst>
              <a:ext uri="{FF2B5EF4-FFF2-40B4-BE49-F238E27FC236}">
                <a16:creationId xmlns:a16="http://schemas.microsoft.com/office/drawing/2014/main" id="{56967151-772D-6745-80E9-4A50BC5C4DC3}"/>
              </a:ext>
            </a:extLst>
          </p:cNvPr>
          <p:cNvSpPr>
            <a:spLocks noChangeShapeType="1"/>
          </p:cNvSpPr>
          <p:nvPr/>
        </p:nvSpPr>
        <p:spPr bwMode="auto">
          <a:xfrm rot="20466692" flipH="1">
            <a:off x="7562592" y="2187385"/>
            <a:ext cx="228600" cy="304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6">
            <a:extLst>
              <a:ext uri="{FF2B5EF4-FFF2-40B4-BE49-F238E27FC236}">
                <a16:creationId xmlns:a16="http://schemas.microsoft.com/office/drawing/2014/main" id="{880502BA-29C9-CF4A-8A89-4BD4BA44F7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2192" y="2568385"/>
            <a:ext cx="228600" cy="304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7">
            <a:extLst>
              <a:ext uri="{FF2B5EF4-FFF2-40B4-BE49-F238E27FC236}">
                <a16:creationId xmlns:a16="http://schemas.microsoft.com/office/drawing/2014/main" id="{13D37273-B394-B14C-826F-D4E0ADA43E52}"/>
              </a:ext>
            </a:extLst>
          </p:cNvPr>
          <p:cNvSpPr>
            <a:spLocks noChangeShapeType="1"/>
          </p:cNvSpPr>
          <p:nvPr/>
        </p:nvSpPr>
        <p:spPr bwMode="auto">
          <a:xfrm rot="19560991" flipH="1">
            <a:off x="6724392" y="2111185"/>
            <a:ext cx="228600" cy="304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8">
            <a:extLst>
              <a:ext uri="{FF2B5EF4-FFF2-40B4-BE49-F238E27FC236}">
                <a16:creationId xmlns:a16="http://schemas.microsoft.com/office/drawing/2014/main" id="{F2E55801-C1B0-FD47-8BD9-C82DD3CF4F77}"/>
              </a:ext>
            </a:extLst>
          </p:cNvPr>
          <p:cNvSpPr>
            <a:spLocks noChangeShapeType="1"/>
          </p:cNvSpPr>
          <p:nvPr/>
        </p:nvSpPr>
        <p:spPr bwMode="auto">
          <a:xfrm rot="18810623" flipH="1">
            <a:off x="5886192" y="2111185"/>
            <a:ext cx="228600" cy="304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9">
            <a:extLst>
              <a:ext uri="{FF2B5EF4-FFF2-40B4-BE49-F238E27FC236}">
                <a16:creationId xmlns:a16="http://schemas.microsoft.com/office/drawing/2014/main" id="{61FF5A7D-44CB-4A4A-9628-A4D9D0B11576}"/>
              </a:ext>
            </a:extLst>
          </p:cNvPr>
          <p:cNvSpPr>
            <a:spLocks noChangeShapeType="1"/>
          </p:cNvSpPr>
          <p:nvPr/>
        </p:nvSpPr>
        <p:spPr bwMode="auto">
          <a:xfrm rot="16810530" flipH="1">
            <a:off x="5124192" y="2377885"/>
            <a:ext cx="228600" cy="3048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grpSp>
        <p:nvGrpSpPr>
          <p:cNvPr id="67" name="Group 59">
            <a:extLst>
              <a:ext uri="{FF2B5EF4-FFF2-40B4-BE49-F238E27FC236}">
                <a16:creationId xmlns:a16="http://schemas.microsoft.com/office/drawing/2014/main" id="{522278C6-3A7E-F34A-8095-4C61ACAC5E8E}"/>
              </a:ext>
            </a:extLst>
          </p:cNvPr>
          <p:cNvGrpSpPr>
            <a:grpSpLocks/>
          </p:cNvGrpSpPr>
          <p:nvPr/>
        </p:nvGrpSpPr>
        <p:grpSpPr bwMode="auto">
          <a:xfrm rot="10609211">
            <a:off x="8172192" y="2034985"/>
            <a:ext cx="228600" cy="228600"/>
            <a:chOff x="4992" y="1920"/>
            <a:chExt cx="144" cy="144"/>
          </a:xfrm>
        </p:grpSpPr>
        <p:sp>
          <p:nvSpPr>
            <p:cNvPr id="68" name="Line 40">
              <a:extLst>
                <a:ext uri="{FF2B5EF4-FFF2-40B4-BE49-F238E27FC236}">
                  <a16:creationId xmlns:a16="http://schemas.microsoft.com/office/drawing/2014/main" id="{A246226D-A03D-5C47-87A3-9F24BFF83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1920"/>
              <a:ext cx="14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9" name="Line 41">
              <a:extLst>
                <a:ext uri="{FF2B5EF4-FFF2-40B4-BE49-F238E27FC236}">
                  <a16:creationId xmlns:a16="http://schemas.microsoft.com/office/drawing/2014/main" id="{2C07CF1A-38C0-2E44-8230-E7C1503AC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1920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pSp>
        <p:nvGrpSpPr>
          <p:cNvPr id="70" name="Group 60">
            <a:extLst>
              <a:ext uri="{FF2B5EF4-FFF2-40B4-BE49-F238E27FC236}">
                <a16:creationId xmlns:a16="http://schemas.microsoft.com/office/drawing/2014/main" id="{5CB55123-C17F-6241-9665-1073B7C075F4}"/>
              </a:ext>
            </a:extLst>
          </p:cNvPr>
          <p:cNvGrpSpPr>
            <a:grpSpLocks/>
          </p:cNvGrpSpPr>
          <p:nvPr/>
        </p:nvGrpSpPr>
        <p:grpSpPr bwMode="auto">
          <a:xfrm rot="9227317">
            <a:off x="7257792" y="1730185"/>
            <a:ext cx="228600" cy="228600"/>
            <a:chOff x="4512" y="1728"/>
            <a:chExt cx="144" cy="144"/>
          </a:xfrm>
        </p:grpSpPr>
        <p:sp>
          <p:nvSpPr>
            <p:cNvPr id="71" name="Line 42">
              <a:extLst>
                <a:ext uri="{FF2B5EF4-FFF2-40B4-BE49-F238E27FC236}">
                  <a16:creationId xmlns:a16="http://schemas.microsoft.com/office/drawing/2014/main" id="{3A1FB839-333C-B24B-A763-BB9F24032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1728"/>
              <a:ext cx="14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72" name="Line 43">
              <a:extLst>
                <a:ext uri="{FF2B5EF4-FFF2-40B4-BE49-F238E27FC236}">
                  <a16:creationId xmlns:a16="http://schemas.microsoft.com/office/drawing/2014/main" id="{ABB7BF6E-7842-374A-B340-8FDAA7546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1728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pSp>
        <p:nvGrpSpPr>
          <p:cNvPr id="73" name="Group 61">
            <a:extLst>
              <a:ext uri="{FF2B5EF4-FFF2-40B4-BE49-F238E27FC236}">
                <a16:creationId xmlns:a16="http://schemas.microsoft.com/office/drawing/2014/main" id="{9FAA6661-BFF3-974E-A4E2-08B349EB88CE}"/>
              </a:ext>
            </a:extLst>
          </p:cNvPr>
          <p:cNvGrpSpPr>
            <a:grpSpLocks/>
          </p:cNvGrpSpPr>
          <p:nvPr/>
        </p:nvGrpSpPr>
        <p:grpSpPr bwMode="auto">
          <a:xfrm rot="8469310">
            <a:off x="6343392" y="1806385"/>
            <a:ext cx="228600" cy="228600"/>
            <a:chOff x="3936" y="1872"/>
            <a:chExt cx="144" cy="144"/>
          </a:xfrm>
        </p:grpSpPr>
        <p:sp>
          <p:nvSpPr>
            <p:cNvPr id="74" name="Line 44">
              <a:extLst>
                <a:ext uri="{FF2B5EF4-FFF2-40B4-BE49-F238E27FC236}">
                  <a16:creationId xmlns:a16="http://schemas.microsoft.com/office/drawing/2014/main" id="{48E27C8B-7013-1242-A1A1-712A9033C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872"/>
              <a:ext cx="14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75" name="Line 45">
              <a:extLst>
                <a:ext uri="{FF2B5EF4-FFF2-40B4-BE49-F238E27FC236}">
                  <a16:creationId xmlns:a16="http://schemas.microsoft.com/office/drawing/2014/main" id="{BF26A122-EE3C-D44F-AA1F-3345BC24F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872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pSp>
        <p:nvGrpSpPr>
          <p:cNvPr id="76" name="Group 62">
            <a:extLst>
              <a:ext uri="{FF2B5EF4-FFF2-40B4-BE49-F238E27FC236}">
                <a16:creationId xmlns:a16="http://schemas.microsoft.com/office/drawing/2014/main" id="{42B56EE0-932F-CB4D-B41E-17A55DF6330E}"/>
              </a:ext>
            </a:extLst>
          </p:cNvPr>
          <p:cNvGrpSpPr>
            <a:grpSpLocks/>
          </p:cNvGrpSpPr>
          <p:nvPr/>
        </p:nvGrpSpPr>
        <p:grpSpPr bwMode="auto">
          <a:xfrm rot="7078769">
            <a:off x="5352792" y="2034985"/>
            <a:ext cx="228600" cy="228600"/>
            <a:chOff x="3456" y="1872"/>
            <a:chExt cx="144" cy="144"/>
          </a:xfrm>
        </p:grpSpPr>
        <p:sp>
          <p:nvSpPr>
            <p:cNvPr id="77" name="Line 46">
              <a:extLst>
                <a:ext uri="{FF2B5EF4-FFF2-40B4-BE49-F238E27FC236}">
                  <a16:creationId xmlns:a16="http://schemas.microsoft.com/office/drawing/2014/main" id="{7C77C6AD-2A12-5D4A-9307-4CDBD65962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872"/>
              <a:ext cx="14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78" name="Line 47">
              <a:extLst>
                <a:ext uri="{FF2B5EF4-FFF2-40B4-BE49-F238E27FC236}">
                  <a16:creationId xmlns:a16="http://schemas.microsoft.com/office/drawing/2014/main" id="{61B96CAD-0D5F-BD45-82A9-6A66C63CD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872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grpSp>
        <p:nvGrpSpPr>
          <p:cNvPr id="79" name="Group 63">
            <a:extLst>
              <a:ext uri="{FF2B5EF4-FFF2-40B4-BE49-F238E27FC236}">
                <a16:creationId xmlns:a16="http://schemas.microsoft.com/office/drawing/2014/main" id="{019253C4-7B8D-5049-9A80-D424FDC6DF72}"/>
              </a:ext>
            </a:extLst>
          </p:cNvPr>
          <p:cNvGrpSpPr>
            <a:grpSpLocks/>
          </p:cNvGrpSpPr>
          <p:nvPr/>
        </p:nvGrpSpPr>
        <p:grpSpPr bwMode="auto">
          <a:xfrm rot="5083795">
            <a:off x="4590792" y="2492185"/>
            <a:ext cx="228600" cy="228600"/>
            <a:chOff x="2880" y="2160"/>
            <a:chExt cx="144" cy="144"/>
          </a:xfrm>
        </p:grpSpPr>
        <p:sp>
          <p:nvSpPr>
            <p:cNvPr id="80" name="Line 48">
              <a:extLst>
                <a:ext uri="{FF2B5EF4-FFF2-40B4-BE49-F238E27FC236}">
                  <a16:creationId xmlns:a16="http://schemas.microsoft.com/office/drawing/2014/main" id="{F1C66C36-92E4-4C4D-A4C8-1F978C484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160"/>
              <a:ext cx="144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1" name="Line 49">
              <a:extLst>
                <a:ext uri="{FF2B5EF4-FFF2-40B4-BE49-F238E27FC236}">
                  <a16:creationId xmlns:a16="http://schemas.microsoft.com/office/drawing/2014/main" id="{E2910F40-9CAC-BC41-8876-587510332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82" name="Rectangle 68">
            <a:extLst>
              <a:ext uri="{FF2B5EF4-FFF2-40B4-BE49-F238E27FC236}">
                <a16:creationId xmlns:a16="http://schemas.microsoft.com/office/drawing/2014/main" id="{3F4997AA-4A19-1448-81CD-D5F5A0BBF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209" y="4886176"/>
            <a:ext cx="42672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5625CD84-9271-1E4D-A6F9-13FDEF095A50}"/>
              </a:ext>
            </a:extLst>
          </p:cNvPr>
          <p:cNvSpPr txBox="1">
            <a:spLocks/>
          </p:cNvSpPr>
          <p:nvPr/>
        </p:nvSpPr>
        <p:spPr>
          <a:xfrm>
            <a:off x="6440361" y="4101287"/>
            <a:ext cx="2147497" cy="49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Closed orbit</a:t>
            </a:r>
          </a:p>
          <a:p>
            <a:endParaRPr lang="en-US" dirty="0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F0BC1859-EBA1-884A-82E7-165C51D937FB}"/>
              </a:ext>
            </a:extLst>
          </p:cNvPr>
          <p:cNvSpPr txBox="1">
            <a:spLocks/>
          </p:cNvSpPr>
          <p:nvPr/>
        </p:nvSpPr>
        <p:spPr>
          <a:xfrm>
            <a:off x="5811270" y="1453599"/>
            <a:ext cx="2147497" cy="49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N correctors</a:t>
            </a:r>
          </a:p>
          <a:p>
            <a:endParaRPr lang="en-US" dirty="0"/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3C3B43A4-F10F-EC4A-A980-9692EB44A923}"/>
              </a:ext>
            </a:extLst>
          </p:cNvPr>
          <p:cNvSpPr txBox="1">
            <a:spLocks/>
          </p:cNvSpPr>
          <p:nvPr/>
        </p:nvSpPr>
        <p:spPr>
          <a:xfrm>
            <a:off x="5568551" y="2487147"/>
            <a:ext cx="2147497" cy="49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n-US" dirty="0">
                <a:solidFill>
                  <a:srgbClr val="00B050"/>
                </a:solidFill>
              </a:rPr>
              <a:t>M monitors</a:t>
            </a:r>
          </a:p>
          <a:p>
            <a:endParaRPr lang="en-US" dirty="0"/>
          </a:p>
        </p:txBody>
      </p:sp>
      <p:graphicFrame>
        <p:nvGraphicFramePr>
          <p:cNvPr id="87" name="Object 2">
            <a:extLst>
              <a:ext uri="{FF2B5EF4-FFF2-40B4-BE49-F238E27FC236}">
                <a16:creationId xmlns:a16="http://schemas.microsoft.com/office/drawing/2014/main" id="{9AEFB3D5-99DA-5045-B871-680CD3B90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00354"/>
              </p:ext>
            </p:extLst>
          </p:nvPr>
        </p:nvGraphicFramePr>
        <p:xfrm>
          <a:off x="494723" y="4101724"/>
          <a:ext cx="5608637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2984500" imgH="1244600" progId="Equation.3">
                  <p:embed/>
                </p:oleObj>
              </mc:Choice>
              <mc:Fallback>
                <p:oleObj name="Equation" r:id="rId5" imgW="2984500" imgH="1244600" progId="Equation.3">
                  <p:embed/>
                  <p:pic>
                    <p:nvPicPr>
                      <p:cNvPr id="2887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23" y="4101724"/>
                        <a:ext cx="5608637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11">
            <a:extLst>
              <a:ext uri="{FF2B5EF4-FFF2-40B4-BE49-F238E27FC236}">
                <a16:creationId xmlns:a16="http://schemas.microsoft.com/office/drawing/2014/main" id="{40BA474C-9F81-A141-B6DE-D2191F8D6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59" y="5989233"/>
            <a:ext cx="3657600" cy="4572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id="{ECEBC527-DDE3-2641-B5A2-BE7EFAB1998A}"/>
              </a:ext>
            </a:extLst>
          </p:cNvPr>
          <p:cNvSpPr txBox="1">
            <a:spLocks/>
          </p:cNvSpPr>
          <p:nvPr/>
        </p:nvSpPr>
        <p:spPr>
          <a:xfrm>
            <a:off x="4776357" y="5006184"/>
            <a:ext cx="4367643" cy="1856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The N*M ORM data can be used to</a:t>
            </a:r>
          </a:p>
          <a:p>
            <a:r>
              <a:rPr lang="en-US" sz="2000" dirty="0"/>
              <a:t>Measure the optics functions (</a:t>
            </a:r>
            <a:r>
              <a:rPr lang="en-US" sz="2000" dirty="0">
                <a:latin typeface="Symbol" pitchFamily="2" charset="2"/>
              </a:rPr>
              <a:t>b, y</a:t>
            </a:r>
            <a:r>
              <a:rPr lang="en-US" sz="2000" dirty="0"/>
              <a:t>).</a:t>
            </a:r>
          </a:p>
          <a:p>
            <a:r>
              <a:rPr lang="en-US" sz="2000" dirty="0"/>
              <a:t>Determine quadrupole strength, </a:t>
            </a:r>
            <a:r>
              <a:rPr lang="en-US" sz="2000" dirty="0" err="1"/>
              <a:t>sextupole</a:t>
            </a:r>
            <a:r>
              <a:rPr lang="en-US" sz="2000" dirty="0"/>
              <a:t> alignments, etc.</a:t>
            </a:r>
          </a:p>
          <a:p>
            <a:r>
              <a:rPr lang="en-US" sz="2000" dirty="0"/>
              <a:t>Direct closed orbit control.</a:t>
            </a: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4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05" y="172290"/>
            <a:ext cx="8286750" cy="939746"/>
          </a:xfrm>
        </p:spPr>
        <p:txBody>
          <a:bodyPr>
            <a:normAutofit fontScale="90000"/>
          </a:bodyPr>
          <a:lstStyle/>
          <a:p>
            <a:r>
              <a:rPr lang="en-US" dirty="0"/>
              <a:t>FY2023 NPP LDRD Type A Proposal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06921"/>
            <a:ext cx="8286750" cy="4866707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title: </a:t>
            </a:r>
            <a:r>
              <a:rPr lang="en-US" sz="1800" dirty="0"/>
              <a:t>Particle Accelerator Self-Evaluation by Machine Learning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/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Primary Investigator:</a:t>
            </a:r>
          </a:p>
          <a:p>
            <a:pPr marL="0" indent="0"/>
            <a:r>
              <a:rPr lang="en-US" sz="1800" dirty="0"/>
              <a:t>Georg </a:t>
            </a:r>
            <a:r>
              <a:rPr lang="en-US" sz="1800" dirty="0" err="1"/>
              <a:t>Hoffstaetter</a:t>
            </a:r>
            <a:r>
              <a:rPr lang="en-US" sz="1800" dirty="0"/>
              <a:t> (C-AD and Cornell), Kevin Brown (C-AD and Stony Brook)</a:t>
            </a:r>
          </a:p>
          <a:p>
            <a:pPr marL="0" indent="0"/>
            <a:r>
              <a:rPr lang="en-US" sz="1800" dirty="0"/>
              <a:t>Other Investigators: Timur </a:t>
            </a:r>
            <a:r>
              <a:rPr lang="en-US" sz="1800" dirty="0" err="1"/>
              <a:t>Shaftan</a:t>
            </a:r>
            <a:r>
              <a:rPr lang="en-US" sz="1800" dirty="0"/>
              <a:t> (NSLS-II), Thomas </a:t>
            </a:r>
            <a:r>
              <a:rPr lang="en-US" sz="1800" dirty="0" err="1"/>
              <a:t>Robertazzi</a:t>
            </a:r>
            <a:r>
              <a:rPr lang="en-US" sz="1800" dirty="0"/>
              <a:t> (Stony Brook),</a:t>
            </a:r>
          </a:p>
          <a:p>
            <a:pPr marL="0" indent="0"/>
            <a:r>
              <a:rPr lang="en-US" sz="1800" dirty="0"/>
              <a:t>Natalie Isenberg (CSI), Yuan Gao (C-AD), Vincent </a:t>
            </a:r>
            <a:r>
              <a:rPr lang="en-US" sz="1800" dirty="0" err="1"/>
              <a:t>Schoefer</a:t>
            </a:r>
            <a:r>
              <a:rPr lang="en-US" sz="1800" dirty="0"/>
              <a:t> (C-AD), </a:t>
            </a:r>
            <a:r>
              <a:rPr lang="en-US" sz="1800" dirty="0" err="1"/>
              <a:t>Yongjun</a:t>
            </a:r>
            <a:r>
              <a:rPr lang="en-US" sz="1800" dirty="0"/>
              <a:t> Li (NSLS-II), Reid Smith (NSLS-II)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, David Sagan (Cornell)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Indicate if this is a cross-directorate proposal. 	Yes _X_	No___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If yes, identify other directorates/organizations: </a:t>
            </a:r>
            <a:r>
              <a:rPr lang="en-US" sz="1800" dirty="0">
                <a:solidFill>
                  <a:srgbClr val="00B050"/>
                </a:solidFill>
              </a:rPr>
              <a:t>C-AD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50"/>
                </a:solidFill>
              </a:rPr>
              <a:t>NSLS-II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50"/>
                </a:solidFill>
              </a:rPr>
              <a:t>CSI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50"/>
                </a:solidFill>
              </a:rPr>
              <a:t>Cornell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B050"/>
                </a:solidFill>
              </a:rPr>
              <a:t>SBU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Program: Specify which program: Multiprogram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Term:  		From: 10/01/22              	To: 09/30/25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Total funding per year in FY23, FY24 and FY25: 2.6FTE per year</a:t>
            </a:r>
          </a:p>
          <a:p>
            <a:pPr marL="685800" lvl="2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70" y="-356838"/>
            <a:ext cx="8286750" cy="132556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8420" y="643225"/>
            <a:ext cx="8965580" cy="64043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Large accelerators have thousands of measured parameters that describe their state, e.g., field strength, magnet alignments, etc.</a:t>
            </a:r>
          </a:p>
          <a:p>
            <a:endParaRPr lang="en-US" dirty="0"/>
          </a:p>
          <a:p>
            <a:r>
              <a:rPr lang="en-US" dirty="0"/>
              <a:t>These parameters are used to make a virtual accelerator model (VAM). An </a:t>
            </a:r>
            <a:r>
              <a:rPr lang="en-US" dirty="0">
                <a:solidFill>
                  <a:srgbClr val="FF0000"/>
                </a:solidFill>
              </a:rPr>
              <a:t>accurate model is needed </a:t>
            </a:r>
            <a:r>
              <a:rPr lang="en-US" dirty="0"/>
              <a:t>for operations, e.g., to run feedback systems, to optimize luminosity. </a:t>
            </a:r>
          </a:p>
          <a:p>
            <a:endParaRPr lang="en-US" dirty="0"/>
          </a:p>
          <a:p>
            <a:r>
              <a:rPr lang="en-US" dirty="0"/>
              <a:t>Today, human intervention and dedicated beam study times are often required to find system parameters.</a:t>
            </a:r>
          </a:p>
          <a:p>
            <a:pPr>
              <a:buFont typeface="Wingdings" pitchFamily="2" charset="2"/>
              <a:buChar char="è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Time consuming dedicated studies</a:t>
            </a:r>
          </a:p>
          <a:p>
            <a:pPr>
              <a:buFont typeface="Wingdings" pitchFamily="2" charset="2"/>
              <a:buChar char="è"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Sensitivity to human errors.</a:t>
            </a:r>
          </a:p>
          <a:p>
            <a:pPr>
              <a:buFont typeface="Wingdings" pitchFamily="2" charset="2"/>
              <a:buChar char="è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An accurate VAM (existing or from ML) can provide a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digital twin </a:t>
            </a:r>
            <a:r>
              <a:rPr lang="en-US" dirty="0">
                <a:sym typeface="Wingdings" pitchFamily="2" charset="2"/>
              </a:rPr>
              <a:t>to the control system that controls the twin just like the physical accelerator. Prototypes (CBETA-V &amp; CESR-V) have led to enormous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operational simplifications </a:t>
            </a:r>
            <a:r>
              <a:rPr lang="en-US" dirty="0">
                <a:sym typeface="Wingdings" pitchFamily="2" charset="2"/>
              </a:rPr>
              <a:t>and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 optimizations, </a:t>
            </a:r>
            <a:r>
              <a:rPr lang="en-US" dirty="0">
                <a:sym typeface="Wingdings" pitchFamily="2" charset="2"/>
              </a:rPr>
              <a:t>to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virtual detectors</a:t>
            </a:r>
            <a:r>
              <a:rPr lang="en-US" dirty="0">
                <a:sym typeface="Wingdings" pitchFamily="2" charset="2"/>
              </a:rPr>
              <a:t>, and to </a:t>
            </a:r>
            <a:r>
              <a:rPr lang="en-US" dirty="0">
                <a:solidFill>
                  <a:srgbClr val="00B050"/>
                </a:solidFill>
                <a:sym typeface="Wingdings" pitchFamily="2" charset="2"/>
              </a:rPr>
              <a:t>early fault detection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1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2" y="176279"/>
            <a:ext cx="8286750" cy="1325563"/>
          </a:xfrm>
        </p:spPr>
        <p:txBody>
          <a:bodyPr/>
          <a:lstStyle/>
          <a:p>
            <a:r>
              <a:rPr lang="en-US" dirty="0"/>
              <a:t>Main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625" y="936439"/>
            <a:ext cx="8286750" cy="565205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Provide a control system procedure that evaluates the main parameters of an accelerator </a:t>
            </a:r>
            <a:r>
              <a:rPr lang="en-US" dirty="0">
                <a:solidFill>
                  <a:srgbClr val="00B050"/>
                </a:solidFill>
              </a:rPr>
              <a:t>automatically and parasitically </a:t>
            </a:r>
            <a:r>
              <a:rPr lang="en-US" dirty="0"/>
              <a:t>to user operation.</a:t>
            </a:r>
          </a:p>
          <a:p>
            <a:endParaRPr lang="en-US" dirty="0"/>
          </a:p>
          <a:p>
            <a:r>
              <a:rPr lang="en-US" dirty="0"/>
              <a:t>As a first example, establish this procedure initially by means of the Orbit Response Matrix. Afterwards add other measurables, e.g., parasitically evaluate injection oscillations.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ORM method:</a:t>
            </a:r>
          </a:p>
          <a:p>
            <a:r>
              <a:rPr lang="en-US" sz="2000" dirty="0"/>
              <a:t>N corrector magnets produce beam orbit changes at M beam-position monitors.</a:t>
            </a:r>
          </a:p>
          <a:p>
            <a:r>
              <a:rPr lang="en-US" sz="2000" dirty="0"/>
              <a:t>These N*M values can be used to determine many of the accelerator’s parameters, e.g., </a:t>
            </a:r>
            <a:r>
              <a:rPr lang="en-US" sz="2000" dirty="0">
                <a:solidFill>
                  <a:srgbClr val="00B050"/>
                </a:solidFill>
              </a:rPr>
              <a:t>magnets strength and alignments</a:t>
            </a:r>
            <a:r>
              <a:rPr lang="en-US" sz="2000" dirty="0"/>
              <a:t>.</a:t>
            </a:r>
          </a:p>
          <a:p>
            <a:endParaRPr lang="en-US" sz="2000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1</a:t>
            </a:r>
            <a:r>
              <a:rPr lang="en-US" baseline="30000" dirty="0">
                <a:latin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</a:rPr>
              <a:t> Goal: Establish the ORM automatically and parasitically, without dedicated study time in the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AGS</a:t>
            </a:r>
            <a:r>
              <a:rPr lang="en-US" dirty="0">
                <a:latin typeface="Arial" panose="020B0604020202020204" pitchFamily="34" charset="0"/>
              </a:rPr>
              <a:t>,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 RHIC</a:t>
            </a:r>
            <a:r>
              <a:rPr lang="en-US" dirty="0">
                <a:latin typeface="Arial" panose="020B0604020202020204" pitchFamily="34" charset="0"/>
              </a:rPr>
              <a:t>,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</a:rPr>
              <a:t> and NSLS-II</a:t>
            </a:r>
            <a:r>
              <a:rPr lang="en-US" dirty="0">
                <a:latin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4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2" y="0"/>
            <a:ext cx="8286750" cy="1325563"/>
          </a:xfrm>
        </p:spPr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171" y="1159727"/>
            <a:ext cx="8286750" cy="544179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Machine Learning routines</a:t>
            </a:r>
            <a:r>
              <a:rPr lang="en-US" dirty="0"/>
              <a:t>, connected to the control systems, that provide the </a:t>
            </a:r>
            <a:r>
              <a:rPr lang="en-US" dirty="0">
                <a:solidFill>
                  <a:srgbClr val="00B050"/>
                </a:solidFill>
              </a:rPr>
              <a:t>ORM and other dynamic accelerator functions</a:t>
            </a:r>
            <a:r>
              <a:rPr lang="en-US" dirty="0"/>
              <a:t> automatically and parasitically during accelerator operation for AGS, RHIC, and NSLS-II.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Determine accelerator parameters </a:t>
            </a:r>
            <a:r>
              <a:rPr lang="en-US" dirty="0"/>
              <a:t>from the ORM.</a:t>
            </a:r>
          </a:p>
          <a:p>
            <a:endParaRPr lang="en-US" dirty="0"/>
          </a:p>
          <a:p>
            <a:r>
              <a:rPr lang="en-US" dirty="0"/>
              <a:t>Provide a virtual accelerator model with these parameters.</a:t>
            </a:r>
          </a:p>
          <a:p>
            <a:endParaRPr lang="en-US" dirty="0"/>
          </a:p>
          <a:p>
            <a:r>
              <a:rPr lang="en-US" dirty="0"/>
              <a:t>Make these routines generic so they can easily be transferred to other ring accelerators.</a:t>
            </a:r>
          </a:p>
          <a:p>
            <a:endParaRPr lang="en-US" dirty="0"/>
          </a:p>
          <a:p>
            <a:r>
              <a:rPr lang="en-US" dirty="0"/>
              <a:t>Connect the virtual accelerator model to the control system to form a </a:t>
            </a:r>
            <a:r>
              <a:rPr lang="en-US" dirty="0">
                <a:solidFill>
                  <a:srgbClr val="00B050"/>
                </a:solidFill>
              </a:rPr>
              <a:t>full digital twin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43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2" y="60665"/>
            <a:ext cx="8286750" cy="1325563"/>
          </a:xfrm>
        </p:spPr>
        <p:txBody>
          <a:bodyPr/>
          <a:lstStyle/>
          <a:p>
            <a:r>
              <a:rPr lang="en-US" dirty="0"/>
              <a:t>Methods to achieve the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442" y="1117804"/>
            <a:ext cx="3413736" cy="4206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Bayesian optimization</a:t>
            </a: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C19867B-903D-7840-A9C0-3C7C552A1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78" y="1504217"/>
            <a:ext cx="2565661" cy="5123732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D44A844-49CE-BE47-A3F7-CEE55790D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40" y="1533321"/>
            <a:ext cx="2641330" cy="5114227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40911BD-B5AA-6E4E-A4B4-DEE1549C3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970" y="4316625"/>
            <a:ext cx="3530600" cy="236002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DD8182-173F-3B49-B368-3A108BB7504C}"/>
              </a:ext>
            </a:extLst>
          </p:cNvPr>
          <p:cNvSpPr txBox="1">
            <a:spLocks/>
          </p:cNvSpPr>
          <p:nvPr/>
        </p:nvSpPr>
        <p:spPr>
          <a:xfrm>
            <a:off x="5689834" y="1670756"/>
            <a:ext cx="3413736" cy="365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Functions are successively approximated, with diminishing uncertainty.</a:t>
            </a:r>
          </a:p>
          <a:p>
            <a:r>
              <a:rPr lang="en-US" dirty="0">
                <a:latin typeface="Arial" panose="020B0604020202020204" pitchFamily="34" charset="0"/>
              </a:rPr>
              <a:t>Detector noise can be included. </a:t>
            </a: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2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17" y="40058"/>
            <a:ext cx="8286750" cy="1325563"/>
          </a:xfrm>
        </p:spPr>
        <p:txBody>
          <a:bodyPr/>
          <a:lstStyle/>
          <a:p>
            <a:r>
              <a:rPr lang="en-US" dirty="0"/>
              <a:t>Methods to achieve the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6917" y="1026727"/>
            <a:ext cx="7227616" cy="210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Control system implementation and the Digital Twin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6E0D23C-C2E8-9342-8B3B-C3F6E6BC3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9" y="1525015"/>
            <a:ext cx="8179308" cy="4209194"/>
          </a:xfrm>
          <a:prstGeom prst="rect">
            <a:avLst/>
          </a:prstGeom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D74CBF7-E6DC-2740-A1BE-E6334AF17D62}"/>
              </a:ext>
            </a:extLst>
          </p:cNvPr>
          <p:cNvSpPr txBox="1">
            <a:spLocks/>
          </p:cNvSpPr>
          <p:nvPr/>
        </p:nvSpPr>
        <p:spPr>
          <a:xfrm>
            <a:off x="256917" y="5893602"/>
            <a:ext cx="8774194" cy="964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Digital Twin is based on the Virtual Accelerator Model and can be addressed from the control system just like the physical accelerator.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7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170" y="1625804"/>
            <a:ext cx="8816829" cy="42068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Georg </a:t>
            </a:r>
            <a:r>
              <a:rPr lang="en-US" dirty="0" err="1"/>
              <a:t>Hoffstaetter</a:t>
            </a:r>
            <a:r>
              <a:rPr lang="en-US" dirty="0"/>
              <a:t> (C-AD and Cornell) – Accelerator physics</a:t>
            </a:r>
          </a:p>
          <a:p>
            <a:pPr marL="0" indent="0">
              <a:buNone/>
            </a:pPr>
            <a:r>
              <a:rPr lang="en-US" dirty="0"/>
              <a:t>Kevin Brown (C-AD and Stony Brook) – Controls implementation</a:t>
            </a:r>
          </a:p>
          <a:p>
            <a:pPr marL="0" indent="0">
              <a:buNone/>
            </a:pPr>
            <a:r>
              <a:rPr lang="en-US" dirty="0"/>
              <a:t>Timur </a:t>
            </a:r>
            <a:r>
              <a:rPr lang="en-US" dirty="0" err="1"/>
              <a:t>Shaftan</a:t>
            </a:r>
            <a:r>
              <a:rPr lang="en-US" dirty="0"/>
              <a:t> (NSLS-II) – NSLS-II implementation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Natalie Isenberg (CSI) - ML with uncertainties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Yuan Gao (C-AD) – ML applications</a:t>
            </a:r>
          </a:p>
          <a:p>
            <a:pPr marL="0" indent="0">
              <a:buNone/>
            </a:pPr>
            <a:r>
              <a:rPr lang="en-US" dirty="0"/>
              <a:t>Vincent </a:t>
            </a:r>
            <a:r>
              <a:rPr lang="en-US" dirty="0" err="1"/>
              <a:t>Schoefer</a:t>
            </a:r>
            <a:r>
              <a:rPr lang="en-US" dirty="0"/>
              <a:t> (C-AD) – </a:t>
            </a:r>
            <a:r>
              <a:rPr lang="en-US"/>
              <a:t>Controls implementation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Yongjun</a:t>
            </a:r>
            <a:r>
              <a:rPr lang="en-US" dirty="0"/>
              <a:t> Li (NSLS-II) - Operation implementation</a:t>
            </a:r>
          </a:p>
          <a:p>
            <a:pPr marL="0" indent="0">
              <a:buNone/>
            </a:pPr>
            <a:r>
              <a:rPr lang="en-US" dirty="0"/>
              <a:t>Reid Smith (NSLS-II) – Operation implementation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Thomas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Robertazzi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(Stony Brook) – ML with uncertainties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David Sagan (Cornell)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Bmad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accelerator modeling</a:t>
            </a:r>
          </a:p>
          <a:p>
            <a:pPr lvl="1"/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8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procurements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171" y="1625804"/>
            <a:ext cx="8286750" cy="4206875"/>
          </a:xfrm>
        </p:spPr>
        <p:txBody>
          <a:bodyPr>
            <a:normAutofit/>
          </a:bodyPr>
          <a:lstStyle/>
          <a:p>
            <a:r>
              <a:rPr lang="en-US" dirty="0"/>
              <a:t>Computational tools and control system interfaces are available.</a:t>
            </a:r>
          </a:p>
          <a:p>
            <a:r>
              <a:rPr lang="en-US" sz="2000" dirty="0">
                <a:latin typeface="Arial" panose="020B0604020202020204" pitchFamily="34" charset="0"/>
              </a:rPr>
              <a:t>No procurements are needed.</a:t>
            </a:r>
          </a:p>
          <a:p>
            <a:pPr lvl="1"/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4659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2837</TotalTime>
  <Words>1035</Words>
  <Application>Microsoft Macintosh PowerPoint</Application>
  <PresentationFormat>On-screen Show (4:3)</PresentationFormat>
  <Paragraphs>163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BNL</vt:lpstr>
      <vt:lpstr>Equation</vt:lpstr>
      <vt:lpstr>Particle Accelerator Self-Evaluation by Machine Learning </vt:lpstr>
      <vt:lpstr>FY2023 NPP LDRD Type A Proposal </vt:lpstr>
      <vt:lpstr>Context</vt:lpstr>
      <vt:lpstr>Main Goal</vt:lpstr>
      <vt:lpstr>Deliverables</vt:lpstr>
      <vt:lpstr>Methods to achieve the goals</vt:lpstr>
      <vt:lpstr>Methods to achieve the goals</vt:lpstr>
      <vt:lpstr>Personnel involved</vt:lpstr>
      <vt:lpstr>Required procurements</vt:lpstr>
      <vt:lpstr>Potential Benefits</vt:lpstr>
      <vt:lpstr>Selection criteria</vt:lpstr>
      <vt:lpstr>Summary </vt:lpstr>
      <vt:lpstr>Methods to achieve the goals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Georg Hoffstaetter</cp:lastModifiedBy>
  <cp:revision>15</cp:revision>
  <cp:lastPrinted>2022-06-01T16:45:34Z</cp:lastPrinted>
  <dcterms:created xsi:type="dcterms:W3CDTF">2022-02-16T00:10:48Z</dcterms:created>
  <dcterms:modified xsi:type="dcterms:W3CDTF">2022-06-01T16:45:51Z</dcterms:modified>
  <cp:category/>
</cp:coreProperties>
</file>