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i="0" dirty="0">
                <a:solidFill>
                  <a:schemeClr val="bg2"/>
                </a:solidFill>
                <a:effectLst/>
                <a:latin typeface="Roboto" panose="02000000000000000000" pitchFamily="2" charset="0"/>
              </a:rPr>
              <a:t>AC-LGAD sensor R&amp;D status and plan</a:t>
            </a:r>
            <a:br>
              <a:rPr lang="en-US" dirty="0"/>
            </a:br>
            <a:r>
              <a:rPr lang="en-US" sz="2000" dirty="0"/>
              <a:t>eRD112/LGAD consortium meetings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</a:t>
            </a:r>
            <a:r>
              <a:rPr lang="en-US" baseline="30000" dirty="0"/>
              <a:t>st</a:t>
            </a:r>
            <a:r>
              <a:rPr lang="en-US" dirty="0"/>
              <a:t>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Gabriele Giacomini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1CD5D-AFEB-9AFA-1805-0864FFDC3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DFB20AA-F5C9-558A-FE2A-7A23422C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21" y="1602296"/>
            <a:ext cx="3459239" cy="3359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82E84D-2E84-39E2-3741-D9E7CDC7E276}"/>
              </a:ext>
            </a:extLst>
          </p:cNvPr>
          <p:cNvSpPr txBox="1"/>
          <p:nvPr/>
        </p:nvSpPr>
        <p:spPr>
          <a:xfrm>
            <a:off x="5025861" y="325761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ACLGAD strip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343F-7C60-7E38-A450-0EECC61A5367}"/>
              </a:ext>
            </a:extLst>
          </p:cNvPr>
          <p:cNvSpPr txBox="1"/>
          <p:nvPr/>
        </p:nvSpPr>
        <p:spPr>
          <a:xfrm>
            <a:off x="4119729" y="1616299"/>
            <a:ext cx="75007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few wafers fabricated: 0.5cm, 1cm, 2.5 cm long strips</a:t>
            </a:r>
          </a:p>
          <a:p>
            <a:r>
              <a:rPr lang="en-US" dirty="0"/>
              <a:t>Beam tests done.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Another batch can start now: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p-spray (uniform) already done on 3 20-um and 3 50-um thick wafers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Plan to do 2 + 2 wafers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Optimization of the process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Aiming at high yield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Uniformity of the gain</a:t>
            </a:r>
          </a:p>
        </p:txBody>
      </p:sp>
    </p:spTree>
    <p:extLst>
      <p:ext uri="{BB962C8B-B14F-4D97-AF65-F5344CB8AC3E}">
        <p14:creationId xmlns:p14="http://schemas.microsoft.com/office/powerpoint/2010/main" val="75753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BB488-7F87-85FC-F81C-2B00A491C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D1B54-5BED-CD53-9FBA-FA59A838ECCD}"/>
              </a:ext>
            </a:extLst>
          </p:cNvPr>
          <p:cNvSpPr txBox="1"/>
          <p:nvPr/>
        </p:nvSpPr>
        <p:spPr>
          <a:xfrm>
            <a:off x="4366727" y="322679"/>
            <a:ext cx="3089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New layout  for EICROC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FBAA97-0D6C-23CB-4B42-6E27EB6B2F75}"/>
              </a:ext>
            </a:extLst>
          </p:cNvPr>
          <p:cNvGrpSpPr/>
          <p:nvPr/>
        </p:nvGrpSpPr>
        <p:grpSpPr>
          <a:xfrm>
            <a:off x="597158" y="1383833"/>
            <a:ext cx="5383764" cy="4801257"/>
            <a:chOff x="597158" y="1383833"/>
            <a:chExt cx="5383764" cy="48012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EB6DD1-2747-F3A8-006C-A0C779BAE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424" t="16939" r="9235" b="9047"/>
            <a:stretch/>
          </p:blipFill>
          <p:spPr>
            <a:xfrm>
              <a:off x="597158" y="1383833"/>
              <a:ext cx="5383764" cy="480125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D942626-69AB-0EC6-3141-D1E5C0B11C04}"/>
                </a:ext>
              </a:extLst>
            </p:cNvPr>
            <p:cNvCxnSpPr/>
            <p:nvPr/>
          </p:nvCxnSpPr>
          <p:spPr>
            <a:xfrm>
              <a:off x="2397967" y="3620278"/>
              <a:ext cx="793102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E0271D-CD1F-3115-5D91-9064473A5074}"/>
                </a:ext>
              </a:extLst>
            </p:cNvPr>
            <p:cNvSpPr txBox="1"/>
            <p:nvPr/>
          </p:nvSpPr>
          <p:spPr>
            <a:xfrm>
              <a:off x="959323" y="2118049"/>
              <a:ext cx="833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300um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EB25895-F4EC-6797-B222-F47998F30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80794" y="2469044"/>
              <a:ext cx="589386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7A523B-04F6-EF59-C947-FBE8C6E8902E}"/>
                </a:ext>
              </a:extLst>
            </p:cNvPr>
            <p:cNvSpPr txBox="1"/>
            <p:nvPr/>
          </p:nvSpPr>
          <p:spPr>
            <a:xfrm>
              <a:off x="2374640" y="3668715"/>
              <a:ext cx="833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500um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5D6B2-A71D-6F92-E7FF-A7C4E3AB9468}"/>
                </a:ext>
              </a:extLst>
            </p:cNvPr>
            <p:cNvSpPr txBox="1"/>
            <p:nvPr/>
          </p:nvSpPr>
          <p:spPr>
            <a:xfrm>
              <a:off x="3854923" y="2270449"/>
              <a:ext cx="833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400um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731A398-79E2-3306-7B77-3415BF82A9B4}"/>
                </a:ext>
              </a:extLst>
            </p:cNvPr>
            <p:cNvCxnSpPr>
              <a:cxnSpLocks/>
            </p:cNvCxnSpPr>
            <p:nvPr/>
          </p:nvCxnSpPr>
          <p:spPr>
            <a:xfrm>
              <a:off x="3976394" y="2621444"/>
              <a:ext cx="712412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15D088-6AFC-93D2-AD6F-020AE8E2D297}"/>
                </a:ext>
              </a:extLst>
            </p:cNvPr>
            <p:cNvCxnSpPr>
              <a:cxnSpLocks/>
            </p:cNvCxnSpPr>
            <p:nvPr/>
          </p:nvCxnSpPr>
          <p:spPr>
            <a:xfrm>
              <a:off x="794655" y="2789395"/>
              <a:ext cx="0" cy="513642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C066A4-9E7C-6760-CB6C-40CB080C0B9B}"/>
                </a:ext>
              </a:extLst>
            </p:cNvPr>
            <p:cNvSpPr txBox="1"/>
            <p:nvPr/>
          </p:nvSpPr>
          <p:spPr>
            <a:xfrm>
              <a:off x="838025" y="2852265"/>
              <a:ext cx="833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350um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9394A8F-4953-C815-D560-DF153DE938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917" y="5029178"/>
              <a:ext cx="1728" cy="749559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0534F4-643F-A98C-4EE7-1B0091EB1C4E}"/>
                </a:ext>
              </a:extLst>
            </p:cNvPr>
            <p:cNvSpPr txBox="1"/>
            <p:nvPr/>
          </p:nvSpPr>
          <p:spPr>
            <a:xfrm>
              <a:off x="836297" y="5234681"/>
              <a:ext cx="833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500um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139973D-4A78-B688-B529-9C397324B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3" t="16213" r="11224" b="7143"/>
          <a:stretch/>
        </p:blipFill>
        <p:spPr>
          <a:xfrm>
            <a:off x="7266551" y="1383832"/>
            <a:ext cx="4833525" cy="493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639292-171F-69FF-AA09-78C7294D92B1}"/>
              </a:ext>
            </a:extLst>
          </p:cNvPr>
          <p:cNvSpPr txBox="1"/>
          <p:nvPr/>
        </p:nvSpPr>
        <p:spPr>
          <a:xfrm>
            <a:off x="5316892" y="1656384"/>
            <a:ext cx="22953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Pads mirrored and placed on the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sides to ground the GR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side to ground the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D79CB6-8A9D-A94B-8023-7EABA81BC862}"/>
              </a:ext>
            </a:extLst>
          </p:cNvPr>
          <p:cNvSpPr/>
          <p:nvPr/>
        </p:nvSpPr>
        <p:spPr>
          <a:xfrm>
            <a:off x="10904024" y="2852265"/>
            <a:ext cx="353183" cy="2382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C78649-26CE-609B-876C-25A7C22FFA31}"/>
              </a:ext>
            </a:extLst>
          </p:cNvPr>
          <p:cNvCxnSpPr>
            <a:cxnSpLocks/>
          </p:cNvCxnSpPr>
          <p:nvPr/>
        </p:nvCxnSpPr>
        <p:spPr>
          <a:xfrm>
            <a:off x="7059481" y="3850213"/>
            <a:ext cx="3726707" cy="7797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1ABBAF-4259-11FD-2702-E13DD143B6D4}"/>
              </a:ext>
            </a:extLst>
          </p:cNvPr>
          <p:cNvCxnSpPr>
            <a:cxnSpLocks/>
          </p:cNvCxnSpPr>
          <p:nvPr/>
        </p:nvCxnSpPr>
        <p:spPr>
          <a:xfrm flipV="1">
            <a:off x="7177317" y="2677002"/>
            <a:ext cx="1882707" cy="40000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14DE29-F549-F957-CC48-395C280FD28B}"/>
              </a:ext>
            </a:extLst>
          </p:cNvPr>
          <p:cNvCxnSpPr>
            <a:cxnSpLocks/>
          </p:cNvCxnSpPr>
          <p:nvPr/>
        </p:nvCxnSpPr>
        <p:spPr>
          <a:xfrm>
            <a:off x="7329717" y="3229409"/>
            <a:ext cx="910592" cy="7362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31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3FF428-E21B-4DF4-3121-C00876719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3FBE2-8DE3-B00E-1547-AF259D245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64" t="14762" r="9082" b="7143"/>
          <a:stretch/>
        </p:blipFill>
        <p:spPr>
          <a:xfrm>
            <a:off x="5891504" y="961082"/>
            <a:ext cx="5728996" cy="5253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A3BA97-D01A-6FC4-3510-BF5711E34880}"/>
              </a:ext>
            </a:extLst>
          </p:cNvPr>
          <p:cNvSpPr txBox="1"/>
          <p:nvPr/>
        </p:nvSpPr>
        <p:spPr>
          <a:xfrm>
            <a:off x="4544008" y="214604"/>
            <a:ext cx="335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Population of the 4” wafer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C095C-876C-1626-0C27-AC6A654729D7}"/>
              </a:ext>
            </a:extLst>
          </p:cNvPr>
          <p:cNvSpPr txBox="1"/>
          <p:nvPr/>
        </p:nvSpPr>
        <p:spPr>
          <a:xfrm>
            <a:off x="419877" y="1279310"/>
            <a:ext cx="72401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lot of 4x4 pad sensors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 can explore different metal layouts considering learnt lessons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No need to wait to define the metal to start batch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Aggressive/more conservative layouts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Large area device to test yield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21F048-C3A4-E5F4-FA99-EE19D8005073}"/>
              </a:ext>
            </a:extLst>
          </p:cNvPr>
          <p:cNvCxnSpPr/>
          <p:nvPr/>
        </p:nvCxnSpPr>
        <p:spPr>
          <a:xfrm>
            <a:off x="6885992" y="2034073"/>
            <a:ext cx="1162072" cy="128762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E8E1A8-636B-F3A3-27D4-4721DD61ACE1}"/>
              </a:ext>
            </a:extLst>
          </p:cNvPr>
          <p:cNvCxnSpPr>
            <a:cxnSpLocks/>
          </p:cNvCxnSpPr>
          <p:nvPr/>
        </p:nvCxnSpPr>
        <p:spPr>
          <a:xfrm>
            <a:off x="3604067" y="3386912"/>
            <a:ext cx="5829182" cy="128762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987F79-7FC0-4810-7E36-CBFAA12EB1E7}"/>
              </a:ext>
            </a:extLst>
          </p:cNvPr>
          <p:cNvSpPr txBox="1"/>
          <p:nvPr/>
        </p:nvSpPr>
        <p:spPr>
          <a:xfrm>
            <a:off x="905069" y="5047861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can start in a month or so</a:t>
            </a:r>
          </a:p>
        </p:txBody>
      </p:sp>
    </p:spTree>
    <p:extLst>
      <p:ext uri="{BB962C8B-B14F-4D97-AF65-F5344CB8AC3E}">
        <p14:creationId xmlns:p14="http://schemas.microsoft.com/office/powerpoint/2010/main" val="369528719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70</TotalTime>
  <Words>159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Roboto</vt:lpstr>
      <vt:lpstr>BNL</vt:lpstr>
      <vt:lpstr>AC-LGAD sensor R&amp;D status and plan eRD112/LGAD consortium meetings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AC-LGAD sensor R&amp;D status and plan eRD112/LGAD consortium meetings</dc:title>
  <dc:subject/>
  <dc:creator>Giacomini, Gabriele</dc:creator>
  <cp:keywords/>
  <dc:description/>
  <cp:lastModifiedBy>Giacomini, Gabriele</cp:lastModifiedBy>
  <cp:revision>3</cp:revision>
  <dcterms:created xsi:type="dcterms:W3CDTF">2022-05-31T19:47:27Z</dcterms:created>
  <dcterms:modified xsi:type="dcterms:W3CDTF">2022-06-01T15:52:54Z</dcterms:modified>
  <cp:category/>
</cp:coreProperties>
</file>