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59" r:id="rId3"/>
    <p:sldId id="260" r:id="rId4"/>
    <p:sldId id="261" r:id="rId5"/>
    <p:sldId id="256" r:id="rId6"/>
    <p:sldId id="266" r:id="rId7"/>
    <p:sldId id="268" r:id="rId8"/>
    <p:sldId id="262" r:id="rId9"/>
    <p:sldId id="258" r:id="rId10"/>
    <p:sldId id="272" r:id="rId11"/>
    <p:sldId id="263" r:id="rId12"/>
    <p:sldId id="265" r:id="rId13"/>
    <p:sldId id="271" r:id="rId14"/>
    <p:sldId id="269" r:id="rId15"/>
  </p:sldIdLst>
  <p:sldSz cx="12192000" cy="6858000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3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94"/>
    </p:cViewPr>
  </p:sorterViewPr>
  <p:notesViewPr>
    <p:cSldViewPr snapToGrid="0">
      <p:cViewPr varScale="1">
        <p:scale>
          <a:sx n="54" d="100"/>
          <a:sy n="54" d="100"/>
        </p:scale>
        <p:origin x="219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2T22:51:03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9BD87-74C0-466D-B1B9-195B2C19645A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38650"/>
            <a:ext cx="5607050" cy="3632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1413"/>
            <a:ext cx="30384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61413"/>
            <a:ext cx="30384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31D63-A767-4351-B2E4-E1428B6E1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5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347AE-775A-41E2-8D1C-9A358C0F5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080655-AF65-4F97-9838-3E3CB1BD8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10BF4-84C6-488D-8EE5-148A570F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B755-235A-49CD-80EF-DE7A3F890318}" type="datetime1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7F300-6701-4223-B65B-093FC56A7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FAA95-495F-4F1A-A96B-D987B401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C86B-955D-4A7E-A003-68FAFE6F6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02103-852B-444A-8EA8-F1696B205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8ABA8A-0FA4-4260-9B4A-B4108A3B8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AA1B3-1901-42E2-9A6C-7D0366410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8804-8A09-436D-8D14-7D94FA15ACE7}" type="datetime1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19D32-719A-47D6-AF4A-88D16F9C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17FD9-FB29-4F55-9D54-B7EBA070F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C86B-955D-4A7E-A003-68FAFE6F6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3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36A744-85D2-475A-905C-EB8D800A26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8A13EF-F2A3-4E82-9F6B-25A9D483A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F7C45-D58A-436F-AE70-8A1797ACB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1C6A-ABCF-4474-8211-E91650360F7F}" type="datetime1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7ADDB-3D0D-4B2B-BABD-D80A9C8E3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9A7BF-72D2-4B14-9BCA-59A6C39FC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C86B-955D-4A7E-A003-68FAFE6F6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72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7F6D2-EE83-4E06-AE52-72CD75817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670B2-B9A5-4FA2-9C52-A60EAED8E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BCC2-5F0E-40B0-923E-4A3FD59AE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3E24-4DEF-43B6-BB2E-207899C687A7}" type="datetime1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B670B-CE96-4BBB-8178-CB40A31DF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BB204-89D7-4A02-9288-078D42A83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C86B-955D-4A7E-A003-68FAFE6F6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7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158AE-52EC-432E-BF2B-23B51EF56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F37E4-103F-445E-9EB0-D80D0F119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ABD4C-08EC-4E88-8A5C-6BB4B5313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EF1D-600C-4DF9-8B0F-48F060D9CE32}" type="datetime1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29F8B-62AC-4F93-9E7E-D25F7CDDB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EDB53-59B5-4151-98E6-E045844CB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C86B-955D-4A7E-A003-68FAFE6F6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07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C1975-EEBA-4FB5-8682-317A03BC2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F3FE5-72F5-4DB1-AE52-7C8AE0A3F9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CCE380-3578-4045-A33B-4F612ED50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76DC5-86D6-49BA-A9AC-E96D48B7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1CAC-B8BD-411F-8103-2776F8A8A2A7}" type="datetime1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1A3F8-9EA3-4EC2-8252-5F8B4305E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8CCEC-25EB-462B-AEBB-47D03377E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C86B-955D-4A7E-A003-68FAFE6F6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925B3-B091-47C0-B196-984C359BB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2564B-20EC-461D-889C-6B256A1EE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AF910E-BCEF-48DC-A5C8-53B653993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8E887D-3739-490E-9C2F-E037AEEFF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11C80A-942D-4070-A647-4410979B7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BF87BF-BADC-4FEE-B636-A52279F66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2272-D018-4F75-917F-70800AF251FB}" type="datetime1">
              <a:rPr lang="en-US" smtClean="0"/>
              <a:t>6/30/2022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8806B1-827F-410C-9B7B-B70DFD06C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15E06D-C3E3-4E84-B8BC-FF90324A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C86B-955D-4A7E-A003-68FAFE6F6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3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6BB53-383A-4635-93F4-D5CBCCF97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9A78FC-8FA2-4067-9C09-22FDF3FD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1EB-5A74-4432-AA76-D5F3FE98C543}" type="datetime1">
              <a:rPr lang="en-US" smtClean="0"/>
              <a:t>6/30/2022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87A4A-077D-432D-9A09-3653AA06D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7625B9-E91E-4652-8AD8-3A99A155B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C86B-955D-4A7E-A003-68FAFE6F6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64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AE8ABD-F3C7-424D-93D3-4D08E4803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420-9C3B-4D94-9238-8D0635345A5E}" type="datetime1">
              <a:rPr lang="en-US" smtClean="0"/>
              <a:t>6/30/2022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057FFE-A84C-4E1F-9D27-9733C1579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23F36-ED2D-4CA5-93FE-1EA646E94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C86B-955D-4A7E-A003-68FAFE6F6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6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FDB6C-E433-4D4F-BAE0-6DD333B6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748D5-FAEA-4696-A911-B82F5B67B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FD4E1-26E7-4404-A711-E60F1CE63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78EB5-6FA9-4374-A56C-934F380C7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4828-8314-456F-BE46-B761850B1185}" type="datetime1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2C0B3-C344-4840-BD32-064B026DE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B5345-1C99-42A9-89C0-87CAAC382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C86B-955D-4A7E-A003-68FAFE6F6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7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DE36-517F-4440-A5BB-CF2FCB088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2D0224-CD9A-4EFC-A48C-ACCBD30DE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2C493A-FC1A-4341-A283-47ADF4A15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3E144-43A6-493E-96F1-B5D60CDF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78A9-64CD-4A15-BFCC-848D4FFB945E}" type="datetime1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394D06-2230-4B66-B5C7-7DB383FEC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8D237-DFCC-4A38-94FE-9B8FE57B5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C86B-955D-4A7E-A003-68FAFE6F6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7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970AF0-41B6-458F-ADE0-9203A71F9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0A4EC-8E34-46F2-AECD-51CF1D2DA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02769-B9DA-4691-9B5F-F77F1940E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43C75-122D-4FE4-AD30-5C61150C25C3}" type="datetime1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1B756-8DE3-45B8-88E6-1CBA858D8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A0FF3-EDEC-4B7A-A6BE-B6EE8EBADE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9C86B-955D-4A7E-A003-68FAFE6F6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5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10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51C04-6E8C-E5E3-F840-6D20A3340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4671"/>
            <a:ext cx="10515600" cy="1325563"/>
          </a:xfrm>
        </p:spPr>
        <p:txBody>
          <a:bodyPr/>
          <a:lstStyle/>
          <a:p>
            <a:r>
              <a:rPr lang="en-US" dirty="0"/>
              <a:t>Some comments to Detector 1 tracking /PID optimization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3E0E6-6270-C233-55F8-57D5D92DD06F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664950" y="4510527"/>
            <a:ext cx="10515600" cy="1325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                                             N. Smirnov</a:t>
            </a:r>
          </a:p>
          <a:p>
            <a:pPr marL="0" indent="0">
              <a:buNone/>
            </a:pPr>
            <a:r>
              <a:rPr lang="en-US" dirty="0"/>
              <a:t>                                    Physics Department, Yale University</a:t>
            </a:r>
          </a:p>
          <a:p>
            <a:pPr marL="0" indent="0">
              <a:buNone/>
            </a:pPr>
            <a:r>
              <a:rPr lang="en-US" dirty="0"/>
              <a:t>                                            June 23, 2022.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124FE-7F30-8012-3B13-F86021BB1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842A-ED75-4471-A286-7EA26EE312B3}" type="datetime1">
              <a:rPr lang="en-US" smtClean="0"/>
              <a:t>6/30/2022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E4E641-617E-BFC6-B1B9-02D4CCDC5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C86B-955D-4A7E-A003-68FAFE6F67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49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9830" y="0"/>
            <a:ext cx="22224751" cy="713698"/>
          </a:xfrm>
          <a:prstGeom prst="rect">
            <a:avLst/>
          </a:prstGeom>
        </p:spPr>
        <p:txBody>
          <a:bodyPr vert="horz" wrap="square" lIns="0" tIns="36236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85"/>
              </a:spcBef>
            </a:pPr>
            <a:r>
              <a:rPr dirty="0"/>
              <a:t>New</a:t>
            </a:r>
            <a:r>
              <a:rPr spc="-169" dirty="0"/>
              <a:t> </a:t>
            </a:r>
            <a:r>
              <a:rPr spc="-42" dirty="0"/>
              <a:t>Layers</a:t>
            </a:r>
            <a:r>
              <a:rPr spc="-169" dirty="0"/>
              <a:t> </a:t>
            </a:r>
            <a:r>
              <a:rPr spc="-85" dirty="0"/>
              <a:t>in</a:t>
            </a:r>
            <a:r>
              <a:rPr spc="-169" dirty="0"/>
              <a:t> </a:t>
            </a:r>
            <a:r>
              <a:rPr dirty="0"/>
              <a:t>Geant4</a:t>
            </a:r>
            <a:r>
              <a:rPr spc="-169" dirty="0"/>
              <a:t> </a:t>
            </a:r>
            <a:r>
              <a:rPr spc="-85" dirty="0"/>
              <a:t>-</a:t>
            </a:r>
            <a:r>
              <a:rPr spc="-169" dirty="0"/>
              <a:t> </a:t>
            </a:r>
            <a:r>
              <a:rPr spc="-106" dirty="0"/>
              <a:t>3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69243" y="93498"/>
            <a:ext cx="760559" cy="57679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08233" y="77721"/>
            <a:ext cx="6495640" cy="3549787"/>
            <a:chOff x="97114" y="36773"/>
            <a:chExt cx="3073400" cy="16795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114" y="36773"/>
              <a:ext cx="565998" cy="28815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530" y="308305"/>
              <a:ext cx="1652158" cy="14078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8310" y="491435"/>
              <a:ext cx="1651851" cy="1034914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79770" y="1456991"/>
            <a:ext cx="4892928" cy="3566268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70405" y="3851281"/>
            <a:ext cx="6083623" cy="2717701"/>
            <a:chOff x="126530" y="1822226"/>
            <a:chExt cx="2878455" cy="128587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6530" y="1822226"/>
              <a:ext cx="1486642" cy="12856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18310" y="1944761"/>
              <a:ext cx="1486609" cy="103663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126626" y="5070986"/>
            <a:ext cx="5911838" cy="351093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marL="26841">
              <a:spcBef>
                <a:spcPts val="201"/>
              </a:spcBef>
            </a:pPr>
            <a:r>
              <a:rPr sz="2114" b="1" spc="-42" dirty="0">
                <a:solidFill>
                  <a:srgbClr val="04793F"/>
                </a:solidFill>
                <a:latin typeface="Lucida Sans"/>
                <a:cs typeface="Lucida Sans"/>
              </a:rPr>
              <a:t>New</a:t>
            </a:r>
            <a:r>
              <a:rPr sz="2114" b="1" spc="-106" dirty="0">
                <a:solidFill>
                  <a:srgbClr val="04793F"/>
                </a:solidFill>
                <a:latin typeface="Lucida Sans"/>
                <a:cs typeface="Lucida Sans"/>
              </a:rPr>
              <a:t> </a:t>
            </a:r>
            <a:r>
              <a:rPr sz="2114" b="1" spc="-328" dirty="0">
                <a:solidFill>
                  <a:srgbClr val="04793F"/>
                </a:solidFill>
                <a:latin typeface="Lucida Sans"/>
                <a:cs typeface="Lucida Sans"/>
              </a:rPr>
              <a:t>TTL</a:t>
            </a:r>
            <a:r>
              <a:rPr sz="2114" b="1" spc="-95" dirty="0">
                <a:solidFill>
                  <a:srgbClr val="04793F"/>
                </a:solidFill>
                <a:latin typeface="Lucida Sans"/>
                <a:cs typeface="Lucida Sans"/>
              </a:rPr>
              <a:t> </a:t>
            </a:r>
            <a:r>
              <a:rPr sz="2114" b="1" spc="-63" dirty="0">
                <a:solidFill>
                  <a:srgbClr val="04793F"/>
                </a:solidFill>
                <a:latin typeface="Lucida Sans"/>
                <a:cs typeface="Lucida Sans"/>
              </a:rPr>
              <a:t>layers</a:t>
            </a:r>
            <a:r>
              <a:rPr sz="2114" b="1" spc="-95" dirty="0">
                <a:solidFill>
                  <a:srgbClr val="04793F"/>
                </a:solidFill>
                <a:latin typeface="Lucida Sans"/>
                <a:cs typeface="Lucida Sans"/>
              </a:rPr>
              <a:t> in </a:t>
            </a:r>
            <a:r>
              <a:rPr sz="2114" b="1" spc="-63" dirty="0">
                <a:solidFill>
                  <a:srgbClr val="04793F"/>
                </a:solidFill>
                <a:latin typeface="Lucida Sans"/>
                <a:cs typeface="Lucida Sans"/>
              </a:rPr>
              <a:t>default</a:t>
            </a:r>
            <a:r>
              <a:rPr sz="2114" b="1" spc="-95" dirty="0">
                <a:solidFill>
                  <a:srgbClr val="04793F"/>
                </a:solidFill>
                <a:latin typeface="Lucida Sans"/>
                <a:cs typeface="Lucida Sans"/>
              </a:rPr>
              <a:t> </a:t>
            </a:r>
            <a:r>
              <a:rPr sz="2114" b="1" spc="-74" dirty="0">
                <a:solidFill>
                  <a:srgbClr val="04793F"/>
                </a:solidFill>
                <a:latin typeface="Lucida Sans"/>
                <a:cs typeface="Lucida Sans"/>
              </a:rPr>
              <a:t>ECCE</a:t>
            </a:r>
            <a:r>
              <a:rPr sz="2114" b="1" spc="-95" dirty="0">
                <a:solidFill>
                  <a:srgbClr val="04793F"/>
                </a:solidFill>
                <a:latin typeface="Lucida Sans"/>
                <a:cs typeface="Lucida Sans"/>
              </a:rPr>
              <a:t> </a:t>
            </a:r>
            <a:r>
              <a:rPr sz="2114" b="1" spc="-21" dirty="0">
                <a:solidFill>
                  <a:srgbClr val="04793F"/>
                </a:solidFill>
                <a:latin typeface="Lucida Sans"/>
                <a:cs typeface="Lucida Sans"/>
              </a:rPr>
              <a:t>configuration</a:t>
            </a:r>
            <a:endParaRPr sz="2114">
              <a:latin typeface="Lucida Sans"/>
              <a:cs typeface="Lucida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17672" y="3065415"/>
            <a:ext cx="3363238" cy="351093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marL="26841">
              <a:spcBef>
                <a:spcPts val="201"/>
              </a:spcBef>
            </a:pPr>
            <a:r>
              <a:rPr sz="2114" b="1" dirty="0">
                <a:solidFill>
                  <a:srgbClr val="04793F"/>
                </a:solidFill>
                <a:latin typeface="Lucida Sans"/>
                <a:cs typeface="Lucida Sans"/>
              </a:rPr>
              <a:t>Barrel</a:t>
            </a:r>
            <a:r>
              <a:rPr sz="2114" b="1" spc="-95" dirty="0">
                <a:solidFill>
                  <a:srgbClr val="04793F"/>
                </a:solidFill>
                <a:latin typeface="Lucida Sans"/>
                <a:cs typeface="Lucida Sans"/>
              </a:rPr>
              <a:t> </a:t>
            </a:r>
            <a:r>
              <a:rPr sz="2114" b="1" spc="-53" dirty="0">
                <a:solidFill>
                  <a:srgbClr val="04793F"/>
                </a:solidFill>
                <a:latin typeface="Lucida Sans"/>
                <a:cs typeface="Lucida Sans"/>
              </a:rPr>
              <a:t>layer</a:t>
            </a:r>
            <a:r>
              <a:rPr sz="2114" b="1" spc="-85" dirty="0">
                <a:solidFill>
                  <a:srgbClr val="04793F"/>
                </a:solidFill>
                <a:latin typeface="Lucida Sans"/>
                <a:cs typeface="Lucida Sans"/>
              </a:rPr>
              <a:t> </a:t>
            </a:r>
            <a:r>
              <a:rPr sz="2114" b="1" spc="-74" dirty="0">
                <a:solidFill>
                  <a:srgbClr val="04793F"/>
                </a:solidFill>
                <a:latin typeface="Lucida Sans"/>
                <a:cs typeface="Lucida Sans"/>
              </a:rPr>
              <a:t>outside</a:t>
            </a:r>
            <a:r>
              <a:rPr sz="2114" b="1" spc="-95" dirty="0">
                <a:solidFill>
                  <a:srgbClr val="04793F"/>
                </a:solidFill>
                <a:latin typeface="Lucida Sans"/>
                <a:cs typeface="Lucida Sans"/>
              </a:rPr>
              <a:t> </a:t>
            </a:r>
            <a:r>
              <a:rPr sz="2114" b="1" spc="-42" dirty="0">
                <a:solidFill>
                  <a:srgbClr val="04793F"/>
                </a:solidFill>
                <a:latin typeface="Lucida Sans"/>
                <a:cs typeface="Lucida Sans"/>
              </a:rPr>
              <a:t>DIRC</a:t>
            </a:r>
            <a:endParaRPr sz="2114">
              <a:latin typeface="Lucida Sans"/>
              <a:cs typeface="Lucida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17672" y="6274343"/>
            <a:ext cx="3169980" cy="351093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marL="26841">
              <a:spcBef>
                <a:spcPts val="201"/>
              </a:spcBef>
            </a:pPr>
            <a:r>
              <a:rPr sz="2114" b="1" dirty="0">
                <a:solidFill>
                  <a:srgbClr val="04793F"/>
                </a:solidFill>
                <a:latin typeface="Lucida Sans"/>
                <a:cs typeface="Lucida Sans"/>
              </a:rPr>
              <a:t>Barrel</a:t>
            </a:r>
            <a:r>
              <a:rPr sz="2114" b="1" spc="-95" dirty="0">
                <a:solidFill>
                  <a:srgbClr val="04793F"/>
                </a:solidFill>
                <a:latin typeface="Lucida Sans"/>
                <a:cs typeface="Lucida Sans"/>
              </a:rPr>
              <a:t> </a:t>
            </a:r>
            <a:r>
              <a:rPr sz="2114" b="1" spc="-53" dirty="0">
                <a:solidFill>
                  <a:srgbClr val="04793F"/>
                </a:solidFill>
                <a:latin typeface="Lucida Sans"/>
                <a:cs typeface="Lucida Sans"/>
              </a:rPr>
              <a:t>layer</a:t>
            </a:r>
            <a:r>
              <a:rPr sz="2114" b="1" spc="-85" dirty="0">
                <a:solidFill>
                  <a:srgbClr val="04793F"/>
                </a:solidFill>
                <a:latin typeface="Lucida Sans"/>
                <a:cs typeface="Lucida Sans"/>
              </a:rPr>
              <a:t> inside</a:t>
            </a:r>
            <a:r>
              <a:rPr sz="2114" b="1" spc="-95" dirty="0">
                <a:solidFill>
                  <a:srgbClr val="04793F"/>
                </a:solidFill>
                <a:latin typeface="Lucida Sans"/>
                <a:cs typeface="Lucida Sans"/>
              </a:rPr>
              <a:t> </a:t>
            </a:r>
            <a:r>
              <a:rPr sz="2114" b="1" spc="-42" dirty="0">
                <a:solidFill>
                  <a:srgbClr val="04793F"/>
                </a:solidFill>
                <a:latin typeface="Lucida Sans"/>
                <a:cs typeface="Lucida Sans"/>
              </a:rPr>
              <a:t>DIRC</a:t>
            </a:r>
            <a:endParaRPr sz="2114">
              <a:latin typeface="Lucida Sans"/>
              <a:cs typeface="Lucida San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079770" y="822794"/>
            <a:ext cx="126155" cy="968978"/>
            <a:chOff x="3208972" y="502627"/>
            <a:chExt cx="59690" cy="458470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08972" y="502627"/>
              <a:ext cx="59601" cy="5960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08972" y="901179"/>
              <a:ext cx="59601" cy="59601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7287764" y="686733"/>
            <a:ext cx="4173851" cy="1395936"/>
          </a:xfrm>
          <a:prstGeom prst="rect">
            <a:avLst/>
          </a:prstGeom>
        </p:spPr>
        <p:txBody>
          <a:bodyPr vert="horz" wrap="square" lIns="0" tIns="36236" rIns="0" bIns="0" rtlCol="0">
            <a:spAutoFit/>
          </a:bodyPr>
          <a:lstStyle/>
          <a:p>
            <a:pPr marL="26841" marR="10737">
              <a:lnSpc>
                <a:spcPts val="2008"/>
              </a:lnSpc>
              <a:spcBef>
                <a:spcPts val="285"/>
              </a:spcBef>
            </a:pPr>
            <a:r>
              <a:rPr sz="1691" spc="-21" dirty="0">
                <a:latin typeface="Tahoma"/>
                <a:cs typeface="Tahoma"/>
              </a:rPr>
              <a:t>Implemented</a:t>
            </a:r>
            <a:r>
              <a:rPr sz="1691" spc="-63" dirty="0">
                <a:latin typeface="Tahoma"/>
                <a:cs typeface="Tahoma"/>
              </a:rPr>
              <a:t> </a:t>
            </a:r>
            <a:r>
              <a:rPr sz="1691" dirty="0">
                <a:latin typeface="Tahoma"/>
                <a:cs typeface="Tahoma"/>
              </a:rPr>
              <a:t>barrel</a:t>
            </a:r>
            <a:r>
              <a:rPr sz="1691" spc="-53" dirty="0">
                <a:latin typeface="Tahoma"/>
                <a:cs typeface="Tahoma"/>
              </a:rPr>
              <a:t> </a:t>
            </a:r>
            <a:r>
              <a:rPr sz="1691" dirty="0">
                <a:latin typeface="Tahoma"/>
                <a:cs typeface="Tahoma"/>
              </a:rPr>
              <a:t>radial</a:t>
            </a:r>
            <a:r>
              <a:rPr sz="1691" spc="-53" dirty="0">
                <a:latin typeface="Tahoma"/>
                <a:cs typeface="Tahoma"/>
              </a:rPr>
              <a:t> </a:t>
            </a:r>
            <a:r>
              <a:rPr sz="1691" dirty="0">
                <a:latin typeface="Tahoma"/>
                <a:cs typeface="Tahoma"/>
              </a:rPr>
              <a:t>positions:</a:t>
            </a:r>
            <a:r>
              <a:rPr sz="1691" spc="106" dirty="0">
                <a:latin typeface="Tahoma"/>
                <a:cs typeface="Tahoma"/>
              </a:rPr>
              <a:t> </a:t>
            </a:r>
            <a:r>
              <a:rPr sz="1691" spc="-53" dirty="0">
                <a:latin typeface="Tahoma"/>
                <a:cs typeface="Tahoma"/>
              </a:rPr>
              <a:t>50</a:t>
            </a:r>
            <a:r>
              <a:rPr sz="1691" spc="1057" dirty="0">
                <a:latin typeface="Tahoma"/>
                <a:cs typeface="Tahoma"/>
              </a:rPr>
              <a:t> </a:t>
            </a:r>
            <a:r>
              <a:rPr sz="1691" dirty="0">
                <a:latin typeface="Tahoma"/>
                <a:cs typeface="Tahoma"/>
              </a:rPr>
              <a:t>cm, 80</a:t>
            </a:r>
            <a:r>
              <a:rPr sz="1691" spc="21" dirty="0">
                <a:latin typeface="Tahoma"/>
                <a:cs typeface="Tahoma"/>
              </a:rPr>
              <a:t> </a:t>
            </a:r>
            <a:r>
              <a:rPr sz="1691" dirty="0">
                <a:latin typeface="Tahoma"/>
                <a:cs typeface="Tahoma"/>
              </a:rPr>
              <a:t>cm,</a:t>
            </a:r>
            <a:r>
              <a:rPr sz="1691" spc="21" dirty="0">
                <a:latin typeface="Tahoma"/>
                <a:cs typeface="Tahoma"/>
              </a:rPr>
              <a:t> </a:t>
            </a:r>
            <a:r>
              <a:rPr sz="1691" dirty="0">
                <a:latin typeface="Tahoma"/>
                <a:cs typeface="Tahoma"/>
              </a:rPr>
              <a:t>89</a:t>
            </a:r>
            <a:r>
              <a:rPr sz="1691" spc="21" dirty="0">
                <a:latin typeface="Tahoma"/>
                <a:cs typeface="Tahoma"/>
              </a:rPr>
              <a:t> </a:t>
            </a:r>
            <a:r>
              <a:rPr sz="1691" dirty="0">
                <a:latin typeface="Tahoma"/>
                <a:cs typeface="Tahoma"/>
              </a:rPr>
              <a:t>cm</a:t>
            </a:r>
            <a:r>
              <a:rPr sz="1691" spc="11" dirty="0">
                <a:latin typeface="Tahoma"/>
                <a:cs typeface="Tahoma"/>
              </a:rPr>
              <a:t> </a:t>
            </a:r>
            <a:r>
              <a:rPr sz="1691" dirty="0">
                <a:latin typeface="Tahoma"/>
                <a:cs typeface="Tahoma"/>
              </a:rPr>
              <a:t>(other</a:t>
            </a:r>
            <a:r>
              <a:rPr sz="1691" spc="21" dirty="0">
                <a:latin typeface="Tahoma"/>
                <a:cs typeface="Tahoma"/>
              </a:rPr>
              <a:t> </a:t>
            </a:r>
            <a:r>
              <a:rPr sz="1691" dirty="0">
                <a:latin typeface="Tahoma"/>
                <a:cs typeface="Tahoma"/>
              </a:rPr>
              <a:t>radii</a:t>
            </a:r>
            <a:r>
              <a:rPr sz="1691" spc="21" dirty="0">
                <a:latin typeface="Tahoma"/>
                <a:cs typeface="Tahoma"/>
              </a:rPr>
              <a:t> </a:t>
            </a:r>
            <a:r>
              <a:rPr sz="1691" spc="-21" dirty="0">
                <a:latin typeface="Tahoma"/>
                <a:cs typeface="Tahoma"/>
              </a:rPr>
              <a:t>possible,</a:t>
            </a:r>
            <a:r>
              <a:rPr sz="1691" spc="11" dirty="0">
                <a:latin typeface="Tahoma"/>
                <a:cs typeface="Tahoma"/>
              </a:rPr>
              <a:t> </a:t>
            </a:r>
            <a:r>
              <a:rPr sz="1691" spc="-53" dirty="0">
                <a:latin typeface="Tahoma"/>
                <a:cs typeface="Tahoma"/>
              </a:rPr>
              <a:t>but </a:t>
            </a:r>
            <a:r>
              <a:rPr sz="1691" dirty="0">
                <a:latin typeface="Tahoma"/>
                <a:cs typeface="Tahoma"/>
              </a:rPr>
              <a:t>not</a:t>
            </a:r>
            <a:r>
              <a:rPr sz="1691" spc="85" dirty="0">
                <a:latin typeface="Tahoma"/>
                <a:cs typeface="Tahoma"/>
              </a:rPr>
              <a:t> </a:t>
            </a:r>
            <a:r>
              <a:rPr sz="1691" spc="-21" dirty="0">
                <a:latin typeface="Tahoma"/>
                <a:cs typeface="Tahoma"/>
              </a:rPr>
              <a:t>optimized!)</a:t>
            </a:r>
            <a:endParaRPr sz="1691" dirty="0">
              <a:latin typeface="Tahoma"/>
              <a:cs typeface="Tahoma"/>
            </a:endParaRPr>
          </a:p>
          <a:p>
            <a:pPr marL="26841" marR="385175">
              <a:lnSpc>
                <a:spcPts val="2008"/>
              </a:lnSpc>
              <a:spcBef>
                <a:spcPts val="613"/>
              </a:spcBef>
            </a:pPr>
            <a:r>
              <a:rPr sz="1691" dirty="0">
                <a:latin typeface="Tahoma"/>
                <a:cs typeface="Tahoma"/>
              </a:rPr>
              <a:t>Forward </a:t>
            </a:r>
            <a:r>
              <a:rPr sz="1691" spc="-42" dirty="0">
                <a:latin typeface="Tahoma"/>
                <a:cs typeface="Tahoma"/>
              </a:rPr>
              <a:t>layers</a:t>
            </a:r>
            <a:r>
              <a:rPr sz="1691" spc="11" dirty="0">
                <a:latin typeface="Tahoma"/>
                <a:cs typeface="Tahoma"/>
              </a:rPr>
              <a:t> </a:t>
            </a:r>
            <a:r>
              <a:rPr sz="1691" dirty="0">
                <a:latin typeface="Tahoma"/>
                <a:cs typeface="Tahoma"/>
              </a:rPr>
              <a:t>can be</a:t>
            </a:r>
            <a:r>
              <a:rPr sz="1691" spc="11" dirty="0">
                <a:latin typeface="Tahoma"/>
                <a:cs typeface="Tahoma"/>
              </a:rPr>
              <a:t> </a:t>
            </a:r>
            <a:r>
              <a:rPr sz="1691" dirty="0">
                <a:latin typeface="Tahoma"/>
                <a:cs typeface="Tahoma"/>
              </a:rPr>
              <a:t>at any</a:t>
            </a:r>
            <a:r>
              <a:rPr sz="1691" spc="11" dirty="0">
                <a:latin typeface="Tahoma"/>
                <a:cs typeface="Tahoma"/>
              </a:rPr>
              <a:t> </a:t>
            </a:r>
            <a:r>
              <a:rPr sz="1691" i="1" dirty="0">
                <a:latin typeface="Gill Sans MT"/>
                <a:cs typeface="Gill Sans MT"/>
              </a:rPr>
              <a:t>z</a:t>
            </a:r>
            <a:r>
              <a:rPr sz="1691" i="1" spc="190" dirty="0">
                <a:latin typeface="Gill Sans MT"/>
                <a:cs typeface="Gill Sans MT"/>
              </a:rPr>
              <a:t> </a:t>
            </a:r>
            <a:r>
              <a:rPr sz="1691" spc="-21" dirty="0">
                <a:latin typeface="Tahoma"/>
                <a:cs typeface="Tahoma"/>
              </a:rPr>
              <a:t>position </a:t>
            </a:r>
            <a:r>
              <a:rPr sz="1691" dirty="0">
                <a:latin typeface="Tahoma"/>
                <a:cs typeface="Tahoma"/>
              </a:rPr>
              <a:t>and</a:t>
            </a:r>
            <a:r>
              <a:rPr sz="1691" spc="21" dirty="0">
                <a:latin typeface="Tahoma"/>
                <a:cs typeface="Tahoma"/>
              </a:rPr>
              <a:t> </a:t>
            </a:r>
            <a:r>
              <a:rPr sz="1691" dirty="0">
                <a:latin typeface="Tahoma"/>
                <a:cs typeface="Tahoma"/>
              </a:rPr>
              <a:t>with</a:t>
            </a:r>
            <a:r>
              <a:rPr sz="1691" spc="32" dirty="0">
                <a:latin typeface="Tahoma"/>
                <a:cs typeface="Tahoma"/>
              </a:rPr>
              <a:t> </a:t>
            </a:r>
            <a:r>
              <a:rPr sz="1691" dirty="0">
                <a:latin typeface="Tahoma"/>
                <a:cs typeface="Tahoma"/>
              </a:rPr>
              <a:t>any</a:t>
            </a:r>
            <a:r>
              <a:rPr sz="1691" spc="32" dirty="0">
                <a:latin typeface="Tahoma"/>
                <a:cs typeface="Tahoma"/>
              </a:rPr>
              <a:t> </a:t>
            </a:r>
            <a:r>
              <a:rPr sz="1691" spc="-21" dirty="0">
                <a:latin typeface="Tahoma"/>
                <a:cs typeface="Tahoma"/>
              </a:rPr>
              <a:t>radius</a:t>
            </a:r>
            <a:endParaRPr sz="1691" dirty="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983" y="6654620"/>
            <a:ext cx="4058431" cy="193259"/>
          </a:xfrm>
          <a:custGeom>
            <a:avLst/>
            <a:gdLst/>
            <a:ahLst/>
            <a:cxnLst/>
            <a:rect l="l" t="t" r="r" b="b"/>
            <a:pathLst>
              <a:path w="1920239" h="91439">
                <a:moveTo>
                  <a:pt x="1919973" y="0"/>
                </a:moveTo>
                <a:lnTo>
                  <a:pt x="0" y="0"/>
                </a:lnTo>
                <a:lnTo>
                  <a:pt x="0" y="91376"/>
                </a:lnTo>
                <a:lnTo>
                  <a:pt x="1919973" y="91376"/>
                </a:lnTo>
                <a:lnTo>
                  <a:pt x="1919973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20" name="object 20"/>
          <p:cNvSpPr txBox="1"/>
          <p:nvPr/>
        </p:nvSpPr>
        <p:spPr>
          <a:xfrm>
            <a:off x="1378313" y="6627772"/>
            <a:ext cx="1307180" cy="188421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marL="26841">
              <a:spcBef>
                <a:spcPts val="201"/>
              </a:spcBef>
            </a:pPr>
            <a:r>
              <a:rPr sz="1057" dirty="0">
                <a:latin typeface="Tahoma"/>
                <a:cs typeface="Tahoma"/>
              </a:rPr>
              <a:t>N.</a:t>
            </a:r>
            <a:r>
              <a:rPr sz="1057" spc="85" dirty="0">
                <a:latin typeface="Tahoma"/>
                <a:cs typeface="Tahoma"/>
              </a:rPr>
              <a:t> </a:t>
            </a:r>
            <a:r>
              <a:rPr sz="1057" dirty="0">
                <a:latin typeface="Tahoma"/>
                <a:cs typeface="Tahoma"/>
              </a:rPr>
              <a:t>Schmidt</a:t>
            </a:r>
            <a:r>
              <a:rPr sz="1057" spc="507" dirty="0">
                <a:latin typeface="Tahoma"/>
                <a:cs typeface="Tahoma"/>
              </a:rPr>
              <a:t> </a:t>
            </a:r>
            <a:r>
              <a:rPr sz="1057" spc="-21" dirty="0">
                <a:latin typeface="Tahoma"/>
                <a:cs typeface="Tahoma"/>
              </a:rPr>
              <a:t>(ORNL)</a:t>
            </a:r>
            <a:endParaRPr sz="1057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060852" y="6654620"/>
            <a:ext cx="4058431" cy="193259"/>
          </a:xfrm>
          <a:custGeom>
            <a:avLst/>
            <a:gdLst/>
            <a:ahLst/>
            <a:cxnLst/>
            <a:rect l="l" t="t" r="r" b="b"/>
            <a:pathLst>
              <a:path w="1920239" h="91439">
                <a:moveTo>
                  <a:pt x="1919973" y="0"/>
                </a:moveTo>
                <a:lnTo>
                  <a:pt x="0" y="0"/>
                </a:lnTo>
                <a:lnTo>
                  <a:pt x="0" y="91376"/>
                </a:lnTo>
                <a:lnTo>
                  <a:pt x="1919973" y="91376"/>
                </a:lnTo>
                <a:lnTo>
                  <a:pt x="1919973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22" name="object 22"/>
          <p:cNvSpPr txBox="1"/>
          <p:nvPr/>
        </p:nvSpPr>
        <p:spPr>
          <a:xfrm>
            <a:off x="5611618" y="6627772"/>
            <a:ext cx="956899" cy="188421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marL="26841">
              <a:spcBef>
                <a:spcPts val="201"/>
              </a:spcBef>
            </a:pPr>
            <a:r>
              <a:rPr sz="1057" dirty="0">
                <a:latin typeface="Tahoma"/>
                <a:cs typeface="Tahoma"/>
              </a:rPr>
              <a:t>EIC</a:t>
            </a:r>
            <a:r>
              <a:rPr sz="1057" spc="106" dirty="0">
                <a:latin typeface="Tahoma"/>
                <a:cs typeface="Tahoma"/>
              </a:rPr>
              <a:t> </a:t>
            </a:r>
            <a:r>
              <a:rPr sz="1057" spc="-21" dirty="0">
                <a:latin typeface="Tahoma"/>
                <a:cs typeface="Tahoma"/>
              </a:rPr>
              <a:t>discussions</a:t>
            </a:r>
            <a:endParaRPr sz="1057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118720" y="6654620"/>
            <a:ext cx="4058431" cy="193259"/>
          </a:xfrm>
          <a:custGeom>
            <a:avLst/>
            <a:gdLst/>
            <a:ahLst/>
            <a:cxnLst/>
            <a:rect l="l" t="t" r="r" b="b"/>
            <a:pathLst>
              <a:path w="1920239" h="91439">
                <a:moveTo>
                  <a:pt x="1919973" y="0"/>
                </a:moveTo>
                <a:lnTo>
                  <a:pt x="0" y="0"/>
                </a:lnTo>
                <a:lnTo>
                  <a:pt x="0" y="91376"/>
                </a:lnTo>
                <a:lnTo>
                  <a:pt x="1919973" y="91376"/>
                </a:lnTo>
                <a:lnTo>
                  <a:pt x="1919973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24" name="object 24"/>
          <p:cNvSpPr txBox="1"/>
          <p:nvPr/>
        </p:nvSpPr>
        <p:spPr>
          <a:xfrm>
            <a:off x="10459566" y="6627772"/>
            <a:ext cx="891137" cy="188421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marL="26841">
              <a:spcBef>
                <a:spcPts val="201"/>
              </a:spcBef>
            </a:pPr>
            <a:r>
              <a:rPr sz="1057" dirty="0">
                <a:latin typeface="Tahoma"/>
                <a:cs typeface="Tahoma"/>
              </a:rPr>
              <a:t>June</a:t>
            </a:r>
            <a:r>
              <a:rPr sz="1057" spc="11" dirty="0">
                <a:latin typeface="Tahoma"/>
                <a:cs typeface="Tahoma"/>
              </a:rPr>
              <a:t> </a:t>
            </a:r>
            <a:r>
              <a:rPr sz="1057" dirty="0">
                <a:latin typeface="Tahoma"/>
                <a:cs typeface="Tahoma"/>
              </a:rPr>
              <a:t>13,</a:t>
            </a:r>
            <a:r>
              <a:rPr sz="1057" spc="11" dirty="0">
                <a:latin typeface="Tahoma"/>
                <a:cs typeface="Tahoma"/>
              </a:rPr>
              <a:t> </a:t>
            </a:r>
            <a:r>
              <a:rPr sz="1057" spc="-42" dirty="0">
                <a:latin typeface="Tahoma"/>
                <a:cs typeface="Tahoma"/>
              </a:rPr>
              <a:t>2022</a:t>
            </a:r>
            <a:endParaRPr sz="1057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628540" y="6627772"/>
            <a:ext cx="456305" cy="188421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marL="26841">
              <a:spcBef>
                <a:spcPts val="201"/>
              </a:spcBef>
            </a:pPr>
            <a:r>
              <a:rPr sz="1057" spc="-42" dirty="0">
                <a:latin typeface="Tahoma"/>
                <a:cs typeface="Tahoma"/>
              </a:rPr>
              <a:t>11</a:t>
            </a:r>
            <a:r>
              <a:rPr sz="1057" spc="-137" dirty="0">
                <a:latin typeface="Tahoma"/>
                <a:cs typeface="Tahoma"/>
              </a:rPr>
              <a:t> </a:t>
            </a:r>
            <a:r>
              <a:rPr sz="1057" spc="148" dirty="0">
                <a:latin typeface="Tahoma"/>
                <a:cs typeface="Tahoma"/>
              </a:rPr>
              <a:t>/</a:t>
            </a:r>
            <a:r>
              <a:rPr sz="1057" spc="-127" dirty="0">
                <a:latin typeface="Tahoma"/>
                <a:cs typeface="Tahoma"/>
              </a:rPr>
              <a:t> </a:t>
            </a:r>
            <a:r>
              <a:rPr sz="1057" spc="-53" dirty="0">
                <a:latin typeface="Tahoma"/>
                <a:cs typeface="Tahoma"/>
              </a:rPr>
              <a:t>11</a:t>
            </a:r>
            <a:endParaRPr sz="1057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25230-6DB7-406C-A6FE-294AD7B47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A128B-4BF5-415A-90DF-79C4816CF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53" y="1825625"/>
            <a:ext cx="11470341" cy="4351338"/>
          </a:xfrm>
        </p:spPr>
        <p:txBody>
          <a:bodyPr/>
          <a:lstStyle/>
          <a:p>
            <a:r>
              <a:rPr lang="en-US" dirty="0"/>
              <a:t>There is a sense to consider other options</a:t>
            </a:r>
          </a:p>
          <a:p>
            <a:pPr marL="0" indent="0">
              <a:buNone/>
            </a:pPr>
            <a:r>
              <a:rPr lang="en-US" dirty="0"/>
              <a:t> -- miniTPC for the Barrel</a:t>
            </a:r>
          </a:p>
          <a:p>
            <a:pPr marL="0" indent="0">
              <a:buNone/>
            </a:pPr>
            <a:r>
              <a:rPr lang="en-US" dirty="0"/>
              <a:t> -- LAPPD for Forward-Backward. And check the progress with ~30 </a:t>
            </a:r>
            <a:r>
              <a:rPr lang="en-US" dirty="0" err="1"/>
              <a:t>ps</a:t>
            </a:r>
            <a:r>
              <a:rPr lang="en-US" dirty="0"/>
              <a:t> MMG.</a:t>
            </a:r>
          </a:p>
          <a:p>
            <a:pPr marL="0" indent="0">
              <a:buNone/>
            </a:pPr>
            <a:r>
              <a:rPr lang="en-US" dirty="0"/>
              <a:t> -- keep AC-LGAD as a possible upgrade and the option for the Detector 2</a:t>
            </a:r>
          </a:p>
          <a:p>
            <a:pPr marL="0" indent="0">
              <a:buNone/>
            </a:pPr>
            <a:r>
              <a:rPr lang="en-US" dirty="0"/>
              <a:t> -- spend money for more Si detectors.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5CEDE-1D18-9E95-A97E-8D69C1526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70D8-8333-4C64-BA34-2D7A9043986C}" type="datetime1">
              <a:rPr lang="en-US" smtClean="0"/>
              <a:t>6/30/2022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989B3F-B953-93CE-ED7D-1C0833C0C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C86B-955D-4A7E-A003-68FAFE6F67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21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9FD46C20-4BE5-4A73-8956-1F07BFA55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59" y="-982980"/>
            <a:ext cx="10431882" cy="88239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00DC75-ECC2-46D9-AD26-8FFBE0288B2F}"/>
              </a:ext>
            </a:extLst>
          </p:cNvPr>
          <p:cNvSpPr txBox="1"/>
          <p:nvPr/>
        </p:nvSpPr>
        <p:spPr>
          <a:xfrm>
            <a:off x="5486400" y="2623066"/>
            <a:ext cx="143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 cut. +/- 1.5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C4C3A5-C3FF-4B29-B796-AAA91A07F1C7}"/>
              </a:ext>
            </a:extLst>
          </p:cNvPr>
          <p:cNvSpPr txBox="1"/>
          <p:nvPr/>
        </p:nvSpPr>
        <p:spPr>
          <a:xfrm>
            <a:off x="6400800" y="3429000"/>
            <a:ext cx="143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 cut, +/- 1.0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81E5E0-40D1-41E2-A1D0-8846A925FE4E}"/>
              </a:ext>
            </a:extLst>
          </p:cNvPr>
          <p:cNvSpPr txBox="1"/>
          <p:nvPr/>
        </p:nvSpPr>
        <p:spPr>
          <a:xfrm>
            <a:off x="7720106" y="3798332"/>
            <a:ext cx="143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Pt cut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922F7A-7DFA-48E7-B640-BEA868B12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662" y="4642060"/>
            <a:ext cx="42676" cy="10181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68D766-347E-4C36-9EBA-5C1D65D8B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542" y="4642060"/>
            <a:ext cx="42676" cy="10181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5BD084-FFBD-4EFE-B462-C9CEEDCD0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580" y="4642060"/>
            <a:ext cx="45719" cy="10181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0E170F-CFC5-4731-B764-C287B8D73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756" y="4642060"/>
            <a:ext cx="45719" cy="10181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47AF4C-0E33-44DC-AD9B-712685640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836" y="4642060"/>
            <a:ext cx="45719" cy="1018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3E2D3C-2ED5-40DA-89B2-0B129F398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910" y="4642060"/>
            <a:ext cx="36579" cy="101812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1144EF-B889-40A9-8046-7DBB680ED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070" y="4642060"/>
            <a:ext cx="36579" cy="10181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AFDC71-5E3D-49FA-BF82-5479ED8EC2BE}"/>
              </a:ext>
            </a:extLst>
          </p:cNvPr>
          <p:cNvSpPr/>
          <p:nvPr/>
        </p:nvSpPr>
        <p:spPr>
          <a:xfrm>
            <a:off x="3688026" y="4713710"/>
            <a:ext cx="1983496" cy="874820"/>
          </a:xfrm>
          <a:prstGeom prst="rect">
            <a:avLst/>
          </a:prstGeom>
          <a:gradFill>
            <a:gsLst>
              <a:gs pos="100000">
                <a:schemeClr val="tx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35B5FC-3182-415D-AF4C-A25F52C21E5A}"/>
              </a:ext>
            </a:extLst>
          </p:cNvPr>
          <p:cNvSpPr txBox="1"/>
          <p:nvPr/>
        </p:nvSpPr>
        <p:spPr>
          <a:xfrm>
            <a:off x="2407192" y="4731866"/>
            <a:ext cx="1100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     </a:t>
            </a:r>
            <a:r>
              <a:rPr lang="en-US" sz="2400" dirty="0">
                <a:solidFill>
                  <a:srgbClr val="0070C0"/>
                </a:solidFill>
              </a:rPr>
              <a:t>Si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F3316F-7F8E-4941-9929-8418F10147C6}"/>
              </a:ext>
            </a:extLst>
          </p:cNvPr>
          <p:cNvSpPr txBox="1"/>
          <p:nvPr/>
        </p:nvSpPr>
        <p:spPr>
          <a:xfrm>
            <a:off x="5683707" y="4657899"/>
            <a:ext cx="1100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     </a:t>
            </a:r>
            <a:r>
              <a:rPr lang="en-US" sz="2400" dirty="0">
                <a:solidFill>
                  <a:srgbClr val="0070C0"/>
                </a:solidFill>
              </a:rPr>
              <a:t>Si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2490D4-8E06-438A-B491-507E5AEB6A07}"/>
              </a:ext>
            </a:extLst>
          </p:cNvPr>
          <p:cNvSpPr txBox="1"/>
          <p:nvPr/>
        </p:nvSpPr>
        <p:spPr>
          <a:xfrm>
            <a:off x="7720106" y="4937554"/>
            <a:ext cx="110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MPGD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3E4674-A718-4371-851D-887CD839A7A9}"/>
              </a:ext>
            </a:extLst>
          </p:cNvPr>
          <p:cNvSpPr txBox="1"/>
          <p:nvPr/>
        </p:nvSpPr>
        <p:spPr>
          <a:xfrm>
            <a:off x="3710851" y="3687310"/>
            <a:ext cx="2310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miniTPC</a:t>
            </a:r>
          </a:p>
          <a:p>
            <a:r>
              <a:rPr lang="en-US" dirty="0">
                <a:solidFill>
                  <a:srgbClr val="7030A0"/>
                </a:solidFill>
              </a:rPr>
              <a:t>With GridPix readout.</a:t>
            </a:r>
          </a:p>
          <a:p>
            <a:r>
              <a:rPr lang="en-US" dirty="0">
                <a:solidFill>
                  <a:srgbClr val="7030A0"/>
                </a:solidFill>
              </a:rPr>
              <a:t>One drift direction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F97A91-81AF-42D7-8E1A-64C7A2F3D7E7}"/>
              </a:ext>
            </a:extLst>
          </p:cNvPr>
          <p:cNvSpPr txBox="1"/>
          <p:nvPr/>
        </p:nvSpPr>
        <p:spPr>
          <a:xfrm>
            <a:off x="6619767" y="4953592"/>
            <a:ext cx="110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MPGD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2789F0A-A2B0-43C9-9C3D-AB36EE222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7907" y="4610504"/>
            <a:ext cx="36579" cy="10181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496A3E9-5BF2-478A-A52B-80D40845D2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5647" y="4639011"/>
            <a:ext cx="42676" cy="102421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A20BD7B-4E1E-49BF-9ACB-4B7963AE9991}"/>
              </a:ext>
            </a:extLst>
          </p:cNvPr>
          <p:cNvSpPr txBox="1"/>
          <p:nvPr/>
        </p:nvSpPr>
        <p:spPr>
          <a:xfrm>
            <a:off x="2377439" y="874186"/>
            <a:ext cx="45360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PID (</a:t>
            </a:r>
            <a:r>
              <a:rPr lang="en-US" dirty="0" err="1"/>
              <a:t>dN</a:t>
            </a:r>
            <a:r>
              <a:rPr lang="en-US" dirty="0"/>
              <a:t>/</a:t>
            </a:r>
            <a:r>
              <a:rPr lang="en-US" dirty="0" err="1"/>
              <a:t>dX</a:t>
            </a:r>
            <a:r>
              <a:rPr lang="en-US" dirty="0"/>
              <a:t>)  for P &lt; </a:t>
            </a:r>
            <a:r>
              <a:rPr lang="en-US"/>
              <a:t>= 0.6 </a:t>
            </a:r>
            <a:r>
              <a:rPr lang="en-US" dirty="0"/>
              <a:t>GeV/c</a:t>
            </a:r>
          </a:p>
          <a:p>
            <a:r>
              <a:rPr lang="en-US" dirty="0"/>
              <a:t>~3000 hits / track with precision (60-120 µm)</a:t>
            </a:r>
          </a:p>
          <a:p>
            <a:r>
              <a:rPr lang="en-US" dirty="0"/>
              <a:t>Cost effective (~4.0 M$).</a:t>
            </a:r>
          </a:p>
          <a:p>
            <a:r>
              <a:rPr lang="en-US" dirty="0"/>
              <a:t>Minimum R&amp;D (cooling (X0), gas mixture optimization)</a:t>
            </a:r>
          </a:p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349163-9852-4EA8-81FF-3DDBB85B852A}"/>
              </a:ext>
            </a:extLst>
          </p:cNvPr>
          <p:cNvSpPr/>
          <p:nvPr/>
        </p:nvSpPr>
        <p:spPr>
          <a:xfrm>
            <a:off x="2377439" y="904425"/>
            <a:ext cx="4541521" cy="1435825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id="{55D01A93-1632-4AA5-9C29-5601C88FA2AC}"/>
              </a:ext>
            </a:extLst>
          </p:cNvPr>
          <p:cNvSpPr/>
          <p:nvPr/>
        </p:nvSpPr>
        <p:spPr>
          <a:xfrm>
            <a:off x="4074459" y="2506648"/>
            <a:ext cx="134022" cy="11806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3EA89A-713E-DEC8-8C58-C79928BC5507}"/>
              </a:ext>
            </a:extLst>
          </p:cNvPr>
          <p:cNvSpPr txBox="1"/>
          <p:nvPr/>
        </p:nvSpPr>
        <p:spPr>
          <a:xfrm>
            <a:off x="6913457" y="1778735"/>
            <a:ext cx="33752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</a:rPr>
              <a:t>Main question:</a:t>
            </a:r>
          </a:p>
          <a:p>
            <a:r>
              <a:rPr lang="en-US" sz="2500" dirty="0">
                <a:solidFill>
                  <a:srgbClr val="FF0000"/>
                </a:solidFill>
              </a:rPr>
              <a:t>Realistic response simulation,</a:t>
            </a:r>
          </a:p>
          <a:p>
            <a:r>
              <a:rPr lang="en-US" sz="2500" dirty="0">
                <a:solidFill>
                  <a:srgbClr val="FF0000"/>
                </a:solidFill>
              </a:rPr>
              <a:t>All background included.</a:t>
            </a: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91D13B8E-7E42-DC2C-0267-8D1D64997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2EB-F7B4-416F-9F6D-F074101C43A8}" type="datetime1">
              <a:rPr lang="en-US" smtClean="0"/>
              <a:t>6/30/2022</a:t>
            </a:fld>
            <a:endParaRPr lang="en-US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4E78F174-1CE8-EC98-C595-71E2A6091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C86B-955D-4A7E-A003-68FAFE6F67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8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3CDEE0-FA54-E264-44E8-4EA0CCB18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420-9C3B-4D94-9238-8D0635345A5E}" type="datetime1">
              <a:rPr lang="en-US" smtClean="0"/>
              <a:t>6/30/2022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12A46B-6E63-EBEB-D9E9-1CC3641C4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C86B-955D-4A7E-A003-68FAFE6F6786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9645D9-2846-CEF1-E220-1C525FA5241F}"/>
              </a:ext>
            </a:extLst>
          </p:cNvPr>
          <p:cNvSpPr txBox="1"/>
          <p:nvPr/>
        </p:nvSpPr>
        <p:spPr>
          <a:xfrm>
            <a:off x="282388" y="1143000"/>
            <a:ext cx="11806518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Tracking optimization in the </a:t>
            </a:r>
            <a:r>
              <a:rPr lang="en-US" sz="2400" b="1" dirty="0">
                <a:solidFill>
                  <a:srgbClr val="C00000"/>
                </a:solidFill>
              </a:rPr>
              <a:t>barrel setup</a:t>
            </a:r>
            <a:r>
              <a:rPr lang="en-US" dirty="0"/>
              <a:t>.</a:t>
            </a:r>
          </a:p>
          <a:p>
            <a:r>
              <a:rPr lang="en-US" dirty="0"/>
              <a:t> By the way, the ECCE proposal was done for +/- 1.5 rapidity as the barrel.</a:t>
            </a:r>
          </a:p>
          <a:p>
            <a:endParaRPr lang="en-US" dirty="0"/>
          </a:p>
          <a:p>
            <a:r>
              <a:rPr lang="en-US" dirty="0"/>
              <a:t>1.  The optimization should be done ONLY for (0.1 – 10.) GeV/c particle momentum. </a:t>
            </a:r>
          </a:p>
          <a:p>
            <a:r>
              <a:rPr lang="en-US" dirty="0"/>
              <a:t>An average of particle momentum is (0.3 -0.4) GeV/c, but a lot of analysis’s results / </a:t>
            </a:r>
            <a:r>
              <a:rPr lang="en-US" dirty="0" err="1"/>
              <a:t>histos</a:t>
            </a:r>
            <a:r>
              <a:rPr lang="en-US" dirty="0"/>
              <a:t> were “stopped” on 1. GeV/c.</a:t>
            </a:r>
          </a:p>
          <a:p>
            <a:r>
              <a:rPr lang="en-US" dirty="0"/>
              <a:t> It is clear that “analytical” estimations don’t work for low momentum particles in B-field, but why GEANT MC data are not presented!? </a:t>
            </a:r>
          </a:p>
          <a:p>
            <a:r>
              <a:rPr lang="en-US" dirty="0"/>
              <a:t>2.  The optimization should be done ONLY together with PID performance.</a:t>
            </a:r>
          </a:p>
          <a:p>
            <a:r>
              <a:rPr lang="en-US" dirty="0"/>
              <a:t>3.  ONLY all backgrounds included.</a:t>
            </a:r>
          </a:p>
          <a:p>
            <a:pPr marL="342900" indent="-342900">
              <a:buAutoNum type="arabicPeriod" startAt="4"/>
            </a:pPr>
            <a:r>
              <a:rPr lang="en-US" dirty="0"/>
              <a:t>ONLY (!?) all support materials, FEEs, cooling, “dead” zones”, alignment approach and precision, … are included.</a:t>
            </a:r>
          </a:p>
          <a:p>
            <a:r>
              <a:rPr lang="en-US" dirty="0"/>
              <a:t>     (See, as an example, support and cooling structures for ToF).</a:t>
            </a:r>
          </a:p>
          <a:p>
            <a:r>
              <a:rPr lang="en-US" dirty="0"/>
              <a:t>5.  ONLY for realistic detector response: hit reconstruction, efficiency, track angles, Lorenz angle, …</a:t>
            </a:r>
          </a:p>
          <a:p>
            <a:pPr marL="342900" indent="-342900">
              <a:buAutoNum type="arabicPeriod" startAt="6"/>
            </a:pPr>
            <a:r>
              <a:rPr lang="en-US" dirty="0"/>
              <a:t>Realistic track finding / reconstruction.   Number hits per track is the crucial parameter.</a:t>
            </a:r>
          </a:p>
          <a:p>
            <a:r>
              <a:rPr lang="en-US" dirty="0"/>
              <a:t>    In all previous experiments using high intensity electron (positron) beam the track finding was done utilized gas detectors (drift chambers) with the next step – matching with vertex detector hits.</a:t>
            </a:r>
          </a:p>
          <a:p>
            <a:r>
              <a:rPr lang="en-US" dirty="0"/>
              <a:t>   Think please, why it was done in such way?  </a:t>
            </a:r>
          </a:p>
          <a:p>
            <a:r>
              <a:rPr lang="en-US" dirty="0"/>
              <a:t>7.  The reconstruction performance of primary and secondary vertexes was not demonstrated so far.</a:t>
            </a:r>
          </a:p>
          <a:p>
            <a:r>
              <a:rPr lang="en-US" dirty="0"/>
              <a:t>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D4BC40-E7C1-9559-AD6F-20FAD7DE8AEB}"/>
              </a:ext>
            </a:extLst>
          </p:cNvPr>
          <p:cNvSpPr txBox="1"/>
          <p:nvPr/>
        </p:nvSpPr>
        <p:spPr>
          <a:xfrm>
            <a:off x="1411941" y="430306"/>
            <a:ext cx="93188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000" b="1" i="1" dirty="0">
                <a:solidFill>
                  <a:srgbClr val="7030A0"/>
                </a:solidFill>
              </a:rPr>
              <a:t>Repeat once more ( in some extent trivial) statements</a:t>
            </a:r>
          </a:p>
        </p:txBody>
      </p:sp>
    </p:spTree>
    <p:extLst>
      <p:ext uri="{BB962C8B-B14F-4D97-AF65-F5344CB8AC3E}">
        <p14:creationId xmlns:p14="http://schemas.microsoft.com/office/powerpoint/2010/main" val="3453678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3BECB0-30F0-D0F2-4643-669F1992C44A}"/>
              </a:ext>
            </a:extLst>
          </p:cNvPr>
          <p:cNvSpPr txBox="1"/>
          <p:nvPr/>
        </p:nvSpPr>
        <p:spPr>
          <a:xfrm>
            <a:off x="585574" y="0"/>
            <a:ext cx="1127724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.</a:t>
            </a:r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Controversial points:</a:t>
            </a:r>
          </a:p>
          <a:p>
            <a:endParaRPr lang="en-US" sz="2600" dirty="0"/>
          </a:p>
          <a:p>
            <a:r>
              <a:rPr lang="en-US" sz="2600" dirty="0"/>
              <a:t>-- MPGDs space resolution degradation for particle angle &gt; 45 deg ( |rapidity|&gt;1. and barrel position) </a:t>
            </a:r>
            <a:r>
              <a:rPr lang="en-US" sz="2600" dirty="0">
                <a:sym typeface="Wingdings" panose="05000000000000000000" pitchFamily="2" charset="2"/>
              </a:rPr>
              <a:t> small drift gap option (Xe, n-pentane) or maybe change the “geometry” (!?).</a:t>
            </a:r>
          </a:p>
          <a:p>
            <a:endParaRPr lang="en-US" sz="2600" dirty="0"/>
          </a:p>
          <a:p>
            <a:r>
              <a:rPr lang="en-US" sz="2600" dirty="0"/>
              <a:t> – Expedite the production of the “spare” magnet with 2. – 2.5 T B-field and consider the option to use it as a Detector 1 from a “Day One”.</a:t>
            </a:r>
          </a:p>
          <a:p>
            <a:endParaRPr lang="en-US" sz="2600" dirty="0"/>
          </a:p>
          <a:p>
            <a:r>
              <a:rPr lang="en-US" sz="2600" dirty="0"/>
              <a:t> -- Purchase all needed “F-gases” ASAP, to be sure that </a:t>
            </a:r>
            <a:r>
              <a:rPr lang="en-US" sz="2600" dirty="0" err="1"/>
              <a:t>dRICH</a:t>
            </a:r>
            <a:r>
              <a:rPr lang="en-US" sz="2600" dirty="0"/>
              <a:t> can be constructed and utilized.  </a:t>
            </a:r>
          </a:p>
          <a:p>
            <a:endParaRPr lang="en-US" sz="2600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1564B9-250D-1D4B-504F-727FE26DC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FCB0-3512-45C2-ADC9-382EDE5DD464}" type="datetime1">
              <a:rPr lang="en-US" smtClean="0"/>
              <a:t>6/30/2022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CC8D1-CF18-1376-56AF-5B57E4A48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C86B-955D-4A7E-A003-68FAFE6F67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62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BB3DC-3509-432A-9145-186302749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9795"/>
          </a:xfrm>
        </p:spPr>
        <p:txBody>
          <a:bodyPr>
            <a:normAutofit/>
          </a:bodyPr>
          <a:lstStyle/>
          <a:p>
            <a:r>
              <a:rPr lang="en-US" sz="3000" b="1" dirty="0"/>
              <a:t>     Does current “EIC Detector 1” proposal fit the YR guidance?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9E5BA-A082-44FB-A0E4-B53AD928D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4920"/>
            <a:ext cx="10515600" cy="49120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“Detector 1 Collaboration Proposals: Experiments must address the EIC White Paper and NAS Report science case. The collaboration should propose a system that meets the performance requirements described in the EIC CDR and EICUG YR.”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Barrel setup (+/- 1.5 pseudo-rapidity): </a:t>
            </a:r>
            <a:r>
              <a:rPr lang="en-US" dirty="0">
                <a:solidFill>
                  <a:srgbClr val="7030A0"/>
                </a:solidFill>
              </a:rPr>
              <a:t>reconstruct ALL charge particle tracks with PID and requested momentum resolution performance for P in 0.1 – 10. GeV/c limits. 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C8353-268D-1A1E-D5CC-888204CFE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72F3-92DA-4FAA-950C-73E8506F9DB9}" type="datetime1">
              <a:rPr lang="en-US" smtClean="0"/>
              <a:t>6/30/2022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787B44-6AB4-C504-44D5-24E2A874E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C86B-955D-4A7E-A003-68FAFE6F67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10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A4602-D5CF-4A16-AB80-D743350E3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To start the discussion connected to BARREL tracking / PID setup.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F25EF-4438-46D1-8A1F-EFF41DBAD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 Are all statements / request in YR correct 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      If YES:</a:t>
            </a:r>
          </a:p>
          <a:p>
            <a:r>
              <a:rPr lang="en-US" dirty="0"/>
              <a:t>          -- all charge particles with P (0.1 - 10.0) GeV/c   should be reconstructed with PID known </a:t>
            </a:r>
          </a:p>
          <a:p>
            <a:r>
              <a:rPr lang="en-US" dirty="0"/>
              <a:t>         -- spectrum of charge particles are correct ones. </a:t>
            </a:r>
          </a:p>
          <a:p>
            <a:r>
              <a:rPr lang="en-US" dirty="0"/>
              <a:t>        -- primary and secondary vertexes should be reconstructed (s- and c- Physics)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    If NO:</a:t>
            </a:r>
          </a:p>
          <a:p>
            <a:r>
              <a:rPr lang="en-US" dirty="0"/>
              <a:t>      What should be used for the tracking and PID optimization?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A4E4A-05F4-3A76-9932-C3B0CE709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57342-3EE8-4EF7-A45E-BBF1F3AD2C82}" type="datetime1">
              <a:rPr lang="en-US" smtClean="0"/>
              <a:t>6/30/2022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3E8B0-DB4D-BA1D-2500-821CCF527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C86B-955D-4A7E-A003-68FAFE6F67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43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D1A66-5032-4E2B-9AFD-D0740693E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4734"/>
          </a:xfrm>
        </p:spPr>
        <p:txBody>
          <a:bodyPr>
            <a:normAutofit/>
          </a:bodyPr>
          <a:lstStyle/>
          <a:p>
            <a:r>
              <a:rPr lang="en-US" sz="3300" dirty="0"/>
              <a:t>Track finding, momentum reconstruction performance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E3872-4310-4C7B-B23B-FC17FA3CC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986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Realistic detector setup, support structure, FEEs, cables, Alignment, … Hits finding / reconstruction (noise, efficiency, “dead” channels, …) Response in B-field and realistic track angles (in space)</a:t>
            </a:r>
          </a:p>
          <a:p>
            <a:r>
              <a:rPr lang="en-US" dirty="0"/>
              <a:t>Number hits per track. Track finding with all background included.</a:t>
            </a:r>
          </a:p>
          <a:p>
            <a:r>
              <a:rPr lang="en-US" dirty="0"/>
              <a:t> Primary and secondary vertexes finding / reconstruction.</a:t>
            </a:r>
          </a:p>
          <a:p>
            <a:endParaRPr lang="en-US" dirty="0"/>
          </a:p>
          <a:p>
            <a:r>
              <a:rPr lang="en-US" dirty="0"/>
              <a:t>Are all these steps in a progress?</a:t>
            </a:r>
          </a:p>
          <a:p>
            <a:r>
              <a:rPr lang="en-US" dirty="0"/>
              <a:t>What is the conclusion of the performance using today optimistic parameters for a fast simulation?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2F3A7-9FAE-953D-ADC0-7A62D7FD6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2176-E0B2-4398-9F09-F6F6BCFAB90B}" type="datetime1">
              <a:rPr lang="en-US" smtClean="0"/>
              <a:t>6/30/2022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8A6C7-54AE-3B01-D3A6-BE97671AC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C86B-955D-4A7E-A003-68FAFE6F67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34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3090" y="-24386"/>
            <a:ext cx="10515600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81915">
              <a:lnSpc>
                <a:spcPct val="100000"/>
              </a:lnSpc>
              <a:spcBef>
                <a:spcPts val="100"/>
              </a:spcBef>
            </a:pPr>
            <a:r>
              <a:rPr dirty="0"/>
              <a:t>ECCE</a:t>
            </a:r>
            <a:r>
              <a:rPr spc="-80" dirty="0"/>
              <a:t> </a:t>
            </a:r>
            <a:r>
              <a:rPr spc="-20" dirty="0"/>
              <a:t>Tracking</a:t>
            </a:r>
            <a:r>
              <a:rPr spc="-65" dirty="0"/>
              <a:t> </a:t>
            </a:r>
            <a:r>
              <a:rPr dirty="0"/>
              <a:t>momentum</a:t>
            </a:r>
            <a:r>
              <a:rPr spc="-70" dirty="0"/>
              <a:t> </a:t>
            </a:r>
            <a:r>
              <a:rPr spc="-10" dirty="0"/>
              <a:t>resolution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2740" y="6534404"/>
            <a:ext cx="90931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Xuan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(LANL)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84802" y="6534404"/>
            <a:ext cx="1028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48047" y="1617003"/>
            <a:ext cx="2198370" cy="1795145"/>
          </a:xfrm>
          <a:custGeom>
            <a:avLst/>
            <a:gdLst/>
            <a:ahLst/>
            <a:cxnLst/>
            <a:rect l="l" t="t" r="r" b="b"/>
            <a:pathLst>
              <a:path w="2198370" h="1795145">
                <a:moveTo>
                  <a:pt x="0" y="1794860"/>
                </a:moveTo>
                <a:lnTo>
                  <a:pt x="2198329" y="1794860"/>
                </a:lnTo>
                <a:lnTo>
                  <a:pt x="2198329" y="0"/>
                </a:lnTo>
                <a:lnTo>
                  <a:pt x="0" y="0"/>
                </a:lnTo>
                <a:lnTo>
                  <a:pt x="0" y="1794860"/>
                </a:lnTo>
                <a:close/>
              </a:path>
              <a:path w="2198370" h="1795145">
                <a:moveTo>
                  <a:pt x="0" y="1794860"/>
                </a:moveTo>
                <a:lnTo>
                  <a:pt x="2198329" y="1794860"/>
                </a:lnTo>
              </a:path>
              <a:path w="2198370" h="1795145">
                <a:moveTo>
                  <a:pt x="0" y="1738299"/>
                </a:moveTo>
                <a:lnTo>
                  <a:pt x="0" y="1794860"/>
                </a:lnTo>
              </a:path>
              <a:path w="2198370" h="1795145">
                <a:moveTo>
                  <a:pt x="56560" y="1764694"/>
                </a:moveTo>
                <a:lnTo>
                  <a:pt x="56560" y="1794860"/>
                </a:lnTo>
              </a:path>
              <a:path w="2198370" h="1795145">
                <a:moveTo>
                  <a:pt x="109350" y="1764694"/>
                </a:moveTo>
                <a:lnTo>
                  <a:pt x="109350" y="1794860"/>
                </a:lnTo>
              </a:path>
              <a:path w="2198370" h="1795145">
                <a:moveTo>
                  <a:pt x="165911" y="1764694"/>
                </a:moveTo>
                <a:lnTo>
                  <a:pt x="165911" y="1794860"/>
                </a:lnTo>
              </a:path>
              <a:path w="2198370" h="1795145">
                <a:moveTo>
                  <a:pt x="218701" y="1738299"/>
                </a:moveTo>
                <a:lnTo>
                  <a:pt x="218701" y="1794860"/>
                </a:lnTo>
              </a:path>
              <a:path w="2198370" h="1795145">
                <a:moveTo>
                  <a:pt x="275262" y="1764694"/>
                </a:moveTo>
                <a:lnTo>
                  <a:pt x="275262" y="1794860"/>
                </a:lnTo>
              </a:path>
              <a:path w="2198370" h="1795145">
                <a:moveTo>
                  <a:pt x="331823" y="1764694"/>
                </a:moveTo>
                <a:lnTo>
                  <a:pt x="331823" y="1794860"/>
                </a:lnTo>
              </a:path>
              <a:path w="2198370" h="1795145">
                <a:moveTo>
                  <a:pt x="384613" y="1764694"/>
                </a:moveTo>
                <a:lnTo>
                  <a:pt x="384613" y="1794860"/>
                </a:lnTo>
              </a:path>
              <a:path w="2198370" h="1795145">
                <a:moveTo>
                  <a:pt x="441174" y="1738299"/>
                </a:moveTo>
                <a:lnTo>
                  <a:pt x="441174" y="1794860"/>
                </a:lnTo>
              </a:path>
              <a:path w="2198370" h="1795145">
                <a:moveTo>
                  <a:pt x="493964" y="1764694"/>
                </a:moveTo>
                <a:lnTo>
                  <a:pt x="493964" y="1794860"/>
                </a:lnTo>
              </a:path>
              <a:path w="2198370" h="1795145">
                <a:moveTo>
                  <a:pt x="550524" y="1764694"/>
                </a:moveTo>
                <a:lnTo>
                  <a:pt x="550524" y="1794860"/>
                </a:lnTo>
              </a:path>
              <a:path w="2198370" h="1795145">
                <a:moveTo>
                  <a:pt x="603315" y="1764694"/>
                </a:moveTo>
                <a:lnTo>
                  <a:pt x="603315" y="1794860"/>
                </a:lnTo>
              </a:path>
              <a:path w="2198370" h="1795145">
                <a:moveTo>
                  <a:pt x="659875" y="1738299"/>
                </a:moveTo>
                <a:lnTo>
                  <a:pt x="659875" y="1794860"/>
                </a:lnTo>
              </a:path>
              <a:path w="2198370" h="1795145">
                <a:moveTo>
                  <a:pt x="716436" y="1764694"/>
                </a:moveTo>
                <a:lnTo>
                  <a:pt x="716436" y="1794860"/>
                </a:lnTo>
              </a:path>
              <a:path w="2198370" h="1795145">
                <a:moveTo>
                  <a:pt x="769226" y="1764694"/>
                </a:moveTo>
                <a:lnTo>
                  <a:pt x="769226" y="1794860"/>
                </a:lnTo>
              </a:path>
              <a:path w="2198370" h="1795145">
                <a:moveTo>
                  <a:pt x="825787" y="1764694"/>
                </a:moveTo>
                <a:lnTo>
                  <a:pt x="825787" y="1794860"/>
                </a:lnTo>
              </a:path>
              <a:path w="2198370" h="1795145">
                <a:moveTo>
                  <a:pt x="878577" y="1738299"/>
                </a:moveTo>
                <a:lnTo>
                  <a:pt x="878577" y="1794860"/>
                </a:lnTo>
              </a:path>
              <a:path w="2198370" h="1795145">
                <a:moveTo>
                  <a:pt x="935138" y="1764694"/>
                </a:moveTo>
                <a:lnTo>
                  <a:pt x="935138" y="1794860"/>
                </a:lnTo>
              </a:path>
              <a:path w="2198370" h="1795145">
                <a:moveTo>
                  <a:pt x="987928" y="1764694"/>
                </a:moveTo>
                <a:lnTo>
                  <a:pt x="987928" y="1794860"/>
                </a:lnTo>
              </a:path>
              <a:path w="2198370" h="1795145">
                <a:moveTo>
                  <a:pt x="1044489" y="1764694"/>
                </a:moveTo>
                <a:lnTo>
                  <a:pt x="1044489" y="1794860"/>
                </a:lnTo>
              </a:path>
              <a:path w="2198370" h="1795145">
                <a:moveTo>
                  <a:pt x="1097279" y="1738299"/>
                </a:moveTo>
                <a:lnTo>
                  <a:pt x="1097279" y="1794860"/>
                </a:lnTo>
              </a:path>
              <a:path w="2198370" h="1795145">
                <a:moveTo>
                  <a:pt x="1153840" y="1764694"/>
                </a:moveTo>
                <a:lnTo>
                  <a:pt x="1153840" y="1794860"/>
                </a:lnTo>
              </a:path>
              <a:path w="2198370" h="1795145">
                <a:moveTo>
                  <a:pt x="1210400" y="1764694"/>
                </a:moveTo>
                <a:lnTo>
                  <a:pt x="1210400" y="1794860"/>
                </a:lnTo>
              </a:path>
              <a:path w="2198370" h="1795145">
                <a:moveTo>
                  <a:pt x="1263190" y="1764694"/>
                </a:moveTo>
                <a:lnTo>
                  <a:pt x="1263190" y="1794860"/>
                </a:lnTo>
              </a:path>
              <a:path w="2198370" h="1795145">
                <a:moveTo>
                  <a:pt x="1319751" y="1738299"/>
                </a:moveTo>
                <a:lnTo>
                  <a:pt x="1319751" y="1794860"/>
                </a:lnTo>
              </a:path>
              <a:path w="2198370" h="1795145">
                <a:moveTo>
                  <a:pt x="1372541" y="1764694"/>
                </a:moveTo>
                <a:lnTo>
                  <a:pt x="1372541" y="1794860"/>
                </a:lnTo>
              </a:path>
              <a:path w="2198370" h="1795145">
                <a:moveTo>
                  <a:pt x="1429102" y="1764694"/>
                </a:moveTo>
                <a:lnTo>
                  <a:pt x="1429102" y="1794860"/>
                </a:lnTo>
              </a:path>
              <a:path w="2198370" h="1795145">
                <a:moveTo>
                  <a:pt x="1481892" y="1764694"/>
                </a:moveTo>
                <a:lnTo>
                  <a:pt x="1481892" y="1794860"/>
                </a:lnTo>
              </a:path>
              <a:path w="2198370" h="1795145">
                <a:moveTo>
                  <a:pt x="1538453" y="1738299"/>
                </a:moveTo>
                <a:lnTo>
                  <a:pt x="1538453" y="1794860"/>
                </a:lnTo>
              </a:path>
              <a:path w="2198370" h="1795145">
                <a:moveTo>
                  <a:pt x="1595014" y="1764694"/>
                </a:moveTo>
                <a:lnTo>
                  <a:pt x="1595014" y="1794860"/>
                </a:lnTo>
              </a:path>
              <a:path w="2198370" h="1795145">
                <a:moveTo>
                  <a:pt x="1647804" y="1764694"/>
                </a:moveTo>
                <a:lnTo>
                  <a:pt x="1647804" y="1794860"/>
                </a:lnTo>
              </a:path>
              <a:path w="2198370" h="1795145">
                <a:moveTo>
                  <a:pt x="1704364" y="1764694"/>
                </a:moveTo>
                <a:lnTo>
                  <a:pt x="1704364" y="1794860"/>
                </a:lnTo>
              </a:path>
              <a:path w="2198370" h="1795145">
                <a:moveTo>
                  <a:pt x="1757155" y="1738299"/>
                </a:moveTo>
                <a:lnTo>
                  <a:pt x="1757155" y="1794860"/>
                </a:lnTo>
              </a:path>
              <a:path w="2198370" h="1795145">
                <a:moveTo>
                  <a:pt x="1813715" y="1764694"/>
                </a:moveTo>
                <a:lnTo>
                  <a:pt x="1813715" y="1794860"/>
                </a:lnTo>
              </a:path>
              <a:path w="2198370" h="1795145">
                <a:moveTo>
                  <a:pt x="1866505" y="1764694"/>
                </a:moveTo>
                <a:lnTo>
                  <a:pt x="1866505" y="1794860"/>
                </a:lnTo>
              </a:path>
              <a:path w="2198370" h="1795145">
                <a:moveTo>
                  <a:pt x="1923066" y="1764694"/>
                </a:moveTo>
                <a:lnTo>
                  <a:pt x="1923066" y="1794860"/>
                </a:lnTo>
              </a:path>
              <a:path w="2198370" h="1795145">
                <a:moveTo>
                  <a:pt x="1979627" y="1738299"/>
                </a:moveTo>
                <a:lnTo>
                  <a:pt x="1979627" y="1794860"/>
                </a:lnTo>
              </a:path>
              <a:path w="2198370" h="1795145">
                <a:moveTo>
                  <a:pt x="2032417" y="1764694"/>
                </a:moveTo>
                <a:lnTo>
                  <a:pt x="2032417" y="1794860"/>
                </a:lnTo>
              </a:path>
              <a:path w="2198370" h="1795145">
                <a:moveTo>
                  <a:pt x="2088978" y="1764694"/>
                </a:moveTo>
                <a:lnTo>
                  <a:pt x="2088978" y="1794860"/>
                </a:lnTo>
              </a:path>
              <a:path w="2198370" h="1795145">
                <a:moveTo>
                  <a:pt x="2141768" y="1764694"/>
                </a:moveTo>
                <a:lnTo>
                  <a:pt x="2141768" y="1794860"/>
                </a:lnTo>
              </a:path>
              <a:path w="2198370" h="1795145">
                <a:moveTo>
                  <a:pt x="2198329" y="1738299"/>
                </a:moveTo>
                <a:lnTo>
                  <a:pt x="2198329" y="1794860"/>
                </a:lnTo>
              </a:path>
            </a:pathLst>
          </a:custGeom>
          <a:ln w="113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66290" y="3507950"/>
            <a:ext cx="797560" cy="14491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850" dirty="0">
                <a:latin typeface="Arial"/>
                <a:cs typeface="Arial"/>
              </a:rPr>
              <a:t>Track</a:t>
            </a:r>
            <a:r>
              <a:rPr sz="850" spc="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(GeV/c)</a:t>
            </a:r>
            <a:endParaRPr sz="8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11697" y="3398934"/>
            <a:ext cx="660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10" dirty="0">
                <a:latin typeface="Arial"/>
                <a:cs typeface="Arial"/>
              </a:rPr>
              <a:t>0</a:t>
            </a:r>
            <a:endParaRPr sz="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29873" y="3398934"/>
            <a:ext cx="660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10" dirty="0">
                <a:latin typeface="Arial"/>
                <a:cs typeface="Arial"/>
              </a:rPr>
              <a:t>2</a:t>
            </a:r>
            <a:endParaRPr sz="5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53245" y="3398934"/>
            <a:ext cx="660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10" dirty="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71421" y="3398934"/>
            <a:ext cx="660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10" dirty="0">
                <a:latin typeface="Arial"/>
                <a:cs typeface="Arial"/>
              </a:rPr>
              <a:t>6</a:t>
            </a:r>
            <a:endParaRPr sz="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89597" y="3398934"/>
            <a:ext cx="660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10" dirty="0">
                <a:latin typeface="Arial"/>
                <a:cs typeface="Arial"/>
              </a:rPr>
              <a:t>8</a:t>
            </a:r>
            <a:endParaRPr sz="5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92190" y="3398934"/>
            <a:ext cx="984885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  <a:tabLst>
                <a:tab pos="230504" algn="l"/>
                <a:tab pos="448945" algn="l"/>
                <a:tab pos="666750" algn="l"/>
                <a:tab pos="890269" algn="l"/>
              </a:tabLst>
            </a:pPr>
            <a:r>
              <a:rPr sz="550" spc="-25" dirty="0">
                <a:latin typeface="Arial"/>
                <a:cs typeface="Arial"/>
              </a:rPr>
              <a:t>10</a:t>
            </a:r>
            <a:r>
              <a:rPr sz="550" dirty="0">
                <a:latin typeface="Arial"/>
                <a:cs typeface="Arial"/>
              </a:rPr>
              <a:t>	</a:t>
            </a:r>
            <a:r>
              <a:rPr sz="550" spc="-25" dirty="0">
                <a:latin typeface="Arial"/>
                <a:cs typeface="Arial"/>
              </a:rPr>
              <a:t>12</a:t>
            </a:r>
            <a:r>
              <a:rPr sz="550" dirty="0">
                <a:latin typeface="Arial"/>
                <a:cs typeface="Arial"/>
              </a:rPr>
              <a:t>	</a:t>
            </a:r>
            <a:r>
              <a:rPr sz="550" spc="-25" dirty="0">
                <a:latin typeface="Arial"/>
                <a:cs typeface="Arial"/>
              </a:rPr>
              <a:t>14</a:t>
            </a:r>
            <a:r>
              <a:rPr sz="550" dirty="0">
                <a:latin typeface="Arial"/>
                <a:cs typeface="Arial"/>
              </a:rPr>
              <a:t>	</a:t>
            </a:r>
            <a:r>
              <a:rPr sz="550" spc="-25" dirty="0">
                <a:latin typeface="Arial"/>
                <a:cs typeface="Arial"/>
              </a:rPr>
              <a:t>16</a:t>
            </a:r>
            <a:r>
              <a:rPr sz="550" dirty="0">
                <a:latin typeface="Arial"/>
                <a:cs typeface="Arial"/>
              </a:rPr>
              <a:t>	</a:t>
            </a:r>
            <a:r>
              <a:rPr sz="550" spc="-25" dirty="0">
                <a:latin typeface="Arial"/>
                <a:cs typeface="Arial"/>
              </a:rPr>
              <a:t>18</a:t>
            </a:r>
            <a:endParaRPr sz="5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88228" y="3398934"/>
            <a:ext cx="10668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-25" dirty="0">
                <a:latin typeface="Arial"/>
                <a:cs typeface="Arial"/>
              </a:rPr>
              <a:t>20</a:t>
            </a:r>
            <a:endParaRPr sz="5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48048" y="1617003"/>
            <a:ext cx="64135" cy="1795145"/>
          </a:xfrm>
          <a:custGeom>
            <a:avLst/>
            <a:gdLst/>
            <a:ahLst/>
            <a:cxnLst/>
            <a:rect l="l" t="t" r="r" b="b"/>
            <a:pathLst>
              <a:path w="64134" h="1795145">
                <a:moveTo>
                  <a:pt x="0" y="1794860"/>
                </a:moveTo>
                <a:lnTo>
                  <a:pt x="0" y="0"/>
                </a:lnTo>
              </a:path>
              <a:path w="64134" h="1795145">
                <a:moveTo>
                  <a:pt x="64102" y="1794860"/>
                </a:moveTo>
                <a:lnTo>
                  <a:pt x="0" y="1794860"/>
                </a:lnTo>
              </a:path>
              <a:path w="64134" h="1795145">
                <a:moveTo>
                  <a:pt x="30165" y="1734529"/>
                </a:moveTo>
                <a:lnTo>
                  <a:pt x="0" y="1734529"/>
                </a:lnTo>
              </a:path>
              <a:path w="64134" h="1795145">
                <a:moveTo>
                  <a:pt x="30165" y="1674197"/>
                </a:moveTo>
                <a:lnTo>
                  <a:pt x="0" y="1674197"/>
                </a:lnTo>
              </a:path>
              <a:path w="64134" h="1795145">
                <a:moveTo>
                  <a:pt x="30165" y="1613866"/>
                </a:moveTo>
                <a:lnTo>
                  <a:pt x="0" y="1613866"/>
                </a:lnTo>
              </a:path>
              <a:path w="64134" h="1795145">
                <a:moveTo>
                  <a:pt x="64102" y="1553534"/>
                </a:moveTo>
                <a:lnTo>
                  <a:pt x="0" y="1553534"/>
                </a:lnTo>
              </a:path>
              <a:path w="64134" h="1795145">
                <a:moveTo>
                  <a:pt x="30165" y="1493203"/>
                </a:moveTo>
                <a:lnTo>
                  <a:pt x="0" y="1493203"/>
                </a:lnTo>
              </a:path>
              <a:path w="64134" h="1795145">
                <a:moveTo>
                  <a:pt x="30165" y="1432871"/>
                </a:moveTo>
                <a:lnTo>
                  <a:pt x="0" y="1432871"/>
                </a:lnTo>
              </a:path>
              <a:path w="64134" h="1795145">
                <a:moveTo>
                  <a:pt x="30165" y="1376311"/>
                </a:moveTo>
                <a:lnTo>
                  <a:pt x="0" y="1376311"/>
                </a:lnTo>
              </a:path>
              <a:path w="64134" h="1795145">
                <a:moveTo>
                  <a:pt x="64102" y="1315979"/>
                </a:moveTo>
                <a:lnTo>
                  <a:pt x="0" y="1315979"/>
                </a:lnTo>
              </a:path>
              <a:path w="64134" h="1795145">
                <a:moveTo>
                  <a:pt x="30165" y="1255648"/>
                </a:moveTo>
                <a:lnTo>
                  <a:pt x="0" y="1255648"/>
                </a:lnTo>
              </a:path>
              <a:path w="64134" h="1795145">
                <a:moveTo>
                  <a:pt x="30165" y="1195316"/>
                </a:moveTo>
                <a:lnTo>
                  <a:pt x="0" y="1195316"/>
                </a:lnTo>
              </a:path>
              <a:path w="64134" h="1795145">
                <a:moveTo>
                  <a:pt x="30165" y="1134985"/>
                </a:moveTo>
                <a:lnTo>
                  <a:pt x="0" y="1134985"/>
                </a:lnTo>
              </a:path>
              <a:path w="64134" h="1795145">
                <a:moveTo>
                  <a:pt x="64102" y="1074653"/>
                </a:moveTo>
                <a:lnTo>
                  <a:pt x="0" y="1074653"/>
                </a:lnTo>
              </a:path>
              <a:path w="64134" h="1795145">
                <a:moveTo>
                  <a:pt x="30165" y="1014322"/>
                </a:moveTo>
                <a:lnTo>
                  <a:pt x="0" y="1014322"/>
                </a:lnTo>
              </a:path>
              <a:path w="64134" h="1795145">
                <a:moveTo>
                  <a:pt x="30165" y="957761"/>
                </a:moveTo>
                <a:lnTo>
                  <a:pt x="0" y="957761"/>
                </a:lnTo>
              </a:path>
              <a:path w="64134" h="1795145">
                <a:moveTo>
                  <a:pt x="30165" y="897430"/>
                </a:moveTo>
                <a:lnTo>
                  <a:pt x="0" y="897430"/>
                </a:lnTo>
              </a:path>
              <a:path w="64134" h="1795145">
                <a:moveTo>
                  <a:pt x="64102" y="837098"/>
                </a:moveTo>
                <a:lnTo>
                  <a:pt x="0" y="837098"/>
                </a:lnTo>
              </a:path>
              <a:path w="64134" h="1795145">
                <a:moveTo>
                  <a:pt x="30165" y="776767"/>
                </a:moveTo>
                <a:lnTo>
                  <a:pt x="0" y="776767"/>
                </a:lnTo>
              </a:path>
              <a:path w="64134" h="1795145">
                <a:moveTo>
                  <a:pt x="30165" y="716435"/>
                </a:moveTo>
                <a:lnTo>
                  <a:pt x="0" y="716435"/>
                </a:lnTo>
              </a:path>
              <a:path w="64134" h="1795145">
                <a:moveTo>
                  <a:pt x="30165" y="656104"/>
                </a:moveTo>
                <a:lnTo>
                  <a:pt x="0" y="656104"/>
                </a:lnTo>
              </a:path>
              <a:path w="64134" h="1795145">
                <a:moveTo>
                  <a:pt x="64102" y="595773"/>
                </a:moveTo>
                <a:lnTo>
                  <a:pt x="0" y="595773"/>
                </a:lnTo>
              </a:path>
              <a:path w="64134" h="1795145">
                <a:moveTo>
                  <a:pt x="30165" y="535441"/>
                </a:moveTo>
                <a:lnTo>
                  <a:pt x="0" y="535441"/>
                </a:lnTo>
              </a:path>
              <a:path w="64134" h="1795145">
                <a:moveTo>
                  <a:pt x="30165" y="478880"/>
                </a:moveTo>
                <a:lnTo>
                  <a:pt x="0" y="478880"/>
                </a:lnTo>
              </a:path>
              <a:path w="64134" h="1795145">
                <a:moveTo>
                  <a:pt x="30165" y="418549"/>
                </a:moveTo>
                <a:lnTo>
                  <a:pt x="0" y="418549"/>
                </a:lnTo>
              </a:path>
              <a:path w="64134" h="1795145">
                <a:moveTo>
                  <a:pt x="64102" y="358217"/>
                </a:moveTo>
                <a:lnTo>
                  <a:pt x="0" y="358217"/>
                </a:lnTo>
              </a:path>
              <a:path w="64134" h="1795145">
                <a:moveTo>
                  <a:pt x="30165" y="297886"/>
                </a:moveTo>
                <a:lnTo>
                  <a:pt x="0" y="297886"/>
                </a:lnTo>
              </a:path>
              <a:path w="64134" h="1795145">
                <a:moveTo>
                  <a:pt x="30165" y="237555"/>
                </a:moveTo>
                <a:lnTo>
                  <a:pt x="0" y="237555"/>
                </a:lnTo>
              </a:path>
              <a:path w="64134" h="1795145">
                <a:moveTo>
                  <a:pt x="30165" y="177223"/>
                </a:moveTo>
                <a:lnTo>
                  <a:pt x="0" y="177223"/>
                </a:lnTo>
              </a:path>
              <a:path w="64134" h="1795145">
                <a:moveTo>
                  <a:pt x="64102" y="116892"/>
                </a:moveTo>
                <a:lnTo>
                  <a:pt x="0" y="116892"/>
                </a:lnTo>
              </a:path>
              <a:path w="64134" h="1795145">
                <a:moveTo>
                  <a:pt x="64102" y="116892"/>
                </a:moveTo>
                <a:lnTo>
                  <a:pt x="0" y="116892"/>
                </a:lnTo>
              </a:path>
              <a:path w="64134" h="1795145">
                <a:moveTo>
                  <a:pt x="30165" y="56560"/>
                </a:moveTo>
                <a:lnTo>
                  <a:pt x="0" y="56560"/>
                </a:lnTo>
              </a:path>
            </a:pathLst>
          </a:custGeom>
          <a:ln w="113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888542" y="1602626"/>
            <a:ext cx="230832" cy="6483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35"/>
              </a:lnSpc>
            </a:pPr>
            <a:r>
              <a:rPr sz="850" dirty="0">
                <a:latin typeface="Arial"/>
                <a:cs typeface="Arial"/>
              </a:rPr>
              <a:t>Track</a:t>
            </a:r>
            <a:r>
              <a:rPr sz="850" spc="70" dirty="0">
                <a:latin typeface="Arial"/>
                <a:cs typeface="Arial"/>
              </a:rPr>
              <a:t> </a:t>
            </a:r>
            <a:r>
              <a:rPr sz="850" spc="1245" dirty="0">
                <a:latin typeface="Symbol"/>
                <a:cs typeface="Symbol"/>
              </a:rPr>
              <a:t>�</a:t>
            </a:r>
            <a:r>
              <a:rPr sz="850" spc="45" dirty="0">
                <a:latin typeface="Times New Roman"/>
                <a:cs typeface="Times New Roman"/>
              </a:rPr>
              <a:t> </a:t>
            </a:r>
            <a:r>
              <a:rPr sz="850" spc="-380" dirty="0">
                <a:latin typeface="Arial"/>
                <a:cs typeface="Arial"/>
              </a:rPr>
              <a:t>p</a:t>
            </a:r>
            <a:r>
              <a:rPr sz="850" dirty="0">
                <a:latin typeface="Arial"/>
                <a:cs typeface="Arial"/>
              </a:rPr>
              <a:t> / </a:t>
            </a:r>
            <a:r>
              <a:rPr sz="850" spc="-50" dirty="0">
                <a:latin typeface="Arial"/>
                <a:cs typeface="Arial"/>
              </a:rPr>
              <a:t>p</a:t>
            </a:r>
            <a:endParaRPr sz="85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80529" y="3346984"/>
            <a:ext cx="660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10" dirty="0">
                <a:latin typeface="Arial"/>
                <a:cs typeface="Arial"/>
              </a:rPr>
              <a:t>0</a:t>
            </a:r>
            <a:endParaRPr sz="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40264" y="3108014"/>
            <a:ext cx="208279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-10" dirty="0">
                <a:latin typeface="Arial"/>
                <a:cs typeface="Arial"/>
              </a:rPr>
              <a:t>0.002</a:t>
            </a:r>
            <a:endParaRPr sz="5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40264" y="2869043"/>
            <a:ext cx="208279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-10" dirty="0">
                <a:latin typeface="Arial"/>
                <a:cs typeface="Arial"/>
              </a:rPr>
              <a:t>0.004</a:t>
            </a:r>
            <a:endParaRPr sz="5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40264" y="2630073"/>
            <a:ext cx="208279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-10" dirty="0">
                <a:latin typeface="Arial"/>
                <a:cs typeface="Arial"/>
              </a:rPr>
              <a:t>0.006</a:t>
            </a:r>
            <a:endParaRPr sz="5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40264" y="2391102"/>
            <a:ext cx="208279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-10" dirty="0">
                <a:latin typeface="Arial"/>
                <a:cs typeface="Arial"/>
              </a:rPr>
              <a:t>0.008</a:t>
            </a:r>
            <a:endParaRPr sz="5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92210" y="2152132"/>
            <a:ext cx="1676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-20" dirty="0">
                <a:latin typeface="Arial"/>
                <a:cs typeface="Arial"/>
              </a:rPr>
              <a:t>0.01</a:t>
            </a:r>
            <a:endParaRPr sz="5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40264" y="1913162"/>
            <a:ext cx="208279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-10" dirty="0">
                <a:latin typeface="Arial"/>
                <a:cs typeface="Arial"/>
              </a:rPr>
              <a:t>0.012</a:t>
            </a:r>
            <a:endParaRPr sz="5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40264" y="1674192"/>
            <a:ext cx="208279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-10" dirty="0">
                <a:latin typeface="Arial"/>
                <a:cs typeface="Arial"/>
              </a:rPr>
              <a:t>0.014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264958" y="1684876"/>
            <a:ext cx="2187575" cy="1144905"/>
            <a:chOff x="740957" y="1684875"/>
            <a:chExt cx="2187575" cy="1144905"/>
          </a:xfrm>
        </p:grpSpPr>
        <p:sp>
          <p:nvSpPr>
            <p:cNvPr id="25" name="object 25"/>
            <p:cNvSpPr/>
            <p:nvPr/>
          </p:nvSpPr>
          <p:spPr>
            <a:xfrm>
              <a:off x="746672" y="2718051"/>
              <a:ext cx="86995" cy="0"/>
            </a:xfrm>
            <a:custGeom>
              <a:avLst/>
              <a:gdLst/>
              <a:ahLst/>
              <a:cxnLst/>
              <a:rect l="l" t="t" r="r" b="b"/>
              <a:pathLst>
                <a:path w="86994">
                  <a:moveTo>
                    <a:pt x="0" y="0"/>
                  </a:moveTo>
                  <a:lnTo>
                    <a:pt x="22624" y="0"/>
                  </a:lnTo>
                </a:path>
                <a:path w="86994">
                  <a:moveTo>
                    <a:pt x="64102" y="0"/>
                  </a:moveTo>
                  <a:lnTo>
                    <a:pt x="86726" y="0"/>
                  </a:lnTo>
                </a:path>
              </a:pathLst>
            </a:custGeom>
            <a:ln w="113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70879" y="2697161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20738" y="0"/>
                  </a:moveTo>
                  <a:lnTo>
                    <a:pt x="12668" y="1630"/>
                  </a:lnTo>
                  <a:lnTo>
                    <a:pt x="6076" y="6076"/>
                  </a:lnTo>
                  <a:lnTo>
                    <a:pt x="1630" y="12669"/>
                  </a:lnTo>
                  <a:lnTo>
                    <a:pt x="0" y="20739"/>
                  </a:lnTo>
                  <a:lnTo>
                    <a:pt x="1630" y="28809"/>
                  </a:lnTo>
                  <a:lnTo>
                    <a:pt x="6076" y="35401"/>
                  </a:lnTo>
                  <a:lnTo>
                    <a:pt x="12668" y="39847"/>
                  </a:lnTo>
                  <a:lnTo>
                    <a:pt x="20738" y="41478"/>
                  </a:lnTo>
                  <a:lnTo>
                    <a:pt x="28809" y="39847"/>
                  </a:lnTo>
                  <a:lnTo>
                    <a:pt x="35401" y="35401"/>
                  </a:lnTo>
                  <a:lnTo>
                    <a:pt x="39847" y="28809"/>
                  </a:lnTo>
                  <a:lnTo>
                    <a:pt x="41477" y="20739"/>
                  </a:lnTo>
                  <a:lnTo>
                    <a:pt x="39847" y="12669"/>
                  </a:lnTo>
                  <a:lnTo>
                    <a:pt x="35401" y="6076"/>
                  </a:lnTo>
                  <a:lnTo>
                    <a:pt x="28809" y="1630"/>
                  </a:lnTo>
                  <a:lnTo>
                    <a:pt x="207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33398" y="2706738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5">
                  <a:moveTo>
                    <a:pt x="0" y="0"/>
                  </a:moveTo>
                  <a:lnTo>
                    <a:pt x="33936" y="0"/>
                  </a:lnTo>
                </a:path>
                <a:path w="109855">
                  <a:moveTo>
                    <a:pt x="75414" y="0"/>
                  </a:moveTo>
                  <a:lnTo>
                    <a:pt x="109350" y="0"/>
                  </a:lnTo>
                </a:path>
              </a:pathLst>
            </a:custGeom>
            <a:ln w="113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68616" y="2686301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20738" y="0"/>
                  </a:moveTo>
                  <a:lnTo>
                    <a:pt x="12668" y="1630"/>
                  </a:lnTo>
                  <a:lnTo>
                    <a:pt x="6076" y="6076"/>
                  </a:lnTo>
                  <a:lnTo>
                    <a:pt x="1630" y="12669"/>
                  </a:lnTo>
                  <a:lnTo>
                    <a:pt x="0" y="20739"/>
                  </a:lnTo>
                  <a:lnTo>
                    <a:pt x="1630" y="28809"/>
                  </a:lnTo>
                  <a:lnTo>
                    <a:pt x="6076" y="35401"/>
                  </a:lnTo>
                  <a:lnTo>
                    <a:pt x="12668" y="39847"/>
                  </a:lnTo>
                  <a:lnTo>
                    <a:pt x="20738" y="41478"/>
                  </a:lnTo>
                  <a:lnTo>
                    <a:pt x="28809" y="39847"/>
                  </a:lnTo>
                  <a:lnTo>
                    <a:pt x="35401" y="35401"/>
                  </a:lnTo>
                  <a:lnTo>
                    <a:pt x="39847" y="28809"/>
                  </a:lnTo>
                  <a:lnTo>
                    <a:pt x="41477" y="20739"/>
                  </a:lnTo>
                  <a:lnTo>
                    <a:pt x="39847" y="12669"/>
                  </a:lnTo>
                  <a:lnTo>
                    <a:pt x="35401" y="6076"/>
                  </a:lnTo>
                  <a:lnTo>
                    <a:pt x="28809" y="1630"/>
                  </a:lnTo>
                  <a:lnTo>
                    <a:pt x="207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42749" y="2691656"/>
              <a:ext cx="113664" cy="0"/>
            </a:xfrm>
            <a:custGeom>
              <a:avLst/>
              <a:gdLst/>
              <a:ahLst/>
              <a:cxnLst/>
              <a:rect l="l" t="t" r="r" b="b"/>
              <a:pathLst>
                <a:path w="113665">
                  <a:moveTo>
                    <a:pt x="0" y="0"/>
                  </a:moveTo>
                  <a:lnTo>
                    <a:pt x="33936" y="0"/>
                  </a:lnTo>
                </a:path>
                <a:path w="113665">
                  <a:moveTo>
                    <a:pt x="75414" y="0"/>
                  </a:moveTo>
                  <a:lnTo>
                    <a:pt x="113121" y="0"/>
                  </a:lnTo>
                </a:path>
              </a:pathLst>
            </a:custGeom>
            <a:ln w="113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79023" y="2670916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20738" y="0"/>
                  </a:moveTo>
                  <a:lnTo>
                    <a:pt x="12668" y="1630"/>
                  </a:lnTo>
                  <a:lnTo>
                    <a:pt x="6076" y="6076"/>
                  </a:lnTo>
                  <a:lnTo>
                    <a:pt x="1630" y="12669"/>
                  </a:lnTo>
                  <a:lnTo>
                    <a:pt x="0" y="20739"/>
                  </a:lnTo>
                  <a:lnTo>
                    <a:pt x="1630" y="28809"/>
                  </a:lnTo>
                  <a:lnTo>
                    <a:pt x="6076" y="35401"/>
                  </a:lnTo>
                  <a:lnTo>
                    <a:pt x="12668" y="39847"/>
                  </a:lnTo>
                  <a:lnTo>
                    <a:pt x="20738" y="41478"/>
                  </a:lnTo>
                  <a:lnTo>
                    <a:pt x="28809" y="39847"/>
                  </a:lnTo>
                  <a:lnTo>
                    <a:pt x="35401" y="35401"/>
                  </a:lnTo>
                  <a:lnTo>
                    <a:pt x="39847" y="28809"/>
                  </a:lnTo>
                  <a:lnTo>
                    <a:pt x="41477" y="20739"/>
                  </a:lnTo>
                  <a:lnTo>
                    <a:pt x="39847" y="12669"/>
                  </a:lnTo>
                  <a:lnTo>
                    <a:pt x="35401" y="6076"/>
                  </a:lnTo>
                  <a:lnTo>
                    <a:pt x="28809" y="1630"/>
                  </a:lnTo>
                  <a:lnTo>
                    <a:pt x="207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55871" y="2684114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5">
                  <a:moveTo>
                    <a:pt x="0" y="0"/>
                  </a:moveTo>
                  <a:lnTo>
                    <a:pt x="33936" y="0"/>
                  </a:lnTo>
                </a:path>
                <a:path w="109855">
                  <a:moveTo>
                    <a:pt x="75414" y="0"/>
                  </a:moveTo>
                  <a:lnTo>
                    <a:pt x="109350" y="0"/>
                  </a:lnTo>
                </a:path>
              </a:pathLst>
            </a:custGeom>
            <a:ln w="113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87620" y="2662772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20738" y="0"/>
                  </a:moveTo>
                  <a:lnTo>
                    <a:pt x="12668" y="1630"/>
                  </a:lnTo>
                  <a:lnTo>
                    <a:pt x="6076" y="6076"/>
                  </a:lnTo>
                  <a:lnTo>
                    <a:pt x="1630" y="12669"/>
                  </a:lnTo>
                  <a:lnTo>
                    <a:pt x="0" y="20739"/>
                  </a:lnTo>
                  <a:lnTo>
                    <a:pt x="1630" y="28809"/>
                  </a:lnTo>
                  <a:lnTo>
                    <a:pt x="6076" y="35401"/>
                  </a:lnTo>
                  <a:lnTo>
                    <a:pt x="12668" y="39847"/>
                  </a:lnTo>
                  <a:lnTo>
                    <a:pt x="20738" y="41478"/>
                  </a:lnTo>
                  <a:lnTo>
                    <a:pt x="28809" y="39847"/>
                  </a:lnTo>
                  <a:lnTo>
                    <a:pt x="35401" y="35401"/>
                  </a:lnTo>
                  <a:lnTo>
                    <a:pt x="39847" y="28809"/>
                  </a:lnTo>
                  <a:lnTo>
                    <a:pt x="41477" y="20739"/>
                  </a:lnTo>
                  <a:lnTo>
                    <a:pt x="39847" y="12669"/>
                  </a:lnTo>
                  <a:lnTo>
                    <a:pt x="35401" y="6076"/>
                  </a:lnTo>
                  <a:lnTo>
                    <a:pt x="28809" y="1630"/>
                  </a:lnTo>
                  <a:lnTo>
                    <a:pt x="207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65221" y="2665261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5">
                  <a:moveTo>
                    <a:pt x="0" y="0"/>
                  </a:moveTo>
                  <a:lnTo>
                    <a:pt x="33936" y="0"/>
                  </a:lnTo>
                </a:path>
                <a:path w="109855">
                  <a:moveTo>
                    <a:pt x="75414" y="0"/>
                  </a:moveTo>
                  <a:lnTo>
                    <a:pt x="109350" y="0"/>
                  </a:lnTo>
                </a:path>
              </a:pathLst>
            </a:custGeom>
            <a:ln w="113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98026" y="2644672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20738" y="0"/>
                  </a:moveTo>
                  <a:lnTo>
                    <a:pt x="12668" y="1630"/>
                  </a:lnTo>
                  <a:lnTo>
                    <a:pt x="6076" y="6076"/>
                  </a:lnTo>
                  <a:lnTo>
                    <a:pt x="1630" y="12669"/>
                  </a:lnTo>
                  <a:lnTo>
                    <a:pt x="0" y="20739"/>
                  </a:lnTo>
                  <a:lnTo>
                    <a:pt x="1630" y="28809"/>
                  </a:lnTo>
                  <a:lnTo>
                    <a:pt x="6076" y="35401"/>
                  </a:lnTo>
                  <a:lnTo>
                    <a:pt x="12668" y="39847"/>
                  </a:lnTo>
                  <a:lnTo>
                    <a:pt x="20738" y="41478"/>
                  </a:lnTo>
                  <a:lnTo>
                    <a:pt x="28809" y="39847"/>
                  </a:lnTo>
                  <a:lnTo>
                    <a:pt x="35401" y="35401"/>
                  </a:lnTo>
                  <a:lnTo>
                    <a:pt x="39847" y="28809"/>
                  </a:lnTo>
                  <a:lnTo>
                    <a:pt x="41477" y="20739"/>
                  </a:lnTo>
                  <a:lnTo>
                    <a:pt x="39847" y="12669"/>
                  </a:lnTo>
                  <a:lnTo>
                    <a:pt x="35401" y="6076"/>
                  </a:lnTo>
                  <a:lnTo>
                    <a:pt x="28809" y="1630"/>
                  </a:lnTo>
                  <a:lnTo>
                    <a:pt x="207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74572" y="2638866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60331" y="0"/>
                  </a:lnTo>
                </a:path>
                <a:path w="166369">
                  <a:moveTo>
                    <a:pt x="101809" y="0"/>
                  </a:moveTo>
                  <a:lnTo>
                    <a:pt x="165911" y="0"/>
                  </a:lnTo>
                </a:path>
              </a:pathLst>
            </a:custGeom>
            <a:ln w="113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37392" y="2617523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20739" y="0"/>
                  </a:moveTo>
                  <a:lnTo>
                    <a:pt x="12669" y="1630"/>
                  </a:lnTo>
                  <a:lnTo>
                    <a:pt x="6076" y="6076"/>
                  </a:lnTo>
                  <a:lnTo>
                    <a:pt x="1630" y="12669"/>
                  </a:lnTo>
                  <a:lnTo>
                    <a:pt x="0" y="20739"/>
                  </a:lnTo>
                  <a:lnTo>
                    <a:pt x="1630" y="28809"/>
                  </a:lnTo>
                  <a:lnTo>
                    <a:pt x="6076" y="35401"/>
                  </a:lnTo>
                  <a:lnTo>
                    <a:pt x="12669" y="39847"/>
                  </a:lnTo>
                  <a:lnTo>
                    <a:pt x="20739" y="41478"/>
                  </a:lnTo>
                  <a:lnTo>
                    <a:pt x="28809" y="39847"/>
                  </a:lnTo>
                  <a:lnTo>
                    <a:pt x="35401" y="35401"/>
                  </a:lnTo>
                  <a:lnTo>
                    <a:pt x="39847" y="28809"/>
                  </a:lnTo>
                  <a:lnTo>
                    <a:pt x="41478" y="20739"/>
                  </a:lnTo>
                  <a:lnTo>
                    <a:pt x="39847" y="12669"/>
                  </a:lnTo>
                  <a:lnTo>
                    <a:pt x="35401" y="6076"/>
                  </a:lnTo>
                  <a:lnTo>
                    <a:pt x="28809" y="1630"/>
                  </a:lnTo>
                  <a:lnTo>
                    <a:pt x="207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440484" y="2597388"/>
              <a:ext cx="162560" cy="0"/>
            </a:xfrm>
            <a:custGeom>
              <a:avLst/>
              <a:gdLst/>
              <a:ahLst/>
              <a:cxnLst/>
              <a:rect l="l" t="t" r="r" b="b"/>
              <a:pathLst>
                <a:path w="162559">
                  <a:moveTo>
                    <a:pt x="0" y="0"/>
                  </a:moveTo>
                  <a:lnTo>
                    <a:pt x="60331" y="0"/>
                  </a:lnTo>
                </a:path>
                <a:path w="162559">
                  <a:moveTo>
                    <a:pt x="101809" y="0"/>
                  </a:moveTo>
                  <a:lnTo>
                    <a:pt x="162140" y="0"/>
                  </a:lnTo>
                </a:path>
              </a:pathLst>
            </a:custGeom>
            <a:ln w="113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98478" y="2575895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20737" y="0"/>
                  </a:moveTo>
                  <a:lnTo>
                    <a:pt x="12668" y="1630"/>
                  </a:lnTo>
                  <a:lnTo>
                    <a:pt x="6075" y="6076"/>
                  </a:lnTo>
                  <a:lnTo>
                    <a:pt x="1630" y="12668"/>
                  </a:lnTo>
                  <a:lnTo>
                    <a:pt x="0" y="20739"/>
                  </a:lnTo>
                  <a:lnTo>
                    <a:pt x="1630" y="28808"/>
                  </a:lnTo>
                  <a:lnTo>
                    <a:pt x="6075" y="35400"/>
                  </a:lnTo>
                  <a:lnTo>
                    <a:pt x="12668" y="39846"/>
                  </a:lnTo>
                  <a:lnTo>
                    <a:pt x="20737" y="41476"/>
                  </a:lnTo>
                  <a:lnTo>
                    <a:pt x="28808" y="39846"/>
                  </a:lnTo>
                  <a:lnTo>
                    <a:pt x="35400" y="35400"/>
                  </a:lnTo>
                  <a:lnTo>
                    <a:pt x="39846" y="28808"/>
                  </a:lnTo>
                  <a:lnTo>
                    <a:pt x="41476" y="20739"/>
                  </a:lnTo>
                  <a:lnTo>
                    <a:pt x="39846" y="12668"/>
                  </a:lnTo>
                  <a:lnTo>
                    <a:pt x="35400" y="6076"/>
                  </a:lnTo>
                  <a:lnTo>
                    <a:pt x="28808" y="1630"/>
                  </a:lnTo>
                  <a:lnTo>
                    <a:pt x="207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02625" y="2559681"/>
              <a:ext cx="219075" cy="0"/>
            </a:xfrm>
            <a:custGeom>
              <a:avLst/>
              <a:gdLst/>
              <a:ahLst/>
              <a:cxnLst/>
              <a:rect l="l" t="t" r="r" b="b"/>
              <a:pathLst>
                <a:path w="219075">
                  <a:moveTo>
                    <a:pt x="0" y="0"/>
                  </a:moveTo>
                  <a:lnTo>
                    <a:pt x="90497" y="0"/>
                  </a:lnTo>
                </a:path>
                <a:path w="219075">
                  <a:moveTo>
                    <a:pt x="131975" y="0"/>
                  </a:moveTo>
                  <a:lnTo>
                    <a:pt x="218701" y="0"/>
                  </a:lnTo>
                </a:path>
              </a:pathLst>
            </a:custGeom>
            <a:ln w="113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91236" y="2539696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20739" y="0"/>
                  </a:moveTo>
                  <a:lnTo>
                    <a:pt x="12669" y="1630"/>
                  </a:lnTo>
                  <a:lnTo>
                    <a:pt x="6076" y="6075"/>
                  </a:lnTo>
                  <a:lnTo>
                    <a:pt x="1630" y="12668"/>
                  </a:lnTo>
                  <a:lnTo>
                    <a:pt x="0" y="20737"/>
                  </a:lnTo>
                  <a:lnTo>
                    <a:pt x="1630" y="28808"/>
                  </a:lnTo>
                  <a:lnTo>
                    <a:pt x="6076" y="35400"/>
                  </a:lnTo>
                  <a:lnTo>
                    <a:pt x="12669" y="39846"/>
                  </a:lnTo>
                  <a:lnTo>
                    <a:pt x="20739" y="41476"/>
                  </a:lnTo>
                  <a:lnTo>
                    <a:pt x="28809" y="39846"/>
                  </a:lnTo>
                  <a:lnTo>
                    <a:pt x="35401" y="35400"/>
                  </a:lnTo>
                  <a:lnTo>
                    <a:pt x="39847" y="28808"/>
                  </a:lnTo>
                  <a:lnTo>
                    <a:pt x="41478" y="20737"/>
                  </a:lnTo>
                  <a:lnTo>
                    <a:pt x="39847" y="12668"/>
                  </a:lnTo>
                  <a:lnTo>
                    <a:pt x="35401" y="6075"/>
                  </a:lnTo>
                  <a:lnTo>
                    <a:pt x="28809" y="1630"/>
                  </a:lnTo>
                  <a:lnTo>
                    <a:pt x="207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21327" y="2469183"/>
              <a:ext cx="275590" cy="0"/>
            </a:xfrm>
            <a:custGeom>
              <a:avLst/>
              <a:gdLst/>
              <a:ahLst/>
              <a:cxnLst/>
              <a:rect l="l" t="t" r="r" b="b"/>
              <a:pathLst>
                <a:path w="275589">
                  <a:moveTo>
                    <a:pt x="0" y="0"/>
                  </a:moveTo>
                  <a:lnTo>
                    <a:pt x="116892" y="0"/>
                  </a:lnTo>
                </a:path>
                <a:path w="275589">
                  <a:moveTo>
                    <a:pt x="158370" y="0"/>
                  </a:moveTo>
                  <a:lnTo>
                    <a:pt x="275262" y="0"/>
                  </a:lnTo>
                </a:path>
              </a:pathLst>
            </a:custGeom>
            <a:ln w="113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940104" y="2449198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20739" y="0"/>
                  </a:moveTo>
                  <a:lnTo>
                    <a:pt x="12669" y="1630"/>
                  </a:lnTo>
                  <a:lnTo>
                    <a:pt x="6076" y="6076"/>
                  </a:lnTo>
                  <a:lnTo>
                    <a:pt x="1630" y="12669"/>
                  </a:lnTo>
                  <a:lnTo>
                    <a:pt x="0" y="20739"/>
                  </a:lnTo>
                  <a:lnTo>
                    <a:pt x="1630" y="28809"/>
                  </a:lnTo>
                  <a:lnTo>
                    <a:pt x="6076" y="35401"/>
                  </a:lnTo>
                  <a:lnTo>
                    <a:pt x="12669" y="39847"/>
                  </a:lnTo>
                  <a:lnTo>
                    <a:pt x="20739" y="41478"/>
                  </a:lnTo>
                  <a:lnTo>
                    <a:pt x="28809" y="39847"/>
                  </a:lnTo>
                  <a:lnTo>
                    <a:pt x="35401" y="35401"/>
                  </a:lnTo>
                  <a:lnTo>
                    <a:pt x="39847" y="28809"/>
                  </a:lnTo>
                  <a:lnTo>
                    <a:pt x="41478" y="20739"/>
                  </a:lnTo>
                  <a:lnTo>
                    <a:pt x="39847" y="12669"/>
                  </a:lnTo>
                  <a:lnTo>
                    <a:pt x="35401" y="6076"/>
                  </a:lnTo>
                  <a:lnTo>
                    <a:pt x="28809" y="1630"/>
                  </a:lnTo>
                  <a:lnTo>
                    <a:pt x="207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096589" y="2378686"/>
              <a:ext cx="384810" cy="0"/>
            </a:xfrm>
            <a:custGeom>
              <a:avLst/>
              <a:gdLst/>
              <a:ahLst/>
              <a:cxnLst/>
              <a:rect l="l" t="t" r="r" b="b"/>
              <a:pathLst>
                <a:path w="384810">
                  <a:moveTo>
                    <a:pt x="0" y="0"/>
                  </a:moveTo>
                  <a:lnTo>
                    <a:pt x="173453" y="0"/>
                  </a:lnTo>
                </a:path>
                <a:path w="384810">
                  <a:moveTo>
                    <a:pt x="214930" y="0"/>
                  </a:moveTo>
                  <a:lnTo>
                    <a:pt x="384613" y="0"/>
                  </a:lnTo>
                </a:path>
              </a:pathLst>
            </a:custGeom>
            <a:ln w="113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267704" y="2358701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20739" y="0"/>
                  </a:moveTo>
                  <a:lnTo>
                    <a:pt x="12668" y="1630"/>
                  </a:lnTo>
                  <a:lnTo>
                    <a:pt x="6076" y="6076"/>
                  </a:lnTo>
                  <a:lnTo>
                    <a:pt x="1630" y="12669"/>
                  </a:lnTo>
                  <a:lnTo>
                    <a:pt x="0" y="20739"/>
                  </a:lnTo>
                  <a:lnTo>
                    <a:pt x="1630" y="28809"/>
                  </a:lnTo>
                  <a:lnTo>
                    <a:pt x="6076" y="35401"/>
                  </a:lnTo>
                  <a:lnTo>
                    <a:pt x="12668" y="39847"/>
                  </a:lnTo>
                  <a:lnTo>
                    <a:pt x="20739" y="41478"/>
                  </a:lnTo>
                  <a:lnTo>
                    <a:pt x="28808" y="39847"/>
                  </a:lnTo>
                  <a:lnTo>
                    <a:pt x="35400" y="35401"/>
                  </a:lnTo>
                  <a:lnTo>
                    <a:pt x="39846" y="28809"/>
                  </a:lnTo>
                  <a:lnTo>
                    <a:pt x="41476" y="20739"/>
                  </a:lnTo>
                  <a:lnTo>
                    <a:pt x="39846" y="12669"/>
                  </a:lnTo>
                  <a:lnTo>
                    <a:pt x="35400" y="6076"/>
                  </a:lnTo>
                  <a:lnTo>
                    <a:pt x="28808" y="1630"/>
                  </a:lnTo>
                  <a:lnTo>
                    <a:pt x="207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481202" y="2201463"/>
              <a:ext cx="441325" cy="0"/>
            </a:xfrm>
            <a:custGeom>
              <a:avLst/>
              <a:gdLst/>
              <a:ahLst/>
              <a:cxnLst/>
              <a:rect l="l" t="t" r="r" b="b"/>
              <a:pathLst>
                <a:path w="441325">
                  <a:moveTo>
                    <a:pt x="0" y="0"/>
                  </a:moveTo>
                  <a:lnTo>
                    <a:pt x="199848" y="0"/>
                  </a:lnTo>
                </a:path>
                <a:path w="441325">
                  <a:moveTo>
                    <a:pt x="241326" y="0"/>
                  </a:moveTo>
                  <a:lnTo>
                    <a:pt x="441174" y="0"/>
                  </a:lnTo>
                </a:path>
              </a:pathLst>
            </a:custGeom>
            <a:ln w="113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682181" y="2181326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20739" y="0"/>
                  </a:moveTo>
                  <a:lnTo>
                    <a:pt x="12669" y="1630"/>
                  </a:lnTo>
                  <a:lnTo>
                    <a:pt x="6076" y="6076"/>
                  </a:lnTo>
                  <a:lnTo>
                    <a:pt x="1630" y="12669"/>
                  </a:lnTo>
                  <a:lnTo>
                    <a:pt x="0" y="20739"/>
                  </a:lnTo>
                  <a:lnTo>
                    <a:pt x="1630" y="28809"/>
                  </a:lnTo>
                  <a:lnTo>
                    <a:pt x="6076" y="35401"/>
                  </a:lnTo>
                  <a:lnTo>
                    <a:pt x="12669" y="39847"/>
                  </a:lnTo>
                  <a:lnTo>
                    <a:pt x="20739" y="41478"/>
                  </a:lnTo>
                  <a:lnTo>
                    <a:pt x="28809" y="39847"/>
                  </a:lnTo>
                  <a:lnTo>
                    <a:pt x="35401" y="35401"/>
                  </a:lnTo>
                  <a:lnTo>
                    <a:pt x="39847" y="28809"/>
                  </a:lnTo>
                  <a:lnTo>
                    <a:pt x="41478" y="20739"/>
                  </a:lnTo>
                  <a:lnTo>
                    <a:pt x="39847" y="12669"/>
                  </a:lnTo>
                  <a:lnTo>
                    <a:pt x="35401" y="6076"/>
                  </a:lnTo>
                  <a:lnTo>
                    <a:pt x="28809" y="1630"/>
                  </a:lnTo>
                  <a:lnTo>
                    <a:pt x="207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91920" y="2118507"/>
              <a:ext cx="2119630" cy="592455"/>
            </a:xfrm>
            <a:custGeom>
              <a:avLst/>
              <a:gdLst/>
              <a:ahLst/>
              <a:cxnLst/>
              <a:rect l="l" t="t" r="r" b="b"/>
              <a:pathLst>
                <a:path w="2119630" h="592455">
                  <a:moveTo>
                    <a:pt x="0" y="592002"/>
                  </a:moveTo>
                  <a:lnTo>
                    <a:pt x="18853" y="592002"/>
                  </a:lnTo>
                  <a:lnTo>
                    <a:pt x="41477" y="588231"/>
                  </a:lnTo>
                  <a:lnTo>
                    <a:pt x="105580" y="588231"/>
                  </a:lnTo>
                  <a:lnTo>
                    <a:pt x="128204" y="584460"/>
                  </a:lnTo>
                  <a:lnTo>
                    <a:pt x="147058" y="584460"/>
                  </a:lnTo>
                  <a:lnTo>
                    <a:pt x="169682" y="580690"/>
                  </a:lnTo>
                  <a:lnTo>
                    <a:pt x="192306" y="580690"/>
                  </a:lnTo>
                  <a:lnTo>
                    <a:pt x="211160" y="576919"/>
                  </a:lnTo>
                  <a:lnTo>
                    <a:pt x="233784" y="576919"/>
                  </a:lnTo>
                  <a:lnTo>
                    <a:pt x="256408" y="573148"/>
                  </a:lnTo>
                  <a:lnTo>
                    <a:pt x="275262" y="569378"/>
                  </a:lnTo>
                  <a:lnTo>
                    <a:pt x="297886" y="569378"/>
                  </a:lnTo>
                  <a:lnTo>
                    <a:pt x="320511" y="565607"/>
                  </a:lnTo>
                  <a:lnTo>
                    <a:pt x="339364" y="561836"/>
                  </a:lnTo>
                  <a:lnTo>
                    <a:pt x="361989" y="558065"/>
                  </a:lnTo>
                  <a:lnTo>
                    <a:pt x="384613" y="558065"/>
                  </a:lnTo>
                  <a:lnTo>
                    <a:pt x="403466" y="554295"/>
                  </a:lnTo>
                  <a:lnTo>
                    <a:pt x="471339" y="542983"/>
                  </a:lnTo>
                  <a:lnTo>
                    <a:pt x="490193" y="539212"/>
                  </a:lnTo>
                  <a:lnTo>
                    <a:pt x="535442" y="531670"/>
                  </a:lnTo>
                  <a:lnTo>
                    <a:pt x="554295" y="527900"/>
                  </a:lnTo>
                  <a:lnTo>
                    <a:pt x="576920" y="520358"/>
                  </a:lnTo>
                  <a:lnTo>
                    <a:pt x="599544" y="516588"/>
                  </a:lnTo>
                  <a:lnTo>
                    <a:pt x="618397" y="512817"/>
                  </a:lnTo>
                  <a:lnTo>
                    <a:pt x="663646" y="505275"/>
                  </a:lnTo>
                  <a:lnTo>
                    <a:pt x="682500" y="497734"/>
                  </a:lnTo>
                  <a:lnTo>
                    <a:pt x="705124" y="493963"/>
                  </a:lnTo>
                  <a:lnTo>
                    <a:pt x="727748" y="486422"/>
                  </a:lnTo>
                  <a:lnTo>
                    <a:pt x="746602" y="482651"/>
                  </a:lnTo>
                  <a:lnTo>
                    <a:pt x="769226" y="478880"/>
                  </a:lnTo>
                  <a:lnTo>
                    <a:pt x="791850" y="471339"/>
                  </a:lnTo>
                  <a:lnTo>
                    <a:pt x="810704" y="467568"/>
                  </a:lnTo>
                  <a:lnTo>
                    <a:pt x="833328" y="460027"/>
                  </a:lnTo>
                  <a:lnTo>
                    <a:pt x="855953" y="456256"/>
                  </a:lnTo>
                  <a:lnTo>
                    <a:pt x="874806" y="448715"/>
                  </a:lnTo>
                  <a:lnTo>
                    <a:pt x="897431" y="444944"/>
                  </a:lnTo>
                  <a:lnTo>
                    <a:pt x="942679" y="429861"/>
                  </a:lnTo>
                  <a:lnTo>
                    <a:pt x="961533" y="426090"/>
                  </a:lnTo>
                  <a:lnTo>
                    <a:pt x="1006781" y="411007"/>
                  </a:lnTo>
                  <a:lnTo>
                    <a:pt x="1025635" y="407237"/>
                  </a:lnTo>
                  <a:lnTo>
                    <a:pt x="1070884" y="392154"/>
                  </a:lnTo>
                  <a:lnTo>
                    <a:pt x="1089737" y="384612"/>
                  </a:lnTo>
                  <a:lnTo>
                    <a:pt x="1112362" y="380842"/>
                  </a:lnTo>
                  <a:lnTo>
                    <a:pt x="1134986" y="373300"/>
                  </a:lnTo>
                  <a:lnTo>
                    <a:pt x="1153840" y="365759"/>
                  </a:lnTo>
                  <a:lnTo>
                    <a:pt x="1199088" y="350676"/>
                  </a:lnTo>
                  <a:lnTo>
                    <a:pt x="1217942" y="343135"/>
                  </a:lnTo>
                  <a:lnTo>
                    <a:pt x="1263190" y="328052"/>
                  </a:lnTo>
                  <a:lnTo>
                    <a:pt x="1282044" y="320510"/>
                  </a:lnTo>
                  <a:lnTo>
                    <a:pt x="1304668" y="312969"/>
                  </a:lnTo>
                  <a:lnTo>
                    <a:pt x="1327293" y="309198"/>
                  </a:lnTo>
                  <a:lnTo>
                    <a:pt x="1346146" y="301657"/>
                  </a:lnTo>
                  <a:lnTo>
                    <a:pt x="1368770" y="294115"/>
                  </a:lnTo>
                  <a:lnTo>
                    <a:pt x="1391395" y="282803"/>
                  </a:lnTo>
                  <a:lnTo>
                    <a:pt x="1410248" y="275262"/>
                  </a:lnTo>
                  <a:lnTo>
                    <a:pt x="1478121" y="252637"/>
                  </a:lnTo>
                  <a:lnTo>
                    <a:pt x="1496975" y="245096"/>
                  </a:lnTo>
                  <a:lnTo>
                    <a:pt x="1542224" y="230013"/>
                  </a:lnTo>
                  <a:lnTo>
                    <a:pt x="1561077" y="222472"/>
                  </a:lnTo>
                  <a:lnTo>
                    <a:pt x="1606326" y="207389"/>
                  </a:lnTo>
                  <a:lnTo>
                    <a:pt x="1625179" y="196077"/>
                  </a:lnTo>
                  <a:lnTo>
                    <a:pt x="1670428" y="180994"/>
                  </a:lnTo>
                  <a:lnTo>
                    <a:pt x="1689282" y="173452"/>
                  </a:lnTo>
                  <a:lnTo>
                    <a:pt x="1711906" y="165911"/>
                  </a:lnTo>
                  <a:lnTo>
                    <a:pt x="1734530" y="154599"/>
                  </a:lnTo>
                  <a:lnTo>
                    <a:pt x="1753384" y="147057"/>
                  </a:lnTo>
                  <a:lnTo>
                    <a:pt x="1798632" y="131975"/>
                  </a:lnTo>
                  <a:lnTo>
                    <a:pt x="1817486" y="120662"/>
                  </a:lnTo>
                  <a:lnTo>
                    <a:pt x="1862735" y="105580"/>
                  </a:lnTo>
                  <a:lnTo>
                    <a:pt x="1881588" y="98038"/>
                  </a:lnTo>
                  <a:lnTo>
                    <a:pt x="1904213" y="86726"/>
                  </a:lnTo>
                  <a:lnTo>
                    <a:pt x="1949461" y="71643"/>
                  </a:lnTo>
                  <a:lnTo>
                    <a:pt x="1968315" y="60331"/>
                  </a:lnTo>
                  <a:lnTo>
                    <a:pt x="2013563" y="45248"/>
                  </a:lnTo>
                  <a:lnTo>
                    <a:pt x="2032417" y="33936"/>
                  </a:lnTo>
                  <a:lnTo>
                    <a:pt x="2077666" y="18853"/>
                  </a:lnTo>
                  <a:lnTo>
                    <a:pt x="2096519" y="7541"/>
                  </a:lnTo>
                </a:path>
                <a:path w="2119630" h="592455">
                  <a:moveTo>
                    <a:pt x="2096519" y="7541"/>
                  </a:moveTo>
                  <a:lnTo>
                    <a:pt x="2119144" y="0"/>
                  </a:lnTo>
                </a:path>
              </a:pathLst>
            </a:custGeom>
            <a:ln w="22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46672" y="2612471"/>
              <a:ext cx="86995" cy="0"/>
            </a:xfrm>
            <a:custGeom>
              <a:avLst/>
              <a:gdLst/>
              <a:ahLst/>
              <a:cxnLst/>
              <a:rect l="l" t="t" r="r" b="b"/>
              <a:pathLst>
                <a:path w="86994">
                  <a:moveTo>
                    <a:pt x="0" y="0"/>
                  </a:moveTo>
                  <a:lnTo>
                    <a:pt x="22624" y="0"/>
                  </a:lnTo>
                </a:path>
                <a:path w="86994">
                  <a:moveTo>
                    <a:pt x="64102" y="0"/>
                  </a:moveTo>
                  <a:lnTo>
                    <a:pt x="86726" y="0"/>
                  </a:lnTo>
                </a:path>
              </a:pathLst>
            </a:custGeom>
            <a:ln w="113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71181" y="2591732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41477" y="0"/>
                  </a:moveTo>
                  <a:lnTo>
                    <a:pt x="20738" y="0"/>
                  </a:lnTo>
                  <a:lnTo>
                    <a:pt x="0" y="0"/>
                  </a:lnTo>
                  <a:lnTo>
                    <a:pt x="0" y="41478"/>
                  </a:lnTo>
                  <a:lnTo>
                    <a:pt x="41477" y="41478"/>
                  </a:lnTo>
                  <a:lnTo>
                    <a:pt x="4147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33398" y="2570993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5">
                  <a:moveTo>
                    <a:pt x="0" y="0"/>
                  </a:moveTo>
                  <a:lnTo>
                    <a:pt x="33936" y="0"/>
                  </a:lnTo>
                </a:path>
                <a:path w="109855">
                  <a:moveTo>
                    <a:pt x="75414" y="0"/>
                  </a:moveTo>
                  <a:lnTo>
                    <a:pt x="109350" y="0"/>
                  </a:lnTo>
                </a:path>
              </a:pathLst>
            </a:custGeom>
            <a:ln w="113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69220" y="2550254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41477" y="0"/>
                  </a:moveTo>
                  <a:lnTo>
                    <a:pt x="20738" y="0"/>
                  </a:lnTo>
                  <a:lnTo>
                    <a:pt x="0" y="0"/>
                  </a:lnTo>
                  <a:lnTo>
                    <a:pt x="0" y="41478"/>
                  </a:lnTo>
                  <a:lnTo>
                    <a:pt x="41477" y="41478"/>
                  </a:lnTo>
                  <a:lnTo>
                    <a:pt x="4147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42749" y="2555910"/>
              <a:ext cx="113664" cy="0"/>
            </a:xfrm>
            <a:custGeom>
              <a:avLst/>
              <a:gdLst/>
              <a:ahLst/>
              <a:cxnLst/>
              <a:rect l="l" t="t" r="r" b="b"/>
              <a:pathLst>
                <a:path w="113665">
                  <a:moveTo>
                    <a:pt x="0" y="0"/>
                  </a:moveTo>
                  <a:lnTo>
                    <a:pt x="33936" y="0"/>
                  </a:lnTo>
                </a:path>
                <a:path w="113665">
                  <a:moveTo>
                    <a:pt x="75414" y="0"/>
                  </a:moveTo>
                  <a:lnTo>
                    <a:pt x="113121" y="0"/>
                  </a:lnTo>
                </a:path>
              </a:pathLst>
            </a:custGeom>
            <a:ln w="113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78571" y="2535171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41477" y="0"/>
                  </a:moveTo>
                  <a:lnTo>
                    <a:pt x="20738" y="0"/>
                  </a:lnTo>
                  <a:lnTo>
                    <a:pt x="0" y="0"/>
                  </a:lnTo>
                  <a:lnTo>
                    <a:pt x="0" y="41476"/>
                  </a:lnTo>
                  <a:lnTo>
                    <a:pt x="41477" y="41476"/>
                  </a:lnTo>
                  <a:lnTo>
                    <a:pt x="4147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55871" y="2544598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5">
                  <a:moveTo>
                    <a:pt x="0" y="0"/>
                  </a:moveTo>
                  <a:lnTo>
                    <a:pt x="33936" y="0"/>
                  </a:lnTo>
                </a:path>
                <a:path w="109855">
                  <a:moveTo>
                    <a:pt x="75414" y="0"/>
                  </a:moveTo>
                  <a:lnTo>
                    <a:pt x="109350" y="0"/>
                  </a:lnTo>
                </a:path>
              </a:pathLst>
            </a:custGeom>
            <a:ln w="113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087921" y="2523859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41477" y="0"/>
                  </a:moveTo>
                  <a:lnTo>
                    <a:pt x="20738" y="0"/>
                  </a:lnTo>
                  <a:lnTo>
                    <a:pt x="0" y="0"/>
                  </a:lnTo>
                  <a:lnTo>
                    <a:pt x="0" y="41476"/>
                  </a:lnTo>
                  <a:lnTo>
                    <a:pt x="41477" y="41476"/>
                  </a:lnTo>
                  <a:lnTo>
                    <a:pt x="4147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165221" y="2518203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5">
                  <a:moveTo>
                    <a:pt x="0" y="0"/>
                  </a:moveTo>
                  <a:lnTo>
                    <a:pt x="33936" y="0"/>
                  </a:lnTo>
                </a:path>
                <a:path w="109855">
                  <a:moveTo>
                    <a:pt x="75414" y="0"/>
                  </a:moveTo>
                  <a:lnTo>
                    <a:pt x="109350" y="0"/>
                  </a:lnTo>
                </a:path>
              </a:pathLst>
            </a:custGeom>
            <a:ln w="113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197272" y="2497463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41477" y="0"/>
                  </a:moveTo>
                  <a:lnTo>
                    <a:pt x="20738" y="0"/>
                  </a:lnTo>
                  <a:lnTo>
                    <a:pt x="0" y="0"/>
                  </a:lnTo>
                  <a:lnTo>
                    <a:pt x="0" y="41478"/>
                  </a:lnTo>
                  <a:lnTo>
                    <a:pt x="41477" y="41478"/>
                  </a:lnTo>
                  <a:lnTo>
                    <a:pt x="4147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274572" y="249557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60331" y="0"/>
                  </a:lnTo>
                </a:path>
                <a:path w="166369">
                  <a:moveTo>
                    <a:pt x="101809" y="0"/>
                  </a:moveTo>
                  <a:lnTo>
                    <a:pt x="165911" y="0"/>
                  </a:lnTo>
                </a:path>
              </a:pathLst>
            </a:custGeom>
            <a:ln w="113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336789" y="2474840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41478" y="0"/>
                  </a:moveTo>
                  <a:lnTo>
                    <a:pt x="20739" y="0"/>
                  </a:lnTo>
                  <a:lnTo>
                    <a:pt x="0" y="0"/>
                  </a:lnTo>
                  <a:lnTo>
                    <a:pt x="0" y="41476"/>
                  </a:lnTo>
                  <a:lnTo>
                    <a:pt x="41478" y="41476"/>
                  </a:lnTo>
                  <a:lnTo>
                    <a:pt x="4147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440484" y="2491808"/>
              <a:ext cx="162560" cy="0"/>
            </a:xfrm>
            <a:custGeom>
              <a:avLst/>
              <a:gdLst/>
              <a:ahLst/>
              <a:cxnLst/>
              <a:rect l="l" t="t" r="r" b="b"/>
              <a:pathLst>
                <a:path w="162559">
                  <a:moveTo>
                    <a:pt x="0" y="0"/>
                  </a:moveTo>
                  <a:lnTo>
                    <a:pt x="60331" y="0"/>
                  </a:lnTo>
                </a:path>
                <a:path w="162559">
                  <a:moveTo>
                    <a:pt x="101809" y="0"/>
                  </a:moveTo>
                  <a:lnTo>
                    <a:pt x="162140" y="0"/>
                  </a:lnTo>
                </a:path>
              </a:pathLst>
            </a:custGeom>
            <a:ln w="113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498930" y="2471069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41478" y="0"/>
                  </a:moveTo>
                  <a:lnTo>
                    <a:pt x="20739" y="0"/>
                  </a:lnTo>
                  <a:lnTo>
                    <a:pt x="0" y="0"/>
                  </a:lnTo>
                  <a:lnTo>
                    <a:pt x="0" y="41476"/>
                  </a:lnTo>
                  <a:lnTo>
                    <a:pt x="41478" y="41476"/>
                  </a:lnTo>
                  <a:lnTo>
                    <a:pt x="4147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602625" y="2457871"/>
              <a:ext cx="219075" cy="0"/>
            </a:xfrm>
            <a:custGeom>
              <a:avLst/>
              <a:gdLst/>
              <a:ahLst/>
              <a:cxnLst/>
              <a:rect l="l" t="t" r="r" b="b"/>
              <a:pathLst>
                <a:path w="219075">
                  <a:moveTo>
                    <a:pt x="0" y="0"/>
                  </a:moveTo>
                  <a:lnTo>
                    <a:pt x="90497" y="0"/>
                  </a:lnTo>
                </a:path>
                <a:path w="219075">
                  <a:moveTo>
                    <a:pt x="131975" y="0"/>
                  </a:moveTo>
                  <a:lnTo>
                    <a:pt x="218701" y="0"/>
                  </a:lnTo>
                </a:path>
              </a:pathLst>
            </a:custGeom>
            <a:ln w="113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691236" y="2437132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41478" y="0"/>
                  </a:moveTo>
                  <a:lnTo>
                    <a:pt x="20739" y="0"/>
                  </a:lnTo>
                  <a:lnTo>
                    <a:pt x="0" y="0"/>
                  </a:lnTo>
                  <a:lnTo>
                    <a:pt x="0" y="41478"/>
                  </a:lnTo>
                  <a:lnTo>
                    <a:pt x="41478" y="41478"/>
                  </a:lnTo>
                  <a:lnTo>
                    <a:pt x="4147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21327" y="2405081"/>
              <a:ext cx="275590" cy="0"/>
            </a:xfrm>
            <a:custGeom>
              <a:avLst/>
              <a:gdLst/>
              <a:ahLst/>
              <a:cxnLst/>
              <a:rect l="l" t="t" r="r" b="b"/>
              <a:pathLst>
                <a:path w="275589">
                  <a:moveTo>
                    <a:pt x="0" y="0"/>
                  </a:moveTo>
                  <a:lnTo>
                    <a:pt x="116892" y="0"/>
                  </a:lnTo>
                </a:path>
                <a:path w="275589">
                  <a:moveTo>
                    <a:pt x="158370" y="0"/>
                  </a:moveTo>
                  <a:lnTo>
                    <a:pt x="275262" y="0"/>
                  </a:lnTo>
                </a:path>
              </a:pathLst>
            </a:custGeom>
            <a:ln w="113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940104" y="2384342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41478" y="0"/>
                  </a:moveTo>
                  <a:lnTo>
                    <a:pt x="20739" y="0"/>
                  </a:lnTo>
                  <a:lnTo>
                    <a:pt x="0" y="0"/>
                  </a:lnTo>
                  <a:lnTo>
                    <a:pt x="0" y="41478"/>
                  </a:lnTo>
                  <a:lnTo>
                    <a:pt x="41478" y="41478"/>
                  </a:lnTo>
                  <a:lnTo>
                    <a:pt x="4147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096589" y="2314584"/>
              <a:ext cx="384810" cy="0"/>
            </a:xfrm>
            <a:custGeom>
              <a:avLst/>
              <a:gdLst/>
              <a:ahLst/>
              <a:cxnLst/>
              <a:rect l="l" t="t" r="r" b="b"/>
              <a:pathLst>
                <a:path w="384810">
                  <a:moveTo>
                    <a:pt x="0" y="0"/>
                  </a:moveTo>
                  <a:lnTo>
                    <a:pt x="173453" y="0"/>
                  </a:lnTo>
                </a:path>
                <a:path w="384810">
                  <a:moveTo>
                    <a:pt x="214930" y="0"/>
                  </a:moveTo>
                  <a:lnTo>
                    <a:pt x="384613" y="0"/>
                  </a:lnTo>
                </a:path>
              </a:pathLst>
            </a:custGeom>
            <a:ln w="113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268156" y="2293844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41478" y="0"/>
                  </a:moveTo>
                  <a:lnTo>
                    <a:pt x="20739" y="0"/>
                  </a:lnTo>
                  <a:lnTo>
                    <a:pt x="0" y="0"/>
                  </a:lnTo>
                  <a:lnTo>
                    <a:pt x="0" y="41478"/>
                  </a:lnTo>
                  <a:lnTo>
                    <a:pt x="41478" y="41478"/>
                  </a:lnTo>
                  <a:lnTo>
                    <a:pt x="4147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481202" y="2212775"/>
              <a:ext cx="441325" cy="0"/>
            </a:xfrm>
            <a:custGeom>
              <a:avLst/>
              <a:gdLst/>
              <a:ahLst/>
              <a:cxnLst/>
              <a:rect l="l" t="t" r="r" b="b"/>
              <a:pathLst>
                <a:path w="441325">
                  <a:moveTo>
                    <a:pt x="0" y="0"/>
                  </a:moveTo>
                  <a:lnTo>
                    <a:pt x="199848" y="0"/>
                  </a:lnTo>
                </a:path>
                <a:path w="441325">
                  <a:moveTo>
                    <a:pt x="241326" y="0"/>
                  </a:moveTo>
                  <a:lnTo>
                    <a:pt x="441174" y="0"/>
                  </a:lnTo>
                </a:path>
              </a:pathLst>
            </a:custGeom>
            <a:ln w="113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682936" y="2192036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41476" y="0"/>
                  </a:moveTo>
                  <a:lnTo>
                    <a:pt x="20737" y="0"/>
                  </a:lnTo>
                  <a:lnTo>
                    <a:pt x="0" y="0"/>
                  </a:lnTo>
                  <a:lnTo>
                    <a:pt x="0" y="41476"/>
                  </a:lnTo>
                  <a:lnTo>
                    <a:pt x="41476" y="41476"/>
                  </a:lnTo>
                  <a:lnTo>
                    <a:pt x="4147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91920" y="2126048"/>
              <a:ext cx="2119630" cy="437515"/>
            </a:xfrm>
            <a:custGeom>
              <a:avLst/>
              <a:gdLst/>
              <a:ahLst/>
              <a:cxnLst/>
              <a:rect l="l" t="t" r="r" b="b"/>
              <a:pathLst>
                <a:path w="2119630" h="437514">
                  <a:moveTo>
                    <a:pt x="0" y="437403"/>
                  </a:moveTo>
                  <a:lnTo>
                    <a:pt x="105580" y="437403"/>
                  </a:lnTo>
                  <a:lnTo>
                    <a:pt x="128204" y="433632"/>
                  </a:lnTo>
                  <a:lnTo>
                    <a:pt x="169682" y="433632"/>
                  </a:lnTo>
                  <a:lnTo>
                    <a:pt x="192306" y="429861"/>
                  </a:lnTo>
                  <a:lnTo>
                    <a:pt x="233784" y="429861"/>
                  </a:lnTo>
                  <a:lnTo>
                    <a:pt x="256408" y="426090"/>
                  </a:lnTo>
                  <a:lnTo>
                    <a:pt x="275262" y="426090"/>
                  </a:lnTo>
                  <a:lnTo>
                    <a:pt x="297886" y="422320"/>
                  </a:lnTo>
                  <a:lnTo>
                    <a:pt x="320511" y="422320"/>
                  </a:lnTo>
                  <a:lnTo>
                    <a:pt x="339364" y="418549"/>
                  </a:lnTo>
                  <a:lnTo>
                    <a:pt x="361989" y="418549"/>
                  </a:lnTo>
                  <a:lnTo>
                    <a:pt x="384613" y="414778"/>
                  </a:lnTo>
                  <a:lnTo>
                    <a:pt x="403466" y="414778"/>
                  </a:lnTo>
                  <a:lnTo>
                    <a:pt x="448715" y="407237"/>
                  </a:lnTo>
                  <a:lnTo>
                    <a:pt x="471339" y="407237"/>
                  </a:lnTo>
                  <a:lnTo>
                    <a:pt x="490193" y="403466"/>
                  </a:lnTo>
                  <a:lnTo>
                    <a:pt x="512817" y="399695"/>
                  </a:lnTo>
                  <a:lnTo>
                    <a:pt x="535442" y="399695"/>
                  </a:lnTo>
                  <a:lnTo>
                    <a:pt x="554295" y="395925"/>
                  </a:lnTo>
                  <a:lnTo>
                    <a:pt x="599544" y="388383"/>
                  </a:lnTo>
                  <a:lnTo>
                    <a:pt x="618397" y="384612"/>
                  </a:lnTo>
                  <a:lnTo>
                    <a:pt x="641022" y="380842"/>
                  </a:lnTo>
                  <a:lnTo>
                    <a:pt x="663646" y="380842"/>
                  </a:lnTo>
                  <a:lnTo>
                    <a:pt x="682500" y="377071"/>
                  </a:lnTo>
                  <a:lnTo>
                    <a:pt x="727748" y="369530"/>
                  </a:lnTo>
                  <a:lnTo>
                    <a:pt x="746602" y="365759"/>
                  </a:lnTo>
                  <a:lnTo>
                    <a:pt x="791850" y="358217"/>
                  </a:lnTo>
                  <a:lnTo>
                    <a:pt x="810704" y="354447"/>
                  </a:lnTo>
                  <a:lnTo>
                    <a:pt x="855953" y="346905"/>
                  </a:lnTo>
                  <a:lnTo>
                    <a:pt x="874806" y="339364"/>
                  </a:lnTo>
                  <a:lnTo>
                    <a:pt x="942679" y="328052"/>
                  </a:lnTo>
                  <a:lnTo>
                    <a:pt x="961533" y="324281"/>
                  </a:lnTo>
                  <a:lnTo>
                    <a:pt x="984157" y="320510"/>
                  </a:lnTo>
                  <a:lnTo>
                    <a:pt x="1006781" y="312969"/>
                  </a:lnTo>
                  <a:lnTo>
                    <a:pt x="1025635" y="309198"/>
                  </a:lnTo>
                  <a:lnTo>
                    <a:pt x="1070884" y="301657"/>
                  </a:lnTo>
                  <a:lnTo>
                    <a:pt x="1089737" y="294115"/>
                  </a:lnTo>
                  <a:lnTo>
                    <a:pt x="1134986" y="286574"/>
                  </a:lnTo>
                  <a:lnTo>
                    <a:pt x="1153840" y="279032"/>
                  </a:lnTo>
                  <a:lnTo>
                    <a:pt x="1199088" y="271491"/>
                  </a:lnTo>
                  <a:lnTo>
                    <a:pt x="1217942" y="263950"/>
                  </a:lnTo>
                  <a:lnTo>
                    <a:pt x="1240566" y="260179"/>
                  </a:lnTo>
                  <a:lnTo>
                    <a:pt x="1263190" y="252637"/>
                  </a:lnTo>
                  <a:lnTo>
                    <a:pt x="1282044" y="248867"/>
                  </a:lnTo>
                  <a:lnTo>
                    <a:pt x="1304668" y="241325"/>
                  </a:lnTo>
                  <a:lnTo>
                    <a:pt x="1327293" y="237555"/>
                  </a:lnTo>
                  <a:lnTo>
                    <a:pt x="1346146" y="230013"/>
                  </a:lnTo>
                  <a:lnTo>
                    <a:pt x="1368770" y="226242"/>
                  </a:lnTo>
                  <a:lnTo>
                    <a:pt x="1391395" y="218701"/>
                  </a:lnTo>
                  <a:lnTo>
                    <a:pt x="1410248" y="214930"/>
                  </a:lnTo>
                  <a:lnTo>
                    <a:pt x="1432873" y="207389"/>
                  </a:lnTo>
                  <a:lnTo>
                    <a:pt x="1455497" y="203618"/>
                  </a:lnTo>
                  <a:lnTo>
                    <a:pt x="1478121" y="196077"/>
                  </a:lnTo>
                  <a:lnTo>
                    <a:pt x="1496975" y="192306"/>
                  </a:lnTo>
                  <a:lnTo>
                    <a:pt x="1542224" y="177223"/>
                  </a:lnTo>
                  <a:lnTo>
                    <a:pt x="1561077" y="173452"/>
                  </a:lnTo>
                  <a:lnTo>
                    <a:pt x="1606326" y="158370"/>
                  </a:lnTo>
                  <a:lnTo>
                    <a:pt x="1625179" y="154599"/>
                  </a:lnTo>
                  <a:lnTo>
                    <a:pt x="1670428" y="139516"/>
                  </a:lnTo>
                  <a:lnTo>
                    <a:pt x="1689282" y="135745"/>
                  </a:lnTo>
                  <a:lnTo>
                    <a:pt x="1734530" y="120662"/>
                  </a:lnTo>
                  <a:lnTo>
                    <a:pt x="1753384" y="116892"/>
                  </a:lnTo>
                  <a:lnTo>
                    <a:pt x="1798632" y="101809"/>
                  </a:lnTo>
                  <a:lnTo>
                    <a:pt x="1817486" y="94267"/>
                  </a:lnTo>
                  <a:lnTo>
                    <a:pt x="1840110" y="86726"/>
                  </a:lnTo>
                  <a:lnTo>
                    <a:pt x="1862735" y="82955"/>
                  </a:lnTo>
                  <a:lnTo>
                    <a:pt x="1881588" y="75414"/>
                  </a:lnTo>
                  <a:lnTo>
                    <a:pt x="1949461" y="52790"/>
                  </a:lnTo>
                  <a:lnTo>
                    <a:pt x="1968315" y="49019"/>
                  </a:lnTo>
                  <a:lnTo>
                    <a:pt x="2013563" y="33936"/>
                  </a:lnTo>
                  <a:lnTo>
                    <a:pt x="2032417" y="26395"/>
                  </a:lnTo>
                  <a:lnTo>
                    <a:pt x="2077666" y="11312"/>
                  </a:lnTo>
                  <a:lnTo>
                    <a:pt x="2096519" y="3770"/>
                  </a:lnTo>
                </a:path>
                <a:path w="2119630" h="437514">
                  <a:moveTo>
                    <a:pt x="2096519" y="3770"/>
                  </a:moveTo>
                  <a:lnTo>
                    <a:pt x="2119144" y="0"/>
                  </a:lnTo>
                </a:path>
              </a:pathLst>
            </a:custGeom>
            <a:ln w="226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91920" y="2077029"/>
              <a:ext cx="2119630" cy="735330"/>
            </a:xfrm>
            <a:custGeom>
              <a:avLst/>
              <a:gdLst/>
              <a:ahLst/>
              <a:cxnLst/>
              <a:rect l="l" t="t" r="r" b="b"/>
              <a:pathLst>
                <a:path w="2119630" h="735330">
                  <a:moveTo>
                    <a:pt x="0" y="735289"/>
                  </a:moveTo>
                  <a:lnTo>
                    <a:pt x="18853" y="731518"/>
                  </a:lnTo>
                  <a:lnTo>
                    <a:pt x="64102" y="731518"/>
                  </a:lnTo>
                  <a:lnTo>
                    <a:pt x="82955" y="727748"/>
                  </a:lnTo>
                  <a:lnTo>
                    <a:pt x="128204" y="727748"/>
                  </a:lnTo>
                  <a:lnTo>
                    <a:pt x="147058" y="723977"/>
                  </a:lnTo>
                  <a:lnTo>
                    <a:pt x="169682" y="720206"/>
                  </a:lnTo>
                  <a:lnTo>
                    <a:pt x="192306" y="720206"/>
                  </a:lnTo>
                  <a:lnTo>
                    <a:pt x="211160" y="716435"/>
                  </a:lnTo>
                  <a:lnTo>
                    <a:pt x="256408" y="708894"/>
                  </a:lnTo>
                  <a:lnTo>
                    <a:pt x="275262" y="705123"/>
                  </a:lnTo>
                  <a:lnTo>
                    <a:pt x="320511" y="697582"/>
                  </a:lnTo>
                  <a:lnTo>
                    <a:pt x="339364" y="693811"/>
                  </a:lnTo>
                  <a:lnTo>
                    <a:pt x="384613" y="686270"/>
                  </a:lnTo>
                  <a:lnTo>
                    <a:pt x="403466" y="682499"/>
                  </a:lnTo>
                  <a:lnTo>
                    <a:pt x="426091" y="678728"/>
                  </a:lnTo>
                  <a:lnTo>
                    <a:pt x="448715" y="671187"/>
                  </a:lnTo>
                  <a:lnTo>
                    <a:pt x="471339" y="667416"/>
                  </a:lnTo>
                  <a:lnTo>
                    <a:pt x="490193" y="663645"/>
                  </a:lnTo>
                  <a:lnTo>
                    <a:pt x="512817" y="656104"/>
                  </a:lnTo>
                  <a:lnTo>
                    <a:pt x="535442" y="652333"/>
                  </a:lnTo>
                  <a:lnTo>
                    <a:pt x="554295" y="644792"/>
                  </a:lnTo>
                  <a:lnTo>
                    <a:pt x="576920" y="641021"/>
                  </a:lnTo>
                  <a:lnTo>
                    <a:pt x="599544" y="633480"/>
                  </a:lnTo>
                  <a:lnTo>
                    <a:pt x="618397" y="629709"/>
                  </a:lnTo>
                  <a:lnTo>
                    <a:pt x="663646" y="614626"/>
                  </a:lnTo>
                  <a:lnTo>
                    <a:pt x="682500" y="607085"/>
                  </a:lnTo>
                  <a:lnTo>
                    <a:pt x="705124" y="603314"/>
                  </a:lnTo>
                  <a:lnTo>
                    <a:pt x="727748" y="595773"/>
                  </a:lnTo>
                  <a:lnTo>
                    <a:pt x="746602" y="588231"/>
                  </a:lnTo>
                  <a:lnTo>
                    <a:pt x="791850" y="573148"/>
                  </a:lnTo>
                  <a:lnTo>
                    <a:pt x="810704" y="565607"/>
                  </a:lnTo>
                  <a:lnTo>
                    <a:pt x="855953" y="550524"/>
                  </a:lnTo>
                  <a:lnTo>
                    <a:pt x="874806" y="542983"/>
                  </a:lnTo>
                  <a:lnTo>
                    <a:pt x="942679" y="520358"/>
                  </a:lnTo>
                  <a:lnTo>
                    <a:pt x="961533" y="512817"/>
                  </a:lnTo>
                  <a:lnTo>
                    <a:pt x="1006781" y="497734"/>
                  </a:lnTo>
                  <a:lnTo>
                    <a:pt x="1025635" y="490193"/>
                  </a:lnTo>
                  <a:lnTo>
                    <a:pt x="1048259" y="482651"/>
                  </a:lnTo>
                </a:path>
                <a:path w="2119630" h="735330">
                  <a:moveTo>
                    <a:pt x="1048259" y="482651"/>
                  </a:moveTo>
                  <a:lnTo>
                    <a:pt x="1070884" y="471339"/>
                  </a:lnTo>
                  <a:lnTo>
                    <a:pt x="1089737" y="463798"/>
                  </a:lnTo>
                  <a:lnTo>
                    <a:pt x="1134986" y="448715"/>
                  </a:lnTo>
                  <a:lnTo>
                    <a:pt x="1153840" y="437403"/>
                  </a:lnTo>
                  <a:lnTo>
                    <a:pt x="1199088" y="422320"/>
                  </a:lnTo>
                  <a:lnTo>
                    <a:pt x="1217942" y="411007"/>
                  </a:lnTo>
                  <a:lnTo>
                    <a:pt x="1263190" y="395925"/>
                  </a:lnTo>
                  <a:lnTo>
                    <a:pt x="1282044" y="384612"/>
                  </a:lnTo>
                  <a:lnTo>
                    <a:pt x="1304668" y="377071"/>
                  </a:lnTo>
                  <a:lnTo>
                    <a:pt x="1327293" y="365759"/>
                  </a:lnTo>
                  <a:lnTo>
                    <a:pt x="1346146" y="358217"/>
                  </a:lnTo>
                  <a:lnTo>
                    <a:pt x="1368770" y="346905"/>
                  </a:lnTo>
                  <a:lnTo>
                    <a:pt x="1391395" y="339364"/>
                  </a:lnTo>
                  <a:lnTo>
                    <a:pt x="1410248" y="328052"/>
                  </a:lnTo>
                  <a:lnTo>
                    <a:pt x="1432873" y="320510"/>
                  </a:lnTo>
                  <a:lnTo>
                    <a:pt x="1455497" y="309198"/>
                  </a:lnTo>
                  <a:lnTo>
                    <a:pt x="1478121" y="301657"/>
                  </a:lnTo>
                  <a:lnTo>
                    <a:pt x="1496975" y="290345"/>
                  </a:lnTo>
                  <a:lnTo>
                    <a:pt x="1519599" y="282803"/>
                  </a:lnTo>
                  <a:lnTo>
                    <a:pt x="1542224" y="271491"/>
                  </a:lnTo>
                  <a:lnTo>
                    <a:pt x="1561077" y="263950"/>
                  </a:lnTo>
                  <a:lnTo>
                    <a:pt x="1583701" y="252637"/>
                  </a:lnTo>
                  <a:lnTo>
                    <a:pt x="1606326" y="245096"/>
                  </a:lnTo>
                  <a:lnTo>
                    <a:pt x="1625179" y="233784"/>
                  </a:lnTo>
                  <a:lnTo>
                    <a:pt x="1647804" y="222472"/>
                  </a:lnTo>
                  <a:lnTo>
                    <a:pt x="1670428" y="214930"/>
                  </a:lnTo>
                  <a:lnTo>
                    <a:pt x="1689282" y="203618"/>
                  </a:lnTo>
                  <a:lnTo>
                    <a:pt x="1711906" y="196077"/>
                  </a:lnTo>
                  <a:lnTo>
                    <a:pt x="1734530" y="184765"/>
                  </a:lnTo>
                  <a:lnTo>
                    <a:pt x="1753384" y="173452"/>
                  </a:lnTo>
                  <a:lnTo>
                    <a:pt x="1776008" y="165911"/>
                  </a:lnTo>
                  <a:lnTo>
                    <a:pt x="1798632" y="154599"/>
                  </a:lnTo>
                  <a:lnTo>
                    <a:pt x="1817486" y="143287"/>
                  </a:lnTo>
                  <a:lnTo>
                    <a:pt x="1840110" y="135745"/>
                  </a:lnTo>
                  <a:lnTo>
                    <a:pt x="1862735" y="124433"/>
                  </a:lnTo>
                  <a:lnTo>
                    <a:pt x="1881588" y="113121"/>
                  </a:lnTo>
                  <a:lnTo>
                    <a:pt x="1904213" y="105580"/>
                  </a:lnTo>
                  <a:lnTo>
                    <a:pt x="1949461" y="82955"/>
                  </a:lnTo>
                  <a:lnTo>
                    <a:pt x="1968315" y="71643"/>
                  </a:lnTo>
                  <a:lnTo>
                    <a:pt x="1990939" y="64102"/>
                  </a:lnTo>
                  <a:lnTo>
                    <a:pt x="2013563" y="52790"/>
                  </a:lnTo>
                  <a:lnTo>
                    <a:pt x="2032417" y="41477"/>
                  </a:lnTo>
                  <a:lnTo>
                    <a:pt x="2055041" y="30165"/>
                  </a:lnTo>
                  <a:lnTo>
                    <a:pt x="2077666" y="22624"/>
                  </a:lnTo>
                  <a:lnTo>
                    <a:pt x="2096519" y="11312"/>
                  </a:lnTo>
                </a:path>
                <a:path w="2119630" h="735330">
                  <a:moveTo>
                    <a:pt x="2096519" y="11312"/>
                  </a:moveTo>
                  <a:lnTo>
                    <a:pt x="2119144" y="0"/>
                  </a:lnTo>
                </a:path>
              </a:pathLst>
            </a:custGeom>
            <a:ln w="33936">
              <a:solidFill>
                <a:srgbClr val="999999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86188" y="1684875"/>
              <a:ext cx="750570" cy="690245"/>
            </a:xfrm>
            <a:custGeom>
              <a:avLst/>
              <a:gdLst/>
              <a:ahLst/>
              <a:cxnLst/>
              <a:rect l="l" t="t" r="r" b="b"/>
              <a:pathLst>
                <a:path w="750569" h="690244">
                  <a:moveTo>
                    <a:pt x="750373" y="0"/>
                  </a:moveTo>
                  <a:lnTo>
                    <a:pt x="0" y="0"/>
                  </a:lnTo>
                  <a:lnTo>
                    <a:pt x="0" y="690040"/>
                  </a:lnTo>
                  <a:lnTo>
                    <a:pt x="750373" y="690040"/>
                  </a:lnTo>
                  <a:lnTo>
                    <a:pt x="7503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2388901" y="1720915"/>
            <a:ext cx="923290" cy="1250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spcBef>
                <a:spcPts val="135"/>
              </a:spcBef>
            </a:pPr>
            <a:r>
              <a:rPr sz="700" dirty="0">
                <a:latin typeface="Arial"/>
                <a:cs typeface="Arial"/>
              </a:rPr>
              <a:t>ECCE</a:t>
            </a:r>
            <a:r>
              <a:rPr sz="700" spc="9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MC:</a:t>
            </a:r>
            <a:r>
              <a:rPr sz="700" spc="9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Single</a:t>
            </a:r>
            <a:r>
              <a:rPr sz="700" spc="125" dirty="0">
                <a:latin typeface="Arial"/>
                <a:cs typeface="Arial"/>
              </a:rPr>
              <a:t> </a:t>
            </a:r>
            <a:r>
              <a:rPr sz="700" spc="85" dirty="0">
                <a:latin typeface="Symbol"/>
                <a:cs typeface="Symbol"/>
              </a:rPr>
              <a:t></a:t>
            </a:r>
            <a:r>
              <a:rPr sz="750" spc="127" baseline="38888" dirty="0">
                <a:latin typeface="Arial"/>
                <a:cs typeface="Arial"/>
              </a:rPr>
              <a:t>-</a:t>
            </a:r>
            <a:endParaRPr sz="750" baseline="38888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580549" y="1944298"/>
            <a:ext cx="480695" cy="1250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700" dirty="0">
                <a:latin typeface="Arial"/>
                <a:cs typeface="Arial"/>
              </a:rPr>
              <a:t>0.5</a:t>
            </a:r>
            <a:r>
              <a:rPr sz="700" spc="60" dirty="0">
                <a:latin typeface="Arial"/>
                <a:cs typeface="Arial"/>
              </a:rPr>
              <a:t> </a:t>
            </a:r>
            <a:r>
              <a:rPr sz="700" spc="225" dirty="0">
                <a:latin typeface="Symbol"/>
                <a:cs typeface="Symbol"/>
              </a:rPr>
              <a:t></a:t>
            </a:r>
            <a:r>
              <a:rPr sz="700" spc="90" dirty="0">
                <a:latin typeface="Times New Roman"/>
                <a:cs typeface="Times New Roman"/>
              </a:rPr>
              <a:t> </a:t>
            </a:r>
            <a:r>
              <a:rPr sz="700" spc="265" dirty="0">
                <a:latin typeface="Symbol"/>
                <a:cs typeface="Symbol"/>
              </a:rPr>
              <a:t></a:t>
            </a:r>
            <a:r>
              <a:rPr sz="700" spc="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Arial"/>
                <a:cs typeface="Arial"/>
              </a:rPr>
              <a:t>&lt;</a:t>
            </a:r>
            <a:r>
              <a:rPr sz="700" spc="25" dirty="0">
                <a:latin typeface="Arial"/>
                <a:cs typeface="Arial"/>
              </a:rPr>
              <a:t> </a:t>
            </a:r>
            <a:r>
              <a:rPr sz="700" spc="-50" dirty="0">
                <a:latin typeface="Arial"/>
                <a:cs typeface="Arial"/>
              </a:rPr>
              <a:t>1</a:t>
            </a:r>
            <a:endParaRPr sz="700">
              <a:latin typeface="Arial"/>
              <a:cs typeface="Arial"/>
            </a:endParaRPr>
          </a:p>
        </p:txBody>
      </p:sp>
      <p:pic>
        <p:nvPicPr>
          <p:cNvPr id="75" name="object 7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6584" y="1960137"/>
            <a:ext cx="131975" cy="139516"/>
          </a:xfrm>
          <a:prstGeom prst="rect">
            <a:avLst/>
          </a:prstGeom>
        </p:spPr>
      </p:pic>
      <p:sp>
        <p:nvSpPr>
          <p:cNvPr id="76" name="object 76"/>
          <p:cNvSpPr txBox="1"/>
          <p:nvPr/>
        </p:nvSpPr>
        <p:spPr>
          <a:xfrm>
            <a:off x="2580549" y="2178068"/>
            <a:ext cx="480695" cy="1250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700" dirty="0">
                <a:latin typeface="Arial"/>
                <a:cs typeface="Arial"/>
              </a:rPr>
              <a:t>0</a:t>
            </a:r>
            <a:r>
              <a:rPr sz="700" spc="55" dirty="0">
                <a:latin typeface="Arial"/>
                <a:cs typeface="Arial"/>
              </a:rPr>
              <a:t> </a:t>
            </a:r>
            <a:r>
              <a:rPr sz="700" spc="225" dirty="0">
                <a:latin typeface="Symbol"/>
                <a:cs typeface="Symbol"/>
              </a:rPr>
              <a:t></a:t>
            </a:r>
            <a:r>
              <a:rPr sz="700" spc="85" dirty="0">
                <a:latin typeface="Times New Roman"/>
                <a:cs typeface="Times New Roman"/>
              </a:rPr>
              <a:t> </a:t>
            </a:r>
            <a:r>
              <a:rPr sz="700" spc="265" dirty="0">
                <a:latin typeface="Symbol"/>
                <a:cs typeface="Symbol"/>
              </a:rPr>
              <a:t></a:t>
            </a:r>
            <a:r>
              <a:rPr sz="70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Arial"/>
                <a:cs typeface="Arial"/>
              </a:rPr>
              <a:t>&lt;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25" dirty="0">
                <a:latin typeface="Arial"/>
                <a:cs typeface="Arial"/>
              </a:rPr>
              <a:t>0.5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2436584" y="1824392"/>
            <a:ext cx="1659255" cy="505459"/>
            <a:chOff x="912583" y="1824391"/>
            <a:chExt cx="1659255" cy="505459"/>
          </a:xfrm>
        </p:grpSpPr>
        <p:pic>
          <p:nvPicPr>
            <p:cNvPr id="78" name="object 7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2583" y="2190150"/>
              <a:ext cx="131975" cy="139516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1742141" y="1824391"/>
              <a:ext cx="829944" cy="320675"/>
            </a:xfrm>
            <a:custGeom>
              <a:avLst/>
              <a:gdLst/>
              <a:ahLst/>
              <a:cxnLst/>
              <a:rect l="l" t="t" r="r" b="b"/>
              <a:pathLst>
                <a:path w="829944" h="320675">
                  <a:moveTo>
                    <a:pt x="829558" y="0"/>
                  </a:moveTo>
                  <a:lnTo>
                    <a:pt x="0" y="0"/>
                  </a:lnTo>
                  <a:lnTo>
                    <a:pt x="0" y="320510"/>
                  </a:lnTo>
                  <a:lnTo>
                    <a:pt x="829558" y="320510"/>
                  </a:lnTo>
                  <a:lnTo>
                    <a:pt x="8295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3458485" y="1907931"/>
            <a:ext cx="740410" cy="1250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700" dirty="0">
                <a:latin typeface="Arial"/>
                <a:cs typeface="Arial"/>
              </a:rPr>
              <a:t>EIC</a:t>
            </a:r>
            <a:r>
              <a:rPr sz="700" spc="3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YR</a:t>
            </a:r>
            <a:r>
              <a:rPr sz="700" spc="3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0</a:t>
            </a:r>
            <a:r>
              <a:rPr sz="700" spc="65" dirty="0">
                <a:latin typeface="Arial"/>
                <a:cs typeface="Arial"/>
              </a:rPr>
              <a:t> </a:t>
            </a:r>
            <a:r>
              <a:rPr sz="700" spc="225" dirty="0">
                <a:latin typeface="Symbol"/>
                <a:cs typeface="Symbol"/>
              </a:rPr>
              <a:t></a:t>
            </a:r>
            <a:r>
              <a:rPr sz="700" spc="100" dirty="0">
                <a:latin typeface="Times New Roman"/>
                <a:cs typeface="Times New Roman"/>
              </a:rPr>
              <a:t> </a:t>
            </a:r>
            <a:r>
              <a:rPr sz="700" spc="265" dirty="0">
                <a:latin typeface="Symbol"/>
                <a:cs typeface="Symbol"/>
              </a:rPr>
              <a:t></a:t>
            </a:r>
            <a:r>
              <a:rPr sz="700" spc="1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Arial"/>
                <a:cs typeface="Arial"/>
              </a:rPr>
              <a:t>&lt;</a:t>
            </a:r>
            <a:r>
              <a:rPr sz="700" spc="35" dirty="0">
                <a:latin typeface="Arial"/>
                <a:cs typeface="Arial"/>
              </a:rPr>
              <a:t> </a:t>
            </a:r>
            <a:r>
              <a:rPr sz="700" spc="-50" dirty="0">
                <a:latin typeface="Arial"/>
                <a:cs typeface="Arial"/>
              </a:rPr>
              <a:t>1</a:t>
            </a:r>
            <a:endParaRPr sz="7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3296307" y="1982761"/>
            <a:ext cx="147320" cy="0"/>
          </a:xfrm>
          <a:custGeom>
            <a:avLst/>
            <a:gdLst/>
            <a:ahLst/>
            <a:cxnLst/>
            <a:rect l="l" t="t" r="r" b="b"/>
            <a:pathLst>
              <a:path w="147319">
                <a:moveTo>
                  <a:pt x="0" y="0"/>
                </a:moveTo>
                <a:lnTo>
                  <a:pt x="147058" y="0"/>
                </a:lnTo>
              </a:path>
            </a:pathLst>
          </a:custGeom>
          <a:ln w="33936">
            <a:solidFill>
              <a:srgbClr val="9999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098711" y="1617003"/>
            <a:ext cx="2198370" cy="1795145"/>
          </a:xfrm>
          <a:custGeom>
            <a:avLst/>
            <a:gdLst/>
            <a:ahLst/>
            <a:cxnLst/>
            <a:rect l="l" t="t" r="r" b="b"/>
            <a:pathLst>
              <a:path w="2198370" h="1795145">
                <a:moveTo>
                  <a:pt x="0" y="1794860"/>
                </a:moveTo>
                <a:lnTo>
                  <a:pt x="2198329" y="1794860"/>
                </a:lnTo>
                <a:lnTo>
                  <a:pt x="2198329" y="0"/>
                </a:lnTo>
                <a:lnTo>
                  <a:pt x="0" y="0"/>
                </a:lnTo>
                <a:lnTo>
                  <a:pt x="0" y="1794860"/>
                </a:lnTo>
                <a:close/>
              </a:path>
              <a:path w="2198370" h="1795145">
                <a:moveTo>
                  <a:pt x="0" y="1794860"/>
                </a:moveTo>
                <a:lnTo>
                  <a:pt x="2198329" y="1794860"/>
                </a:lnTo>
              </a:path>
              <a:path w="2198370" h="1795145">
                <a:moveTo>
                  <a:pt x="0" y="1738299"/>
                </a:moveTo>
                <a:lnTo>
                  <a:pt x="0" y="1794860"/>
                </a:lnTo>
              </a:path>
              <a:path w="2198370" h="1795145">
                <a:moveTo>
                  <a:pt x="52790" y="1764694"/>
                </a:moveTo>
                <a:lnTo>
                  <a:pt x="52790" y="1794860"/>
                </a:lnTo>
              </a:path>
              <a:path w="2198370" h="1795145">
                <a:moveTo>
                  <a:pt x="105580" y="1764694"/>
                </a:moveTo>
                <a:lnTo>
                  <a:pt x="105580" y="1794860"/>
                </a:lnTo>
              </a:path>
              <a:path w="2198370" h="1795145">
                <a:moveTo>
                  <a:pt x="158370" y="1764694"/>
                </a:moveTo>
                <a:lnTo>
                  <a:pt x="158370" y="1794860"/>
                </a:lnTo>
              </a:path>
              <a:path w="2198370" h="1795145">
                <a:moveTo>
                  <a:pt x="211160" y="1738299"/>
                </a:moveTo>
                <a:lnTo>
                  <a:pt x="211160" y="1794860"/>
                </a:lnTo>
              </a:path>
              <a:path w="2198370" h="1795145">
                <a:moveTo>
                  <a:pt x="260179" y="1764694"/>
                </a:moveTo>
                <a:lnTo>
                  <a:pt x="260179" y="1794860"/>
                </a:lnTo>
              </a:path>
              <a:path w="2198370" h="1795145">
                <a:moveTo>
                  <a:pt x="312969" y="1764694"/>
                </a:moveTo>
                <a:lnTo>
                  <a:pt x="312969" y="1794860"/>
                </a:lnTo>
              </a:path>
              <a:path w="2198370" h="1795145">
                <a:moveTo>
                  <a:pt x="365759" y="1764694"/>
                </a:moveTo>
                <a:lnTo>
                  <a:pt x="365759" y="1794860"/>
                </a:lnTo>
              </a:path>
              <a:path w="2198370" h="1795145">
                <a:moveTo>
                  <a:pt x="418549" y="1738299"/>
                </a:moveTo>
                <a:lnTo>
                  <a:pt x="418549" y="1794860"/>
                </a:lnTo>
              </a:path>
              <a:path w="2198370" h="1795145">
                <a:moveTo>
                  <a:pt x="471339" y="1764694"/>
                </a:moveTo>
                <a:lnTo>
                  <a:pt x="471339" y="1794860"/>
                </a:lnTo>
              </a:path>
              <a:path w="2198370" h="1795145">
                <a:moveTo>
                  <a:pt x="524129" y="1764694"/>
                </a:moveTo>
                <a:lnTo>
                  <a:pt x="524129" y="1794860"/>
                </a:lnTo>
              </a:path>
              <a:path w="2198370" h="1795145">
                <a:moveTo>
                  <a:pt x="576920" y="1764694"/>
                </a:moveTo>
                <a:lnTo>
                  <a:pt x="576920" y="1794860"/>
                </a:lnTo>
              </a:path>
              <a:path w="2198370" h="1795145">
                <a:moveTo>
                  <a:pt x="629710" y="1738299"/>
                </a:moveTo>
                <a:lnTo>
                  <a:pt x="629710" y="1794860"/>
                </a:lnTo>
              </a:path>
              <a:path w="2198370" h="1795145">
                <a:moveTo>
                  <a:pt x="678729" y="1764694"/>
                </a:moveTo>
                <a:lnTo>
                  <a:pt x="678729" y="1794860"/>
                </a:lnTo>
              </a:path>
              <a:path w="2198370" h="1795145">
                <a:moveTo>
                  <a:pt x="731519" y="1764694"/>
                </a:moveTo>
                <a:lnTo>
                  <a:pt x="731519" y="1794860"/>
                </a:lnTo>
              </a:path>
              <a:path w="2198370" h="1795145">
                <a:moveTo>
                  <a:pt x="784309" y="1764694"/>
                </a:moveTo>
                <a:lnTo>
                  <a:pt x="784309" y="1794860"/>
                </a:lnTo>
              </a:path>
              <a:path w="2198370" h="1795145">
                <a:moveTo>
                  <a:pt x="837099" y="1738299"/>
                </a:moveTo>
                <a:lnTo>
                  <a:pt x="837099" y="1794860"/>
                </a:lnTo>
              </a:path>
              <a:path w="2198370" h="1795145">
                <a:moveTo>
                  <a:pt x="889889" y="1764694"/>
                </a:moveTo>
                <a:lnTo>
                  <a:pt x="889889" y="1794860"/>
                </a:lnTo>
              </a:path>
              <a:path w="2198370" h="1795145">
                <a:moveTo>
                  <a:pt x="942679" y="1764694"/>
                </a:moveTo>
                <a:lnTo>
                  <a:pt x="942679" y="1794860"/>
                </a:lnTo>
              </a:path>
              <a:path w="2198370" h="1795145">
                <a:moveTo>
                  <a:pt x="995469" y="1764694"/>
                </a:moveTo>
                <a:lnTo>
                  <a:pt x="995469" y="1794860"/>
                </a:lnTo>
              </a:path>
              <a:path w="2198370" h="1795145">
                <a:moveTo>
                  <a:pt x="1048259" y="1738299"/>
                </a:moveTo>
                <a:lnTo>
                  <a:pt x="1048259" y="1794860"/>
                </a:lnTo>
              </a:path>
              <a:path w="2198370" h="1795145">
                <a:moveTo>
                  <a:pt x="1097279" y="1764694"/>
                </a:moveTo>
                <a:lnTo>
                  <a:pt x="1097279" y="1794860"/>
                </a:lnTo>
              </a:path>
              <a:path w="2198370" h="1795145">
                <a:moveTo>
                  <a:pt x="1150069" y="1764694"/>
                </a:moveTo>
                <a:lnTo>
                  <a:pt x="1150069" y="1794860"/>
                </a:lnTo>
              </a:path>
              <a:path w="2198370" h="1795145">
                <a:moveTo>
                  <a:pt x="1202859" y="1764694"/>
                </a:moveTo>
                <a:lnTo>
                  <a:pt x="1202859" y="1794860"/>
                </a:lnTo>
              </a:path>
              <a:path w="2198370" h="1795145">
                <a:moveTo>
                  <a:pt x="1255649" y="1738299"/>
                </a:moveTo>
                <a:lnTo>
                  <a:pt x="1255649" y="1794860"/>
                </a:lnTo>
              </a:path>
              <a:path w="2198370" h="1795145">
                <a:moveTo>
                  <a:pt x="1308439" y="1764694"/>
                </a:moveTo>
                <a:lnTo>
                  <a:pt x="1308439" y="1794860"/>
                </a:lnTo>
              </a:path>
              <a:path w="2198370" h="1795145">
                <a:moveTo>
                  <a:pt x="1361229" y="1764694"/>
                </a:moveTo>
                <a:lnTo>
                  <a:pt x="1361229" y="1794860"/>
                </a:lnTo>
              </a:path>
              <a:path w="2198370" h="1795145">
                <a:moveTo>
                  <a:pt x="1414019" y="1764694"/>
                </a:moveTo>
                <a:lnTo>
                  <a:pt x="1414019" y="1794860"/>
                </a:lnTo>
              </a:path>
              <a:path w="2198370" h="1795145">
                <a:moveTo>
                  <a:pt x="1463038" y="1738299"/>
                </a:moveTo>
                <a:lnTo>
                  <a:pt x="1463038" y="1794860"/>
                </a:lnTo>
              </a:path>
              <a:path w="2198370" h="1795145">
                <a:moveTo>
                  <a:pt x="1515829" y="1764694"/>
                </a:moveTo>
                <a:lnTo>
                  <a:pt x="1515829" y="1794860"/>
                </a:lnTo>
              </a:path>
              <a:path w="2198370" h="1795145">
                <a:moveTo>
                  <a:pt x="1568619" y="1764694"/>
                </a:moveTo>
                <a:lnTo>
                  <a:pt x="1568619" y="1794860"/>
                </a:lnTo>
              </a:path>
              <a:path w="2198370" h="1795145">
                <a:moveTo>
                  <a:pt x="1621409" y="1764694"/>
                </a:moveTo>
                <a:lnTo>
                  <a:pt x="1621409" y="1794860"/>
                </a:lnTo>
              </a:path>
              <a:path w="2198370" h="1795145">
                <a:moveTo>
                  <a:pt x="1674199" y="1738299"/>
                </a:moveTo>
                <a:lnTo>
                  <a:pt x="1674199" y="1794860"/>
                </a:lnTo>
              </a:path>
              <a:path w="2198370" h="1795145">
                <a:moveTo>
                  <a:pt x="1726989" y="1764694"/>
                </a:moveTo>
                <a:lnTo>
                  <a:pt x="1726989" y="1794860"/>
                </a:lnTo>
              </a:path>
              <a:path w="2198370" h="1795145">
                <a:moveTo>
                  <a:pt x="1779779" y="1764694"/>
                </a:moveTo>
                <a:lnTo>
                  <a:pt x="1779779" y="1794860"/>
                </a:lnTo>
              </a:path>
              <a:path w="2198370" h="1795145">
                <a:moveTo>
                  <a:pt x="1832569" y="1764694"/>
                </a:moveTo>
                <a:lnTo>
                  <a:pt x="1832569" y="1794860"/>
                </a:lnTo>
              </a:path>
              <a:path w="2198370" h="1795145">
                <a:moveTo>
                  <a:pt x="1881588" y="1738299"/>
                </a:moveTo>
                <a:lnTo>
                  <a:pt x="1881588" y="1794860"/>
                </a:lnTo>
              </a:path>
              <a:path w="2198370" h="1795145">
                <a:moveTo>
                  <a:pt x="1934378" y="1764694"/>
                </a:moveTo>
                <a:lnTo>
                  <a:pt x="1934378" y="1794860"/>
                </a:lnTo>
              </a:path>
              <a:path w="2198370" h="1795145">
                <a:moveTo>
                  <a:pt x="1987168" y="1764694"/>
                </a:moveTo>
                <a:lnTo>
                  <a:pt x="1987168" y="1794860"/>
                </a:lnTo>
              </a:path>
              <a:path w="2198370" h="1795145">
                <a:moveTo>
                  <a:pt x="2039958" y="1764694"/>
                </a:moveTo>
                <a:lnTo>
                  <a:pt x="2039958" y="1794860"/>
                </a:lnTo>
              </a:path>
              <a:path w="2198370" h="1795145">
                <a:moveTo>
                  <a:pt x="2092749" y="1738299"/>
                </a:moveTo>
                <a:lnTo>
                  <a:pt x="2092749" y="1794860"/>
                </a:lnTo>
              </a:path>
              <a:path w="2198370" h="1795145">
                <a:moveTo>
                  <a:pt x="2092749" y="1738299"/>
                </a:moveTo>
                <a:lnTo>
                  <a:pt x="2092749" y="1794860"/>
                </a:lnTo>
              </a:path>
              <a:path w="2198370" h="1795145">
                <a:moveTo>
                  <a:pt x="2145539" y="1764694"/>
                </a:moveTo>
                <a:lnTo>
                  <a:pt x="2145539" y="1794860"/>
                </a:lnTo>
              </a:path>
              <a:path w="2198370" h="1795145">
                <a:moveTo>
                  <a:pt x="2198329" y="1764694"/>
                </a:moveTo>
                <a:lnTo>
                  <a:pt x="2198329" y="1794860"/>
                </a:lnTo>
              </a:path>
            </a:pathLst>
          </a:custGeom>
          <a:ln w="113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5063737" y="3398934"/>
            <a:ext cx="660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10" dirty="0">
                <a:latin typeface="Arial"/>
                <a:cs typeface="Arial"/>
              </a:rPr>
              <a:t>0</a:t>
            </a:r>
            <a:endParaRPr sz="55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271525" y="3398934"/>
            <a:ext cx="660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10" dirty="0">
                <a:latin typeface="Arial"/>
                <a:cs typeface="Arial"/>
              </a:rPr>
              <a:t>2</a:t>
            </a:r>
            <a:endParaRPr sz="55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479315" y="3398934"/>
            <a:ext cx="660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10" dirty="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692315" y="3398934"/>
            <a:ext cx="660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10" dirty="0">
                <a:latin typeface="Arial"/>
                <a:cs typeface="Arial"/>
              </a:rPr>
              <a:t>6</a:t>
            </a:r>
            <a:endParaRPr sz="55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900069" y="3384567"/>
            <a:ext cx="1415415" cy="28003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spcBef>
                <a:spcPts val="235"/>
              </a:spcBef>
              <a:tabLst>
                <a:tab pos="199390" algn="l"/>
                <a:tab pos="620395" algn="l"/>
                <a:tab pos="1248410" algn="l"/>
              </a:tabLst>
            </a:pPr>
            <a:r>
              <a:rPr sz="550" spc="-50" dirty="0">
                <a:latin typeface="Arial"/>
                <a:cs typeface="Arial"/>
              </a:rPr>
              <a:t>8</a:t>
            </a:r>
            <a:r>
              <a:rPr sz="550" dirty="0">
                <a:latin typeface="Arial"/>
                <a:cs typeface="Arial"/>
              </a:rPr>
              <a:t>	10</a:t>
            </a:r>
            <a:r>
              <a:rPr sz="550" spc="350" dirty="0">
                <a:latin typeface="Arial"/>
                <a:cs typeface="Arial"/>
              </a:rPr>
              <a:t>  </a:t>
            </a:r>
            <a:r>
              <a:rPr sz="550" spc="-25" dirty="0">
                <a:latin typeface="Arial"/>
                <a:cs typeface="Arial"/>
              </a:rPr>
              <a:t>12</a:t>
            </a:r>
            <a:r>
              <a:rPr sz="550" dirty="0">
                <a:latin typeface="Arial"/>
                <a:cs typeface="Arial"/>
              </a:rPr>
              <a:t>	14</a:t>
            </a:r>
            <a:r>
              <a:rPr sz="550" spc="350" dirty="0">
                <a:latin typeface="Arial"/>
                <a:cs typeface="Arial"/>
              </a:rPr>
              <a:t>  </a:t>
            </a:r>
            <a:r>
              <a:rPr sz="550" dirty="0">
                <a:latin typeface="Arial"/>
                <a:cs typeface="Arial"/>
              </a:rPr>
              <a:t>16</a:t>
            </a:r>
            <a:r>
              <a:rPr sz="550" spc="355" dirty="0">
                <a:latin typeface="Arial"/>
                <a:cs typeface="Arial"/>
              </a:rPr>
              <a:t>  </a:t>
            </a:r>
            <a:r>
              <a:rPr sz="550" spc="-25" dirty="0">
                <a:latin typeface="Arial"/>
                <a:cs typeface="Arial"/>
              </a:rPr>
              <a:t>18</a:t>
            </a:r>
            <a:r>
              <a:rPr sz="550" dirty="0">
                <a:latin typeface="Arial"/>
                <a:cs typeface="Arial"/>
              </a:rPr>
              <a:t>	</a:t>
            </a:r>
            <a:r>
              <a:rPr sz="550" spc="-25" dirty="0">
                <a:latin typeface="Arial"/>
                <a:cs typeface="Arial"/>
              </a:rPr>
              <a:t>20</a:t>
            </a:r>
            <a:endParaRPr sz="550">
              <a:latin typeface="Arial"/>
              <a:cs typeface="Arial"/>
            </a:endParaRPr>
          </a:p>
          <a:p>
            <a:pPr marL="630555">
              <a:spcBef>
                <a:spcPts val="185"/>
              </a:spcBef>
            </a:pPr>
            <a:r>
              <a:rPr sz="850" dirty="0">
                <a:latin typeface="Arial"/>
                <a:cs typeface="Arial"/>
              </a:rPr>
              <a:t>Track</a:t>
            </a:r>
            <a:r>
              <a:rPr sz="850" spc="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(GeV/c)</a:t>
            </a:r>
            <a:endParaRPr sz="85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5098712" y="1617003"/>
            <a:ext cx="64135" cy="1795145"/>
          </a:xfrm>
          <a:custGeom>
            <a:avLst/>
            <a:gdLst/>
            <a:ahLst/>
            <a:cxnLst/>
            <a:rect l="l" t="t" r="r" b="b"/>
            <a:pathLst>
              <a:path w="64135" h="1795145">
                <a:moveTo>
                  <a:pt x="0" y="1794860"/>
                </a:moveTo>
                <a:lnTo>
                  <a:pt x="0" y="0"/>
                </a:lnTo>
              </a:path>
              <a:path w="64135" h="1795145">
                <a:moveTo>
                  <a:pt x="64102" y="1794860"/>
                </a:moveTo>
                <a:lnTo>
                  <a:pt x="0" y="1794860"/>
                </a:lnTo>
              </a:path>
              <a:path w="64135" h="1795145">
                <a:moveTo>
                  <a:pt x="30165" y="1723217"/>
                </a:moveTo>
                <a:lnTo>
                  <a:pt x="0" y="1723217"/>
                </a:lnTo>
              </a:path>
              <a:path w="64135" h="1795145">
                <a:moveTo>
                  <a:pt x="30165" y="1651573"/>
                </a:moveTo>
                <a:lnTo>
                  <a:pt x="0" y="1651573"/>
                </a:lnTo>
              </a:path>
              <a:path w="64135" h="1795145">
                <a:moveTo>
                  <a:pt x="30165" y="1579929"/>
                </a:moveTo>
                <a:lnTo>
                  <a:pt x="0" y="1579929"/>
                </a:lnTo>
              </a:path>
              <a:path w="64135" h="1795145">
                <a:moveTo>
                  <a:pt x="30165" y="1504515"/>
                </a:moveTo>
                <a:lnTo>
                  <a:pt x="0" y="1504515"/>
                </a:lnTo>
              </a:path>
              <a:path w="64135" h="1795145">
                <a:moveTo>
                  <a:pt x="64102" y="1432871"/>
                </a:moveTo>
                <a:lnTo>
                  <a:pt x="0" y="1432871"/>
                </a:lnTo>
              </a:path>
              <a:path w="64135" h="1795145">
                <a:moveTo>
                  <a:pt x="30165" y="1361228"/>
                </a:moveTo>
                <a:lnTo>
                  <a:pt x="0" y="1361228"/>
                </a:lnTo>
              </a:path>
              <a:path w="64135" h="1795145">
                <a:moveTo>
                  <a:pt x="30165" y="1289584"/>
                </a:moveTo>
                <a:lnTo>
                  <a:pt x="0" y="1289584"/>
                </a:lnTo>
              </a:path>
              <a:path w="64135" h="1795145">
                <a:moveTo>
                  <a:pt x="30165" y="1217941"/>
                </a:moveTo>
                <a:lnTo>
                  <a:pt x="0" y="1217941"/>
                </a:lnTo>
              </a:path>
              <a:path w="64135" h="1795145">
                <a:moveTo>
                  <a:pt x="30165" y="1146297"/>
                </a:moveTo>
                <a:lnTo>
                  <a:pt x="0" y="1146297"/>
                </a:lnTo>
              </a:path>
              <a:path w="64135" h="1795145">
                <a:moveTo>
                  <a:pt x="64102" y="1074653"/>
                </a:moveTo>
                <a:lnTo>
                  <a:pt x="0" y="1074653"/>
                </a:lnTo>
              </a:path>
              <a:path w="64135" h="1795145">
                <a:moveTo>
                  <a:pt x="30165" y="1003010"/>
                </a:moveTo>
                <a:lnTo>
                  <a:pt x="0" y="1003010"/>
                </a:lnTo>
              </a:path>
              <a:path w="64135" h="1795145">
                <a:moveTo>
                  <a:pt x="30165" y="931366"/>
                </a:moveTo>
                <a:lnTo>
                  <a:pt x="0" y="931366"/>
                </a:lnTo>
              </a:path>
              <a:path w="64135" h="1795145">
                <a:moveTo>
                  <a:pt x="30165" y="859723"/>
                </a:moveTo>
                <a:lnTo>
                  <a:pt x="0" y="859723"/>
                </a:lnTo>
              </a:path>
              <a:path w="64135" h="1795145">
                <a:moveTo>
                  <a:pt x="30165" y="788079"/>
                </a:moveTo>
                <a:lnTo>
                  <a:pt x="0" y="788079"/>
                </a:lnTo>
              </a:path>
              <a:path w="64135" h="1795145">
                <a:moveTo>
                  <a:pt x="64102" y="716435"/>
                </a:moveTo>
                <a:lnTo>
                  <a:pt x="0" y="716435"/>
                </a:lnTo>
              </a:path>
              <a:path w="64135" h="1795145">
                <a:moveTo>
                  <a:pt x="30165" y="644792"/>
                </a:moveTo>
                <a:lnTo>
                  <a:pt x="0" y="644792"/>
                </a:lnTo>
              </a:path>
              <a:path w="64135" h="1795145">
                <a:moveTo>
                  <a:pt x="30165" y="573148"/>
                </a:moveTo>
                <a:lnTo>
                  <a:pt x="0" y="573148"/>
                </a:lnTo>
              </a:path>
              <a:path w="64135" h="1795145">
                <a:moveTo>
                  <a:pt x="30165" y="501505"/>
                </a:moveTo>
                <a:lnTo>
                  <a:pt x="0" y="501505"/>
                </a:lnTo>
              </a:path>
              <a:path w="64135" h="1795145">
                <a:moveTo>
                  <a:pt x="30165" y="429861"/>
                </a:moveTo>
                <a:lnTo>
                  <a:pt x="0" y="429861"/>
                </a:lnTo>
              </a:path>
              <a:path w="64135" h="1795145">
                <a:moveTo>
                  <a:pt x="64102" y="358217"/>
                </a:moveTo>
                <a:lnTo>
                  <a:pt x="0" y="358217"/>
                </a:lnTo>
              </a:path>
              <a:path w="64135" h="1795145">
                <a:moveTo>
                  <a:pt x="30165" y="286574"/>
                </a:moveTo>
                <a:lnTo>
                  <a:pt x="0" y="286574"/>
                </a:lnTo>
              </a:path>
              <a:path w="64135" h="1795145">
                <a:moveTo>
                  <a:pt x="30165" y="214930"/>
                </a:moveTo>
                <a:lnTo>
                  <a:pt x="0" y="214930"/>
                </a:lnTo>
              </a:path>
              <a:path w="64135" h="1795145">
                <a:moveTo>
                  <a:pt x="30165" y="143287"/>
                </a:moveTo>
                <a:lnTo>
                  <a:pt x="0" y="143287"/>
                </a:lnTo>
              </a:path>
              <a:path w="64135" h="1795145">
                <a:moveTo>
                  <a:pt x="30165" y="71643"/>
                </a:moveTo>
                <a:lnTo>
                  <a:pt x="0" y="71643"/>
                </a:lnTo>
              </a:path>
              <a:path w="64135" h="1795145">
                <a:moveTo>
                  <a:pt x="64102" y="0"/>
                </a:moveTo>
                <a:lnTo>
                  <a:pt x="0" y="0"/>
                </a:lnTo>
              </a:path>
            </a:pathLst>
          </a:custGeom>
          <a:ln w="113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4740581" y="1602626"/>
            <a:ext cx="230832" cy="6483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35"/>
              </a:lnSpc>
            </a:pPr>
            <a:r>
              <a:rPr sz="850" dirty="0">
                <a:latin typeface="Arial"/>
                <a:cs typeface="Arial"/>
              </a:rPr>
              <a:t>Track</a:t>
            </a:r>
            <a:r>
              <a:rPr sz="850" spc="70" dirty="0">
                <a:latin typeface="Arial"/>
                <a:cs typeface="Arial"/>
              </a:rPr>
              <a:t> </a:t>
            </a:r>
            <a:r>
              <a:rPr sz="850" spc="1245" dirty="0">
                <a:latin typeface="Symbol"/>
                <a:cs typeface="Symbol"/>
              </a:rPr>
              <a:t>�</a:t>
            </a:r>
            <a:r>
              <a:rPr sz="850" spc="45" dirty="0">
                <a:latin typeface="Times New Roman"/>
                <a:cs typeface="Times New Roman"/>
              </a:rPr>
              <a:t> </a:t>
            </a:r>
            <a:r>
              <a:rPr sz="850" spc="-380" dirty="0">
                <a:latin typeface="Arial"/>
                <a:cs typeface="Arial"/>
              </a:rPr>
              <a:t>p</a:t>
            </a:r>
            <a:r>
              <a:rPr sz="850" dirty="0">
                <a:latin typeface="Arial"/>
                <a:cs typeface="Arial"/>
              </a:rPr>
              <a:t> / </a:t>
            </a:r>
            <a:r>
              <a:rPr sz="850" spc="-50" dirty="0">
                <a:latin typeface="Arial"/>
                <a:cs typeface="Arial"/>
              </a:rPr>
              <a:t>p</a:t>
            </a:r>
            <a:endParaRPr sz="85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027372" y="3346984"/>
            <a:ext cx="660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10" dirty="0">
                <a:latin typeface="Arial"/>
                <a:cs typeface="Arial"/>
              </a:rPr>
              <a:t>0</a:t>
            </a:r>
            <a:endParaRPr sz="55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887106" y="2988528"/>
            <a:ext cx="208279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-10" dirty="0">
                <a:latin typeface="Arial"/>
                <a:cs typeface="Arial"/>
              </a:rPr>
              <a:t>0.005</a:t>
            </a:r>
            <a:endParaRPr sz="55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939060" y="2630073"/>
            <a:ext cx="1676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-20" dirty="0">
                <a:latin typeface="Arial"/>
                <a:cs typeface="Arial"/>
              </a:rPr>
              <a:t>0.01</a:t>
            </a:r>
            <a:endParaRPr sz="55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887106" y="2271617"/>
            <a:ext cx="208279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-10" dirty="0">
                <a:latin typeface="Arial"/>
                <a:cs typeface="Arial"/>
              </a:rPr>
              <a:t>0.015</a:t>
            </a:r>
            <a:endParaRPr sz="55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928666" y="1913162"/>
            <a:ext cx="1676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-20" dirty="0">
                <a:latin typeface="Arial"/>
                <a:cs typeface="Arial"/>
              </a:rPr>
              <a:t>0.02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5115620" y="1863925"/>
            <a:ext cx="2082164" cy="985519"/>
            <a:chOff x="3591620" y="1863924"/>
            <a:chExt cx="2082164" cy="985519"/>
          </a:xfrm>
        </p:grpSpPr>
        <p:sp>
          <p:nvSpPr>
            <p:cNvPr id="96" name="object 96"/>
            <p:cNvSpPr/>
            <p:nvPr/>
          </p:nvSpPr>
          <p:spPr>
            <a:xfrm>
              <a:off x="3597335" y="2718050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5">
                  <a:moveTo>
                    <a:pt x="0" y="0"/>
                  </a:moveTo>
                  <a:lnTo>
                    <a:pt x="18853" y="0"/>
                  </a:lnTo>
                </a:path>
                <a:path w="83185">
                  <a:moveTo>
                    <a:pt x="60331" y="0"/>
                  </a:moveTo>
                  <a:lnTo>
                    <a:pt x="82955" y="0"/>
                  </a:lnTo>
                </a:path>
              </a:pathLst>
            </a:custGeom>
            <a:ln w="11312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618073" y="2697312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41478" y="0"/>
                  </a:moveTo>
                  <a:lnTo>
                    <a:pt x="0" y="0"/>
                  </a:lnTo>
                  <a:lnTo>
                    <a:pt x="20739" y="41476"/>
                  </a:lnTo>
                  <a:lnTo>
                    <a:pt x="4147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680291" y="2710509"/>
              <a:ext cx="106045" cy="0"/>
            </a:xfrm>
            <a:custGeom>
              <a:avLst/>
              <a:gdLst/>
              <a:ahLst/>
              <a:cxnLst/>
              <a:rect l="l" t="t" r="r" b="b"/>
              <a:pathLst>
                <a:path w="106045">
                  <a:moveTo>
                    <a:pt x="0" y="0"/>
                  </a:moveTo>
                  <a:lnTo>
                    <a:pt x="30165" y="0"/>
                  </a:lnTo>
                </a:path>
                <a:path w="106045">
                  <a:moveTo>
                    <a:pt x="71643" y="0"/>
                  </a:moveTo>
                  <a:lnTo>
                    <a:pt x="105580" y="0"/>
                  </a:lnTo>
                </a:path>
              </a:pathLst>
            </a:custGeom>
            <a:ln w="11312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712340" y="2689771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41478" y="0"/>
                  </a:moveTo>
                  <a:lnTo>
                    <a:pt x="0" y="0"/>
                  </a:lnTo>
                  <a:lnTo>
                    <a:pt x="20739" y="41476"/>
                  </a:lnTo>
                  <a:lnTo>
                    <a:pt x="4147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785871" y="2684114"/>
              <a:ext cx="102235" cy="0"/>
            </a:xfrm>
            <a:custGeom>
              <a:avLst/>
              <a:gdLst/>
              <a:ahLst/>
              <a:cxnLst/>
              <a:rect l="l" t="t" r="r" b="b"/>
              <a:pathLst>
                <a:path w="102235">
                  <a:moveTo>
                    <a:pt x="0" y="0"/>
                  </a:moveTo>
                  <a:lnTo>
                    <a:pt x="30165" y="0"/>
                  </a:lnTo>
                </a:path>
                <a:path w="102235">
                  <a:moveTo>
                    <a:pt x="71643" y="0"/>
                  </a:moveTo>
                  <a:lnTo>
                    <a:pt x="101809" y="0"/>
                  </a:lnTo>
                </a:path>
              </a:pathLst>
            </a:custGeom>
            <a:ln w="11312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814150" y="2663375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41478" y="0"/>
                  </a:moveTo>
                  <a:lnTo>
                    <a:pt x="0" y="0"/>
                  </a:lnTo>
                  <a:lnTo>
                    <a:pt x="20739" y="41478"/>
                  </a:lnTo>
                  <a:lnTo>
                    <a:pt x="4147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887681" y="2661490"/>
              <a:ext cx="106045" cy="0"/>
            </a:xfrm>
            <a:custGeom>
              <a:avLst/>
              <a:gdLst/>
              <a:ahLst/>
              <a:cxnLst/>
              <a:rect l="l" t="t" r="r" b="b"/>
              <a:pathLst>
                <a:path w="106045">
                  <a:moveTo>
                    <a:pt x="0" y="0"/>
                  </a:moveTo>
                  <a:lnTo>
                    <a:pt x="33936" y="0"/>
                  </a:lnTo>
                </a:path>
                <a:path w="106045">
                  <a:moveTo>
                    <a:pt x="75414" y="0"/>
                  </a:moveTo>
                  <a:lnTo>
                    <a:pt x="105580" y="0"/>
                  </a:lnTo>
                </a:path>
              </a:pathLst>
            </a:custGeom>
            <a:ln w="11312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919730" y="2640751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41478" y="0"/>
                  </a:moveTo>
                  <a:lnTo>
                    <a:pt x="0" y="0"/>
                  </a:lnTo>
                  <a:lnTo>
                    <a:pt x="20739" y="41476"/>
                  </a:lnTo>
                  <a:lnTo>
                    <a:pt x="4147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993261" y="2635095"/>
              <a:ext cx="106045" cy="0"/>
            </a:xfrm>
            <a:custGeom>
              <a:avLst/>
              <a:gdLst/>
              <a:ahLst/>
              <a:cxnLst/>
              <a:rect l="l" t="t" r="r" b="b"/>
              <a:pathLst>
                <a:path w="106045">
                  <a:moveTo>
                    <a:pt x="0" y="0"/>
                  </a:moveTo>
                  <a:lnTo>
                    <a:pt x="30165" y="0"/>
                  </a:lnTo>
                </a:path>
                <a:path w="106045">
                  <a:moveTo>
                    <a:pt x="71643" y="0"/>
                  </a:moveTo>
                  <a:lnTo>
                    <a:pt x="105580" y="0"/>
                  </a:lnTo>
                </a:path>
              </a:pathLst>
            </a:custGeom>
            <a:ln w="11312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025310" y="2614355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41478" y="0"/>
                  </a:moveTo>
                  <a:lnTo>
                    <a:pt x="0" y="0"/>
                  </a:lnTo>
                  <a:lnTo>
                    <a:pt x="20739" y="41478"/>
                  </a:lnTo>
                  <a:lnTo>
                    <a:pt x="4147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098841" y="2612470"/>
              <a:ext cx="154940" cy="0"/>
            </a:xfrm>
            <a:custGeom>
              <a:avLst/>
              <a:gdLst/>
              <a:ahLst/>
              <a:cxnLst/>
              <a:rect l="l" t="t" r="r" b="b"/>
              <a:pathLst>
                <a:path w="154939">
                  <a:moveTo>
                    <a:pt x="0" y="0"/>
                  </a:moveTo>
                  <a:lnTo>
                    <a:pt x="56560" y="0"/>
                  </a:lnTo>
                </a:path>
                <a:path w="154939">
                  <a:moveTo>
                    <a:pt x="98038" y="0"/>
                  </a:moveTo>
                  <a:lnTo>
                    <a:pt x="154599" y="0"/>
                  </a:lnTo>
                </a:path>
              </a:pathLst>
            </a:custGeom>
            <a:ln w="11312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157286" y="2591732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41476" y="0"/>
                  </a:moveTo>
                  <a:lnTo>
                    <a:pt x="0" y="0"/>
                  </a:lnTo>
                  <a:lnTo>
                    <a:pt x="20739" y="41478"/>
                  </a:lnTo>
                  <a:lnTo>
                    <a:pt x="4147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253440" y="2597388"/>
              <a:ext cx="158750" cy="0"/>
            </a:xfrm>
            <a:custGeom>
              <a:avLst/>
              <a:gdLst/>
              <a:ahLst/>
              <a:cxnLst/>
              <a:rect l="l" t="t" r="r" b="b"/>
              <a:pathLst>
                <a:path w="158750">
                  <a:moveTo>
                    <a:pt x="0" y="0"/>
                  </a:moveTo>
                  <a:lnTo>
                    <a:pt x="60331" y="0"/>
                  </a:lnTo>
                </a:path>
                <a:path w="158750">
                  <a:moveTo>
                    <a:pt x="101809" y="0"/>
                  </a:moveTo>
                  <a:lnTo>
                    <a:pt x="158370" y="0"/>
                  </a:lnTo>
                </a:path>
              </a:pathLst>
            </a:custGeom>
            <a:ln w="11312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311885" y="2576648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41478" y="0"/>
                  </a:moveTo>
                  <a:lnTo>
                    <a:pt x="0" y="0"/>
                  </a:lnTo>
                  <a:lnTo>
                    <a:pt x="20739" y="41478"/>
                  </a:lnTo>
                  <a:lnTo>
                    <a:pt x="4147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411811" y="2574763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4">
                  <a:moveTo>
                    <a:pt x="0" y="0"/>
                  </a:moveTo>
                  <a:lnTo>
                    <a:pt x="82955" y="0"/>
                  </a:lnTo>
                </a:path>
                <a:path w="211454">
                  <a:moveTo>
                    <a:pt x="124433" y="0"/>
                  </a:moveTo>
                  <a:lnTo>
                    <a:pt x="211160" y="0"/>
                  </a:lnTo>
                </a:path>
              </a:pathLst>
            </a:custGeom>
            <a:ln w="11312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496650" y="2554024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41478" y="0"/>
                  </a:moveTo>
                  <a:lnTo>
                    <a:pt x="0" y="0"/>
                  </a:lnTo>
                  <a:lnTo>
                    <a:pt x="20739" y="41478"/>
                  </a:lnTo>
                  <a:lnTo>
                    <a:pt x="4147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622971" y="2540827"/>
              <a:ext cx="260350" cy="0"/>
            </a:xfrm>
            <a:custGeom>
              <a:avLst/>
              <a:gdLst/>
              <a:ahLst/>
              <a:cxnLst/>
              <a:rect l="l" t="t" r="r" b="b"/>
              <a:pathLst>
                <a:path w="260350">
                  <a:moveTo>
                    <a:pt x="0" y="0"/>
                  </a:moveTo>
                  <a:lnTo>
                    <a:pt x="109350" y="0"/>
                  </a:lnTo>
                </a:path>
                <a:path w="260350">
                  <a:moveTo>
                    <a:pt x="150828" y="0"/>
                  </a:moveTo>
                  <a:lnTo>
                    <a:pt x="260179" y="0"/>
                  </a:lnTo>
                </a:path>
              </a:pathLst>
            </a:custGeom>
            <a:ln w="11312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730435" y="2520087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41478" y="0"/>
                  </a:moveTo>
                  <a:lnTo>
                    <a:pt x="0" y="0"/>
                  </a:lnTo>
                  <a:lnTo>
                    <a:pt x="20739" y="41478"/>
                  </a:lnTo>
                  <a:lnTo>
                    <a:pt x="4147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883150" y="2503120"/>
              <a:ext cx="365760" cy="0"/>
            </a:xfrm>
            <a:custGeom>
              <a:avLst/>
              <a:gdLst/>
              <a:ahLst/>
              <a:cxnLst/>
              <a:rect l="l" t="t" r="r" b="b"/>
              <a:pathLst>
                <a:path w="365760">
                  <a:moveTo>
                    <a:pt x="0" y="0"/>
                  </a:moveTo>
                  <a:lnTo>
                    <a:pt x="162140" y="0"/>
                  </a:lnTo>
                </a:path>
                <a:path w="365760">
                  <a:moveTo>
                    <a:pt x="203618" y="0"/>
                  </a:moveTo>
                  <a:lnTo>
                    <a:pt x="365759" y="0"/>
                  </a:lnTo>
                </a:path>
              </a:pathLst>
            </a:custGeom>
            <a:ln w="11312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043405" y="2482381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41478" y="0"/>
                  </a:moveTo>
                  <a:lnTo>
                    <a:pt x="0" y="0"/>
                  </a:lnTo>
                  <a:lnTo>
                    <a:pt x="20739" y="41478"/>
                  </a:lnTo>
                  <a:lnTo>
                    <a:pt x="4147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248910" y="2450330"/>
              <a:ext cx="419100" cy="0"/>
            </a:xfrm>
            <a:custGeom>
              <a:avLst/>
              <a:gdLst/>
              <a:ahLst/>
              <a:cxnLst/>
              <a:rect l="l" t="t" r="r" b="b"/>
              <a:pathLst>
                <a:path w="419100">
                  <a:moveTo>
                    <a:pt x="0" y="0"/>
                  </a:moveTo>
                  <a:lnTo>
                    <a:pt x="188535" y="0"/>
                  </a:lnTo>
                </a:path>
                <a:path w="419100">
                  <a:moveTo>
                    <a:pt x="230013" y="0"/>
                  </a:moveTo>
                  <a:lnTo>
                    <a:pt x="418549" y="0"/>
                  </a:lnTo>
                </a:path>
              </a:pathLst>
            </a:custGeom>
            <a:ln w="11312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435559" y="2429591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41478" y="0"/>
                  </a:moveTo>
                  <a:lnTo>
                    <a:pt x="0" y="0"/>
                  </a:lnTo>
                  <a:lnTo>
                    <a:pt x="20739" y="41478"/>
                  </a:lnTo>
                  <a:lnTo>
                    <a:pt x="4147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638813" y="2363603"/>
              <a:ext cx="2017395" cy="313055"/>
            </a:xfrm>
            <a:custGeom>
              <a:avLst/>
              <a:gdLst/>
              <a:ahLst/>
              <a:cxnLst/>
              <a:rect l="l" t="t" r="r" b="b"/>
              <a:pathLst>
                <a:path w="2017395" h="313055">
                  <a:moveTo>
                    <a:pt x="0" y="312969"/>
                  </a:moveTo>
                  <a:lnTo>
                    <a:pt x="37707" y="312969"/>
                  </a:lnTo>
                  <a:lnTo>
                    <a:pt x="60331" y="309198"/>
                  </a:lnTo>
                  <a:lnTo>
                    <a:pt x="162140" y="309198"/>
                  </a:lnTo>
                  <a:lnTo>
                    <a:pt x="180994" y="305427"/>
                  </a:lnTo>
                  <a:lnTo>
                    <a:pt x="245096" y="305427"/>
                  </a:lnTo>
                  <a:lnTo>
                    <a:pt x="263950" y="301657"/>
                  </a:lnTo>
                  <a:lnTo>
                    <a:pt x="305428" y="301657"/>
                  </a:lnTo>
                  <a:lnTo>
                    <a:pt x="324281" y="297886"/>
                  </a:lnTo>
                  <a:lnTo>
                    <a:pt x="365759" y="297886"/>
                  </a:lnTo>
                  <a:lnTo>
                    <a:pt x="384613" y="294115"/>
                  </a:lnTo>
                  <a:lnTo>
                    <a:pt x="407237" y="294115"/>
                  </a:lnTo>
                  <a:lnTo>
                    <a:pt x="426091" y="290345"/>
                  </a:lnTo>
                  <a:lnTo>
                    <a:pt x="448715" y="290345"/>
                  </a:lnTo>
                  <a:lnTo>
                    <a:pt x="467569" y="286574"/>
                  </a:lnTo>
                  <a:lnTo>
                    <a:pt x="486422" y="286574"/>
                  </a:lnTo>
                  <a:lnTo>
                    <a:pt x="509047" y="282803"/>
                  </a:lnTo>
                  <a:lnTo>
                    <a:pt x="527900" y="282803"/>
                  </a:lnTo>
                  <a:lnTo>
                    <a:pt x="550524" y="279032"/>
                  </a:lnTo>
                  <a:lnTo>
                    <a:pt x="569378" y="279032"/>
                  </a:lnTo>
                  <a:lnTo>
                    <a:pt x="592002" y="275262"/>
                  </a:lnTo>
                  <a:lnTo>
                    <a:pt x="610856" y="275262"/>
                  </a:lnTo>
                  <a:lnTo>
                    <a:pt x="629710" y="271491"/>
                  </a:lnTo>
                  <a:lnTo>
                    <a:pt x="652334" y="267720"/>
                  </a:lnTo>
                  <a:lnTo>
                    <a:pt x="671187" y="267720"/>
                  </a:lnTo>
                  <a:lnTo>
                    <a:pt x="693812" y="263950"/>
                  </a:lnTo>
                  <a:lnTo>
                    <a:pt x="712665" y="260179"/>
                  </a:lnTo>
                  <a:lnTo>
                    <a:pt x="731519" y="260179"/>
                  </a:lnTo>
                  <a:lnTo>
                    <a:pt x="754143" y="256408"/>
                  </a:lnTo>
                  <a:lnTo>
                    <a:pt x="772997" y="252637"/>
                  </a:lnTo>
                  <a:lnTo>
                    <a:pt x="795621" y="248867"/>
                  </a:lnTo>
                  <a:lnTo>
                    <a:pt x="814475" y="248867"/>
                  </a:lnTo>
                  <a:lnTo>
                    <a:pt x="833328" y="245096"/>
                  </a:lnTo>
                  <a:lnTo>
                    <a:pt x="855953" y="241325"/>
                  </a:lnTo>
                  <a:lnTo>
                    <a:pt x="874806" y="237555"/>
                  </a:lnTo>
                  <a:lnTo>
                    <a:pt x="897431" y="237555"/>
                  </a:lnTo>
                  <a:lnTo>
                    <a:pt x="916284" y="233784"/>
                  </a:lnTo>
                  <a:lnTo>
                    <a:pt x="938909" y="230013"/>
                  </a:lnTo>
                  <a:lnTo>
                    <a:pt x="976616" y="222472"/>
                  </a:lnTo>
                  <a:lnTo>
                    <a:pt x="999240" y="218701"/>
                  </a:lnTo>
                </a:path>
                <a:path w="2017395" h="313055">
                  <a:moveTo>
                    <a:pt x="999240" y="218701"/>
                  </a:moveTo>
                  <a:lnTo>
                    <a:pt x="1018094" y="214930"/>
                  </a:lnTo>
                  <a:lnTo>
                    <a:pt x="1040718" y="214930"/>
                  </a:lnTo>
                  <a:lnTo>
                    <a:pt x="1078425" y="207389"/>
                  </a:lnTo>
                  <a:lnTo>
                    <a:pt x="1101049" y="203618"/>
                  </a:lnTo>
                  <a:lnTo>
                    <a:pt x="1119903" y="199847"/>
                  </a:lnTo>
                  <a:lnTo>
                    <a:pt x="1142527" y="196077"/>
                  </a:lnTo>
                  <a:lnTo>
                    <a:pt x="1180235" y="188535"/>
                  </a:lnTo>
                  <a:lnTo>
                    <a:pt x="1202859" y="184765"/>
                  </a:lnTo>
                  <a:lnTo>
                    <a:pt x="1221712" y="180994"/>
                  </a:lnTo>
                  <a:lnTo>
                    <a:pt x="1244337" y="177223"/>
                  </a:lnTo>
                  <a:lnTo>
                    <a:pt x="1282044" y="169682"/>
                  </a:lnTo>
                  <a:lnTo>
                    <a:pt x="1304668" y="165911"/>
                  </a:lnTo>
                  <a:lnTo>
                    <a:pt x="1323522" y="162140"/>
                  </a:lnTo>
                  <a:lnTo>
                    <a:pt x="1346146" y="154599"/>
                  </a:lnTo>
                  <a:lnTo>
                    <a:pt x="1365000" y="150828"/>
                  </a:lnTo>
                  <a:lnTo>
                    <a:pt x="1387624" y="147057"/>
                  </a:lnTo>
                  <a:lnTo>
                    <a:pt x="1425331" y="139516"/>
                  </a:lnTo>
                  <a:lnTo>
                    <a:pt x="1447956" y="135745"/>
                  </a:lnTo>
                  <a:lnTo>
                    <a:pt x="1466809" y="131975"/>
                  </a:lnTo>
                  <a:lnTo>
                    <a:pt x="1489434" y="128204"/>
                  </a:lnTo>
                  <a:lnTo>
                    <a:pt x="1508287" y="120662"/>
                  </a:lnTo>
                  <a:lnTo>
                    <a:pt x="1527141" y="116892"/>
                  </a:lnTo>
                  <a:lnTo>
                    <a:pt x="1549765" y="113121"/>
                  </a:lnTo>
                  <a:lnTo>
                    <a:pt x="1568619" y="109350"/>
                  </a:lnTo>
                  <a:lnTo>
                    <a:pt x="1591243" y="105580"/>
                  </a:lnTo>
                  <a:lnTo>
                    <a:pt x="1610097" y="98038"/>
                  </a:lnTo>
                  <a:lnTo>
                    <a:pt x="1628950" y="94267"/>
                  </a:lnTo>
                  <a:lnTo>
                    <a:pt x="1651574" y="90497"/>
                  </a:lnTo>
                  <a:lnTo>
                    <a:pt x="1670428" y="86726"/>
                  </a:lnTo>
                  <a:lnTo>
                    <a:pt x="1693052" y="79185"/>
                  </a:lnTo>
                  <a:lnTo>
                    <a:pt x="1711906" y="75414"/>
                  </a:lnTo>
                  <a:lnTo>
                    <a:pt x="1734530" y="71643"/>
                  </a:lnTo>
                  <a:lnTo>
                    <a:pt x="1753384" y="67872"/>
                  </a:lnTo>
                  <a:lnTo>
                    <a:pt x="1772237" y="60331"/>
                  </a:lnTo>
                  <a:lnTo>
                    <a:pt x="1794862" y="56560"/>
                  </a:lnTo>
                  <a:lnTo>
                    <a:pt x="1813715" y="52790"/>
                  </a:lnTo>
                  <a:lnTo>
                    <a:pt x="1836340" y="45248"/>
                  </a:lnTo>
                  <a:lnTo>
                    <a:pt x="1874047" y="37707"/>
                  </a:lnTo>
                  <a:lnTo>
                    <a:pt x="1896671" y="33936"/>
                  </a:lnTo>
                  <a:lnTo>
                    <a:pt x="1915525" y="26395"/>
                  </a:lnTo>
                  <a:lnTo>
                    <a:pt x="1938149" y="22624"/>
                  </a:lnTo>
                  <a:lnTo>
                    <a:pt x="1957003" y="15082"/>
                  </a:lnTo>
                  <a:lnTo>
                    <a:pt x="1975856" y="11312"/>
                  </a:lnTo>
                  <a:lnTo>
                    <a:pt x="1998481" y="7541"/>
                  </a:lnTo>
                </a:path>
                <a:path w="2017395" h="313055">
                  <a:moveTo>
                    <a:pt x="1998481" y="7541"/>
                  </a:moveTo>
                  <a:lnTo>
                    <a:pt x="2017334" y="0"/>
                  </a:lnTo>
                </a:path>
              </a:pathLst>
            </a:custGeom>
            <a:ln w="2262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597335" y="2679061"/>
              <a:ext cx="2070735" cy="165100"/>
            </a:xfrm>
            <a:custGeom>
              <a:avLst/>
              <a:gdLst/>
              <a:ahLst/>
              <a:cxnLst/>
              <a:rect l="l" t="t" r="r" b="b"/>
              <a:pathLst>
                <a:path w="2070735" h="165100">
                  <a:moveTo>
                    <a:pt x="0" y="144569"/>
                  </a:moveTo>
                  <a:lnTo>
                    <a:pt x="18853" y="144569"/>
                  </a:lnTo>
                </a:path>
                <a:path w="2070735" h="165100">
                  <a:moveTo>
                    <a:pt x="60331" y="144569"/>
                  </a:moveTo>
                  <a:lnTo>
                    <a:pt x="82955" y="144569"/>
                  </a:lnTo>
                </a:path>
                <a:path w="2070735" h="165100">
                  <a:moveTo>
                    <a:pt x="62066" y="143815"/>
                  </a:moveTo>
                  <a:lnTo>
                    <a:pt x="60435" y="135745"/>
                  </a:lnTo>
                  <a:lnTo>
                    <a:pt x="55989" y="129152"/>
                  </a:lnTo>
                  <a:lnTo>
                    <a:pt x="49397" y="124706"/>
                  </a:lnTo>
                  <a:lnTo>
                    <a:pt x="41327" y="123076"/>
                  </a:lnTo>
                  <a:lnTo>
                    <a:pt x="33257" y="124706"/>
                  </a:lnTo>
                  <a:lnTo>
                    <a:pt x="26664" y="129152"/>
                  </a:lnTo>
                  <a:lnTo>
                    <a:pt x="22218" y="135745"/>
                  </a:lnTo>
                  <a:lnTo>
                    <a:pt x="20588" y="143815"/>
                  </a:lnTo>
                  <a:lnTo>
                    <a:pt x="22218" y="151885"/>
                  </a:lnTo>
                  <a:lnTo>
                    <a:pt x="26664" y="158477"/>
                  </a:lnTo>
                  <a:lnTo>
                    <a:pt x="33257" y="162923"/>
                  </a:lnTo>
                  <a:lnTo>
                    <a:pt x="41327" y="164554"/>
                  </a:lnTo>
                  <a:lnTo>
                    <a:pt x="49397" y="162923"/>
                  </a:lnTo>
                  <a:lnTo>
                    <a:pt x="55989" y="158477"/>
                  </a:lnTo>
                  <a:lnTo>
                    <a:pt x="60435" y="151885"/>
                  </a:lnTo>
                  <a:lnTo>
                    <a:pt x="62066" y="143815"/>
                  </a:lnTo>
                </a:path>
                <a:path w="2070735" h="165100">
                  <a:moveTo>
                    <a:pt x="82955" y="140798"/>
                  </a:moveTo>
                  <a:lnTo>
                    <a:pt x="113121" y="140798"/>
                  </a:lnTo>
                </a:path>
                <a:path w="2070735" h="165100">
                  <a:moveTo>
                    <a:pt x="154599" y="140798"/>
                  </a:moveTo>
                  <a:lnTo>
                    <a:pt x="188535" y="140798"/>
                  </a:lnTo>
                </a:path>
                <a:path w="2070735" h="165100">
                  <a:moveTo>
                    <a:pt x="156183" y="140195"/>
                  </a:moveTo>
                  <a:lnTo>
                    <a:pt x="154552" y="132125"/>
                  </a:lnTo>
                  <a:lnTo>
                    <a:pt x="150106" y="125532"/>
                  </a:lnTo>
                  <a:lnTo>
                    <a:pt x="143514" y="121086"/>
                  </a:lnTo>
                  <a:lnTo>
                    <a:pt x="135444" y="119456"/>
                  </a:lnTo>
                  <a:lnTo>
                    <a:pt x="127374" y="121086"/>
                  </a:lnTo>
                  <a:lnTo>
                    <a:pt x="120781" y="125532"/>
                  </a:lnTo>
                  <a:lnTo>
                    <a:pt x="116335" y="132125"/>
                  </a:lnTo>
                  <a:lnTo>
                    <a:pt x="114705" y="140195"/>
                  </a:lnTo>
                  <a:lnTo>
                    <a:pt x="116335" y="148265"/>
                  </a:lnTo>
                  <a:lnTo>
                    <a:pt x="120781" y="154857"/>
                  </a:lnTo>
                  <a:lnTo>
                    <a:pt x="127374" y="159303"/>
                  </a:lnTo>
                  <a:lnTo>
                    <a:pt x="135444" y="160934"/>
                  </a:lnTo>
                  <a:lnTo>
                    <a:pt x="143514" y="159303"/>
                  </a:lnTo>
                  <a:lnTo>
                    <a:pt x="150106" y="154857"/>
                  </a:lnTo>
                  <a:lnTo>
                    <a:pt x="154552" y="148265"/>
                  </a:lnTo>
                  <a:lnTo>
                    <a:pt x="156183" y="140195"/>
                  </a:lnTo>
                </a:path>
                <a:path w="2070735" h="165100">
                  <a:moveTo>
                    <a:pt x="188535" y="129486"/>
                  </a:moveTo>
                  <a:lnTo>
                    <a:pt x="218701" y="129486"/>
                  </a:lnTo>
                </a:path>
                <a:path w="2070735" h="165100">
                  <a:moveTo>
                    <a:pt x="260179" y="129486"/>
                  </a:moveTo>
                  <a:lnTo>
                    <a:pt x="290345" y="129486"/>
                  </a:lnTo>
                </a:path>
                <a:path w="2070735" h="165100">
                  <a:moveTo>
                    <a:pt x="257540" y="129335"/>
                  </a:moveTo>
                  <a:lnTo>
                    <a:pt x="255909" y="121265"/>
                  </a:lnTo>
                  <a:lnTo>
                    <a:pt x="251463" y="114673"/>
                  </a:lnTo>
                  <a:lnTo>
                    <a:pt x="244871" y="110227"/>
                  </a:lnTo>
                  <a:lnTo>
                    <a:pt x="236801" y="108596"/>
                  </a:lnTo>
                  <a:lnTo>
                    <a:pt x="228731" y="110227"/>
                  </a:lnTo>
                  <a:lnTo>
                    <a:pt x="222138" y="114673"/>
                  </a:lnTo>
                  <a:lnTo>
                    <a:pt x="217692" y="121265"/>
                  </a:lnTo>
                  <a:lnTo>
                    <a:pt x="216062" y="129335"/>
                  </a:lnTo>
                  <a:lnTo>
                    <a:pt x="217692" y="137405"/>
                  </a:lnTo>
                  <a:lnTo>
                    <a:pt x="222138" y="143997"/>
                  </a:lnTo>
                  <a:lnTo>
                    <a:pt x="228731" y="148443"/>
                  </a:lnTo>
                  <a:lnTo>
                    <a:pt x="236801" y="150074"/>
                  </a:lnTo>
                  <a:lnTo>
                    <a:pt x="244871" y="148443"/>
                  </a:lnTo>
                  <a:lnTo>
                    <a:pt x="251463" y="143997"/>
                  </a:lnTo>
                  <a:lnTo>
                    <a:pt x="255909" y="137405"/>
                  </a:lnTo>
                  <a:lnTo>
                    <a:pt x="257540" y="129335"/>
                  </a:lnTo>
                </a:path>
                <a:path w="2070735" h="165100">
                  <a:moveTo>
                    <a:pt x="290345" y="118174"/>
                  </a:moveTo>
                  <a:lnTo>
                    <a:pt x="324281" y="118174"/>
                  </a:lnTo>
                </a:path>
                <a:path w="2070735" h="165100">
                  <a:moveTo>
                    <a:pt x="365759" y="118174"/>
                  </a:moveTo>
                  <a:lnTo>
                    <a:pt x="395925" y="118174"/>
                  </a:lnTo>
                </a:path>
                <a:path w="2070735" h="165100">
                  <a:moveTo>
                    <a:pt x="364326" y="118475"/>
                  </a:moveTo>
                  <a:lnTo>
                    <a:pt x="362696" y="110405"/>
                  </a:lnTo>
                  <a:lnTo>
                    <a:pt x="358250" y="103813"/>
                  </a:lnTo>
                  <a:lnTo>
                    <a:pt x="351657" y="99367"/>
                  </a:lnTo>
                  <a:lnTo>
                    <a:pt x="343587" y="97736"/>
                  </a:lnTo>
                  <a:lnTo>
                    <a:pt x="335517" y="99367"/>
                  </a:lnTo>
                  <a:lnTo>
                    <a:pt x="328925" y="103813"/>
                  </a:lnTo>
                  <a:lnTo>
                    <a:pt x="324479" y="110405"/>
                  </a:lnTo>
                  <a:lnTo>
                    <a:pt x="322848" y="118475"/>
                  </a:lnTo>
                  <a:lnTo>
                    <a:pt x="324479" y="126545"/>
                  </a:lnTo>
                  <a:lnTo>
                    <a:pt x="328925" y="133138"/>
                  </a:lnTo>
                  <a:lnTo>
                    <a:pt x="335517" y="137584"/>
                  </a:lnTo>
                  <a:lnTo>
                    <a:pt x="343587" y="139214"/>
                  </a:lnTo>
                  <a:lnTo>
                    <a:pt x="351657" y="137584"/>
                  </a:lnTo>
                  <a:lnTo>
                    <a:pt x="358250" y="133138"/>
                  </a:lnTo>
                  <a:lnTo>
                    <a:pt x="362696" y="126545"/>
                  </a:lnTo>
                  <a:lnTo>
                    <a:pt x="364326" y="118475"/>
                  </a:lnTo>
                </a:path>
                <a:path w="2070735" h="165100">
                  <a:moveTo>
                    <a:pt x="395925" y="121944"/>
                  </a:moveTo>
                  <a:lnTo>
                    <a:pt x="426091" y="121944"/>
                  </a:lnTo>
                </a:path>
                <a:path w="2070735" h="165100">
                  <a:moveTo>
                    <a:pt x="467569" y="121944"/>
                  </a:moveTo>
                  <a:lnTo>
                    <a:pt x="501505" y="121944"/>
                  </a:lnTo>
                </a:path>
                <a:path w="2070735" h="165100">
                  <a:moveTo>
                    <a:pt x="469303" y="122095"/>
                  </a:moveTo>
                  <a:lnTo>
                    <a:pt x="467673" y="114025"/>
                  </a:lnTo>
                  <a:lnTo>
                    <a:pt x="463227" y="107433"/>
                  </a:lnTo>
                  <a:lnTo>
                    <a:pt x="456634" y="102987"/>
                  </a:lnTo>
                  <a:lnTo>
                    <a:pt x="448564" y="101356"/>
                  </a:lnTo>
                  <a:lnTo>
                    <a:pt x="440494" y="102987"/>
                  </a:lnTo>
                  <a:lnTo>
                    <a:pt x="433902" y="107433"/>
                  </a:lnTo>
                  <a:lnTo>
                    <a:pt x="429456" y="114025"/>
                  </a:lnTo>
                  <a:lnTo>
                    <a:pt x="427825" y="122095"/>
                  </a:lnTo>
                  <a:lnTo>
                    <a:pt x="429456" y="130165"/>
                  </a:lnTo>
                  <a:lnTo>
                    <a:pt x="433902" y="136758"/>
                  </a:lnTo>
                  <a:lnTo>
                    <a:pt x="440494" y="141204"/>
                  </a:lnTo>
                  <a:lnTo>
                    <a:pt x="448564" y="142834"/>
                  </a:lnTo>
                  <a:lnTo>
                    <a:pt x="456634" y="141204"/>
                  </a:lnTo>
                  <a:lnTo>
                    <a:pt x="463227" y="136758"/>
                  </a:lnTo>
                  <a:lnTo>
                    <a:pt x="467673" y="130165"/>
                  </a:lnTo>
                  <a:lnTo>
                    <a:pt x="469303" y="122095"/>
                  </a:lnTo>
                </a:path>
                <a:path w="2070735" h="165100">
                  <a:moveTo>
                    <a:pt x="501505" y="110632"/>
                  </a:moveTo>
                  <a:lnTo>
                    <a:pt x="558066" y="110632"/>
                  </a:lnTo>
                </a:path>
                <a:path w="2070735" h="165100">
                  <a:moveTo>
                    <a:pt x="599544" y="110632"/>
                  </a:moveTo>
                  <a:lnTo>
                    <a:pt x="656105" y="110632"/>
                  </a:lnTo>
                </a:path>
                <a:path w="2070735" h="165100">
                  <a:moveTo>
                    <a:pt x="601429" y="111236"/>
                  </a:moveTo>
                  <a:lnTo>
                    <a:pt x="599799" y="103166"/>
                  </a:lnTo>
                  <a:lnTo>
                    <a:pt x="595353" y="96573"/>
                  </a:lnTo>
                  <a:lnTo>
                    <a:pt x="588760" y="92127"/>
                  </a:lnTo>
                  <a:lnTo>
                    <a:pt x="580690" y="90497"/>
                  </a:lnTo>
                  <a:lnTo>
                    <a:pt x="572620" y="92127"/>
                  </a:lnTo>
                  <a:lnTo>
                    <a:pt x="566028" y="96573"/>
                  </a:lnTo>
                  <a:lnTo>
                    <a:pt x="561582" y="103166"/>
                  </a:lnTo>
                  <a:lnTo>
                    <a:pt x="559951" y="111236"/>
                  </a:lnTo>
                  <a:lnTo>
                    <a:pt x="561582" y="119306"/>
                  </a:lnTo>
                  <a:lnTo>
                    <a:pt x="566028" y="125898"/>
                  </a:lnTo>
                  <a:lnTo>
                    <a:pt x="572620" y="130344"/>
                  </a:lnTo>
                  <a:lnTo>
                    <a:pt x="580690" y="131975"/>
                  </a:lnTo>
                  <a:lnTo>
                    <a:pt x="588760" y="130344"/>
                  </a:lnTo>
                  <a:lnTo>
                    <a:pt x="595353" y="125898"/>
                  </a:lnTo>
                  <a:lnTo>
                    <a:pt x="599799" y="119306"/>
                  </a:lnTo>
                  <a:lnTo>
                    <a:pt x="601429" y="111236"/>
                  </a:lnTo>
                </a:path>
                <a:path w="2070735" h="165100">
                  <a:moveTo>
                    <a:pt x="656105" y="103091"/>
                  </a:moveTo>
                  <a:lnTo>
                    <a:pt x="716436" y="103091"/>
                  </a:lnTo>
                </a:path>
                <a:path w="2070735" h="165100">
                  <a:moveTo>
                    <a:pt x="757914" y="103091"/>
                  </a:moveTo>
                  <a:lnTo>
                    <a:pt x="814475" y="103091"/>
                  </a:lnTo>
                </a:path>
                <a:path w="2070735" h="165100">
                  <a:moveTo>
                    <a:pt x="755275" y="103091"/>
                  </a:moveTo>
                  <a:lnTo>
                    <a:pt x="753644" y="95021"/>
                  </a:lnTo>
                  <a:lnTo>
                    <a:pt x="749198" y="88428"/>
                  </a:lnTo>
                  <a:lnTo>
                    <a:pt x="742606" y="83983"/>
                  </a:lnTo>
                  <a:lnTo>
                    <a:pt x="734536" y="82352"/>
                  </a:lnTo>
                  <a:lnTo>
                    <a:pt x="726466" y="83983"/>
                  </a:lnTo>
                  <a:lnTo>
                    <a:pt x="719873" y="88428"/>
                  </a:lnTo>
                  <a:lnTo>
                    <a:pt x="715427" y="95021"/>
                  </a:lnTo>
                  <a:lnTo>
                    <a:pt x="713797" y="103091"/>
                  </a:lnTo>
                  <a:lnTo>
                    <a:pt x="715427" y="111161"/>
                  </a:lnTo>
                  <a:lnTo>
                    <a:pt x="719873" y="117753"/>
                  </a:lnTo>
                  <a:lnTo>
                    <a:pt x="726466" y="122199"/>
                  </a:lnTo>
                  <a:lnTo>
                    <a:pt x="734536" y="123830"/>
                  </a:lnTo>
                  <a:lnTo>
                    <a:pt x="742606" y="122199"/>
                  </a:lnTo>
                  <a:lnTo>
                    <a:pt x="749198" y="117753"/>
                  </a:lnTo>
                  <a:lnTo>
                    <a:pt x="753644" y="111161"/>
                  </a:lnTo>
                  <a:lnTo>
                    <a:pt x="755275" y="103091"/>
                  </a:lnTo>
                </a:path>
                <a:path w="2070735" h="165100">
                  <a:moveTo>
                    <a:pt x="814475" y="80467"/>
                  </a:moveTo>
                  <a:lnTo>
                    <a:pt x="897431" y="80467"/>
                  </a:lnTo>
                </a:path>
                <a:path w="2070735" h="165100">
                  <a:moveTo>
                    <a:pt x="938909" y="80467"/>
                  </a:moveTo>
                  <a:lnTo>
                    <a:pt x="1025635" y="80467"/>
                  </a:lnTo>
                </a:path>
                <a:path w="2070735" h="165100">
                  <a:moveTo>
                    <a:pt x="940794" y="80467"/>
                  </a:moveTo>
                  <a:lnTo>
                    <a:pt x="939163" y="72397"/>
                  </a:lnTo>
                  <a:lnTo>
                    <a:pt x="934717" y="65804"/>
                  </a:lnTo>
                  <a:lnTo>
                    <a:pt x="928125" y="61358"/>
                  </a:lnTo>
                  <a:lnTo>
                    <a:pt x="920055" y="59728"/>
                  </a:lnTo>
                  <a:lnTo>
                    <a:pt x="911985" y="61358"/>
                  </a:lnTo>
                  <a:lnTo>
                    <a:pt x="905392" y="65804"/>
                  </a:lnTo>
                  <a:lnTo>
                    <a:pt x="900947" y="72397"/>
                  </a:lnTo>
                  <a:lnTo>
                    <a:pt x="899316" y="80467"/>
                  </a:lnTo>
                  <a:lnTo>
                    <a:pt x="900947" y="88537"/>
                  </a:lnTo>
                  <a:lnTo>
                    <a:pt x="905392" y="95129"/>
                  </a:lnTo>
                  <a:lnTo>
                    <a:pt x="911985" y="99575"/>
                  </a:lnTo>
                  <a:lnTo>
                    <a:pt x="920055" y="101206"/>
                  </a:lnTo>
                  <a:lnTo>
                    <a:pt x="928125" y="99575"/>
                  </a:lnTo>
                  <a:lnTo>
                    <a:pt x="934717" y="95129"/>
                  </a:lnTo>
                  <a:lnTo>
                    <a:pt x="939163" y="88537"/>
                  </a:lnTo>
                  <a:lnTo>
                    <a:pt x="940794" y="80467"/>
                  </a:lnTo>
                </a:path>
                <a:path w="2070735" h="165100">
                  <a:moveTo>
                    <a:pt x="1025635" y="69154"/>
                  </a:moveTo>
                  <a:lnTo>
                    <a:pt x="1134986" y="69154"/>
                  </a:lnTo>
                </a:path>
                <a:path w="2070735" h="165100">
                  <a:moveTo>
                    <a:pt x="1176464" y="69154"/>
                  </a:moveTo>
                  <a:lnTo>
                    <a:pt x="1285815" y="69154"/>
                  </a:lnTo>
                </a:path>
                <a:path w="2070735" h="165100">
                  <a:moveTo>
                    <a:pt x="1175182" y="69607"/>
                  </a:moveTo>
                  <a:lnTo>
                    <a:pt x="1173551" y="61537"/>
                  </a:lnTo>
                  <a:lnTo>
                    <a:pt x="1169105" y="54944"/>
                  </a:lnTo>
                  <a:lnTo>
                    <a:pt x="1162513" y="50499"/>
                  </a:lnTo>
                  <a:lnTo>
                    <a:pt x="1154443" y="48868"/>
                  </a:lnTo>
                  <a:lnTo>
                    <a:pt x="1146373" y="50499"/>
                  </a:lnTo>
                  <a:lnTo>
                    <a:pt x="1139780" y="54944"/>
                  </a:lnTo>
                  <a:lnTo>
                    <a:pt x="1135334" y="61537"/>
                  </a:lnTo>
                  <a:lnTo>
                    <a:pt x="1133704" y="69607"/>
                  </a:lnTo>
                  <a:lnTo>
                    <a:pt x="1135334" y="77677"/>
                  </a:lnTo>
                  <a:lnTo>
                    <a:pt x="1139780" y="84269"/>
                  </a:lnTo>
                  <a:lnTo>
                    <a:pt x="1146373" y="88715"/>
                  </a:lnTo>
                  <a:lnTo>
                    <a:pt x="1154443" y="90346"/>
                  </a:lnTo>
                  <a:lnTo>
                    <a:pt x="1162513" y="88715"/>
                  </a:lnTo>
                  <a:lnTo>
                    <a:pt x="1169105" y="84269"/>
                  </a:lnTo>
                  <a:lnTo>
                    <a:pt x="1173551" y="77677"/>
                  </a:lnTo>
                  <a:lnTo>
                    <a:pt x="1175182" y="69607"/>
                  </a:lnTo>
                </a:path>
                <a:path w="2070735" h="165100">
                  <a:moveTo>
                    <a:pt x="1285815" y="50301"/>
                  </a:moveTo>
                  <a:lnTo>
                    <a:pt x="1447956" y="50301"/>
                  </a:lnTo>
                </a:path>
                <a:path w="2070735" h="165100">
                  <a:moveTo>
                    <a:pt x="1489434" y="50301"/>
                  </a:moveTo>
                  <a:lnTo>
                    <a:pt x="1651574" y="50301"/>
                  </a:lnTo>
                </a:path>
                <a:path w="2070735" h="165100">
                  <a:moveTo>
                    <a:pt x="1488302" y="49698"/>
                  </a:moveTo>
                  <a:lnTo>
                    <a:pt x="1486672" y="41627"/>
                  </a:lnTo>
                  <a:lnTo>
                    <a:pt x="1482226" y="35035"/>
                  </a:lnTo>
                  <a:lnTo>
                    <a:pt x="1475633" y="30589"/>
                  </a:lnTo>
                  <a:lnTo>
                    <a:pt x="1467563" y="28959"/>
                  </a:lnTo>
                  <a:lnTo>
                    <a:pt x="1459493" y="30589"/>
                  </a:lnTo>
                  <a:lnTo>
                    <a:pt x="1452901" y="35035"/>
                  </a:lnTo>
                  <a:lnTo>
                    <a:pt x="1448455" y="41627"/>
                  </a:lnTo>
                  <a:lnTo>
                    <a:pt x="1446824" y="49698"/>
                  </a:lnTo>
                  <a:lnTo>
                    <a:pt x="1448455" y="57768"/>
                  </a:lnTo>
                  <a:lnTo>
                    <a:pt x="1452901" y="64360"/>
                  </a:lnTo>
                  <a:lnTo>
                    <a:pt x="1459493" y="68806"/>
                  </a:lnTo>
                  <a:lnTo>
                    <a:pt x="1467563" y="70436"/>
                  </a:lnTo>
                  <a:lnTo>
                    <a:pt x="1475633" y="68806"/>
                  </a:lnTo>
                  <a:lnTo>
                    <a:pt x="1482226" y="64360"/>
                  </a:lnTo>
                  <a:lnTo>
                    <a:pt x="1486672" y="57768"/>
                  </a:lnTo>
                  <a:lnTo>
                    <a:pt x="1488302" y="49698"/>
                  </a:lnTo>
                </a:path>
                <a:path w="2070735" h="165100">
                  <a:moveTo>
                    <a:pt x="1651574" y="20135"/>
                  </a:moveTo>
                  <a:lnTo>
                    <a:pt x="1840110" y="20135"/>
                  </a:lnTo>
                </a:path>
                <a:path w="2070735" h="165100">
                  <a:moveTo>
                    <a:pt x="1881588" y="20135"/>
                  </a:moveTo>
                  <a:lnTo>
                    <a:pt x="2070124" y="20135"/>
                  </a:lnTo>
                </a:path>
                <a:path w="2070735" h="165100">
                  <a:moveTo>
                    <a:pt x="1879250" y="20738"/>
                  </a:moveTo>
                  <a:lnTo>
                    <a:pt x="1877620" y="12668"/>
                  </a:lnTo>
                  <a:lnTo>
                    <a:pt x="1873174" y="6076"/>
                  </a:lnTo>
                  <a:lnTo>
                    <a:pt x="1866582" y="1630"/>
                  </a:lnTo>
                  <a:lnTo>
                    <a:pt x="1858511" y="0"/>
                  </a:lnTo>
                  <a:lnTo>
                    <a:pt x="1850441" y="1630"/>
                  </a:lnTo>
                  <a:lnTo>
                    <a:pt x="1843849" y="6076"/>
                  </a:lnTo>
                  <a:lnTo>
                    <a:pt x="1839403" y="12668"/>
                  </a:lnTo>
                  <a:lnTo>
                    <a:pt x="1837773" y="20738"/>
                  </a:lnTo>
                  <a:lnTo>
                    <a:pt x="1839403" y="28808"/>
                  </a:lnTo>
                  <a:lnTo>
                    <a:pt x="1843849" y="35401"/>
                  </a:lnTo>
                  <a:lnTo>
                    <a:pt x="1850441" y="39847"/>
                  </a:lnTo>
                  <a:lnTo>
                    <a:pt x="1858511" y="41477"/>
                  </a:lnTo>
                  <a:lnTo>
                    <a:pt x="1866582" y="39847"/>
                  </a:lnTo>
                  <a:lnTo>
                    <a:pt x="1873174" y="35401"/>
                  </a:lnTo>
                  <a:lnTo>
                    <a:pt x="1877620" y="28808"/>
                  </a:lnTo>
                  <a:lnTo>
                    <a:pt x="1879250" y="20738"/>
                  </a:lnTo>
                </a:path>
              </a:pathLst>
            </a:custGeom>
            <a:ln w="1131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638813" y="2669031"/>
              <a:ext cx="2017395" cy="135890"/>
            </a:xfrm>
            <a:custGeom>
              <a:avLst/>
              <a:gdLst/>
              <a:ahLst/>
              <a:cxnLst/>
              <a:rect l="l" t="t" r="r" b="b"/>
              <a:pathLst>
                <a:path w="2017395" h="135889">
                  <a:moveTo>
                    <a:pt x="0" y="135745"/>
                  </a:moveTo>
                  <a:lnTo>
                    <a:pt x="60331" y="135745"/>
                  </a:lnTo>
                  <a:lnTo>
                    <a:pt x="79185" y="131975"/>
                  </a:lnTo>
                  <a:lnTo>
                    <a:pt x="282803" y="131975"/>
                  </a:lnTo>
                  <a:lnTo>
                    <a:pt x="305428" y="128204"/>
                  </a:lnTo>
                  <a:lnTo>
                    <a:pt x="407237" y="128204"/>
                  </a:lnTo>
                  <a:lnTo>
                    <a:pt x="426091" y="124433"/>
                  </a:lnTo>
                  <a:lnTo>
                    <a:pt x="509047" y="124433"/>
                  </a:lnTo>
                  <a:lnTo>
                    <a:pt x="527900" y="120662"/>
                  </a:lnTo>
                  <a:lnTo>
                    <a:pt x="610856" y="120662"/>
                  </a:lnTo>
                  <a:lnTo>
                    <a:pt x="629710" y="116892"/>
                  </a:lnTo>
                  <a:lnTo>
                    <a:pt x="671187" y="116892"/>
                  </a:lnTo>
                  <a:lnTo>
                    <a:pt x="693812" y="113121"/>
                  </a:lnTo>
                  <a:lnTo>
                    <a:pt x="754143" y="113121"/>
                  </a:lnTo>
                  <a:lnTo>
                    <a:pt x="772997" y="109350"/>
                  </a:lnTo>
                  <a:lnTo>
                    <a:pt x="814475" y="109350"/>
                  </a:lnTo>
                  <a:lnTo>
                    <a:pt x="833328" y="105580"/>
                  </a:lnTo>
                  <a:lnTo>
                    <a:pt x="874806" y="105580"/>
                  </a:lnTo>
                  <a:lnTo>
                    <a:pt x="897431" y="101809"/>
                  </a:lnTo>
                  <a:lnTo>
                    <a:pt x="938909" y="101809"/>
                  </a:lnTo>
                  <a:lnTo>
                    <a:pt x="957762" y="98038"/>
                  </a:lnTo>
                  <a:lnTo>
                    <a:pt x="999240" y="98038"/>
                  </a:lnTo>
                </a:path>
                <a:path w="2017395" h="135889">
                  <a:moveTo>
                    <a:pt x="999240" y="98038"/>
                  </a:moveTo>
                  <a:lnTo>
                    <a:pt x="1018094" y="94267"/>
                  </a:lnTo>
                  <a:lnTo>
                    <a:pt x="1040718" y="94267"/>
                  </a:lnTo>
                  <a:lnTo>
                    <a:pt x="1059572" y="90497"/>
                  </a:lnTo>
                  <a:lnTo>
                    <a:pt x="1101049" y="90497"/>
                  </a:lnTo>
                  <a:lnTo>
                    <a:pt x="1119903" y="86726"/>
                  </a:lnTo>
                  <a:lnTo>
                    <a:pt x="1142527" y="86726"/>
                  </a:lnTo>
                  <a:lnTo>
                    <a:pt x="1161381" y="82955"/>
                  </a:lnTo>
                  <a:lnTo>
                    <a:pt x="1180235" y="82955"/>
                  </a:lnTo>
                  <a:lnTo>
                    <a:pt x="1202859" y="79185"/>
                  </a:lnTo>
                  <a:lnTo>
                    <a:pt x="1244337" y="79185"/>
                  </a:lnTo>
                  <a:lnTo>
                    <a:pt x="1263190" y="75414"/>
                  </a:lnTo>
                  <a:lnTo>
                    <a:pt x="1282044" y="75414"/>
                  </a:lnTo>
                  <a:lnTo>
                    <a:pt x="1304668" y="71643"/>
                  </a:lnTo>
                  <a:lnTo>
                    <a:pt x="1323522" y="71643"/>
                  </a:lnTo>
                  <a:lnTo>
                    <a:pt x="1346146" y="67872"/>
                  </a:lnTo>
                  <a:lnTo>
                    <a:pt x="1365000" y="67872"/>
                  </a:lnTo>
                  <a:lnTo>
                    <a:pt x="1387624" y="64102"/>
                  </a:lnTo>
                  <a:lnTo>
                    <a:pt x="1406478" y="64102"/>
                  </a:lnTo>
                  <a:lnTo>
                    <a:pt x="1425331" y="60331"/>
                  </a:lnTo>
                  <a:lnTo>
                    <a:pt x="1447956" y="60331"/>
                  </a:lnTo>
                  <a:lnTo>
                    <a:pt x="1466809" y="56560"/>
                  </a:lnTo>
                  <a:lnTo>
                    <a:pt x="1489434" y="56560"/>
                  </a:lnTo>
                  <a:lnTo>
                    <a:pt x="1508287" y="52790"/>
                  </a:lnTo>
                  <a:lnTo>
                    <a:pt x="1527141" y="52790"/>
                  </a:lnTo>
                  <a:lnTo>
                    <a:pt x="1549765" y="49019"/>
                  </a:lnTo>
                  <a:lnTo>
                    <a:pt x="1568619" y="49019"/>
                  </a:lnTo>
                  <a:lnTo>
                    <a:pt x="1591243" y="45248"/>
                  </a:lnTo>
                  <a:lnTo>
                    <a:pt x="1610097" y="45248"/>
                  </a:lnTo>
                  <a:lnTo>
                    <a:pt x="1628950" y="41477"/>
                  </a:lnTo>
                  <a:lnTo>
                    <a:pt x="1651574" y="37707"/>
                  </a:lnTo>
                  <a:lnTo>
                    <a:pt x="1670428" y="37707"/>
                  </a:lnTo>
                  <a:lnTo>
                    <a:pt x="1693052" y="33936"/>
                  </a:lnTo>
                  <a:lnTo>
                    <a:pt x="1711906" y="33936"/>
                  </a:lnTo>
                  <a:lnTo>
                    <a:pt x="1734530" y="30165"/>
                  </a:lnTo>
                  <a:lnTo>
                    <a:pt x="1753384" y="30165"/>
                  </a:lnTo>
                  <a:lnTo>
                    <a:pt x="1772237" y="26395"/>
                  </a:lnTo>
                  <a:lnTo>
                    <a:pt x="1794862" y="22624"/>
                  </a:lnTo>
                  <a:lnTo>
                    <a:pt x="1813715" y="22624"/>
                  </a:lnTo>
                  <a:lnTo>
                    <a:pt x="1836340" y="18853"/>
                  </a:lnTo>
                  <a:lnTo>
                    <a:pt x="1855193" y="18853"/>
                  </a:lnTo>
                  <a:lnTo>
                    <a:pt x="1874047" y="15082"/>
                  </a:lnTo>
                  <a:lnTo>
                    <a:pt x="1896671" y="11312"/>
                  </a:lnTo>
                  <a:lnTo>
                    <a:pt x="1915525" y="11312"/>
                  </a:lnTo>
                  <a:lnTo>
                    <a:pt x="1938149" y="7541"/>
                  </a:lnTo>
                  <a:lnTo>
                    <a:pt x="1957003" y="7541"/>
                  </a:lnTo>
                  <a:lnTo>
                    <a:pt x="1975856" y="3770"/>
                  </a:lnTo>
                  <a:lnTo>
                    <a:pt x="1998481" y="0"/>
                  </a:lnTo>
                </a:path>
                <a:path w="2017395" h="135889">
                  <a:moveTo>
                    <a:pt x="1998481" y="0"/>
                  </a:moveTo>
                  <a:lnTo>
                    <a:pt x="2017334" y="0"/>
                  </a:lnTo>
                </a:path>
              </a:pathLst>
            </a:custGeom>
            <a:ln w="226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597335" y="2327781"/>
              <a:ext cx="2070735" cy="356870"/>
            </a:xfrm>
            <a:custGeom>
              <a:avLst/>
              <a:gdLst/>
              <a:ahLst/>
              <a:cxnLst/>
              <a:rect l="l" t="t" r="r" b="b"/>
              <a:pathLst>
                <a:path w="2070735" h="356869">
                  <a:moveTo>
                    <a:pt x="41477" y="356332"/>
                  </a:moveTo>
                  <a:lnTo>
                    <a:pt x="41477" y="352561"/>
                  </a:lnTo>
                </a:path>
                <a:path w="2070735" h="356869">
                  <a:moveTo>
                    <a:pt x="41477" y="311084"/>
                  </a:moveTo>
                  <a:lnTo>
                    <a:pt x="41477" y="307313"/>
                  </a:lnTo>
                </a:path>
                <a:path w="2070735" h="356869">
                  <a:moveTo>
                    <a:pt x="0" y="333708"/>
                  </a:moveTo>
                  <a:lnTo>
                    <a:pt x="18853" y="333708"/>
                  </a:lnTo>
                </a:path>
                <a:path w="2070735" h="356869">
                  <a:moveTo>
                    <a:pt x="60331" y="333708"/>
                  </a:moveTo>
                  <a:lnTo>
                    <a:pt x="82955" y="333708"/>
                  </a:lnTo>
                </a:path>
                <a:path w="2070735" h="356869">
                  <a:moveTo>
                    <a:pt x="41477" y="312969"/>
                  </a:moveTo>
                  <a:lnTo>
                    <a:pt x="20738" y="312969"/>
                  </a:lnTo>
                  <a:lnTo>
                    <a:pt x="20738" y="354447"/>
                  </a:lnTo>
                  <a:lnTo>
                    <a:pt x="62216" y="354447"/>
                  </a:lnTo>
                  <a:lnTo>
                    <a:pt x="62216" y="312969"/>
                  </a:lnTo>
                  <a:lnTo>
                    <a:pt x="41477" y="312969"/>
                  </a:lnTo>
                  <a:close/>
                </a:path>
                <a:path w="2070735" h="356869">
                  <a:moveTo>
                    <a:pt x="82955" y="167796"/>
                  </a:moveTo>
                  <a:lnTo>
                    <a:pt x="113121" y="167796"/>
                  </a:lnTo>
                </a:path>
                <a:path w="2070735" h="356869">
                  <a:moveTo>
                    <a:pt x="154599" y="167796"/>
                  </a:moveTo>
                  <a:lnTo>
                    <a:pt x="188535" y="167796"/>
                  </a:lnTo>
                </a:path>
                <a:path w="2070735" h="356869">
                  <a:moveTo>
                    <a:pt x="135745" y="147057"/>
                  </a:moveTo>
                  <a:lnTo>
                    <a:pt x="115006" y="147057"/>
                  </a:lnTo>
                  <a:lnTo>
                    <a:pt x="115006" y="188535"/>
                  </a:lnTo>
                  <a:lnTo>
                    <a:pt x="156484" y="188535"/>
                  </a:lnTo>
                  <a:lnTo>
                    <a:pt x="156484" y="147057"/>
                  </a:lnTo>
                  <a:lnTo>
                    <a:pt x="135745" y="147057"/>
                  </a:lnTo>
                  <a:close/>
                </a:path>
                <a:path w="2070735" h="356869">
                  <a:moveTo>
                    <a:pt x="188535" y="152713"/>
                  </a:moveTo>
                  <a:lnTo>
                    <a:pt x="218701" y="152713"/>
                  </a:lnTo>
                </a:path>
                <a:path w="2070735" h="356869">
                  <a:moveTo>
                    <a:pt x="260179" y="152713"/>
                  </a:moveTo>
                  <a:lnTo>
                    <a:pt x="290345" y="152713"/>
                  </a:lnTo>
                </a:path>
                <a:path w="2070735" h="356869">
                  <a:moveTo>
                    <a:pt x="237555" y="131975"/>
                  </a:moveTo>
                  <a:lnTo>
                    <a:pt x="216816" y="131975"/>
                  </a:lnTo>
                  <a:lnTo>
                    <a:pt x="216816" y="173452"/>
                  </a:lnTo>
                  <a:lnTo>
                    <a:pt x="258294" y="173452"/>
                  </a:lnTo>
                  <a:lnTo>
                    <a:pt x="258294" y="131975"/>
                  </a:lnTo>
                  <a:lnTo>
                    <a:pt x="237555" y="131975"/>
                  </a:lnTo>
                  <a:close/>
                </a:path>
                <a:path w="2070735" h="356869">
                  <a:moveTo>
                    <a:pt x="290345" y="171567"/>
                  </a:moveTo>
                  <a:lnTo>
                    <a:pt x="324281" y="171567"/>
                  </a:lnTo>
                </a:path>
                <a:path w="2070735" h="356869">
                  <a:moveTo>
                    <a:pt x="365759" y="171567"/>
                  </a:moveTo>
                  <a:lnTo>
                    <a:pt x="395925" y="171567"/>
                  </a:lnTo>
                </a:path>
                <a:path w="2070735" h="356869">
                  <a:moveTo>
                    <a:pt x="343135" y="150828"/>
                  </a:moveTo>
                  <a:lnTo>
                    <a:pt x="322396" y="150828"/>
                  </a:lnTo>
                  <a:lnTo>
                    <a:pt x="322396" y="192306"/>
                  </a:lnTo>
                  <a:lnTo>
                    <a:pt x="363874" y="192306"/>
                  </a:lnTo>
                  <a:lnTo>
                    <a:pt x="363874" y="150828"/>
                  </a:lnTo>
                  <a:lnTo>
                    <a:pt x="343135" y="150828"/>
                  </a:lnTo>
                  <a:close/>
                </a:path>
                <a:path w="2070735" h="356869">
                  <a:moveTo>
                    <a:pt x="395925" y="137631"/>
                  </a:moveTo>
                  <a:lnTo>
                    <a:pt x="426091" y="137631"/>
                  </a:lnTo>
                </a:path>
                <a:path w="2070735" h="356869">
                  <a:moveTo>
                    <a:pt x="467569" y="137631"/>
                  </a:moveTo>
                  <a:lnTo>
                    <a:pt x="501505" y="137631"/>
                  </a:lnTo>
                </a:path>
                <a:path w="2070735" h="356869">
                  <a:moveTo>
                    <a:pt x="448715" y="116892"/>
                  </a:moveTo>
                  <a:lnTo>
                    <a:pt x="427976" y="116892"/>
                  </a:lnTo>
                  <a:lnTo>
                    <a:pt x="427976" y="158370"/>
                  </a:lnTo>
                  <a:lnTo>
                    <a:pt x="469454" y="158370"/>
                  </a:lnTo>
                  <a:lnTo>
                    <a:pt x="469454" y="116892"/>
                  </a:lnTo>
                  <a:lnTo>
                    <a:pt x="448715" y="116892"/>
                  </a:lnTo>
                  <a:close/>
                </a:path>
                <a:path w="2070735" h="356869">
                  <a:moveTo>
                    <a:pt x="501505" y="137631"/>
                  </a:moveTo>
                  <a:lnTo>
                    <a:pt x="558066" y="137631"/>
                  </a:lnTo>
                </a:path>
                <a:path w="2070735" h="356869">
                  <a:moveTo>
                    <a:pt x="599544" y="137631"/>
                  </a:moveTo>
                  <a:lnTo>
                    <a:pt x="656105" y="137631"/>
                  </a:lnTo>
                </a:path>
                <a:path w="2070735" h="356869">
                  <a:moveTo>
                    <a:pt x="580690" y="116892"/>
                  </a:moveTo>
                  <a:lnTo>
                    <a:pt x="559951" y="116892"/>
                  </a:lnTo>
                  <a:lnTo>
                    <a:pt x="559951" y="158370"/>
                  </a:lnTo>
                  <a:lnTo>
                    <a:pt x="601429" y="158370"/>
                  </a:lnTo>
                  <a:lnTo>
                    <a:pt x="601429" y="116892"/>
                  </a:lnTo>
                  <a:lnTo>
                    <a:pt x="580690" y="116892"/>
                  </a:lnTo>
                  <a:close/>
                </a:path>
                <a:path w="2070735" h="356869">
                  <a:moveTo>
                    <a:pt x="656105" y="126318"/>
                  </a:moveTo>
                  <a:lnTo>
                    <a:pt x="716436" y="126318"/>
                  </a:lnTo>
                </a:path>
                <a:path w="2070735" h="356869">
                  <a:moveTo>
                    <a:pt x="757914" y="126318"/>
                  </a:moveTo>
                  <a:lnTo>
                    <a:pt x="814475" y="126318"/>
                  </a:lnTo>
                </a:path>
                <a:path w="2070735" h="356869">
                  <a:moveTo>
                    <a:pt x="735290" y="105580"/>
                  </a:moveTo>
                  <a:lnTo>
                    <a:pt x="714551" y="105580"/>
                  </a:lnTo>
                  <a:lnTo>
                    <a:pt x="714551" y="147057"/>
                  </a:lnTo>
                  <a:lnTo>
                    <a:pt x="756029" y="147057"/>
                  </a:lnTo>
                  <a:lnTo>
                    <a:pt x="756029" y="105580"/>
                  </a:lnTo>
                  <a:lnTo>
                    <a:pt x="735290" y="105580"/>
                  </a:lnTo>
                  <a:close/>
                </a:path>
                <a:path w="2070735" h="356869">
                  <a:moveTo>
                    <a:pt x="814475" y="103694"/>
                  </a:moveTo>
                  <a:lnTo>
                    <a:pt x="897431" y="103694"/>
                  </a:lnTo>
                </a:path>
                <a:path w="2070735" h="356869">
                  <a:moveTo>
                    <a:pt x="938909" y="103694"/>
                  </a:moveTo>
                  <a:lnTo>
                    <a:pt x="1025635" y="103694"/>
                  </a:lnTo>
                </a:path>
                <a:path w="2070735" h="356869">
                  <a:moveTo>
                    <a:pt x="920055" y="82955"/>
                  </a:moveTo>
                  <a:lnTo>
                    <a:pt x="899316" y="82955"/>
                  </a:lnTo>
                  <a:lnTo>
                    <a:pt x="899316" y="124433"/>
                  </a:lnTo>
                  <a:lnTo>
                    <a:pt x="940794" y="124433"/>
                  </a:lnTo>
                  <a:lnTo>
                    <a:pt x="940794" y="82955"/>
                  </a:lnTo>
                  <a:lnTo>
                    <a:pt x="920055" y="82955"/>
                  </a:lnTo>
                  <a:close/>
                </a:path>
                <a:path w="2070735" h="356869">
                  <a:moveTo>
                    <a:pt x="1025635" y="81070"/>
                  </a:moveTo>
                  <a:lnTo>
                    <a:pt x="1134986" y="81070"/>
                  </a:lnTo>
                </a:path>
                <a:path w="2070735" h="356869">
                  <a:moveTo>
                    <a:pt x="1176464" y="81070"/>
                  </a:moveTo>
                  <a:lnTo>
                    <a:pt x="1285815" y="81070"/>
                  </a:lnTo>
                </a:path>
                <a:path w="2070735" h="356869">
                  <a:moveTo>
                    <a:pt x="1153840" y="60331"/>
                  </a:moveTo>
                  <a:lnTo>
                    <a:pt x="1133101" y="60331"/>
                  </a:lnTo>
                  <a:lnTo>
                    <a:pt x="1133101" y="101809"/>
                  </a:lnTo>
                  <a:lnTo>
                    <a:pt x="1174578" y="101809"/>
                  </a:lnTo>
                  <a:lnTo>
                    <a:pt x="1174578" y="60331"/>
                  </a:lnTo>
                  <a:lnTo>
                    <a:pt x="1153840" y="60331"/>
                  </a:lnTo>
                  <a:close/>
                </a:path>
                <a:path w="2070735" h="356869">
                  <a:moveTo>
                    <a:pt x="1285815" y="54675"/>
                  </a:moveTo>
                  <a:lnTo>
                    <a:pt x="1447956" y="54675"/>
                  </a:lnTo>
                </a:path>
                <a:path w="2070735" h="356869">
                  <a:moveTo>
                    <a:pt x="1489434" y="54675"/>
                  </a:moveTo>
                  <a:lnTo>
                    <a:pt x="1651574" y="54675"/>
                  </a:lnTo>
                </a:path>
                <a:path w="2070735" h="356869">
                  <a:moveTo>
                    <a:pt x="1466809" y="33936"/>
                  </a:moveTo>
                  <a:lnTo>
                    <a:pt x="1446070" y="33936"/>
                  </a:lnTo>
                  <a:lnTo>
                    <a:pt x="1446070" y="75414"/>
                  </a:lnTo>
                  <a:lnTo>
                    <a:pt x="1487548" y="75414"/>
                  </a:lnTo>
                  <a:lnTo>
                    <a:pt x="1487548" y="33936"/>
                  </a:lnTo>
                  <a:lnTo>
                    <a:pt x="1466809" y="33936"/>
                  </a:lnTo>
                  <a:close/>
                </a:path>
                <a:path w="2070735" h="356869">
                  <a:moveTo>
                    <a:pt x="1651574" y="20738"/>
                  </a:moveTo>
                  <a:lnTo>
                    <a:pt x="1840110" y="20738"/>
                  </a:lnTo>
                </a:path>
                <a:path w="2070735" h="356869">
                  <a:moveTo>
                    <a:pt x="1881588" y="20738"/>
                  </a:moveTo>
                  <a:lnTo>
                    <a:pt x="2070124" y="20738"/>
                  </a:lnTo>
                </a:path>
                <a:path w="2070735" h="356869">
                  <a:moveTo>
                    <a:pt x="1858964" y="0"/>
                  </a:moveTo>
                  <a:lnTo>
                    <a:pt x="1838225" y="0"/>
                  </a:lnTo>
                  <a:lnTo>
                    <a:pt x="1838225" y="41477"/>
                  </a:lnTo>
                  <a:lnTo>
                    <a:pt x="1879703" y="41477"/>
                  </a:lnTo>
                  <a:lnTo>
                    <a:pt x="1879703" y="0"/>
                  </a:lnTo>
                  <a:lnTo>
                    <a:pt x="1858964" y="0"/>
                  </a:lnTo>
                  <a:close/>
                </a:path>
              </a:pathLst>
            </a:custGeom>
            <a:ln w="11312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638813" y="2276877"/>
              <a:ext cx="2017395" cy="234315"/>
            </a:xfrm>
            <a:custGeom>
              <a:avLst/>
              <a:gdLst/>
              <a:ahLst/>
              <a:cxnLst/>
              <a:rect l="l" t="t" r="r" b="b"/>
              <a:pathLst>
                <a:path w="2017395" h="234314">
                  <a:moveTo>
                    <a:pt x="0" y="233784"/>
                  </a:moveTo>
                  <a:lnTo>
                    <a:pt x="180994" y="233784"/>
                  </a:lnTo>
                  <a:lnTo>
                    <a:pt x="203618" y="230013"/>
                  </a:lnTo>
                  <a:lnTo>
                    <a:pt x="282803" y="230013"/>
                  </a:lnTo>
                  <a:lnTo>
                    <a:pt x="305428" y="226242"/>
                  </a:lnTo>
                  <a:lnTo>
                    <a:pt x="346906" y="226242"/>
                  </a:lnTo>
                  <a:lnTo>
                    <a:pt x="365759" y="222472"/>
                  </a:lnTo>
                  <a:lnTo>
                    <a:pt x="426091" y="222472"/>
                  </a:lnTo>
                  <a:lnTo>
                    <a:pt x="448715" y="218701"/>
                  </a:lnTo>
                  <a:lnTo>
                    <a:pt x="486422" y="218701"/>
                  </a:lnTo>
                  <a:lnTo>
                    <a:pt x="509047" y="214930"/>
                  </a:lnTo>
                  <a:lnTo>
                    <a:pt x="527900" y="214930"/>
                  </a:lnTo>
                  <a:lnTo>
                    <a:pt x="550524" y="211160"/>
                  </a:lnTo>
                  <a:lnTo>
                    <a:pt x="592002" y="211160"/>
                  </a:lnTo>
                  <a:lnTo>
                    <a:pt x="610856" y="207389"/>
                  </a:lnTo>
                  <a:lnTo>
                    <a:pt x="629710" y="207389"/>
                  </a:lnTo>
                  <a:lnTo>
                    <a:pt x="652334" y="203618"/>
                  </a:lnTo>
                  <a:lnTo>
                    <a:pt x="671187" y="203618"/>
                  </a:lnTo>
                  <a:lnTo>
                    <a:pt x="693812" y="199847"/>
                  </a:lnTo>
                  <a:lnTo>
                    <a:pt x="712665" y="199847"/>
                  </a:lnTo>
                  <a:lnTo>
                    <a:pt x="731519" y="196077"/>
                  </a:lnTo>
                  <a:lnTo>
                    <a:pt x="754143" y="196077"/>
                  </a:lnTo>
                  <a:lnTo>
                    <a:pt x="772997" y="192306"/>
                  </a:lnTo>
                  <a:lnTo>
                    <a:pt x="795621" y="192306"/>
                  </a:lnTo>
                  <a:lnTo>
                    <a:pt x="814475" y="188535"/>
                  </a:lnTo>
                  <a:lnTo>
                    <a:pt x="833328" y="188535"/>
                  </a:lnTo>
                  <a:lnTo>
                    <a:pt x="855953" y="184765"/>
                  </a:lnTo>
                  <a:lnTo>
                    <a:pt x="874806" y="184765"/>
                  </a:lnTo>
                  <a:lnTo>
                    <a:pt x="897431" y="180994"/>
                  </a:lnTo>
                  <a:lnTo>
                    <a:pt x="916284" y="177223"/>
                  </a:lnTo>
                  <a:lnTo>
                    <a:pt x="938909" y="177223"/>
                  </a:lnTo>
                  <a:lnTo>
                    <a:pt x="976616" y="169682"/>
                  </a:lnTo>
                  <a:lnTo>
                    <a:pt x="999240" y="169682"/>
                  </a:lnTo>
                </a:path>
                <a:path w="2017395" h="234314">
                  <a:moveTo>
                    <a:pt x="999240" y="169682"/>
                  </a:moveTo>
                  <a:lnTo>
                    <a:pt x="1018094" y="165911"/>
                  </a:lnTo>
                  <a:lnTo>
                    <a:pt x="1040718" y="162140"/>
                  </a:lnTo>
                  <a:lnTo>
                    <a:pt x="1059572" y="162140"/>
                  </a:lnTo>
                  <a:lnTo>
                    <a:pt x="1078425" y="158370"/>
                  </a:lnTo>
                  <a:lnTo>
                    <a:pt x="1101049" y="154599"/>
                  </a:lnTo>
                  <a:lnTo>
                    <a:pt x="1119903" y="154599"/>
                  </a:lnTo>
                  <a:lnTo>
                    <a:pt x="1142527" y="150828"/>
                  </a:lnTo>
                  <a:lnTo>
                    <a:pt x="1180235" y="143287"/>
                  </a:lnTo>
                  <a:lnTo>
                    <a:pt x="1202859" y="143287"/>
                  </a:lnTo>
                  <a:lnTo>
                    <a:pt x="1221712" y="139516"/>
                  </a:lnTo>
                  <a:lnTo>
                    <a:pt x="1244337" y="135745"/>
                  </a:lnTo>
                  <a:lnTo>
                    <a:pt x="1263190" y="131975"/>
                  </a:lnTo>
                  <a:lnTo>
                    <a:pt x="1282044" y="131975"/>
                  </a:lnTo>
                  <a:lnTo>
                    <a:pt x="1304668" y="128204"/>
                  </a:lnTo>
                  <a:lnTo>
                    <a:pt x="1323522" y="124433"/>
                  </a:lnTo>
                  <a:lnTo>
                    <a:pt x="1346146" y="120662"/>
                  </a:lnTo>
                  <a:lnTo>
                    <a:pt x="1365000" y="116892"/>
                  </a:lnTo>
                  <a:lnTo>
                    <a:pt x="1387624" y="113121"/>
                  </a:lnTo>
                  <a:lnTo>
                    <a:pt x="1406478" y="113121"/>
                  </a:lnTo>
                  <a:lnTo>
                    <a:pt x="1425331" y="109350"/>
                  </a:lnTo>
                  <a:lnTo>
                    <a:pt x="1447956" y="105580"/>
                  </a:lnTo>
                  <a:lnTo>
                    <a:pt x="1466809" y="101809"/>
                  </a:lnTo>
                  <a:lnTo>
                    <a:pt x="1489434" y="98038"/>
                  </a:lnTo>
                  <a:lnTo>
                    <a:pt x="1527141" y="90497"/>
                  </a:lnTo>
                  <a:lnTo>
                    <a:pt x="1549765" y="86726"/>
                  </a:lnTo>
                  <a:lnTo>
                    <a:pt x="1568619" y="82955"/>
                  </a:lnTo>
                  <a:lnTo>
                    <a:pt x="1591243" y="79185"/>
                  </a:lnTo>
                  <a:lnTo>
                    <a:pt x="1610097" y="79185"/>
                  </a:lnTo>
                  <a:lnTo>
                    <a:pt x="1628950" y="75414"/>
                  </a:lnTo>
                  <a:lnTo>
                    <a:pt x="1651574" y="71643"/>
                  </a:lnTo>
                  <a:lnTo>
                    <a:pt x="1670428" y="67872"/>
                  </a:lnTo>
                  <a:lnTo>
                    <a:pt x="1693052" y="64102"/>
                  </a:lnTo>
                  <a:lnTo>
                    <a:pt x="1711906" y="60331"/>
                  </a:lnTo>
                  <a:lnTo>
                    <a:pt x="1734530" y="56560"/>
                  </a:lnTo>
                  <a:lnTo>
                    <a:pt x="1772237" y="49019"/>
                  </a:lnTo>
                  <a:lnTo>
                    <a:pt x="1794862" y="45248"/>
                  </a:lnTo>
                  <a:lnTo>
                    <a:pt x="1813715" y="41477"/>
                  </a:lnTo>
                  <a:lnTo>
                    <a:pt x="1836340" y="37707"/>
                  </a:lnTo>
                  <a:lnTo>
                    <a:pt x="1874047" y="30165"/>
                  </a:lnTo>
                  <a:lnTo>
                    <a:pt x="1896671" y="22624"/>
                  </a:lnTo>
                  <a:lnTo>
                    <a:pt x="1915525" y="18853"/>
                  </a:lnTo>
                  <a:lnTo>
                    <a:pt x="1938149" y="15082"/>
                  </a:lnTo>
                  <a:lnTo>
                    <a:pt x="1975856" y="7541"/>
                  </a:lnTo>
                  <a:lnTo>
                    <a:pt x="1998481" y="3770"/>
                  </a:lnTo>
                </a:path>
                <a:path w="2017395" h="234314">
                  <a:moveTo>
                    <a:pt x="1998481" y="3770"/>
                  </a:moveTo>
                  <a:lnTo>
                    <a:pt x="2017334" y="0"/>
                  </a:lnTo>
                </a:path>
              </a:pathLst>
            </a:custGeom>
            <a:ln w="22624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638813" y="2397540"/>
              <a:ext cx="2017395" cy="294640"/>
            </a:xfrm>
            <a:custGeom>
              <a:avLst/>
              <a:gdLst/>
              <a:ahLst/>
              <a:cxnLst/>
              <a:rect l="l" t="t" r="r" b="b"/>
              <a:pathLst>
                <a:path w="2017395" h="294639">
                  <a:moveTo>
                    <a:pt x="0" y="294115"/>
                  </a:moveTo>
                  <a:lnTo>
                    <a:pt x="101809" y="294115"/>
                  </a:lnTo>
                  <a:lnTo>
                    <a:pt x="120663" y="290345"/>
                  </a:lnTo>
                  <a:lnTo>
                    <a:pt x="203618" y="290345"/>
                  </a:lnTo>
                  <a:lnTo>
                    <a:pt x="222472" y="286574"/>
                  </a:lnTo>
                  <a:lnTo>
                    <a:pt x="282803" y="286574"/>
                  </a:lnTo>
                  <a:lnTo>
                    <a:pt x="305428" y="282803"/>
                  </a:lnTo>
                  <a:lnTo>
                    <a:pt x="346906" y="282803"/>
                  </a:lnTo>
                  <a:lnTo>
                    <a:pt x="365759" y="279032"/>
                  </a:lnTo>
                  <a:lnTo>
                    <a:pt x="384613" y="279032"/>
                  </a:lnTo>
                  <a:lnTo>
                    <a:pt x="407237" y="275262"/>
                  </a:lnTo>
                  <a:lnTo>
                    <a:pt x="448715" y="275262"/>
                  </a:lnTo>
                  <a:lnTo>
                    <a:pt x="467569" y="271491"/>
                  </a:lnTo>
                  <a:lnTo>
                    <a:pt x="486422" y="271491"/>
                  </a:lnTo>
                  <a:lnTo>
                    <a:pt x="509047" y="267720"/>
                  </a:lnTo>
                  <a:lnTo>
                    <a:pt x="527900" y="267720"/>
                  </a:lnTo>
                  <a:lnTo>
                    <a:pt x="550524" y="263950"/>
                  </a:lnTo>
                  <a:lnTo>
                    <a:pt x="569378" y="263950"/>
                  </a:lnTo>
                  <a:lnTo>
                    <a:pt x="592002" y="260179"/>
                  </a:lnTo>
                  <a:lnTo>
                    <a:pt x="610856" y="260179"/>
                  </a:lnTo>
                  <a:lnTo>
                    <a:pt x="629710" y="256408"/>
                  </a:lnTo>
                  <a:lnTo>
                    <a:pt x="652334" y="252637"/>
                  </a:lnTo>
                  <a:lnTo>
                    <a:pt x="671187" y="252637"/>
                  </a:lnTo>
                  <a:lnTo>
                    <a:pt x="693812" y="248867"/>
                  </a:lnTo>
                  <a:lnTo>
                    <a:pt x="712665" y="248867"/>
                  </a:lnTo>
                  <a:lnTo>
                    <a:pt x="731519" y="245096"/>
                  </a:lnTo>
                  <a:lnTo>
                    <a:pt x="754143" y="241325"/>
                  </a:lnTo>
                  <a:lnTo>
                    <a:pt x="772997" y="241325"/>
                  </a:lnTo>
                  <a:lnTo>
                    <a:pt x="795621" y="237555"/>
                  </a:lnTo>
                  <a:lnTo>
                    <a:pt x="833328" y="230013"/>
                  </a:lnTo>
                  <a:lnTo>
                    <a:pt x="855953" y="230013"/>
                  </a:lnTo>
                  <a:lnTo>
                    <a:pt x="874806" y="226242"/>
                  </a:lnTo>
                  <a:lnTo>
                    <a:pt x="897431" y="222472"/>
                  </a:lnTo>
                  <a:lnTo>
                    <a:pt x="916284" y="218701"/>
                  </a:lnTo>
                  <a:lnTo>
                    <a:pt x="938909" y="218701"/>
                  </a:lnTo>
                  <a:lnTo>
                    <a:pt x="976616" y="211160"/>
                  </a:lnTo>
                  <a:lnTo>
                    <a:pt x="999240" y="207389"/>
                  </a:lnTo>
                </a:path>
                <a:path w="2017395" h="294639">
                  <a:moveTo>
                    <a:pt x="999240" y="207389"/>
                  </a:moveTo>
                  <a:lnTo>
                    <a:pt x="1018094" y="203618"/>
                  </a:lnTo>
                  <a:lnTo>
                    <a:pt x="1040718" y="199847"/>
                  </a:lnTo>
                  <a:lnTo>
                    <a:pt x="1059572" y="199847"/>
                  </a:lnTo>
                  <a:lnTo>
                    <a:pt x="1078425" y="196077"/>
                  </a:lnTo>
                  <a:lnTo>
                    <a:pt x="1101049" y="192306"/>
                  </a:lnTo>
                  <a:lnTo>
                    <a:pt x="1119903" y="188535"/>
                  </a:lnTo>
                  <a:lnTo>
                    <a:pt x="1142527" y="184765"/>
                  </a:lnTo>
                  <a:lnTo>
                    <a:pt x="1180235" y="177223"/>
                  </a:lnTo>
                  <a:lnTo>
                    <a:pt x="1202859" y="173452"/>
                  </a:lnTo>
                  <a:lnTo>
                    <a:pt x="1221712" y="169682"/>
                  </a:lnTo>
                  <a:lnTo>
                    <a:pt x="1244337" y="165911"/>
                  </a:lnTo>
                  <a:lnTo>
                    <a:pt x="1282044" y="158370"/>
                  </a:lnTo>
                  <a:lnTo>
                    <a:pt x="1304668" y="154599"/>
                  </a:lnTo>
                  <a:lnTo>
                    <a:pt x="1323522" y="150828"/>
                  </a:lnTo>
                  <a:lnTo>
                    <a:pt x="1346146" y="147057"/>
                  </a:lnTo>
                  <a:lnTo>
                    <a:pt x="1365000" y="143287"/>
                  </a:lnTo>
                  <a:lnTo>
                    <a:pt x="1387624" y="139516"/>
                  </a:lnTo>
                  <a:lnTo>
                    <a:pt x="1425331" y="131975"/>
                  </a:lnTo>
                  <a:lnTo>
                    <a:pt x="1447956" y="128204"/>
                  </a:lnTo>
                  <a:lnTo>
                    <a:pt x="1466809" y="124433"/>
                  </a:lnTo>
                  <a:lnTo>
                    <a:pt x="1489434" y="120662"/>
                  </a:lnTo>
                  <a:lnTo>
                    <a:pt x="1508287" y="113121"/>
                  </a:lnTo>
                  <a:lnTo>
                    <a:pt x="1527141" y="109350"/>
                  </a:lnTo>
                  <a:lnTo>
                    <a:pt x="1549765" y="105580"/>
                  </a:lnTo>
                  <a:lnTo>
                    <a:pt x="1568619" y="101809"/>
                  </a:lnTo>
                  <a:lnTo>
                    <a:pt x="1591243" y="98038"/>
                  </a:lnTo>
                  <a:lnTo>
                    <a:pt x="1628950" y="90497"/>
                  </a:lnTo>
                  <a:lnTo>
                    <a:pt x="1651574" y="82955"/>
                  </a:lnTo>
                  <a:lnTo>
                    <a:pt x="1670428" y="79185"/>
                  </a:lnTo>
                  <a:lnTo>
                    <a:pt x="1693052" y="75414"/>
                  </a:lnTo>
                  <a:lnTo>
                    <a:pt x="1711906" y="71643"/>
                  </a:lnTo>
                  <a:lnTo>
                    <a:pt x="1734530" y="67872"/>
                  </a:lnTo>
                  <a:lnTo>
                    <a:pt x="1753384" y="60331"/>
                  </a:lnTo>
                  <a:lnTo>
                    <a:pt x="1772237" y="56560"/>
                  </a:lnTo>
                  <a:lnTo>
                    <a:pt x="1794862" y="52790"/>
                  </a:lnTo>
                  <a:lnTo>
                    <a:pt x="1813715" y="49019"/>
                  </a:lnTo>
                  <a:lnTo>
                    <a:pt x="1836340" y="45248"/>
                  </a:lnTo>
                  <a:lnTo>
                    <a:pt x="1855193" y="37707"/>
                  </a:lnTo>
                  <a:lnTo>
                    <a:pt x="1874047" y="33936"/>
                  </a:lnTo>
                  <a:lnTo>
                    <a:pt x="1896671" y="30165"/>
                  </a:lnTo>
                  <a:lnTo>
                    <a:pt x="1915525" y="22624"/>
                  </a:lnTo>
                  <a:lnTo>
                    <a:pt x="1938149" y="18853"/>
                  </a:lnTo>
                  <a:lnTo>
                    <a:pt x="1975856" y="11312"/>
                  </a:lnTo>
                  <a:lnTo>
                    <a:pt x="1998481" y="3770"/>
                  </a:lnTo>
                </a:path>
                <a:path w="2017395" h="294639">
                  <a:moveTo>
                    <a:pt x="1998481" y="3770"/>
                  </a:moveTo>
                  <a:lnTo>
                    <a:pt x="2017334" y="0"/>
                  </a:lnTo>
                </a:path>
              </a:pathLst>
            </a:custGeom>
            <a:ln w="22624">
              <a:solidFill>
                <a:srgbClr val="BF8278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759476" y="1869639"/>
              <a:ext cx="117475" cy="94615"/>
            </a:xfrm>
            <a:custGeom>
              <a:avLst/>
              <a:gdLst/>
              <a:ahLst/>
              <a:cxnLst/>
              <a:rect l="l" t="t" r="r" b="b"/>
              <a:pathLst>
                <a:path w="117475" h="94614">
                  <a:moveTo>
                    <a:pt x="0" y="49019"/>
                  </a:moveTo>
                  <a:lnTo>
                    <a:pt x="116892" y="49019"/>
                  </a:lnTo>
                </a:path>
                <a:path w="117475" h="94614">
                  <a:moveTo>
                    <a:pt x="60331" y="94267"/>
                  </a:moveTo>
                  <a:lnTo>
                    <a:pt x="60331" y="0"/>
                  </a:lnTo>
                </a:path>
              </a:pathLst>
            </a:custGeom>
            <a:ln w="11312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799067" y="1897919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41478" y="0"/>
                  </a:moveTo>
                  <a:lnTo>
                    <a:pt x="0" y="0"/>
                  </a:lnTo>
                  <a:lnTo>
                    <a:pt x="20739" y="41478"/>
                  </a:lnTo>
                  <a:lnTo>
                    <a:pt x="4147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59476" y="2028010"/>
              <a:ext cx="116892" cy="90497"/>
            </a:xfrm>
            <a:prstGeom prst="rect">
              <a:avLst/>
            </a:prstGeom>
          </p:spPr>
        </p:pic>
      </p:grpSp>
      <p:sp>
        <p:nvSpPr>
          <p:cNvPr id="127" name="object 127"/>
          <p:cNvSpPr txBox="1"/>
          <p:nvPr/>
        </p:nvSpPr>
        <p:spPr>
          <a:xfrm>
            <a:off x="5235737" y="1684536"/>
            <a:ext cx="97028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spcBef>
                <a:spcPts val="125"/>
              </a:spcBef>
            </a:pPr>
            <a:r>
              <a:rPr sz="750" dirty="0">
                <a:latin typeface="Arial"/>
                <a:cs typeface="Arial"/>
              </a:rPr>
              <a:t>ECCE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MC:</a:t>
            </a:r>
            <a:r>
              <a:rPr sz="750" spc="6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Single</a:t>
            </a:r>
            <a:r>
              <a:rPr sz="750" spc="80" dirty="0">
                <a:latin typeface="Arial"/>
                <a:cs typeface="Arial"/>
              </a:rPr>
              <a:t> </a:t>
            </a:r>
            <a:r>
              <a:rPr sz="750" spc="90" dirty="0">
                <a:latin typeface="Symbol"/>
                <a:cs typeface="Symbol"/>
              </a:rPr>
              <a:t></a:t>
            </a:r>
            <a:r>
              <a:rPr sz="750" spc="135" baseline="38888" dirty="0">
                <a:latin typeface="Arial"/>
                <a:cs typeface="Arial"/>
              </a:rPr>
              <a:t>-</a:t>
            </a:r>
            <a:endParaRPr sz="750" baseline="38888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5411782" y="1803238"/>
            <a:ext cx="499745" cy="458074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spcBef>
                <a:spcPts val="420"/>
              </a:spcBef>
            </a:pPr>
            <a:r>
              <a:rPr sz="750" dirty="0">
                <a:latin typeface="Arial"/>
                <a:cs typeface="Arial"/>
              </a:rPr>
              <a:t>1</a:t>
            </a:r>
            <a:r>
              <a:rPr sz="750" spc="-110" dirty="0">
                <a:latin typeface="Arial"/>
                <a:cs typeface="Arial"/>
              </a:rPr>
              <a:t> </a:t>
            </a:r>
            <a:r>
              <a:rPr sz="750" spc="235" dirty="0">
                <a:latin typeface="Symbol"/>
                <a:cs typeface="Symbol"/>
              </a:rPr>
              <a:t>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spc="280" dirty="0">
                <a:latin typeface="Symbol"/>
                <a:cs typeface="Symbol"/>
              </a:rPr>
              <a:t>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"/>
                <a:cs typeface="Arial"/>
              </a:rPr>
              <a:t>&lt;</a:t>
            </a:r>
            <a:r>
              <a:rPr sz="750" spc="15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1.5</a:t>
            </a:r>
            <a:endParaRPr sz="750">
              <a:latin typeface="Arial"/>
              <a:cs typeface="Arial"/>
            </a:endParaRPr>
          </a:p>
          <a:p>
            <a:pPr marL="12700" marR="5080">
              <a:lnSpc>
                <a:spcPct val="131800"/>
              </a:lnSpc>
              <a:spcBef>
                <a:spcPts val="40"/>
              </a:spcBef>
            </a:pPr>
            <a:r>
              <a:rPr sz="750" dirty="0">
                <a:latin typeface="Arial"/>
                <a:cs typeface="Arial"/>
              </a:rPr>
              <a:t>1.5</a:t>
            </a:r>
            <a:r>
              <a:rPr sz="750" spc="25" dirty="0">
                <a:latin typeface="Arial"/>
                <a:cs typeface="Arial"/>
              </a:rPr>
              <a:t> </a:t>
            </a:r>
            <a:r>
              <a:rPr sz="750" spc="235" dirty="0">
                <a:latin typeface="Symbol"/>
                <a:cs typeface="Symbol"/>
              </a:rPr>
              <a:t>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spc="280" dirty="0">
                <a:latin typeface="Symbol"/>
                <a:cs typeface="Symbol"/>
              </a:rPr>
              <a:t>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"/>
                <a:cs typeface="Arial"/>
              </a:rPr>
              <a:t>&lt;</a:t>
            </a:r>
            <a:r>
              <a:rPr sz="750" spc="15" dirty="0">
                <a:latin typeface="Arial"/>
                <a:cs typeface="Arial"/>
              </a:rPr>
              <a:t> </a:t>
            </a:r>
            <a:r>
              <a:rPr sz="750" spc="-50" dirty="0">
                <a:latin typeface="Arial"/>
                <a:cs typeface="Arial"/>
              </a:rPr>
              <a:t>2</a:t>
            </a:r>
            <a:r>
              <a:rPr sz="750" dirty="0">
                <a:latin typeface="Arial"/>
                <a:cs typeface="Arial"/>
              </a:rPr>
              <a:t> 2</a:t>
            </a:r>
            <a:r>
              <a:rPr sz="750" spc="15" dirty="0">
                <a:latin typeface="Arial"/>
                <a:cs typeface="Arial"/>
              </a:rPr>
              <a:t> </a:t>
            </a:r>
            <a:r>
              <a:rPr sz="750" spc="235" dirty="0">
                <a:latin typeface="Symbol"/>
                <a:cs typeface="Symbol"/>
              </a:rPr>
              <a:t>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spc="280" dirty="0">
                <a:latin typeface="Symbol"/>
                <a:cs typeface="Symbol"/>
              </a:rPr>
              <a:t>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"/>
                <a:cs typeface="Arial"/>
              </a:rPr>
              <a:t>&lt;</a:t>
            </a:r>
            <a:r>
              <a:rPr sz="750" spc="15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2.5</a:t>
            </a:r>
            <a:endParaRPr sz="750">
              <a:latin typeface="Arial"/>
              <a:cs typeface="Arial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5283477" y="2182610"/>
            <a:ext cx="117475" cy="90805"/>
          </a:xfrm>
          <a:custGeom>
            <a:avLst/>
            <a:gdLst/>
            <a:ahLst/>
            <a:cxnLst/>
            <a:rect l="l" t="t" r="r" b="b"/>
            <a:pathLst>
              <a:path w="117475" h="90805">
                <a:moveTo>
                  <a:pt x="0" y="45248"/>
                </a:moveTo>
                <a:lnTo>
                  <a:pt x="116892" y="45248"/>
                </a:lnTo>
              </a:path>
              <a:path w="117475" h="90805">
                <a:moveTo>
                  <a:pt x="60331" y="90497"/>
                </a:moveTo>
                <a:lnTo>
                  <a:pt x="60331" y="0"/>
                </a:lnTo>
              </a:path>
              <a:path w="117475" h="90805">
                <a:moveTo>
                  <a:pt x="60331" y="24509"/>
                </a:moveTo>
                <a:lnTo>
                  <a:pt x="39592" y="24509"/>
                </a:lnTo>
                <a:lnTo>
                  <a:pt x="39592" y="65987"/>
                </a:lnTo>
                <a:lnTo>
                  <a:pt x="81070" y="65987"/>
                </a:lnTo>
                <a:lnTo>
                  <a:pt x="81070" y="24509"/>
                </a:lnTo>
                <a:lnTo>
                  <a:pt x="60331" y="24509"/>
                </a:lnTo>
                <a:close/>
              </a:path>
            </a:pathLst>
          </a:custGeom>
          <a:ln w="11312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/>
          <p:nvPr/>
        </p:nvSpPr>
        <p:spPr>
          <a:xfrm>
            <a:off x="6352099" y="1913117"/>
            <a:ext cx="84201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750" dirty="0">
                <a:latin typeface="Arial"/>
                <a:cs typeface="Arial"/>
              </a:rPr>
              <a:t>EIC</a:t>
            </a:r>
            <a:r>
              <a:rPr sz="750" spc="2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YR</a:t>
            </a:r>
            <a:r>
              <a:rPr sz="750" spc="2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1</a:t>
            </a:r>
            <a:r>
              <a:rPr sz="750" spc="-95" dirty="0">
                <a:latin typeface="Arial"/>
                <a:cs typeface="Arial"/>
              </a:rPr>
              <a:t> </a:t>
            </a:r>
            <a:r>
              <a:rPr sz="750" spc="235" dirty="0">
                <a:latin typeface="Symbol"/>
                <a:cs typeface="Symbol"/>
              </a:rPr>
              <a:t>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spc="280" dirty="0">
                <a:latin typeface="Symbol"/>
                <a:cs typeface="Symbol"/>
              </a:rPr>
              <a:t>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"/>
                <a:cs typeface="Arial"/>
              </a:rPr>
              <a:t>&lt;</a:t>
            </a:r>
            <a:r>
              <a:rPr sz="750" spc="20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2.5</a:t>
            </a:r>
            <a:endParaRPr sz="750">
              <a:latin typeface="Arial"/>
              <a:cs typeface="Arial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6199761" y="1994073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745" y="0"/>
                </a:lnTo>
              </a:path>
            </a:pathLst>
          </a:custGeom>
          <a:ln w="22624">
            <a:solidFill>
              <a:srgbClr val="BF8278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949374" y="1617003"/>
            <a:ext cx="2198370" cy="1795145"/>
          </a:xfrm>
          <a:custGeom>
            <a:avLst/>
            <a:gdLst/>
            <a:ahLst/>
            <a:cxnLst/>
            <a:rect l="l" t="t" r="r" b="b"/>
            <a:pathLst>
              <a:path w="2198370" h="1795145">
                <a:moveTo>
                  <a:pt x="0" y="1794860"/>
                </a:moveTo>
                <a:lnTo>
                  <a:pt x="2198329" y="1794860"/>
                </a:lnTo>
                <a:lnTo>
                  <a:pt x="2198329" y="0"/>
                </a:lnTo>
                <a:lnTo>
                  <a:pt x="0" y="0"/>
                </a:lnTo>
                <a:lnTo>
                  <a:pt x="0" y="1794860"/>
                </a:lnTo>
                <a:close/>
              </a:path>
              <a:path w="2198370" h="1795145">
                <a:moveTo>
                  <a:pt x="0" y="1794860"/>
                </a:moveTo>
                <a:lnTo>
                  <a:pt x="2198329" y="1794860"/>
                </a:lnTo>
              </a:path>
              <a:path w="2198370" h="1795145">
                <a:moveTo>
                  <a:pt x="0" y="1738299"/>
                </a:moveTo>
                <a:lnTo>
                  <a:pt x="0" y="1794860"/>
                </a:lnTo>
              </a:path>
              <a:path w="2198370" h="1795145">
                <a:moveTo>
                  <a:pt x="52790" y="1764694"/>
                </a:moveTo>
                <a:lnTo>
                  <a:pt x="52790" y="1794860"/>
                </a:lnTo>
              </a:path>
              <a:path w="2198370" h="1795145">
                <a:moveTo>
                  <a:pt x="105580" y="1764694"/>
                </a:moveTo>
                <a:lnTo>
                  <a:pt x="105580" y="1794860"/>
                </a:lnTo>
              </a:path>
              <a:path w="2198370" h="1795145">
                <a:moveTo>
                  <a:pt x="158370" y="1764694"/>
                </a:moveTo>
                <a:lnTo>
                  <a:pt x="158370" y="1794860"/>
                </a:lnTo>
              </a:path>
              <a:path w="2198370" h="1795145">
                <a:moveTo>
                  <a:pt x="207389" y="1738299"/>
                </a:moveTo>
                <a:lnTo>
                  <a:pt x="207389" y="1794860"/>
                </a:lnTo>
              </a:path>
              <a:path w="2198370" h="1795145">
                <a:moveTo>
                  <a:pt x="260179" y="1764694"/>
                </a:moveTo>
                <a:lnTo>
                  <a:pt x="260179" y="1794860"/>
                </a:lnTo>
              </a:path>
              <a:path w="2198370" h="1795145">
                <a:moveTo>
                  <a:pt x="312969" y="1764694"/>
                </a:moveTo>
                <a:lnTo>
                  <a:pt x="312969" y="1794860"/>
                </a:lnTo>
              </a:path>
              <a:path w="2198370" h="1795145">
                <a:moveTo>
                  <a:pt x="365759" y="1764694"/>
                </a:moveTo>
                <a:lnTo>
                  <a:pt x="365759" y="1794860"/>
                </a:lnTo>
              </a:path>
              <a:path w="2198370" h="1795145">
                <a:moveTo>
                  <a:pt x="418549" y="1738299"/>
                </a:moveTo>
                <a:lnTo>
                  <a:pt x="418549" y="1794860"/>
                </a:lnTo>
              </a:path>
              <a:path w="2198370" h="1795145">
                <a:moveTo>
                  <a:pt x="471339" y="1764694"/>
                </a:moveTo>
                <a:lnTo>
                  <a:pt x="471339" y="1794860"/>
                </a:lnTo>
              </a:path>
              <a:path w="2198370" h="1795145">
                <a:moveTo>
                  <a:pt x="524129" y="1764694"/>
                </a:moveTo>
                <a:lnTo>
                  <a:pt x="524129" y="1794860"/>
                </a:lnTo>
              </a:path>
              <a:path w="2198370" h="1795145">
                <a:moveTo>
                  <a:pt x="576920" y="1764694"/>
                </a:moveTo>
                <a:lnTo>
                  <a:pt x="576920" y="1794860"/>
                </a:lnTo>
              </a:path>
              <a:path w="2198370" h="1795145">
                <a:moveTo>
                  <a:pt x="625939" y="1738299"/>
                </a:moveTo>
                <a:lnTo>
                  <a:pt x="625939" y="1794860"/>
                </a:lnTo>
              </a:path>
              <a:path w="2198370" h="1795145">
                <a:moveTo>
                  <a:pt x="678729" y="1764694"/>
                </a:moveTo>
                <a:lnTo>
                  <a:pt x="678729" y="1794860"/>
                </a:lnTo>
              </a:path>
              <a:path w="2198370" h="1795145">
                <a:moveTo>
                  <a:pt x="731519" y="1764694"/>
                </a:moveTo>
                <a:lnTo>
                  <a:pt x="731519" y="1794860"/>
                </a:lnTo>
              </a:path>
              <a:path w="2198370" h="1795145">
                <a:moveTo>
                  <a:pt x="784309" y="1764694"/>
                </a:moveTo>
                <a:lnTo>
                  <a:pt x="784309" y="1794860"/>
                </a:lnTo>
              </a:path>
              <a:path w="2198370" h="1795145">
                <a:moveTo>
                  <a:pt x="837099" y="1738299"/>
                </a:moveTo>
                <a:lnTo>
                  <a:pt x="837099" y="1794860"/>
                </a:lnTo>
              </a:path>
              <a:path w="2198370" h="1795145">
                <a:moveTo>
                  <a:pt x="889889" y="1764694"/>
                </a:moveTo>
                <a:lnTo>
                  <a:pt x="889889" y="1794860"/>
                </a:lnTo>
              </a:path>
              <a:path w="2198370" h="1795145">
                <a:moveTo>
                  <a:pt x="942679" y="1764694"/>
                </a:moveTo>
                <a:lnTo>
                  <a:pt x="942679" y="1794860"/>
                </a:lnTo>
              </a:path>
              <a:path w="2198370" h="1795145">
                <a:moveTo>
                  <a:pt x="995469" y="1764694"/>
                </a:moveTo>
                <a:lnTo>
                  <a:pt x="995469" y="1794860"/>
                </a:lnTo>
              </a:path>
              <a:path w="2198370" h="1795145">
                <a:moveTo>
                  <a:pt x="1044489" y="1738299"/>
                </a:moveTo>
                <a:lnTo>
                  <a:pt x="1044489" y="1794860"/>
                </a:lnTo>
              </a:path>
              <a:path w="2198370" h="1795145">
                <a:moveTo>
                  <a:pt x="1097279" y="1764694"/>
                </a:moveTo>
                <a:lnTo>
                  <a:pt x="1097279" y="1794860"/>
                </a:lnTo>
              </a:path>
              <a:path w="2198370" h="1795145">
                <a:moveTo>
                  <a:pt x="1150069" y="1764694"/>
                </a:moveTo>
                <a:lnTo>
                  <a:pt x="1150069" y="1794860"/>
                </a:lnTo>
              </a:path>
              <a:path w="2198370" h="1795145">
                <a:moveTo>
                  <a:pt x="1202859" y="1764694"/>
                </a:moveTo>
                <a:lnTo>
                  <a:pt x="1202859" y="1794860"/>
                </a:lnTo>
              </a:path>
              <a:path w="2198370" h="1795145">
                <a:moveTo>
                  <a:pt x="1255649" y="1738299"/>
                </a:moveTo>
                <a:lnTo>
                  <a:pt x="1255649" y="1794860"/>
                </a:lnTo>
              </a:path>
              <a:path w="2198370" h="1795145">
                <a:moveTo>
                  <a:pt x="1308439" y="1764694"/>
                </a:moveTo>
                <a:lnTo>
                  <a:pt x="1308439" y="1794860"/>
                </a:lnTo>
              </a:path>
              <a:path w="2198370" h="1795145">
                <a:moveTo>
                  <a:pt x="1361229" y="1764694"/>
                </a:moveTo>
                <a:lnTo>
                  <a:pt x="1361229" y="1794860"/>
                </a:lnTo>
              </a:path>
              <a:path w="2198370" h="1795145">
                <a:moveTo>
                  <a:pt x="1414019" y="1764694"/>
                </a:moveTo>
                <a:lnTo>
                  <a:pt x="1414019" y="1794860"/>
                </a:lnTo>
              </a:path>
              <a:path w="2198370" h="1795145">
                <a:moveTo>
                  <a:pt x="1463038" y="1738299"/>
                </a:moveTo>
                <a:lnTo>
                  <a:pt x="1463038" y="1794860"/>
                </a:lnTo>
              </a:path>
              <a:path w="2198370" h="1795145">
                <a:moveTo>
                  <a:pt x="1515829" y="1764694"/>
                </a:moveTo>
                <a:lnTo>
                  <a:pt x="1515829" y="1794860"/>
                </a:lnTo>
              </a:path>
              <a:path w="2198370" h="1795145">
                <a:moveTo>
                  <a:pt x="1568619" y="1764694"/>
                </a:moveTo>
                <a:lnTo>
                  <a:pt x="1568619" y="1794860"/>
                </a:lnTo>
              </a:path>
              <a:path w="2198370" h="1795145">
                <a:moveTo>
                  <a:pt x="1621409" y="1764694"/>
                </a:moveTo>
                <a:lnTo>
                  <a:pt x="1621409" y="1794860"/>
                </a:lnTo>
              </a:path>
              <a:path w="2198370" h="1795145">
                <a:moveTo>
                  <a:pt x="1674199" y="1738299"/>
                </a:moveTo>
                <a:lnTo>
                  <a:pt x="1674199" y="1794860"/>
                </a:lnTo>
              </a:path>
              <a:path w="2198370" h="1795145">
                <a:moveTo>
                  <a:pt x="1726989" y="1764694"/>
                </a:moveTo>
                <a:lnTo>
                  <a:pt x="1726989" y="1794860"/>
                </a:lnTo>
              </a:path>
              <a:path w="2198370" h="1795145">
                <a:moveTo>
                  <a:pt x="1779779" y="1764694"/>
                </a:moveTo>
                <a:lnTo>
                  <a:pt x="1779779" y="1794860"/>
                </a:lnTo>
              </a:path>
              <a:path w="2198370" h="1795145">
                <a:moveTo>
                  <a:pt x="1832569" y="1764694"/>
                </a:moveTo>
                <a:lnTo>
                  <a:pt x="1832569" y="1794860"/>
                </a:lnTo>
              </a:path>
              <a:path w="2198370" h="1795145">
                <a:moveTo>
                  <a:pt x="1881588" y="1738299"/>
                </a:moveTo>
                <a:lnTo>
                  <a:pt x="1881588" y="1794860"/>
                </a:lnTo>
              </a:path>
              <a:path w="2198370" h="1795145">
                <a:moveTo>
                  <a:pt x="1934378" y="1764694"/>
                </a:moveTo>
                <a:lnTo>
                  <a:pt x="1934378" y="1794860"/>
                </a:lnTo>
              </a:path>
              <a:path w="2198370" h="1795145">
                <a:moveTo>
                  <a:pt x="1987168" y="1764694"/>
                </a:moveTo>
                <a:lnTo>
                  <a:pt x="1987168" y="1794860"/>
                </a:lnTo>
              </a:path>
              <a:path w="2198370" h="1795145">
                <a:moveTo>
                  <a:pt x="2039958" y="1764694"/>
                </a:moveTo>
                <a:lnTo>
                  <a:pt x="2039958" y="1794860"/>
                </a:lnTo>
              </a:path>
              <a:path w="2198370" h="1795145">
                <a:moveTo>
                  <a:pt x="2092749" y="1738299"/>
                </a:moveTo>
                <a:lnTo>
                  <a:pt x="2092749" y="1794860"/>
                </a:lnTo>
              </a:path>
              <a:path w="2198370" h="1795145">
                <a:moveTo>
                  <a:pt x="2092749" y="1738299"/>
                </a:moveTo>
                <a:lnTo>
                  <a:pt x="2092749" y="1794860"/>
                </a:lnTo>
              </a:path>
              <a:path w="2198370" h="1795145">
                <a:moveTo>
                  <a:pt x="2145539" y="1764694"/>
                </a:moveTo>
                <a:lnTo>
                  <a:pt x="2145539" y="1794860"/>
                </a:lnTo>
              </a:path>
              <a:path w="2198370" h="1795145">
                <a:moveTo>
                  <a:pt x="2198329" y="1764694"/>
                </a:moveTo>
                <a:lnTo>
                  <a:pt x="2198329" y="1794860"/>
                </a:lnTo>
              </a:path>
            </a:pathLst>
          </a:custGeom>
          <a:ln w="113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>
            <a:off x="7910581" y="3398934"/>
            <a:ext cx="660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10" dirty="0">
                <a:latin typeface="Arial"/>
                <a:cs typeface="Arial"/>
              </a:rPr>
              <a:t>0</a:t>
            </a:r>
            <a:endParaRPr sz="55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8123581" y="3398934"/>
            <a:ext cx="660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10" dirty="0">
                <a:latin typeface="Arial"/>
                <a:cs typeface="Arial"/>
              </a:rPr>
              <a:t>2</a:t>
            </a:r>
            <a:endParaRPr sz="55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8331341" y="3398934"/>
            <a:ext cx="660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10" dirty="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8539138" y="3398934"/>
            <a:ext cx="660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10" dirty="0">
                <a:latin typeface="Arial"/>
                <a:cs typeface="Arial"/>
              </a:rPr>
              <a:t>6</a:t>
            </a:r>
            <a:endParaRPr sz="55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8752139" y="3384567"/>
            <a:ext cx="1410335" cy="28003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spcBef>
                <a:spcPts val="235"/>
              </a:spcBef>
              <a:tabLst>
                <a:tab pos="199390" algn="l"/>
                <a:tab pos="828040" algn="l"/>
              </a:tabLst>
            </a:pPr>
            <a:r>
              <a:rPr sz="550" spc="-50" dirty="0">
                <a:latin typeface="Arial"/>
                <a:cs typeface="Arial"/>
              </a:rPr>
              <a:t>8</a:t>
            </a:r>
            <a:r>
              <a:rPr sz="550" dirty="0">
                <a:latin typeface="Arial"/>
                <a:cs typeface="Arial"/>
              </a:rPr>
              <a:t>	10</a:t>
            </a:r>
            <a:r>
              <a:rPr sz="550" spc="350" dirty="0">
                <a:latin typeface="Arial"/>
                <a:cs typeface="Arial"/>
              </a:rPr>
              <a:t>  </a:t>
            </a:r>
            <a:r>
              <a:rPr sz="550" dirty="0">
                <a:latin typeface="Arial"/>
                <a:cs typeface="Arial"/>
              </a:rPr>
              <a:t>12</a:t>
            </a:r>
            <a:r>
              <a:rPr sz="550" spc="355" dirty="0">
                <a:latin typeface="Arial"/>
                <a:cs typeface="Arial"/>
              </a:rPr>
              <a:t>  </a:t>
            </a:r>
            <a:r>
              <a:rPr sz="550" spc="-25" dirty="0">
                <a:latin typeface="Arial"/>
                <a:cs typeface="Arial"/>
              </a:rPr>
              <a:t>14</a:t>
            </a:r>
            <a:r>
              <a:rPr sz="550" dirty="0">
                <a:latin typeface="Arial"/>
                <a:cs typeface="Arial"/>
              </a:rPr>
              <a:t>	16</a:t>
            </a:r>
            <a:r>
              <a:rPr sz="550" spc="350" dirty="0">
                <a:latin typeface="Arial"/>
                <a:cs typeface="Arial"/>
              </a:rPr>
              <a:t>  </a:t>
            </a:r>
            <a:r>
              <a:rPr sz="550" dirty="0">
                <a:latin typeface="Arial"/>
                <a:cs typeface="Arial"/>
              </a:rPr>
              <a:t>18</a:t>
            </a:r>
            <a:r>
              <a:rPr sz="550" spc="355" dirty="0">
                <a:latin typeface="Arial"/>
                <a:cs typeface="Arial"/>
              </a:rPr>
              <a:t>  </a:t>
            </a:r>
            <a:r>
              <a:rPr sz="550" spc="-25" dirty="0">
                <a:latin typeface="Arial"/>
                <a:cs typeface="Arial"/>
              </a:rPr>
              <a:t>20</a:t>
            </a:r>
            <a:endParaRPr sz="550">
              <a:latin typeface="Arial"/>
              <a:cs typeface="Arial"/>
            </a:endParaRPr>
          </a:p>
          <a:p>
            <a:pPr marL="625475">
              <a:spcBef>
                <a:spcPts val="185"/>
              </a:spcBef>
            </a:pPr>
            <a:r>
              <a:rPr sz="850" dirty="0">
                <a:latin typeface="Arial"/>
                <a:cs typeface="Arial"/>
              </a:rPr>
              <a:t>Track</a:t>
            </a:r>
            <a:r>
              <a:rPr sz="850" spc="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(GeV/c)</a:t>
            </a:r>
            <a:endParaRPr sz="850">
              <a:latin typeface="Arial"/>
              <a:cs typeface="Arial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7949375" y="1617003"/>
            <a:ext cx="64135" cy="1795145"/>
          </a:xfrm>
          <a:custGeom>
            <a:avLst/>
            <a:gdLst/>
            <a:ahLst/>
            <a:cxnLst/>
            <a:rect l="l" t="t" r="r" b="b"/>
            <a:pathLst>
              <a:path w="64135" h="1795145">
                <a:moveTo>
                  <a:pt x="0" y="1794860"/>
                </a:moveTo>
                <a:lnTo>
                  <a:pt x="0" y="0"/>
                </a:lnTo>
              </a:path>
              <a:path w="64135" h="1795145">
                <a:moveTo>
                  <a:pt x="64102" y="1794860"/>
                </a:moveTo>
                <a:lnTo>
                  <a:pt x="0" y="1794860"/>
                </a:lnTo>
              </a:path>
              <a:path w="64135" h="1795145">
                <a:moveTo>
                  <a:pt x="30165" y="1749612"/>
                </a:moveTo>
                <a:lnTo>
                  <a:pt x="0" y="1749612"/>
                </a:lnTo>
              </a:path>
              <a:path w="64135" h="1795145">
                <a:moveTo>
                  <a:pt x="30165" y="1704363"/>
                </a:moveTo>
                <a:lnTo>
                  <a:pt x="0" y="1704363"/>
                </a:lnTo>
              </a:path>
              <a:path w="64135" h="1795145">
                <a:moveTo>
                  <a:pt x="30165" y="1659114"/>
                </a:moveTo>
                <a:lnTo>
                  <a:pt x="0" y="1659114"/>
                </a:lnTo>
              </a:path>
              <a:path w="64135" h="1795145">
                <a:moveTo>
                  <a:pt x="30165" y="1613866"/>
                </a:moveTo>
                <a:lnTo>
                  <a:pt x="0" y="1613866"/>
                </a:lnTo>
              </a:path>
              <a:path w="64135" h="1795145">
                <a:moveTo>
                  <a:pt x="64102" y="1568617"/>
                </a:moveTo>
                <a:lnTo>
                  <a:pt x="0" y="1568617"/>
                </a:lnTo>
              </a:path>
              <a:path w="64135" h="1795145">
                <a:moveTo>
                  <a:pt x="30165" y="1523369"/>
                </a:moveTo>
                <a:lnTo>
                  <a:pt x="0" y="1523369"/>
                </a:lnTo>
              </a:path>
              <a:path w="64135" h="1795145">
                <a:moveTo>
                  <a:pt x="30165" y="1478120"/>
                </a:moveTo>
                <a:lnTo>
                  <a:pt x="0" y="1478120"/>
                </a:lnTo>
              </a:path>
              <a:path w="64135" h="1795145">
                <a:moveTo>
                  <a:pt x="30165" y="1432871"/>
                </a:moveTo>
                <a:lnTo>
                  <a:pt x="0" y="1432871"/>
                </a:lnTo>
              </a:path>
              <a:path w="64135" h="1795145">
                <a:moveTo>
                  <a:pt x="30165" y="1391394"/>
                </a:moveTo>
                <a:lnTo>
                  <a:pt x="0" y="1391394"/>
                </a:lnTo>
              </a:path>
              <a:path w="64135" h="1795145">
                <a:moveTo>
                  <a:pt x="64102" y="1346145"/>
                </a:moveTo>
                <a:lnTo>
                  <a:pt x="0" y="1346145"/>
                </a:lnTo>
              </a:path>
              <a:path w="64135" h="1795145">
                <a:moveTo>
                  <a:pt x="30165" y="1300896"/>
                </a:moveTo>
                <a:lnTo>
                  <a:pt x="0" y="1300896"/>
                </a:lnTo>
              </a:path>
              <a:path w="64135" h="1795145">
                <a:moveTo>
                  <a:pt x="30165" y="1255648"/>
                </a:moveTo>
                <a:lnTo>
                  <a:pt x="0" y="1255648"/>
                </a:lnTo>
              </a:path>
              <a:path w="64135" h="1795145">
                <a:moveTo>
                  <a:pt x="30165" y="1210399"/>
                </a:moveTo>
                <a:lnTo>
                  <a:pt x="0" y="1210399"/>
                </a:lnTo>
              </a:path>
              <a:path w="64135" h="1795145">
                <a:moveTo>
                  <a:pt x="30165" y="1165151"/>
                </a:moveTo>
                <a:lnTo>
                  <a:pt x="0" y="1165151"/>
                </a:lnTo>
              </a:path>
              <a:path w="64135" h="1795145">
                <a:moveTo>
                  <a:pt x="64102" y="1119902"/>
                </a:moveTo>
                <a:lnTo>
                  <a:pt x="0" y="1119902"/>
                </a:lnTo>
              </a:path>
              <a:path w="64135" h="1795145">
                <a:moveTo>
                  <a:pt x="30165" y="1074653"/>
                </a:moveTo>
                <a:lnTo>
                  <a:pt x="0" y="1074653"/>
                </a:lnTo>
              </a:path>
              <a:path w="64135" h="1795145">
                <a:moveTo>
                  <a:pt x="30165" y="1029405"/>
                </a:moveTo>
                <a:lnTo>
                  <a:pt x="0" y="1029405"/>
                </a:lnTo>
              </a:path>
              <a:path w="64135" h="1795145">
                <a:moveTo>
                  <a:pt x="30165" y="984156"/>
                </a:moveTo>
                <a:lnTo>
                  <a:pt x="0" y="984156"/>
                </a:lnTo>
              </a:path>
              <a:path w="64135" h="1795145">
                <a:moveTo>
                  <a:pt x="30165" y="942678"/>
                </a:moveTo>
                <a:lnTo>
                  <a:pt x="0" y="942678"/>
                </a:lnTo>
              </a:path>
              <a:path w="64135" h="1795145">
                <a:moveTo>
                  <a:pt x="64102" y="897430"/>
                </a:moveTo>
                <a:lnTo>
                  <a:pt x="0" y="897430"/>
                </a:lnTo>
              </a:path>
              <a:path w="64135" h="1795145">
                <a:moveTo>
                  <a:pt x="30165" y="852181"/>
                </a:moveTo>
                <a:lnTo>
                  <a:pt x="0" y="852181"/>
                </a:lnTo>
              </a:path>
              <a:path w="64135" h="1795145">
                <a:moveTo>
                  <a:pt x="30165" y="806933"/>
                </a:moveTo>
                <a:lnTo>
                  <a:pt x="0" y="806933"/>
                </a:lnTo>
              </a:path>
              <a:path w="64135" h="1795145">
                <a:moveTo>
                  <a:pt x="30165" y="761684"/>
                </a:moveTo>
                <a:lnTo>
                  <a:pt x="0" y="761684"/>
                </a:lnTo>
              </a:path>
              <a:path w="64135" h="1795145">
                <a:moveTo>
                  <a:pt x="30165" y="716435"/>
                </a:moveTo>
                <a:lnTo>
                  <a:pt x="0" y="716435"/>
                </a:lnTo>
              </a:path>
              <a:path w="64135" h="1795145">
                <a:moveTo>
                  <a:pt x="64102" y="671187"/>
                </a:moveTo>
                <a:lnTo>
                  <a:pt x="0" y="671187"/>
                </a:lnTo>
              </a:path>
              <a:path w="64135" h="1795145">
                <a:moveTo>
                  <a:pt x="30165" y="625938"/>
                </a:moveTo>
                <a:lnTo>
                  <a:pt x="0" y="625938"/>
                </a:lnTo>
              </a:path>
              <a:path w="64135" h="1795145">
                <a:moveTo>
                  <a:pt x="30165" y="580690"/>
                </a:moveTo>
                <a:lnTo>
                  <a:pt x="0" y="580690"/>
                </a:lnTo>
              </a:path>
              <a:path w="64135" h="1795145">
                <a:moveTo>
                  <a:pt x="30165" y="535441"/>
                </a:moveTo>
                <a:lnTo>
                  <a:pt x="0" y="535441"/>
                </a:lnTo>
              </a:path>
              <a:path w="64135" h="1795145">
                <a:moveTo>
                  <a:pt x="30165" y="493963"/>
                </a:moveTo>
                <a:lnTo>
                  <a:pt x="0" y="493963"/>
                </a:lnTo>
              </a:path>
              <a:path w="64135" h="1795145">
                <a:moveTo>
                  <a:pt x="64102" y="448715"/>
                </a:moveTo>
                <a:lnTo>
                  <a:pt x="0" y="448715"/>
                </a:lnTo>
              </a:path>
              <a:path w="64135" h="1795145">
                <a:moveTo>
                  <a:pt x="30165" y="403466"/>
                </a:moveTo>
                <a:lnTo>
                  <a:pt x="0" y="403466"/>
                </a:lnTo>
              </a:path>
              <a:path w="64135" h="1795145">
                <a:moveTo>
                  <a:pt x="30165" y="358217"/>
                </a:moveTo>
                <a:lnTo>
                  <a:pt x="0" y="358217"/>
                </a:lnTo>
              </a:path>
              <a:path w="64135" h="1795145">
                <a:moveTo>
                  <a:pt x="30165" y="312969"/>
                </a:moveTo>
                <a:lnTo>
                  <a:pt x="0" y="312969"/>
                </a:lnTo>
              </a:path>
              <a:path w="64135" h="1795145">
                <a:moveTo>
                  <a:pt x="30165" y="267720"/>
                </a:moveTo>
                <a:lnTo>
                  <a:pt x="0" y="267720"/>
                </a:lnTo>
              </a:path>
              <a:path w="64135" h="1795145">
                <a:moveTo>
                  <a:pt x="64102" y="222472"/>
                </a:moveTo>
                <a:lnTo>
                  <a:pt x="0" y="222472"/>
                </a:lnTo>
              </a:path>
              <a:path w="64135" h="1795145">
                <a:moveTo>
                  <a:pt x="30165" y="177223"/>
                </a:moveTo>
                <a:lnTo>
                  <a:pt x="0" y="177223"/>
                </a:lnTo>
              </a:path>
              <a:path w="64135" h="1795145">
                <a:moveTo>
                  <a:pt x="30165" y="131975"/>
                </a:moveTo>
                <a:lnTo>
                  <a:pt x="0" y="131975"/>
                </a:lnTo>
              </a:path>
              <a:path w="64135" h="1795145">
                <a:moveTo>
                  <a:pt x="30165" y="86726"/>
                </a:moveTo>
                <a:lnTo>
                  <a:pt x="0" y="86726"/>
                </a:lnTo>
              </a:path>
              <a:path w="64135" h="1795145">
                <a:moveTo>
                  <a:pt x="30165" y="45248"/>
                </a:moveTo>
                <a:lnTo>
                  <a:pt x="0" y="45248"/>
                </a:lnTo>
              </a:path>
              <a:path w="64135" h="1795145">
                <a:moveTo>
                  <a:pt x="64102" y="0"/>
                </a:moveTo>
                <a:lnTo>
                  <a:pt x="0" y="0"/>
                </a:lnTo>
              </a:path>
              <a:path w="64135" h="1795145">
                <a:moveTo>
                  <a:pt x="64102" y="0"/>
                </a:moveTo>
                <a:lnTo>
                  <a:pt x="0" y="0"/>
                </a:lnTo>
              </a:path>
            </a:pathLst>
          </a:custGeom>
          <a:ln w="113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 txBox="1"/>
          <p:nvPr/>
        </p:nvSpPr>
        <p:spPr>
          <a:xfrm>
            <a:off x="7592609" y="1602626"/>
            <a:ext cx="230832" cy="6483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35"/>
              </a:lnSpc>
            </a:pPr>
            <a:r>
              <a:rPr sz="850" dirty="0">
                <a:latin typeface="Arial"/>
                <a:cs typeface="Arial"/>
              </a:rPr>
              <a:t>Track</a:t>
            </a:r>
            <a:r>
              <a:rPr sz="850" spc="70" dirty="0">
                <a:latin typeface="Arial"/>
                <a:cs typeface="Arial"/>
              </a:rPr>
              <a:t> </a:t>
            </a:r>
            <a:r>
              <a:rPr sz="850" spc="1245" dirty="0">
                <a:latin typeface="Symbol"/>
                <a:cs typeface="Symbol"/>
              </a:rPr>
              <a:t>�</a:t>
            </a:r>
            <a:r>
              <a:rPr sz="850" spc="45" dirty="0">
                <a:latin typeface="Times New Roman"/>
                <a:cs typeface="Times New Roman"/>
              </a:rPr>
              <a:t> </a:t>
            </a:r>
            <a:r>
              <a:rPr sz="850" spc="-380" dirty="0">
                <a:latin typeface="Arial"/>
                <a:cs typeface="Arial"/>
              </a:rPr>
              <a:t>p</a:t>
            </a:r>
            <a:r>
              <a:rPr sz="850" dirty="0">
                <a:latin typeface="Arial"/>
                <a:cs typeface="Arial"/>
              </a:rPr>
              <a:t> / </a:t>
            </a:r>
            <a:r>
              <a:rPr sz="850" spc="-50" dirty="0">
                <a:latin typeface="Arial"/>
                <a:cs typeface="Arial"/>
              </a:rPr>
              <a:t>p</a:t>
            </a:r>
            <a:endParaRPr sz="85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7879397" y="3346984"/>
            <a:ext cx="660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10" dirty="0">
                <a:latin typeface="Arial"/>
                <a:cs typeface="Arial"/>
              </a:rPr>
              <a:t>0</a:t>
            </a:r>
            <a:endParaRPr sz="55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7791085" y="3123597"/>
            <a:ext cx="1676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-20" dirty="0">
                <a:latin typeface="Arial"/>
                <a:cs typeface="Arial"/>
              </a:rPr>
              <a:t>0.01</a:t>
            </a:r>
            <a:endParaRPr sz="55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7780714" y="2900217"/>
            <a:ext cx="1676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-20" dirty="0">
                <a:latin typeface="Arial"/>
                <a:cs typeface="Arial"/>
              </a:rPr>
              <a:t>0.02</a:t>
            </a:r>
            <a:endParaRPr sz="55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7780714" y="2676838"/>
            <a:ext cx="1676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-20" dirty="0">
                <a:latin typeface="Arial"/>
                <a:cs typeface="Arial"/>
              </a:rPr>
              <a:t>0.03</a:t>
            </a:r>
            <a:endParaRPr sz="55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7780714" y="2453458"/>
            <a:ext cx="1676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-20" dirty="0">
                <a:latin typeface="Arial"/>
                <a:cs typeface="Arial"/>
              </a:rPr>
              <a:t>0.04</a:t>
            </a:r>
            <a:endParaRPr sz="55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7780714" y="2224882"/>
            <a:ext cx="1676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-20" dirty="0">
                <a:latin typeface="Arial"/>
                <a:cs typeface="Arial"/>
              </a:rPr>
              <a:t>0.05</a:t>
            </a:r>
            <a:endParaRPr sz="55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7780714" y="2001494"/>
            <a:ext cx="1676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-20" dirty="0">
                <a:latin typeface="Arial"/>
                <a:cs typeface="Arial"/>
              </a:rPr>
              <a:t>0.06</a:t>
            </a:r>
            <a:endParaRPr sz="55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7780714" y="1778108"/>
            <a:ext cx="1676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-20" dirty="0">
                <a:latin typeface="Arial"/>
                <a:cs typeface="Arial"/>
              </a:rPr>
              <a:t>0.07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8002047" y="2118390"/>
            <a:ext cx="2045970" cy="856615"/>
            <a:chOff x="6478047" y="2118389"/>
            <a:chExt cx="2045970" cy="856615"/>
          </a:xfrm>
        </p:grpSpPr>
        <p:sp>
          <p:nvSpPr>
            <p:cNvPr id="149" name="object 149"/>
            <p:cNvSpPr/>
            <p:nvPr/>
          </p:nvSpPr>
          <p:spPr>
            <a:xfrm>
              <a:off x="6530955" y="2770841"/>
              <a:ext cx="1987550" cy="196215"/>
            </a:xfrm>
            <a:custGeom>
              <a:avLst/>
              <a:gdLst/>
              <a:ahLst/>
              <a:cxnLst/>
              <a:rect l="l" t="t" r="r" b="b"/>
              <a:pathLst>
                <a:path w="1987550" h="196214">
                  <a:moveTo>
                    <a:pt x="0" y="173452"/>
                  </a:moveTo>
                  <a:lnTo>
                    <a:pt x="30165" y="173452"/>
                  </a:lnTo>
                </a:path>
                <a:path w="1987550" h="196214">
                  <a:moveTo>
                    <a:pt x="71643" y="173452"/>
                  </a:moveTo>
                  <a:lnTo>
                    <a:pt x="101809" y="173452"/>
                  </a:lnTo>
                </a:path>
                <a:path w="1987550" h="196214">
                  <a:moveTo>
                    <a:pt x="52790" y="150828"/>
                  </a:moveTo>
                  <a:lnTo>
                    <a:pt x="30165" y="196077"/>
                  </a:lnTo>
                  <a:lnTo>
                    <a:pt x="75414" y="196077"/>
                  </a:lnTo>
                  <a:lnTo>
                    <a:pt x="52790" y="150828"/>
                  </a:lnTo>
                  <a:close/>
                </a:path>
                <a:path w="1987550" h="196214">
                  <a:moveTo>
                    <a:pt x="101809" y="128204"/>
                  </a:moveTo>
                  <a:lnTo>
                    <a:pt x="135745" y="128204"/>
                  </a:lnTo>
                </a:path>
                <a:path w="1987550" h="196214">
                  <a:moveTo>
                    <a:pt x="177223" y="128204"/>
                  </a:moveTo>
                  <a:lnTo>
                    <a:pt x="207389" y="128204"/>
                  </a:lnTo>
                </a:path>
                <a:path w="1987550" h="196214">
                  <a:moveTo>
                    <a:pt x="154599" y="105580"/>
                  </a:moveTo>
                  <a:lnTo>
                    <a:pt x="131975" y="150828"/>
                  </a:lnTo>
                  <a:lnTo>
                    <a:pt x="177223" y="150828"/>
                  </a:lnTo>
                  <a:lnTo>
                    <a:pt x="154599" y="105580"/>
                  </a:lnTo>
                  <a:close/>
                </a:path>
                <a:path w="1987550" h="196214">
                  <a:moveTo>
                    <a:pt x="207389" y="120662"/>
                  </a:moveTo>
                  <a:lnTo>
                    <a:pt x="241326" y="120662"/>
                  </a:lnTo>
                </a:path>
                <a:path w="1987550" h="196214">
                  <a:moveTo>
                    <a:pt x="282803" y="120662"/>
                  </a:moveTo>
                  <a:lnTo>
                    <a:pt x="312969" y="120662"/>
                  </a:lnTo>
                </a:path>
                <a:path w="1987550" h="196214">
                  <a:moveTo>
                    <a:pt x="260179" y="98038"/>
                  </a:moveTo>
                  <a:lnTo>
                    <a:pt x="237555" y="143287"/>
                  </a:lnTo>
                  <a:lnTo>
                    <a:pt x="282803" y="143287"/>
                  </a:lnTo>
                  <a:lnTo>
                    <a:pt x="260179" y="98038"/>
                  </a:lnTo>
                  <a:close/>
                </a:path>
                <a:path w="1987550" h="196214">
                  <a:moveTo>
                    <a:pt x="312969" y="109350"/>
                  </a:moveTo>
                  <a:lnTo>
                    <a:pt x="343135" y="109350"/>
                  </a:lnTo>
                </a:path>
                <a:path w="1987550" h="196214">
                  <a:moveTo>
                    <a:pt x="384613" y="109350"/>
                  </a:moveTo>
                  <a:lnTo>
                    <a:pt x="418549" y="109350"/>
                  </a:lnTo>
                </a:path>
                <a:path w="1987550" h="196214">
                  <a:moveTo>
                    <a:pt x="365759" y="86726"/>
                  </a:moveTo>
                  <a:lnTo>
                    <a:pt x="343135" y="131975"/>
                  </a:lnTo>
                  <a:lnTo>
                    <a:pt x="388384" y="131975"/>
                  </a:lnTo>
                  <a:lnTo>
                    <a:pt x="365759" y="86726"/>
                  </a:lnTo>
                  <a:close/>
                </a:path>
                <a:path w="1987550" h="196214">
                  <a:moveTo>
                    <a:pt x="418549" y="113121"/>
                  </a:moveTo>
                  <a:lnTo>
                    <a:pt x="475110" y="113121"/>
                  </a:lnTo>
                </a:path>
                <a:path w="1987550" h="196214">
                  <a:moveTo>
                    <a:pt x="516588" y="113121"/>
                  </a:moveTo>
                  <a:lnTo>
                    <a:pt x="573149" y="113121"/>
                  </a:lnTo>
                </a:path>
                <a:path w="1987550" h="196214">
                  <a:moveTo>
                    <a:pt x="497734" y="90497"/>
                  </a:moveTo>
                  <a:lnTo>
                    <a:pt x="475110" y="135745"/>
                  </a:lnTo>
                  <a:lnTo>
                    <a:pt x="520359" y="135745"/>
                  </a:lnTo>
                  <a:lnTo>
                    <a:pt x="497734" y="90497"/>
                  </a:lnTo>
                  <a:close/>
                </a:path>
                <a:path w="1987550" h="196214">
                  <a:moveTo>
                    <a:pt x="573149" y="109350"/>
                  </a:moveTo>
                  <a:lnTo>
                    <a:pt x="633480" y="109350"/>
                  </a:lnTo>
                </a:path>
                <a:path w="1987550" h="196214">
                  <a:moveTo>
                    <a:pt x="674958" y="109350"/>
                  </a:moveTo>
                  <a:lnTo>
                    <a:pt x="731519" y="109350"/>
                  </a:lnTo>
                </a:path>
                <a:path w="1987550" h="196214">
                  <a:moveTo>
                    <a:pt x="652334" y="86726"/>
                  </a:moveTo>
                  <a:lnTo>
                    <a:pt x="629710" y="131975"/>
                  </a:lnTo>
                  <a:lnTo>
                    <a:pt x="674958" y="131975"/>
                  </a:lnTo>
                  <a:lnTo>
                    <a:pt x="652334" y="86726"/>
                  </a:lnTo>
                  <a:close/>
                </a:path>
                <a:path w="1987550" h="196214">
                  <a:moveTo>
                    <a:pt x="731519" y="94267"/>
                  </a:moveTo>
                  <a:lnTo>
                    <a:pt x="814475" y="94267"/>
                  </a:lnTo>
                </a:path>
                <a:path w="1987550" h="196214">
                  <a:moveTo>
                    <a:pt x="855953" y="94267"/>
                  </a:moveTo>
                  <a:lnTo>
                    <a:pt x="938909" y="94267"/>
                  </a:lnTo>
                </a:path>
                <a:path w="1987550" h="196214">
                  <a:moveTo>
                    <a:pt x="837099" y="71643"/>
                  </a:moveTo>
                  <a:lnTo>
                    <a:pt x="814475" y="116892"/>
                  </a:lnTo>
                  <a:lnTo>
                    <a:pt x="859723" y="116892"/>
                  </a:lnTo>
                  <a:lnTo>
                    <a:pt x="837099" y="71643"/>
                  </a:lnTo>
                  <a:close/>
                </a:path>
                <a:path w="1987550" h="196214">
                  <a:moveTo>
                    <a:pt x="938909" y="67872"/>
                  </a:moveTo>
                  <a:lnTo>
                    <a:pt x="1052030" y="67872"/>
                  </a:lnTo>
                </a:path>
                <a:path w="1987550" h="196214">
                  <a:moveTo>
                    <a:pt x="1093508" y="67872"/>
                  </a:moveTo>
                  <a:lnTo>
                    <a:pt x="1202859" y="67872"/>
                  </a:lnTo>
                </a:path>
                <a:path w="1987550" h="196214">
                  <a:moveTo>
                    <a:pt x="1070884" y="45248"/>
                  </a:moveTo>
                  <a:lnTo>
                    <a:pt x="1048259" y="90497"/>
                  </a:lnTo>
                  <a:lnTo>
                    <a:pt x="1093508" y="90497"/>
                  </a:lnTo>
                  <a:lnTo>
                    <a:pt x="1070884" y="45248"/>
                  </a:lnTo>
                  <a:close/>
                </a:path>
                <a:path w="1987550" h="196214">
                  <a:moveTo>
                    <a:pt x="1202859" y="52790"/>
                  </a:moveTo>
                  <a:lnTo>
                    <a:pt x="1365000" y="52790"/>
                  </a:lnTo>
                </a:path>
                <a:path w="1987550" h="196214">
                  <a:moveTo>
                    <a:pt x="1406478" y="52790"/>
                  </a:moveTo>
                  <a:lnTo>
                    <a:pt x="1568619" y="52790"/>
                  </a:lnTo>
                </a:path>
                <a:path w="1987550" h="196214">
                  <a:moveTo>
                    <a:pt x="1383853" y="30165"/>
                  </a:moveTo>
                  <a:lnTo>
                    <a:pt x="1361229" y="75414"/>
                  </a:lnTo>
                  <a:lnTo>
                    <a:pt x="1406478" y="75414"/>
                  </a:lnTo>
                  <a:lnTo>
                    <a:pt x="1383853" y="30165"/>
                  </a:lnTo>
                  <a:close/>
                </a:path>
                <a:path w="1987550" h="196214">
                  <a:moveTo>
                    <a:pt x="1568619" y="22624"/>
                  </a:moveTo>
                  <a:lnTo>
                    <a:pt x="1757155" y="22624"/>
                  </a:lnTo>
                </a:path>
                <a:path w="1987550" h="196214">
                  <a:moveTo>
                    <a:pt x="1798632" y="22624"/>
                  </a:moveTo>
                  <a:lnTo>
                    <a:pt x="1987168" y="22624"/>
                  </a:lnTo>
                </a:path>
                <a:path w="1987550" h="196214">
                  <a:moveTo>
                    <a:pt x="1776008" y="0"/>
                  </a:moveTo>
                  <a:lnTo>
                    <a:pt x="1753384" y="45248"/>
                  </a:lnTo>
                  <a:lnTo>
                    <a:pt x="1798632" y="45248"/>
                  </a:lnTo>
                  <a:lnTo>
                    <a:pt x="1776008" y="0"/>
                  </a:lnTo>
                  <a:close/>
                </a:path>
              </a:pathLst>
            </a:custGeom>
            <a:ln w="11312">
              <a:solidFill>
                <a:srgbClr val="00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549808" y="2755758"/>
              <a:ext cx="1957070" cy="147320"/>
            </a:xfrm>
            <a:custGeom>
              <a:avLst/>
              <a:gdLst/>
              <a:ahLst/>
              <a:cxnLst/>
              <a:rect l="l" t="t" r="r" b="b"/>
              <a:pathLst>
                <a:path w="1957070" h="147319">
                  <a:moveTo>
                    <a:pt x="0" y="147057"/>
                  </a:moveTo>
                  <a:lnTo>
                    <a:pt x="177223" y="147057"/>
                  </a:lnTo>
                  <a:lnTo>
                    <a:pt x="199848" y="143287"/>
                  </a:lnTo>
                  <a:lnTo>
                    <a:pt x="297886" y="143287"/>
                  </a:lnTo>
                  <a:lnTo>
                    <a:pt x="316740" y="139516"/>
                  </a:lnTo>
                  <a:lnTo>
                    <a:pt x="395925" y="139516"/>
                  </a:lnTo>
                  <a:lnTo>
                    <a:pt x="414779" y="135745"/>
                  </a:lnTo>
                  <a:lnTo>
                    <a:pt x="493964" y="135745"/>
                  </a:lnTo>
                  <a:lnTo>
                    <a:pt x="512817" y="131975"/>
                  </a:lnTo>
                  <a:lnTo>
                    <a:pt x="573149" y="131975"/>
                  </a:lnTo>
                  <a:lnTo>
                    <a:pt x="592002" y="128204"/>
                  </a:lnTo>
                  <a:lnTo>
                    <a:pt x="633480" y="128204"/>
                  </a:lnTo>
                  <a:lnTo>
                    <a:pt x="652334" y="124433"/>
                  </a:lnTo>
                  <a:lnTo>
                    <a:pt x="693812" y="124433"/>
                  </a:lnTo>
                  <a:lnTo>
                    <a:pt x="712665" y="120662"/>
                  </a:lnTo>
                  <a:lnTo>
                    <a:pt x="750373" y="120662"/>
                  </a:lnTo>
                  <a:lnTo>
                    <a:pt x="772997" y="116892"/>
                  </a:lnTo>
                  <a:lnTo>
                    <a:pt x="810704" y="116892"/>
                  </a:lnTo>
                  <a:lnTo>
                    <a:pt x="829558" y="113121"/>
                  </a:lnTo>
                  <a:lnTo>
                    <a:pt x="871036" y="113121"/>
                  </a:lnTo>
                  <a:lnTo>
                    <a:pt x="889889" y="109350"/>
                  </a:lnTo>
                  <a:lnTo>
                    <a:pt x="908743" y="109350"/>
                  </a:lnTo>
                  <a:lnTo>
                    <a:pt x="931367" y="105580"/>
                  </a:lnTo>
                  <a:lnTo>
                    <a:pt x="969074" y="105580"/>
                  </a:lnTo>
                </a:path>
                <a:path w="1957070" h="147319">
                  <a:moveTo>
                    <a:pt x="969074" y="105580"/>
                  </a:moveTo>
                  <a:lnTo>
                    <a:pt x="987928" y="101809"/>
                  </a:lnTo>
                  <a:lnTo>
                    <a:pt x="1010552" y="101809"/>
                  </a:lnTo>
                  <a:lnTo>
                    <a:pt x="1029406" y="98038"/>
                  </a:lnTo>
                  <a:lnTo>
                    <a:pt x="1048259" y="98038"/>
                  </a:lnTo>
                  <a:lnTo>
                    <a:pt x="1067113" y="94267"/>
                  </a:lnTo>
                  <a:lnTo>
                    <a:pt x="1089737" y="94267"/>
                  </a:lnTo>
                  <a:lnTo>
                    <a:pt x="1108591" y="90497"/>
                  </a:lnTo>
                  <a:lnTo>
                    <a:pt x="1146298" y="90497"/>
                  </a:lnTo>
                  <a:lnTo>
                    <a:pt x="1165152" y="86726"/>
                  </a:lnTo>
                  <a:lnTo>
                    <a:pt x="1187776" y="86726"/>
                  </a:lnTo>
                  <a:lnTo>
                    <a:pt x="1206630" y="82955"/>
                  </a:lnTo>
                  <a:lnTo>
                    <a:pt x="1225483" y="82955"/>
                  </a:lnTo>
                  <a:lnTo>
                    <a:pt x="1244337" y="79185"/>
                  </a:lnTo>
                  <a:lnTo>
                    <a:pt x="1266961" y="79185"/>
                  </a:lnTo>
                  <a:lnTo>
                    <a:pt x="1285815" y="75414"/>
                  </a:lnTo>
                  <a:lnTo>
                    <a:pt x="1304668" y="75414"/>
                  </a:lnTo>
                  <a:lnTo>
                    <a:pt x="1323522" y="71643"/>
                  </a:lnTo>
                  <a:lnTo>
                    <a:pt x="1346146" y="71643"/>
                  </a:lnTo>
                  <a:lnTo>
                    <a:pt x="1383853" y="64102"/>
                  </a:lnTo>
                  <a:lnTo>
                    <a:pt x="1402707" y="64102"/>
                  </a:lnTo>
                  <a:lnTo>
                    <a:pt x="1425331" y="60331"/>
                  </a:lnTo>
                  <a:lnTo>
                    <a:pt x="1444185" y="60331"/>
                  </a:lnTo>
                  <a:lnTo>
                    <a:pt x="1463038" y="56560"/>
                  </a:lnTo>
                  <a:lnTo>
                    <a:pt x="1481892" y="56560"/>
                  </a:lnTo>
                  <a:lnTo>
                    <a:pt x="1504516" y="52790"/>
                  </a:lnTo>
                  <a:lnTo>
                    <a:pt x="1523370" y="52790"/>
                  </a:lnTo>
                  <a:lnTo>
                    <a:pt x="1561077" y="45248"/>
                  </a:lnTo>
                  <a:lnTo>
                    <a:pt x="1583701" y="45248"/>
                  </a:lnTo>
                  <a:lnTo>
                    <a:pt x="1602555" y="41477"/>
                  </a:lnTo>
                  <a:lnTo>
                    <a:pt x="1621409" y="41477"/>
                  </a:lnTo>
                  <a:lnTo>
                    <a:pt x="1640262" y="37707"/>
                  </a:lnTo>
                  <a:lnTo>
                    <a:pt x="1662887" y="33936"/>
                  </a:lnTo>
                  <a:lnTo>
                    <a:pt x="1681740" y="33936"/>
                  </a:lnTo>
                  <a:lnTo>
                    <a:pt x="1700594" y="30165"/>
                  </a:lnTo>
                  <a:lnTo>
                    <a:pt x="1719447" y="30165"/>
                  </a:lnTo>
                  <a:lnTo>
                    <a:pt x="1742072" y="26395"/>
                  </a:lnTo>
                  <a:lnTo>
                    <a:pt x="1760925" y="22624"/>
                  </a:lnTo>
                  <a:lnTo>
                    <a:pt x="1779779" y="22624"/>
                  </a:lnTo>
                  <a:lnTo>
                    <a:pt x="1798632" y="18853"/>
                  </a:lnTo>
                  <a:lnTo>
                    <a:pt x="1821257" y="15082"/>
                  </a:lnTo>
                  <a:lnTo>
                    <a:pt x="1840110" y="15082"/>
                  </a:lnTo>
                  <a:lnTo>
                    <a:pt x="1858964" y="11312"/>
                  </a:lnTo>
                  <a:lnTo>
                    <a:pt x="1877818" y="11312"/>
                  </a:lnTo>
                  <a:lnTo>
                    <a:pt x="1900442" y="7541"/>
                  </a:lnTo>
                  <a:lnTo>
                    <a:pt x="1919295" y="3770"/>
                  </a:lnTo>
                  <a:lnTo>
                    <a:pt x="1938149" y="3770"/>
                  </a:lnTo>
                </a:path>
                <a:path w="1957070" h="147319">
                  <a:moveTo>
                    <a:pt x="1938149" y="3770"/>
                  </a:moveTo>
                  <a:lnTo>
                    <a:pt x="1957003" y="0"/>
                  </a:lnTo>
                </a:path>
              </a:pathLst>
            </a:custGeom>
            <a:ln w="22624">
              <a:solidFill>
                <a:srgbClr val="00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632764" y="2205233"/>
              <a:ext cx="1885950" cy="464184"/>
            </a:xfrm>
            <a:custGeom>
              <a:avLst/>
              <a:gdLst/>
              <a:ahLst/>
              <a:cxnLst/>
              <a:rect l="l" t="t" r="r" b="b"/>
              <a:pathLst>
                <a:path w="1885950" h="464185">
                  <a:moveTo>
                    <a:pt x="0" y="441173"/>
                  </a:moveTo>
                  <a:lnTo>
                    <a:pt x="33936" y="441173"/>
                  </a:lnTo>
                </a:path>
                <a:path w="1885950" h="464185">
                  <a:moveTo>
                    <a:pt x="75414" y="441173"/>
                  </a:moveTo>
                  <a:lnTo>
                    <a:pt x="105580" y="441173"/>
                  </a:lnTo>
                </a:path>
                <a:path w="1885950" h="464185">
                  <a:moveTo>
                    <a:pt x="52790" y="418549"/>
                  </a:moveTo>
                  <a:lnTo>
                    <a:pt x="37707" y="441173"/>
                  </a:lnTo>
                  <a:lnTo>
                    <a:pt x="52790" y="463798"/>
                  </a:lnTo>
                  <a:lnTo>
                    <a:pt x="67872" y="441173"/>
                  </a:lnTo>
                  <a:lnTo>
                    <a:pt x="52790" y="418549"/>
                  </a:lnTo>
                  <a:close/>
                </a:path>
                <a:path w="1885950" h="464185">
                  <a:moveTo>
                    <a:pt x="105580" y="286574"/>
                  </a:moveTo>
                  <a:lnTo>
                    <a:pt x="139516" y="286574"/>
                  </a:lnTo>
                </a:path>
                <a:path w="1885950" h="464185">
                  <a:moveTo>
                    <a:pt x="180994" y="286574"/>
                  </a:moveTo>
                  <a:lnTo>
                    <a:pt x="211160" y="286574"/>
                  </a:lnTo>
                </a:path>
                <a:path w="1885950" h="464185">
                  <a:moveTo>
                    <a:pt x="158370" y="263950"/>
                  </a:moveTo>
                  <a:lnTo>
                    <a:pt x="143287" y="286574"/>
                  </a:lnTo>
                  <a:lnTo>
                    <a:pt x="158370" y="309198"/>
                  </a:lnTo>
                  <a:lnTo>
                    <a:pt x="173453" y="286574"/>
                  </a:lnTo>
                  <a:lnTo>
                    <a:pt x="158370" y="263950"/>
                  </a:lnTo>
                  <a:close/>
                </a:path>
                <a:path w="1885950" h="464185">
                  <a:moveTo>
                    <a:pt x="211160" y="282803"/>
                  </a:moveTo>
                  <a:lnTo>
                    <a:pt x="241326" y="282803"/>
                  </a:lnTo>
                </a:path>
                <a:path w="1885950" h="464185">
                  <a:moveTo>
                    <a:pt x="282803" y="282803"/>
                  </a:moveTo>
                  <a:lnTo>
                    <a:pt x="316740" y="282803"/>
                  </a:lnTo>
                </a:path>
                <a:path w="1885950" h="464185">
                  <a:moveTo>
                    <a:pt x="263950" y="260179"/>
                  </a:moveTo>
                  <a:lnTo>
                    <a:pt x="248867" y="282803"/>
                  </a:lnTo>
                  <a:lnTo>
                    <a:pt x="263950" y="305427"/>
                  </a:lnTo>
                  <a:lnTo>
                    <a:pt x="279033" y="282803"/>
                  </a:lnTo>
                  <a:lnTo>
                    <a:pt x="263950" y="260179"/>
                  </a:lnTo>
                  <a:close/>
                </a:path>
                <a:path w="1885950" h="464185">
                  <a:moveTo>
                    <a:pt x="316740" y="248867"/>
                  </a:moveTo>
                  <a:lnTo>
                    <a:pt x="373301" y="248867"/>
                  </a:lnTo>
                </a:path>
                <a:path w="1885950" h="464185">
                  <a:moveTo>
                    <a:pt x="414779" y="248867"/>
                  </a:moveTo>
                  <a:lnTo>
                    <a:pt x="471339" y="248867"/>
                  </a:lnTo>
                </a:path>
                <a:path w="1885950" h="464185">
                  <a:moveTo>
                    <a:pt x="395925" y="226242"/>
                  </a:moveTo>
                  <a:lnTo>
                    <a:pt x="380842" y="248867"/>
                  </a:lnTo>
                  <a:lnTo>
                    <a:pt x="395925" y="271491"/>
                  </a:lnTo>
                  <a:lnTo>
                    <a:pt x="411008" y="248867"/>
                  </a:lnTo>
                  <a:lnTo>
                    <a:pt x="395925" y="226242"/>
                  </a:lnTo>
                  <a:close/>
                </a:path>
                <a:path w="1885950" h="464185">
                  <a:moveTo>
                    <a:pt x="471339" y="241325"/>
                  </a:moveTo>
                  <a:lnTo>
                    <a:pt x="531671" y="241325"/>
                  </a:lnTo>
                </a:path>
                <a:path w="1885950" h="464185">
                  <a:moveTo>
                    <a:pt x="573149" y="241325"/>
                  </a:moveTo>
                  <a:lnTo>
                    <a:pt x="629710" y="241325"/>
                  </a:lnTo>
                </a:path>
                <a:path w="1885950" h="464185">
                  <a:moveTo>
                    <a:pt x="550524" y="218701"/>
                  </a:moveTo>
                  <a:lnTo>
                    <a:pt x="535442" y="241325"/>
                  </a:lnTo>
                  <a:lnTo>
                    <a:pt x="550524" y="263950"/>
                  </a:lnTo>
                  <a:lnTo>
                    <a:pt x="565607" y="241325"/>
                  </a:lnTo>
                  <a:lnTo>
                    <a:pt x="550524" y="218701"/>
                  </a:lnTo>
                  <a:close/>
                </a:path>
                <a:path w="1885950" h="464185">
                  <a:moveTo>
                    <a:pt x="629710" y="207389"/>
                  </a:moveTo>
                  <a:lnTo>
                    <a:pt x="712665" y="207389"/>
                  </a:lnTo>
                </a:path>
                <a:path w="1885950" h="464185">
                  <a:moveTo>
                    <a:pt x="754143" y="207389"/>
                  </a:moveTo>
                  <a:lnTo>
                    <a:pt x="837099" y="207389"/>
                  </a:lnTo>
                </a:path>
                <a:path w="1885950" h="464185">
                  <a:moveTo>
                    <a:pt x="735290" y="184765"/>
                  </a:moveTo>
                  <a:lnTo>
                    <a:pt x="720207" y="207389"/>
                  </a:lnTo>
                  <a:lnTo>
                    <a:pt x="735290" y="230013"/>
                  </a:lnTo>
                  <a:lnTo>
                    <a:pt x="750373" y="207389"/>
                  </a:lnTo>
                  <a:lnTo>
                    <a:pt x="735290" y="184765"/>
                  </a:lnTo>
                  <a:close/>
                </a:path>
                <a:path w="1885950" h="464185">
                  <a:moveTo>
                    <a:pt x="837099" y="154599"/>
                  </a:moveTo>
                  <a:lnTo>
                    <a:pt x="950221" y="154599"/>
                  </a:lnTo>
                </a:path>
                <a:path w="1885950" h="464185">
                  <a:moveTo>
                    <a:pt x="991699" y="154599"/>
                  </a:moveTo>
                  <a:lnTo>
                    <a:pt x="1101049" y="154599"/>
                  </a:lnTo>
                </a:path>
                <a:path w="1885950" h="464185">
                  <a:moveTo>
                    <a:pt x="969074" y="131975"/>
                  </a:moveTo>
                  <a:lnTo>
                    <a:pt x="953991" y="154599"/>
                  </a:lnTo>
                  <a:lnTo>
                    <a:pt x="969074" y="177223"/>
                  </a:lnTo>
                  <a:lnTo>
                    <a:pt x="984157" y="154599"/>
                  </a:lnTo>
                  <a:lnTo>
                    <a:pt x="969074" y="131975"/>
                  </a:lnTo>
                  <a:close/>
                </a:path>
                <a:path w="1885950" h="464185">
                  <a:moveTo>
                    <a:pt x="1101049" y="105580"/>
                  </a:moveTo>
                  <a:lnTo>
                    <a:pt x="1263190" y="105580"/>
                  </a:lnTo>
                </a:path>
                <a:path w="1885950" h="464185">
                  <a:moveTo>
                    <a:pt x="1304668" y="105580"/>
                  </a:moveTo>
                  <a:lnTo>
                    <a:pt x="1466809" y="105580"/>
                  </a:lnTo>
                </a:path>
                <a:path w="1885950" h="464185">
                  <a:moveTo>
                    <a:pt x="1282044" y="82955"/>
                  </a:moveTo>
                  <a:lnTo>
                    <a:pt x="1266961" y="105580"/>
                  </a:lnTo>
                  <a:lnTo>
                    <a:pt x="1282044" y="128204"/>
                  </a:lnTo>
                  <a:lnTo>
                    <a:pt x="1297127" y="105580"/>
                  </a:lnTo>
                  <a:lnTo>
                    <a:pt x="1282044" y="82955"/>
                  </a:lnTo>
                  <a:close/>
                </a:path>
                <a:path w="1885950" h="464185">
                  <a:moveTo>
                    <a:pt x="1466809" y="22624"/>
                  </a:moveTo>
                  <a:lnTo>
                    <a:pt x="1655345" y="22624"/>
                  </a:lnTo>
                </a:path>
                <a:path w="1885950" h="464185">
                  <a:moveTo>
                    <a:pt x="1696823" y="22624"/>
                  </a:moveTo>
                  <a:lnTo>
                    <a:pt x="1885359" y="22624"/>
                  </a:lnTo>
                </a:path>
                <a:path w="1885950" h="464185">
                  <a:moveTo>
                    <a:pt x="1674199" y="0"/>
                  </a:moveTo>
                  <a:lnTo>
                    <a:pt x="1659116" y="22624"/>
                  </a:lnTo>
                  <a:lnTo>
                    <a:pt x="1674199" y="45248"/>
                  </a:lnTo>
                  <a:lnTo>
                    <a:pt x="1689282" y="22624"/>
                  </a:lnTo>
                  <a:lnTo>
                    <a:pt x="1674199" y="0"/>
                  </a:lnTo>
                  <a:close/>
                </a:path>
              </a:pathLst>
            </a:custGeom>
            <a:ln w="11312">
              <a:solidFill>
                <a:srgbClr val="59D4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644076" y="2129819"/>
              <a:ext cx="1863089" cy="400050"/>
            </a:xfrm>
            <a:custGeom>
              <a:avLst/>
              <a:gdLst/>
              <a:ahLst/>
              <a:cxnLst/>
              <a:rect l="l" t="t" r="r" b="b"/>
              <a:pathLst>
                <a:path w="1863090" h="400050">
                  <a:moveTo>
                    <a:pt x="0" y="399695"/>
                  </a:moveTo>
                  <a:lnTo>
                    <a:pt x="18853" y="395925"/>
                  </a:lnTo>
                  <a:lnTo>
                    <a:pt x="56560" y="395925"/>
                  </a:lnTo>
                  <a:lnTo>
                    <a:pt x="75414" y="392154"/>
                  </a:lnTo>
                  <a:lnTo>
                    <a:pt x="113121" y="392154"/>
                  </a:lnTo>
                  <a:lnTo>
                    <a:pt x="131975" y="388383"/>
                  </a:lnTo>
                  <a:lnTo>
                    <a:pt x="150828" y="388383"/>
                  </a:lnTo>
                  <a:lnTo>
                    <a:pt x="169682" y="384612"/>
                  </a:lnTo>
                  <a:lnTo>
                    <a:pt x="207389" y="384612"/>
                  </a:lnTo>
                  <a:lnTo>
                    <a:pt x="226243" y="380842"/>
                  </a:lnTo>
                  <a:lnTo>
                    <a:pt x="245096" y="380842"/>
                  </a:lnTo>
                  <a:lnTo>
                    <a:pt x="263950" y="377071"/>
                  </a:lnTo>
                  <a:lnTo>
                    <a:pt x="282803" y="377071"/>
                  </a:lnTo>
                  <a:lnTo>
                    <a:pt x="320511" y="369530"/>
                  </a:lnTo>
                  <a:lnTo>
                    <a:pt x="339364" y="369530"/>
                  </a:lnTo>
                  <a:lnTo>
                    <a:pt x="358218" y="365759"/>
                  </a:lnTo>
                  <a:lnTo>
                    <a:pt x="377071" y="365759"/>
                  </a:lnTo>
                  <a:lnTo>
                    <a:pt x="433632" y="354447"/>
                  </a:lnTo>
                  <a:lnTo>
                    <a:pt x="452486" y="354447"/>
                  </a:lnTo>
                  <a:lnTo>
                    <a:pt x="490193" y="346905"/>
                  </a:lnTo>
                  <a:lnTo>
                    <a:pt x="509047" y="346905"/>
                  </a:lnTo>
                  <a:lnTo>
                    <a:pt x="603315" y="328052"/>
                  </a:lnTo>
                  <a:lnTo>
                    <a:pt x="622168" y="328052"/>
                  </a:lnTo>
                  <a:lnTo>
                    <a:pt x="904972" y="271491"/>
                  </a:lnTo>
                  <a:lnTo>
                    <a:pt x="923826" y="263950"/>
                  </a:lnTo>
                </a:path>
                <a:path w="1863090" h="400050">
                  <a:moveTo>
                    <a:pt x="923826" y="263950"/>
                  </a:moveTo>
                  <a:lnTo>
                    <a:pt x="1018094" y="245096"/>
                  </a:lnTo>
                  <a:lnTo>
                    <a:pt x="1036947" y="237555"/>
                  </a:lnTo>
                  <a:lnTo>
                    <a:pt x="1093508" y="226242"/>
                  </a:lnTo>
                  <a:lnTo>
                    <a:pt x="1112362" y="218701"/>
                  </a:lnTo>
                  <a:lnTo>
                    <a:pt x="1168922" y="207389"/>
                  </a:lnTo>
                  <a:lnTo>
                    <a:pt x="1187776" y="199847"/>
                  </a:lnTo>
                  <a:lnTo>
                    <a:pt x="1225483" y="192306"/>
                  </a:lnTo>
                  <a:lnTo>
                    <a:pt x="1244337" y="184765"/>
                  </a:lnTo>
                  <a:lnTo>
                    <a:pt x="1282044" y="177223"/>
                  </a:lnTo>
                  <a:lnTo>
                    <a:pt x="1300898" y="169682"/>
                  </a:lnTo>
                  <a:lnTo>
                    <a:pt x="1338605" y="162140"/>
                  </a:lnTo>
                  <a:lnTo>
                    <a:pt x="1357458" y="154599"/>
                  </a:lnTo>
                  <a:lnTo>
                    <a:pt x="1376312" y="150828"/>
                  </a:lnTo>
                  <a:lnTo>
                    <a:pt x="1395166" y="143287"/>
                  </a:lnTo>
                  <a:lnTo>
                    <a:pt x="1414019" y="139516"/>
                  </a:lnTo>
                  <a:lnTo>
                    <a:pt x="1432873" y="131975"/>
                  </a:lnTo>
                  <a:lnTo>
                    <a:pt x="1451726" y="128204"/>
                  </a:lnTo>
                  <a:lnTo>
                    <a:pt x="1466809" y="124433"/>
                  </a:lnTo>
                  <a:lnTo>
                    <a:pt x="1485663" y="116892"/>
                  </a:lnTo>
                  <a:lnTo>
                    <a:pt x="1504516" y="113121"/>
                  </a:lnTo>
                  <a:lnTo>
                    <a:pt x="1523370" y="105580"/>
                  </a:lnTo>
                  <a:lnTo>
                    <a:pt x="1542224" y="101809"/>
                  </a:lnTo>
                  <a:lnTo>
                    <a:pt x="1561077" y="94267"/>
                  </a:lnTo>
                  <a:lnTo>
                    <a:pt x="1579931" y="90497"/>
                  </a:lnTo>
                  <a:lnTo>
                    <a:pt x="1598784" y="82955"/>
                  </a:lnTo>
                  <a:lnTo>
                    <a:pt x="1617638" y="79185"/>
                  </a:lnTo>
                  <a:lnTo>
                    <a:pt x="1636492" y="71643"/>
                  </a:lnTo>
                  <a:lnTo>
                    <a:pt x="1655345" y="67872"/>
                  </a:lnTo>
                  <a:lnTo>
                    <a:pt x="1693052" y="52790"/>
                  </a:lnTo>
                  <a:lnTo>
                    <a:pt x="1711906" y="49019"/>
                  </a:lnTo>
                  <a:lnTo>
                    <a:pt x="1730760" y="41477"/>
                  </a:lnTo>
                  <a:lnTo>
                    <a:pt x="1749613" y="37707"/>
                  </a:lnTo>
                  <a:lnTo>
                    <a:pt x="1787320" y="22624"/>
                  </a:lnTo>
                  <a:lnTo>
                    <a:pt x="1806174" y="18853"/>
                  </a:lnTo>
                  <a:lnTo>
                    <a:pt x="1825027" y="11312"/>
                  </a:lnTo>
                  <a:lnTo>
                    <a:pt x="1843881" y="7541"/>
                  </a:lnTo>
                </a:path>
                <a:path w="1863090" h="400050">
                  <a:moveTo>
                    <a:pt x="1843881" y="7541"/>
                  </a:moveTo>
                  <a:lnTo>
                    <a:pt x="1862735" y="0"/>
                  </a:lnTo>
                </a:path>
              </a:pathLst>
            </a:custGeom>
            <a:ln w="22624">
              <a:solidFill>
                <a:srgbClr val="59D4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6489477" y="2778382"/>
              <a:ext cx="2017395" cy="184785"/>
            </a:xfrm>
            <a:custGeom>
              <a:avLst/>
              <a:gdLst/>
              <a:ahLst/>
              <a:cxnLst/>
              <a:rect l="l" t="t" r="r" b="b"/>
              <a:pathLst>
                <a:path w="2017395" h="184785">
                  <a:moveTo>
                    <a:pt x="0" y="184765"/>
                  </a:moveTo>
                  <a:lnTo>
                    <a:pt x="18853" y="184765"/>
                  </a:lnTo>
                  <a:lnTo>
                    <a:pt x="37707" y="180994"/>
                  </a:lnTo>
                  <a:lnTo>
                    <a:pt x="222472" y="180994"/>
                  </a:lnTo>
                  <a:lnTo>
                    <a:pt x="241326" y="177223"/>
                  </a:lnTo>
                  <a:lnTo>
                    <a:pt x="324281" y="177223"/>
                  </a:lnTo>
                  <a:lnTo>
                    <a:pt x="346906" y="173452"/>
                  </a:lnTo>
                  <a:lnTo>
                    <a:pt x="407237" y="173452"/>
                  </a:lnTo>
                  <a:lnTo>
                    <a:pt x="426091" y="169682"/>
                  </a:lnTo>
                  <a:lnTo>
                    <a:pt x="486422" y="169682"/>
                  </a:lnTo>
                  <a:lnTo>
                    <a:pt x="509047" y="165911"/>
                  </a:lnTo>
                  <a:lnTo>
                    <a:pt x="550524" y="165911"/>
                  </a:lnTo>
                  <a:lnTo>
                    <a:pt x="569378" y="162140"/>
                  </a:lnTo>
                  <a:lnTo>
                    <a:pt x="610856" y="162140"/>
                  </a:lnTo>
                  <a:lnTo>
                    <a:pt x="629710" y="158370"/>
                  </a:lnTo>
                  <a:lnTo>
                    <a:pt x="652334" y="158370"/>
                  </a:lnTo>
                  <a:lnTo>
                    <a:pt x="671187" y="154599"/>
                  </a:lnTo>
                  <a:lnTo>
                    <a:pt x="712665" y="154599"/>
                  </a:lnTo>
                  <a:lnTo>
                    <a:pt x="731519" y="150828"/>
                  </a:lnTo>
                  <a:lnTo>
                    <a:pt x="754143" y="150828"/>
                  </a:lnTo>
                  <a:lnTo>
                    <a:pt x="772997" y="147057"/>
                  </a:lnTo>
                  <a:lnTo>
                    <a:pt x="814475" y="147057"/>
                  </a:lnTo>
                  <a:lnTo>
                    <a:pt x="833328" y="143287"/>
                  </a:lnTo>
                  <a:lnTo>
                    <a:pt x="855953" y="143287"/>
                  </a:lnTo>
                  <a:lnTo>
                    <a:pt x="874806" y="139516"/>
                  </a:lnTo>
                  <a:lnTo>
                    <a:pt x="897431" y="139516"/>
                  </a:lnTo>
                  <a:lnTo>
                    <a:pt x="916284" y="135745"/>
                  </a:lnTo>
                  <a:lnTo>
                    <a:pt x="935138" y="135745"/>
                  </a:lnTo>
                  <a:lnTo>
                    <a:pt x="957762" y="131975"/>
                  </a:lnTo>
                  <a:lnTo>
                    <a:pt x="976616" y="131975"/>
                  </a:lnTo>
                  <a:lnTo>
                    <a:pt x="999240" y="128204"/>
                  </a:lnTo>
                </a:path>
                <a:path w="2017395" h="184785">
                  <a:moveTo>
                    <a:pt x="999240" y="128204"/>
                  </a:moveTo>
                  <a:lnTo>
                    <a:pt x="1018094" y="128204"/>
                  </a:lnTo>
                  <a:lnTo>
                    <a:pt x="1036947" y="124433"/>
                  </a:lnTo>
                  <a:lnTo>
                    <a:pt x="1059572" y="124433"/>
                  </a:lnTo>
                  <a:lnTo>
                    <a:pt x="1078425" y="120662"/>
                  </a:lnTo>
                  <a:lnTo>
                    <a:pt x="1101049" y="116892"/>
                  </a:lnTo>
                  <a:lnTo>
                    <a:pt x="1119903" y="116892"/>
                  </a:lnTo>
                  <a:lnTo>
                    <a:pt x="1142527" y="113121"/>
                  </a:lnTo>
                  <a:lnTo>
                    <a:pt x="1161381" y="113121"/>
                  </a:lnTo>
                  <a:lnTo>
                    <a:pt x="1180235" y="109350"/>
                  </a:lnTo>
                  <a:lnTo>
                    <a:pt x="1202859" y="109350"/>
                  </a:lnTo>
                  <a:lnTo>
                    <a:pt x="1221712" y="105580"/>
                  </a:lnTo>
                  <a:lnTo>
                    <a:pt x="1244337" y="101809"/>
                  </a:lnTo>
                  <a:lnTo>
                    <a:pt x="1263190" y="101809"/>
                  </a:lnTo>
                  <a:lnTo>
                    <a:pt x="1282044" y="98038"/>
                  </a:lnTo>
                  <a:lnTo>
                    <a:pt x="1304668" y="94267"/>
                  </a:lnTo>
                  <a:lnTo>
                    <a:pt x="1323522" y="94267"/>
                  </a:lnTo>
                  <a:lnTo>
                    <a:pt x="1346146" y="90497"/>
                  </a:lnTo>
                  <a:lnTo>
                    <a:pt x="1365000" y="90497"/>
                  </a:lnTo>
                  <a:lnTo>
                    <a:pt x="1383853" y="86726"/>
                  </a:lnTo>
                  <a:lnTo>
                    <a:pt x="1406478" y="82955"/>
                  </a:lnTo>
                  <a:lnTo>
                    <a:pt x="1425331" y="82955"/>
                  </a:lnTo>
                  <a:lnTo>
                    <a:pt x="1447956" y="79185"/>
                  </a:lnTo>
                  <a:lnTo>
                    <a:pt x="1485663" y="71643"/>
                  </a:lnTo>
                  <a:lnTo>
                    <a:pt x="1508287" y="71643"/>
                  </a:lnTo>
                  <a:lnTo>
                    <a:pt x="1527141" y="67872"/>
                  </a:lnTo>
                  <a:lnTo>
                    <a:pt x="1549765" y="64102"/>
                  </a:lnTo>
                  <a:lnTo>
                    <a:pt x="1568619" y="64102"/>
                  </a:lnTo>
                  <a:lnTo>
                    <a:pt x="1591243" y="60331"/>
                  </a:lnTo>
                  <a:lnTo>
                    <a:pt x="1610097" y="56560"/>
                  </a:lnTo>
                  <a:lnTo>
                    <a:pt x="1628950" y="56560"/>
                  </a:lnTo>
                  <a:lnTo>
                    <a:pt x="1651574" y="52790"/>
                  </a:lnTo>
                  <a:lnTo>
                    <a:pt x="1670428" y="49019"/>
                  </a:lnTo>
                  <a:lnTo>
                    <a:pt x="1693052" y="45248"/>
                  </a:lnTo>
                  <a:lnTo>
                    <a:pt x="1711906" y="45248"/>
                  </a:lnTo>
                  <a:lnTo>
                    <a:pt x="1730760" y="41477"/>
                  </a:lnTo>
                  <a:lnTo>
                    <a:pt x="1753384" y="37707"/>
                  </a:lnTo>
                  <a:lnTo>
                    <a:pt x="1772237" y="33936"/>
                  </a:lnTo>
                  <a:lnTo>
                    <a:pt x="1794862" y="33936"/>
                  </a:lnTo>
                  <a:lnTo>
                    <a:pt x="1832569" y="26395"/>
                  </a:lnTo>
                  <a:lnTo>
                    <a:pt x="1855193" y="22624"/>
                  </a:lnTo>
                  <a:lnTo>
                    <a:pt x="1874047" y="18853"/>
                  </a:lnTo>
                  <a:lnTo>
                    <a:pt x="1896671" y="18853"/>
                  </a:lnTo>
                  <a:lnTo>
                    <a:pt x="1915525" y="15082"/>
                  </a:lnTo>
                  <a:lnTo>
                    <a:pt x="1938149" y="11312"/>
                  </a:lnTo>
                  <a:lnTo>
                    <a:pt x="1975856" y="3770"/>
                  </a:lnTo>
                  <a:lnTo>
                    <a:pt x="1998481" y="3770"/>
                  </a:lnTo>
                </a:path>
                <a:path w="2017395" h="184785">
                  <a:moveTo>
                    <a:pt x="1998481" y="3770"/>
                  </a:moveTo>
                  <a:lnTo>
                    <a:pt x="2017334" y="0"/>
                  </a:lnTo>
                </a:path>
              </a:pathLst>
            </a:custGeom>
            <a:ln w="22624">
              <a:solidFill>
                <a:srgbClr val="BF8278"/>
              </a:solidFill>
              <a:prstDash val="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4" name="object 154"/>
          <p:cNvSpPr txBox="1"/>
          <p:nvPr/>
        </p:nvSpPr>
        <p:spPr>
          <a:xfrm>
            <a:off x="8941488" y="1752774"/>
            <a:ext cx="54610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95"/>
              </a:lnSpc>
            </a:pPr>
            <a:r>
              <a:rPr sz="750" spc="955" dirty="0">
                <a:latin typeface="Symbol"/>
                <a:cs typeface="Symbol"/>
              </a:rPr>
              <a:t></a:t>
            </a:r>
            <a:endParaRPr sz="750">
              <a:latin typeface="Symbol"/>
              <a:cs typeface="Symbo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8087777" y="1710513"/>
            <a:ext cx="97028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spcBef>
                <a:spcPts val="125"/>
              </a:spcBef>
            </a:pPr>
            <a:r>
              <a:rPr sz="750" dirty="0">
                <a:latin typeface="Arial"/>
                <a:cs typeface="Arial"/>
              </a:rPr>
              <a:t>ECCE</a:t>
            </a:r>
            <a:r>
              <a:rPr sz="750" spc="3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MC:</a:t>
            </a:r>
            <a:r>
              <a:rPr sz="750" spc="3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Single</a:t>
            </a:r>
            <a:r>
              <a:rPr sz="750" spc="180" dirty="0">
                <a:latin typeface="Arial"/>
                <a:cs typeface="Arial"/>
              </a:rPr>
              <a:t>  </a:t>
            </a:r>
            <a:r>
              <a:rPr sz="750" spc="-75" baseline="38888" dirty="0">
                <a:latin typeface="Arial"/>
                <a:cs typeface="Arial"/>
              </a:rPr>
              <a:t>-</a:t>
            </a:r>
            <a:endParaRPr sz="750" baseline="38888">
              <a:latin typeface="Arial"/>
              <a:cs typeface="Aria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8263812" y="1918313"/>
            <a:ext cx="49974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750" dirty="0">
                <a:latin typeface="Arial"/>
                <a:cs typeface="Arial"/>
              </a:rPr>
              <a:t>2.5</a:t>
            </a:r>
            <a:r>
              <a:rPr sz="750" spc="25" dirty="0">
                <a:latin typeface="Arial"/>
                <a:cs typeface="Arial"/>
              </a:rPr>
              <a:t> </a:t>
            </a:r>
            <a:r>
              <a:rPr sz="750" spc="235" dirty="0">
                <a:latin typeface="Symbol"/>
                <a:cs typeface="Symbol"/>
              </a:rPr>
              <a:t>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spc="280" dirty="0">
                <a:latin typeface="Symbol"/>
                <a:cs typeface="Symbol"/>
              </a:rPr>
              <a:t>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"/>
                <a:cs typeface="Arial"/>
              </a:rPr>
              <a:t>&lt;</a:t>
            </a:r>
            <a:r>
              <a:rPr sz="750" spc="15" dirty="0">
                <a:latin typeface="Arial"/>
                <a:cs typeface="Arial"/>
              </a:rPr>
              <a:t> </a:t>
            </a:r>
            <a:r>
              <a:rPr sz="750" spc="-50" dirty="0">
                <a:latin typeface="Arial"/>
                <a:cs typeface="Arial"/>
              </a:rPr>
              <a:t>3</a:t>
            </a:r>
            <a:endParaRPr sz="750">
              <a:latin typeface="Arial"/>
              <a:cs typeface="Arial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8134140" y="1941283"/>
            <a:ext cx="117475" cy="128270"/>
          </a:xfrm>
          <a:custGeom>
            <a:avLst/>
            <a:gdLst/>
            <a:ahLst/>
            <a:cxnLst/>
            <a:rect l="l" t="t" r="r" b="b"/>
            <a:pathLst>
              <a:path w="117475" h="128269">
                <a:moveTo>
                  <a:pt x="0" y="64102"/>
                </a:moveTo>
                <a:lnTo>
                  <a:pt x="116892" y="64102"/>
                </a:lnTo>
              </a:path>
              <a:path w="117475" h="128269">
                <a:moveTo>
                  <a:pt x="60331" y="128204"/>
                </a:moveTo>
                <a:lnTo>
                  <a:pt x="60331" y="0"/>
                </a:lnTo>
              </a:path>
              <a:path w="117475" h="128269">
                <a:moveTo>
                  <a:pt x="60331" y="41477"/>
                </a:moveTo>
                <a:lnTo>
                  <a:pt x="37707" y="86726"/>
                </a:lnTo>
                <a:lnTo>
                  <a:pt x="82955" y="86726"/>
                </a:lnTo>
                <a:lnTo>
                  <a:pt x="60331" y="41477"/>
                </a:lnTo>
                <a:close/>
              </a:path>
            </a:pathLst>
          </a:custGeom>
          <a:ln w="11312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 txBox="1"/>
          <p:nvPr/>
        </p:nvSpPr>
        <p:spPr>
          <a:xfrm>
            <a:off x="8263829" y="2131306"/>
            <a:ext cx="499109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750" dirty="0">
                <a:latin typeface="Arial"/>
                <a:cs typeface="Arial"/>
              </a:rPr>
              <a:t>3</a:t>
            </a:r>
            <a:r>
              <a:rPr sz="750" spc="15" dirty="0">
                <a:latin typeface="Arial"/>
                <a:cs typeface="Arial"/>
              </a:rPr>
              <a:t> </a:t>
            </a:r>
            <a:r>
              <a:rPr sz="750" spc="235" dirty="0">
                <a:latin typeface="Symbol"/>
                <a:cs typeface="Symbol"/>
              </a:rPr>
              <a:t>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spc="280" dirty="0">
                <a:latin typeface="Symbol"/>
                <a:cs typeface="Symbol"/>
              </a:rPr>
              <a:t>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"/>
                <a:cs typeface="Arial"/>
              </a:rPr>
              <a:t>&lt;</a:t>
            </a:r>
            <a:r>
              <a:rPr sz="750" spc="15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3.5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159" name="object 159"/>
          <p:cNvGrpSpPr/>
          <p:nvPr/>
        </p:nvGrpSpPr>
        <p:grpSpPr>
          <a:xfrm>
            <a:off x="8134139" y="1775372"/>
            <a:ext cx="1663064" cy="509270"/>
            <a:chOff x="6610139" y="1775372"/>
            <a:chExt cx="1663064" cy="509270"/>
          </a:xfrm>
        </p:grpSpPr>
        <p:pic>
          <p:nvPicPr>
            <p:cNvPr id="160" name="object 16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10139" y="2156214"/>
              <a:ext cx="116892" cy="128204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7390678" y="1775372"/>
              <a:ext cx="882650" cy="347345"/>
            </a:xfrm>
            <a:custGeom>
              <a:avLst/>
              <a:gdLst/>
              <a:ahLst/>
              <a:cxnLst/>
              <a:rect l="l" t="t" r="r" b="b"/>
              <a:pathLst>
                <a:path w="882650" h="347344">
                  <a:moveTo>
                    <a:pt x="882348" y="0"/>
                  </a:moveTo>
                  <a:lnTo>
                    <a:pt x="0" y="0"/>
                  </a:lnTo>
                  <a:lnTo>
                    <a:pt x="0" y="346905"/>
                  </a:lnTo>
                  <a:lnTo>
                    <a:pt x="882348" y="346905"/>
                  </a:lnTo>
                  <a:lnTo>
                    <a:pt x="8823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2" name="object 162"/>
          <p:cNvSpPr txBox="1"/>
          <p:nvPr/>
        </p:nvSpPr>
        <p:spPr>
          <a:xfrm>
            <a:off x="9121022" y="1866360"/>
            <a:ext cx="941069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750" dirty="0">
                <a:latin typeface="Arial"/>
                <a:cs typeface="Arial"/>
              </a:rPr>
              <a:t>EIC</a:t>
            </a:r>
            <a:r>
              <a:rPr sz="750" spc="2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YR</a:t>
            </a:r>
            <a:r>
              <a:rPr sz="750" spc="2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2.5</a:t>
            </a:r>
            <a:r>
              <a:rPr sz="750" spc="45" dirty="0">
                <a:latin typeface="Arial"/>
                <a:cs typeface="Arial"/>
              </a:rPr>
              <a:t> </a:t>
            </a:r>
            <a:r>
              <a:rPr sz="750" spc="235" dirty="0">
                <a:latin typeface="Symbol"/>
                <a:cs typeface="Symbol"/>
              </a:rPr>
              <a:t>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spc="280" dirty="0">
                <a:latin typeface="Symbol"/>
                <a:cs typeface="Symbol"/>
              </a:rPr>
              <a:t>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"/>
                <a:cs typeface="Arial"/>
              </a:rPr>
              <a:t>&lt;</a:t>
            </a:r>
            <a:r>
              <a:rPr sz="750" spc="25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3.5</a:t>
            </a:r>
            <a:endParaRPr sz="750">
              <a:latin typeface="Arial"/>
              <a:cs typeface="Arial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8948615" y="1948825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99" y="0"/>
                </a:lnTo>
              </a:path>
            </a:pathLst>
          </a:custGeom>
          <a:ln w="22624">
            <a:solidFill>
              <a:srgbClr val="BF8278"/>
            </a:solidFill>
            <a:prstDash val="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 txBox="1"/>
          <p:nvPr/>
        </p:nvSpPr>
        <p:spPr>
          <a:xfrm>
            <a:off x="1791343" y="555943"/>
            <a:ext cx="8239529" cy="9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Track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momentum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dependent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momentum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resolution.</a:t>
            </a:r>
            <a:endParaRPr sz="2800" dirty="0">
              <a:latin typeface="Calibri"/>
              <a:cs typeface="Calibri"/>
            </a:endParaRPr>
          </a:p>
          <a:p>
            <a:pPr marL="472440">
              <a:spcBef>
                <a:spcPts val="1885"/>
              </a:spcBef>
              <a:tabLst>
                <a:tab pos="3267075" algn="l"/>
                <a:tab pos="6041390" algn="l"/>
              </a:tabLst>
            </a:pPr>
            <a:r>
              <a:rPr sz="1150" spc="409" dirty="0">
                <a:latin typeface="Symbol"/>
                <a:cs typeface="Symbol"/>
              </a:rPr>
              <a:t>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lang="en-US" sz="1150" spc="55" dirty="0" err="1">
                <a:latin typeface="Times New Roman"/>
                <a:cs typeface="Times New Roman"/>
              </a:rPr>
              <a:t>d</a:t>
            </a:r>
            <a:r>
              <a:rPr sz="1150" dirty="0" err="1">
                <a:latin typeface="Arial"/>
                <a:cs typeface="Arial"/>
              </a:rPr>
              <a:t>p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/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p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VS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p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in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0 </a:t>
            </a:r>
            <a:r>
              <a:rPr sz="1150" spc="340" dirty="0">
                <a:latin typeface="Symbol"/>
                <a:cs typeface="Symbol"/>
              </a:rPr>
              <a:t></a:t>
            </a:r>
            <a:r>
              <a:rPr lang="en-US" sz="1150" spc="340" dirty="0">
                <a:latin typeface="Symbol"/>
                <a:cs typeface="Symbol"/>
              </a:rPr>
              <a:t>&lt;</a:t>
            </a:r>
            <a:r>
              <a:rPr lang="en-US" sz="1150" spc="340" dirty="0">
                <a:latin typeface="Symbol"/>
                <a:cs typeface="Symbol"/>
                <a:sym typeface="Symbol" panose="05050102010706020507" pitchFamily="18" charset="2"/>
              </a:rPr>
              <a:t>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spc="-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Arial"/>
                <a:cs typeface="Arial"/>
              </a:rPr>
              <a:t>&lt;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spc="-50" dirty="0">
                <a:latin typeface="Arial"/>
                <a:cs typeface="Arial"/>
              </a:rPr>
              <a:t>1</a:t>
            </a:r>
            <a:r>
              <a:rPr sz="1150" dirty="0">
                <a:latin typeface="Arial"/>
                <a:cs typeface="Arial"/>
              </a:rPr>
              <a:t>	</a:t>
            </a:r>
            <a:r>
              <a:rPr sz="1150" spc="409" dirty="0">
                <a:latin typeface="Symbol"/>
                <a:cs typeface="Symbol"/>
              </a:rPr>
              <a:t>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lang="en-US" sz="1150" spc="55" dirty="0" err="1">
                <a:latin typeface="Times New Roman"/>
                <a:cs typeface="Times New Roman"/>
              </a:rPr>
              <a:t>d</a:t>
            </a:r>
            <a:r>
              <a:rPr sz="1150" dirty="0" err="1">
                <a:latin typeface="Arial"/>
                <a:cs typeface="Arial"/>
              </a:rPr>
              <a:t>p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/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p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VS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p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in</a:t>
            </a:r>
            <a:r>
              <a:rPr sz="1150" spc="-10" dirty="0">
                <a:latin typeface="Arial"/>
                <a:cs typeface="Arial"/>
              </a:rPr>
              <a:t> 1</a:t>
            </a:r>
            <a:r>
              <a:rPr lang="en-US" sz="1150" spc="-10" dirty="0">
                <a:latin typeface="Arial"/>
                <a:cs typeface="Arial"/>
              </a:rPr>
              <a:t> </a:t>
            </a:r>
            <a:r>
              <a:rPr sz="1150" spc="-200" dirty="0">
                <a:latin typeface="Arial"/>
                <a:cs typeface="Arial"/>
              </a:rPr>
              <a:t> </a:t>
            </a:r>
            <a:r>
              <a:rPr lang="en-US" sz="1150" spc="340" dirty="0">
                <a:latin typeface="Symbol"/>
                <a:cs typeface="Symbol"/>
              </a:rPr>
              <a:t>&lt; </a:t>
            </a:r>
            <a:r>
              <a:rPr lang="en-US" sz="1150" spc="340" dirty="0">
                <a:latin typeface="Symbol"/>
                <a:cs typeface="Symbol"/>
                <a:sym typeface="Symbol" panose="05050102010706020507" pitchFamily="18" charset="2"/>
              </a:rPr>
              <a:t></a:t>
            </a:r>
            <a:r>
              <a:rPr sz="1150" spc="-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Arial"/>
                <a:cs typeface="Arial"/>
              </a:rPr>
              <a:t>&lt;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spc="-25" dirty="0">
                <a:latin typeface="Arial"/>
                <a:cs typeface="Arial"/>
              </a:rPr>
              <a:t>2.5</a:t>
            </a:r>
            <a:r>
              <a:rPr sz="1150" dirty="0">
                <a:latin typeface="Arial"/>
                <a:cs typeface="Arial"/>
              </a:rPr>
              <a:t>	</a:t>
            </a:r>
            <a:r>
              <a:rPr sz="1150" spc="409" dirty="0">
                <a:latin typeface="Symbol"/>
                <a:cs typeface="Symbol"/>
              </a:rPr>
              <a:t>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lang="en-US" sz="1150" spc="55" dirty="0" err="1">
                <a:latin typeface="Times New Roman"/>
                <a:cs typeface="Times New Roman"/>
              </a:rPr>
              <a:t>d</a:t>
            </a:r>
            <a:r>
              <a:rPr sz="1150" dirty="0" err="1">
                <a:latin typeface="Arial"/>
                <a:cs typeface="Arial"/>
              </a:rPr>
              <a:t>p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/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p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VS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p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in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2.5</a:t>
            </a:r>
            <a:r>
              <a:rPr sz="1150" spc="-25" dirty="0">
                <a:latin typeface="Arial"/>
                <a:cs typeface="Arial"/>
              </a:rPr>
              <a:t> </a:t>
            </a:r>
            <a:r>
              <a:rPr lang="en-US" sz="1150" spc="340" dirty="0">
                <a:latin typeface="Symbol"/>
                <a:cs typeface="Symbol"/>
              </a:rPr>
              <a:t>&lt;</a:t>
            </a:r>
            <a:r>
              <a:rPr lang="en-US" sz="1150" spc="340" dirty="0">
                <a:latin typeface="Symbol"/>
                <a:cs typeface="Symbol"/>
                <a:sym typeface="Symbol" panose="05050102010706020507" pitchFamily="18" charset="2"/>
              </a:rPr>
              <a:t></a:t>
            </a:r>
            <a:r>
              <a:rPr lang="en-US" sz="1150" spc="340" dirty="0">
                <a:latin typeface="Symbol"/>
                <a:cs typeface="Symbol"/>
              </a:rPr>
              <a:t> </a:t>
            </a:r>
            <a:r>
              <a:rPr sz="1150" spc="-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Arial"/>
                <a:cs typeface="Arial"/>
              </a:rPr>
              <a:t>&lt;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spc="-25" dirty="0">
                <a:latin typeface="Arial"/>
                <a:cs typeface="Arial"/>
              </a:rPr>
              <a:t>3.5</a:t>
            </a:r>
            <a:endParaRPr sz="1150" dirty="0">
              <a:latin typeface="Arial"/>
              <a:cs typeface="Arial"/>
            </a:endParaRPr>
          </a:p>
          <a:p>
            <a:pPr marL="2919095">
              <a:spcBef>
                <a:spcPts val="284"/>
              </a:spcBef>
              <a:tabLst>
                <a:tab pos="5812790" algn="l"/>
              </a:tabLst>
            </a:pPr>
            <a:r>
              <a:rPr sz="550" spc="-10" dirty="0">
                <a:latin typeface="Arial"/>
                <a:cs typeface="Arial"/>
              </a:rPr>
              <a:t>0.025</a:t>
            </a:r>
            <a:r>
              <a:rPr sz="550" dirty="0">
                <a:latin typeface="Arial"/>
                <a:cs typeface="Arial"/>
              </a:rPr>
              <a:t>	</a:t>
            </a:r>
            <a:r>
              <a:rPr sz="550" spc="-20" dirty="0">
                <a:latin typeface="Arial"/>
                <a:cs typeface="Arial"/>
              </a:rPr>
              <a:t>0.08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2249116" y="4138670"/>
            <a:ext cx="2203450" cy="1795145"/>
          </a:xfrm>
          <a:custGeom>
            <a:avLst/>
            <a:gdLst/>
            <a:ahLst/>
            <a:cxnLst/>
            <a:rect l="l" t="t" r="r" b="b"/>
            <a:pathLst>
              <a:path w="2203450" h="1795145">
                <a:moveTo>
                  <a:pt x="0" y="1794862"/>
                </a:moveTo>
                <a:lnTo>
                  <a:pt x="2203437" y="1794862"/>
                </a:lnTo>
                <a:lnTo>
                  <a:pt x="2203437" y="0"/>
                </a:lnTo>
                <a:lnTo>
                  <a:pt x="0" y="0"/>
                </a:lnTo>
                <a:lnTo>
                  <a:pt x="0" y="1794862"/>
                </a:lnTo>
                <a:close/>
              </a:path>
              <a:path w="2203450" h="1795145">
                <a:moveTo>
                  <a:pt x="0" y="1794862"/>
                </a:moveTo>
                <a:lnTo>
                  <a:pt x="2203437" y="1794862"/>
                </a:lnTo>
              </a:path>
              <a:path w="2203450" h="1795145">
                <a:moveTo>
                  <a:pt x="0" y="1738301"/>
                </a:moveTo>
                <a:lnTo>
                  <a:pt x="0" y="1794862"/>
                </a:lnTo>
              </a:path>
              <a:path w="2203450" h="1795145">
                <a:moveTo>
                  <a:pt x="56692" y="1764696"/>
                </a:moveTo>
                <a:lnTo>
                  <a:pt x="56692" y="1794862"/>
                </a:lnTo>
              </a:path>
              <a:path w="2203450" h="1795145">
                <a:moveTo>
                  <a:pt x="109604" y="1764696"/>
                </a:moveTo>
                <a:lnTo>
                  <a:pt x="109604" y="1794862"/>
                </a:lnTo>
              </a:path>
              <a:path w="2203450" h="1795145">
                <a:moveTo>
                  <a:pt x="166297" y="1764696"/>
                </a:moveTo>
                <a:lnTo>
                  <a:pt x="166297" y="1794862"/>
                </a:lnTo>
              </a:path>
              <a:path w="2203450" h="1795145">
                <a:moveTo>
                  <a:pt x="219209" y="1738301"/>
                </a:moveTo>
                <a:lnTo>
                  <a:pt x="219209" y="1794862"/>
                </a:lnTo>
              </a:path>
              <a:path w="2203450" h="1795145">
                <a:moveTo>
                  <a:pt x="275902" y="1764696"/>
                </a:moveTo>
                <a:lnTo>
                  <a:pt x="275902" y="1794862"/>
                </a:lnTo>
              </a:path>
              <a:path w="2203450" h="1795145">
                <a:moveTo>
                  <a:pt x="332594" y="1764696"/>
                </a:moveTo>
                <a:lnTo>
                  <a:pt x="332594" y="1794862"/>
                </a:lnTo>
              </a:path>
              <a:path w="2203450" h="1795145">
                <a:moveTo>
                  <a:pt x="385507" y="1764696"/>
                </a:moveTo>
                <a:lnTo>
                  <a:pt x="385507" y="1794862"/>
                </a:lnTo>
              </a:path>
              <a:path w="2203450" h="1795145">
                <a:moveTo>
                  <a:pt x="442199" y="1738301"/>
                </a:moveTo>
                <a:lnTo>
                  <a:pt x="442199" y="1794862"/>
                </a:lnTo>
              </a:path>
              <a:path w="2203450" h="1795145">
                <a:moveTo>
                  <a:pt x="495112" y="1764696"/>
                </a:moveTo>
                <a:lnTo>
                  <a:pt x="495112" y="1794862"/>
                </a:lnTo>
              </a:path>
              <a:path w="2203450" h="1795145">
                <a:moveTo>
                  <a:pt x="551804" y="1764696"/>
                </a:moveTo>
                <a:lnTo>
                  <a:pt x="551804" y="1794862"/>
                </a:lnTo>
              </a:path>
              <a:path w="2203450" h="1795145">
                <a:moveTo>
                  <a:pt x="604717" y="1764696"/>
                </a:moveTo>
                <a:lnTo>
                  <a:pt x="604717" y="1794862"/>
                </a:lnTo>
              </a:path>
              <a:path w="2203450" h="1795145">
                <a:moveTo>
                  <a:pt x="661409" y="1738301"/>
                </a:moveTo>
                <a:lnTo>
                  <a:pt x="661409" y="1794862"/>
                </a:lnTo>
              </a:path>
              <a:path w="2203450" h="1795145">
                <a:moveTo>
                  <a:pt x="718101" y="1764696"/>
                </a:moveTo>
                <a:lnTo>
                  <a:pt x="718101" y="1794862"/>
                </a:lnTo>
              </a:path>
              <a:path w="2203450" h="1795145">
                <a:moveTo>
                  <a:pt x="771014" y="1764696"/>
                </a:moveTo>
                <a:lnTo>
                  <a:pt x="771014" y="1794862"/>
                </a:lnTo>
              </a:path>
              <a:path w="2203450" h="1795145">
                <a:moveTo>
                  <a:pt x="827706" y="1764696"/>
                </a:moveTo>
                <a:lnTo>
                  <a:pt x="827706" y="1794862"/>
                </a:lnTo>
              </a:path>
              <a:path w="2203450" h="1795145">
                <a:moveTo>
                  <a:pt x="880619" y="1738301"/>
                </a:moveTo>
                <a:lnTo>
                  <a:pt x="880619" y="1794862"/>
                </a:lnTo>
              </a:path>
              <a:path w="2203450" h="1795145">
                <a:moveTo>
                  <a:pt x="937311" y="1764696"/>
                </a:moveTo>
                <a:lnTo>
                  <a:pt x="937311" y="1794862"/>
                </a:lnTo>
              </a:path>
              <a:path w="2203450" h="1795145">
                <a:moveTo>
                  <a:pt x="990224" y="1764696"/>
                </a:moveTo>
                <a:lnTo>
                  <a:pt x="990224" y="1794862"/>
                </a:lnTo>
              </a:path>
              <a:path w="2203450" h="1795145">
                <a:moveTo>
                  <a:pt x="1046916" y="1764696"/>
                </a:moveTo>
                <a:lnTo>
                  <a:pt x="1046916" y="1794862"/>
                </a:lnTo>
              </a:path>
              <a:path w="2203450" h="1795145">
                <a:moveTo>
                  <a:pt x="1099829" y="1738301"/>
                </a:moveTo>
                <a:lnTo>
                  <a:pt x="1099829" y="1794862"/>
                </a:lnTo>
              </a:path>
              <a:path w="2203450" h="1795145">
                <a:moveTo>
                  <a:pt x="1156521" y="1764696"/>
                </a:moveTo>
                <a:lnTo>
                  <a:pt x="1156521" y="1794862"/>
                </a:lnTo>
              </a:path>
              <a:path w="2203450" h="1795145">
                <a:moveTo>
                  <a:pt x="1213213" y="1764696"/>
                </a:moveTo>
                <a:lnTo>
                  <a:pt x="1213213" y="1794862"/>
                </a:lnTo>
              </a:path>
              <a:path w="2203450" h="1795145">
                <a:moveTo>
                  <a:pt x="1266126" y="1764696"/>
                </a:moveTo>
                <a:lnTo>
                  <a:pt x="1266126" y="1794862"/>
                </a:lnTo>
              </a:path>
              <a:path w="2203450" h="1795145">
                <a:moveTo>
                  <a:pt x="1322818" y="1738301"/>
                </a:moveTo>
                <a:lnTo>
                  <a:pt x="1322818" y="1794862"/>
                </a:lnTo>
              </a:path>
              <a:path w="2203450" h="1795145">
                <a:moveTo>
                  <a:pt x="1375731" y="1764696"/>
                </a:moveTo>
                <a:lnTo>
                  <a:pt x="1375731" y="1794862"/>
                </a:lnTo>
              </a:path>
              <a:path w="2203450" h="1795145">
                <a:moveTo>
                  <a:pt x="1432423" y="1764696"/>
                </a:moveTo>
                <a:lnTo>
                  <a:pt x="1432423" y="1794862"/>
                </a:lnTo>
              </a:path>
              <a:path w="2203450" h="1795145">
                <a:moveTo>
                  <a:pt x="1485336" y="1764696"/>
                </a:moveTo>
                <a:lnTo>
                  <a:pt x="1485336" y="1794862"/>
                </a:lnTo>
              </a:path>
              <a:path w="2203450" h="1795145">
                <a:moveTo>
                  <a:pt x="1542028" y="1738301"/>
                </a:moveTo>
                <a:lnTo>
                  <a:pt x="1542028" y="1794862"/>
                </a:lnTo>
              </a:path>
              <a:path w="2203450" h="1795145">
                <a:moveTo>
                  <a:pt x="1598720" y="1764696"/>
                </a:moveTo>
                <a:lnTo>
                  <a:pt x="1598720" y="1794862"/>
                </a:lnTo>
              </a:path>
              <a:path w="2203450" h="1795145">
                <a:moveTo>
                  <a:pt x="1651633" y="1764696"/>
                </a:moveTo>
                <a:lnTo>
                  <a:pt x="1651633" y="1794862"/>
                </a:lnTo>
              </a:path>
              <a:path w="2203450" h="1795145">
                <a:moveTo>
                  <a:pt x="1708325" y="1764696"/>
                </a:moveTo>
                <a:lnTo>
                  <a:pt x="1708325" y="1794862"/>
                </a:lnTo>
              </a:path>
              <a:path w="2203450" h="1795145">
                <a:moveTo>
                  <a:pt x="1761238" y="1738301"/>
                </a:moveTo>
                <a:lnTo>
                  <a:pt x="1761238" y="1794862"/>
                </a:lnTo>
              </a:path>
              <a:path w="2203450" h="1795145">
                <a:moveTo>
                  <a:pt x="1817930" y="1764696"/>
                </a:moveTo>
                <a:lnTo>
                  <a:pt x="1817930" y="1794862"/>
                </a:lnTo>
              </a:path>
              <a:path w="2203450" h="1795145">
                <a:moveTo>
                  <a:pt x="1870843" y="1764696"/>
                </a:moveTo>
                <a:lnTo>
                  <a:pt x="1870843" y="1794862"/>
                </a:lnTo>
              </a:path>
              <a:path w="2203450" h="1795145">
                <a:moveTo>
                  <a:pt x="1927535" y="1764696"/>
                </a:moveTo>
                <a:lnTo>
                  <a:pt x="1927535" y="1794862"/>
                </a:lnTo>
              </a:path>
              <a:path w="2203450" h="1795145">
                <a:moveTo>
                  <a:pt x="1984227" y="1738301"/>
                </a:moveTo>
                <a:lnTo>
                  <a:pt x="1984227" y="1794862"/>
                </a:lnTo>
              </a:path>
              <a:path w="2203450" h="1795145">
                <a:moveTo>
                  <a:pt x="2037140" y="1764696"/>
                </a:moveTo>
                <a:lnTo>
                  <a:pt x="2037140" y="1794862"/>
                </a:lnTo>
              </a:path>
              <a:path w="2203450" h="1795145">
                <a:moveTo>
                  <a:pt x="2093832" y="1764696"/>
                </a:moveTo>
                <a:lnTo>
                  <a:pt x="2093832" y="1794862"/>
                </a:lnTo>
              </a:path>
              <a:path w="2203450" h="1795145">
                <a:moveTo>
                  <a:pt x="2146745" y="1764696"/>
                </a:moveTo>
                <a:lnTo>
                  <a:pt x="2146745" y="1794862"/>
                </a:lnTo>
              </a:path>
              <a:path w="2203450" h="1795145">
                <a:moveTo>
                  <a:pt x="2203437" y="1738301"/>
                </a:moveTo>
                <a:lnTo>
                  <a:pt x="2203437" y="1794862"/>
                </a:lnTo>
              </a:path>
            </a:pathLst>
          </a:custGeom>
          <a:ln w="11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 txBox="1"/>
          <p:nvPr/>
        </p:nvSpPr>
        <p:spPr>
          <a:xfrm>
            <a:off x="3670685" y="6029619"/>
            <a:ext cx="799465" cy="14491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850" dirty="0">
                <a:latin typeface="Arial"/>
                <a:cs typeface="Arial"/>
              </a:rPr>
              <a:t>Track</a:t>
            </a:r>
            <a:r>
              <a:rPr sz="850" spc="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(GeV/c)</a:t>
            </a:r>
            <a:endParaRPr sz="850">
              <a:latin typeface="Arial"/>
              <a:cs typeface="Arial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2212711" y="5920602"/>
            <a:ext cx="660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10" dirty="0">
                <a:latin typeface="Arial"/>
                <a:cs typeface="Arial"/>
              </a:rPr>
              <a:t>0</a:t>
            </a:r>
            <a:endParaRPr sz="550">
              <a:latin typeface="Arial"/>
              <a:cs typeface="Aria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2431394" y="5920602"/>
            <a:ext cx="660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10" dirty="0">
                <a:latin typeface="Arial"/>
                <a:cs typeface="Arial"/>
              </a:rPr>
              <a:t>2</a:t>
            </a:r>
            <a:endParaRPr sz="550">
              <a:latin typeface="Arial"/>
              <a:cs typeface="Arial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2655286" y="5920602"/>
            <a:ext cx="660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10" dirty="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2873968" y="5920602"/>
            <a:ext cx="660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10" dirty="0">
                <a:latin typeface="Arial"/>
                <a:cs typeface="Arial"/>
              </a:rPr>
              <a:t>6</a:t>
            </a:r>
            <a:endParaRPr sz="550">
              <a:latin typeface="Arial"/>
              <a:cs typeface="Arial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3092651" y="5920602"/>
            <a:ext cx="660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10" dirty="0">
                <a:latin typeface="Arial"/>
                <a:cs typeface="Arial"/>
              </a:rPr>
              <a:t>8</a:t>
            </a:r>
            <a:endParaRPr sz="550">
              <a:latin typeface="Arial"/>
              <a:cs typeface="Arial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3295714" y="5920602"/>
            <a:ext cx="98679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  <a:tabLst>
                <a:tab pos="231140" algn="l"/>
                <a:tab pos="449580" algn="l"/>
                <a:tab pos="668655" algn="l"/>
                <a:tab pos="892175" algn="l"/>
              </a:tabLst>
            </a:pPr>
            <a:r>
              <a:rPr sz="550" spc="-25" dirty="0">
                <a:latin typeface="Arial"/>
                <a:cs typeface="Arial"/>
              </a:rPr>
              <a:t>10</a:t>
            </a:r>
            <a:r>
              <a:rPr sz="550" dirty="0">
                <a:latin typeface="Arial"/>
                <a:cs typeface="Arial"/>
              </a:rPr>
              <a:t>	</a:t>
            </a:r>
            <a:r>
              <a:rPr sz="550" spc="-25" dirty="0">
                <a:latin typeface="Arial"/>
                <a:cs typeface="Arial"/>
              </a:rPr>
              <a:t>12</a:t>
            </a:r>
            <a:r>
              <a:rPr sz="550" dirty="0">
                <a:latin typeface="Arial"/>
                <a:cs typeface="Arial"/>
              </a:rPr>
              <a:t>	</a:t>
            </a:r>
            <a:r>
              <a:rPr sz="550" spc="-25" dirty="0">
                <a:latin typeface="Arial"/>
                <a:cs typeface="Arial"/>
              </a:rPr>
              <a:t>14</a:t>
            </a:r>
            <a:r>
              <a:rPr sz="550" dirty="0">
                <a:latin typeface="Arial"/>
                <a:cs typeface="Arial"/>
              </a:rPr>
              <a:t>	</a:t>
            </a:r>
            <a:r>
              <a:rPr sz="550" spc="-25" dirty="0">
                <a:latin typeface="Arial"/>
                <a:cs typeface="Arial"/>
              </a:rPr>
              <a:t>16</a:t>
            </a:r>
            <a:r>
              <a:rPr sz="550" dirty="0">
                <a:latin typeface="Arial"/>
                <a:cs typeface="Arial"/>
              </a:rPr>
              <a:t>	</a:t>
            </a:r>
            <a:r>
              <a:rPr sz="550" spc="-25" dirty="0">
                <a:latin typeface="Arial"/>
                <a:cs typeface="Arial"/>
              </a:rPr>
              <a:t>18</a:t>
            </a:r>
            <a:endParaRPr sz="550">
              <a:latin typeface="Arial"/>
              <a:cs typeface="Arial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4394300" y="5920602"/>
            <a:ext cx="10668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-25" dirty="0">
                <a:latin typeface="Arial"/>
                <a:cs typeface="Arial"/>
              </a:rPr>
              <a:t>20</a:t>
            </a:r>
            <a:endParaRPr sz="550">
              <a:latin typeface="Arial"/>
              <a:cs typeface="Arial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2249117" y="4138670"/>
            <a:ext cx="64769" cy="1795145"/>
          </a:xfrm>
          <a:custGeom>
            <a:avLst/>
            <a:gdLst/>
            <a:ahLst/>
            <a:cxnLst/>
            <a:rect l="l" t="t" r="r" b="b"/>
            <a:pathLst>
              <a:path w="64770" h="1795145">
                <a:moveTo>
                  <a:pt x="0" y="1794862"/>
                </a:moveTo>
                <a:lnTo>
                  <a:pt x="0" y="0"/>
                </a:lnTo>
              </a:path>
              <a:path w="64770" h="1795145">
                <a:moveTo>
                  <a:pt x="64251" y="1794862"/>
                </a:moveTo>
                <a:lnTo>
                  <a:pt x="0" y="1794862"/>
                </a:lnTo>
              </a:path>
              <a:path w="64770" h="1795145">
                <a:moveTo>
                  <a:pt x="30235" y="1734530"/>
                </a:moveTo>
                <a:lnTo>
                  <a:pt x="0" y="1734530"/>
                </a:lnTo>
              </a:path>
              <a:path w="64770" h="1795145">
                <a:moveTo>
                  <a:pt x="30235" y="1674199"/>
                </a:moveTo>
                <a:lnTo>
                  <a:pt x="0" y="1674199"/>
                </a:lnTo>
              </a:path>
              <a:path w="64770" h="1795145">
                <a:moveTo>
                  <a:pt x="30235" y="1613867"/>
                </a:moveTo>
                <a:lnTo>
                  <a:pt x="0" y="1613867"/>
                </a:lnTo>
              </a:path>
              <a:path w="64770" h="1795145">
                <a:moveTo>
                  <a:pt x="64251" y="1553536"/>
                </a:moveTo>
                <a:lnTo>
                  <a:pt x="0" y="1553536"/>
                </a:lnTo>
              </a:path>
              <a:path w="64770" h="1795145">
                <a:moveTo>
                  <a:pt x="30235" y="1493204"/>
                </a:moveTo>
                <a:lnTo>
                  <a:pt x="0" y="1493204"/>
                </a:lnTo>
              </a:path>
              <a:path w="64770" h="1795145">
                <a:moveTo>
                  <a:pt x="30235" y="1432873"/>
                </a:moveTo>
                <a:lnTo>
                  <a:pt x="0" y="1432873"/>
                </a:lnTo>
              </a:path>
              <a:path w="64770" h="1795145">
                <a:moveTo>
                  <a:pt x="30235" y="1376312"/>
                </a:moveTo>
                <a:lnTo>
                  <a:pt x="0" y="1376312"/>
                </a:lnTo>
              </a:path>
              <a:path w="64770" h="1795145">
                <a:moveTo>
                  <a:pt x="64251" y="1315980"/>
                </a:moveTo>
                <a:lnTo>
                  <a:pt x="0" y="1315980"/>
                </a:lnTo>
              </a:path>
              <a:path w="64770" h="1795145">
                <a:moveTo>
                  <a:pt x="30235" y="1255649"/>
                </a:moveTo>
                <a:lnTo>
                  <a:pt x="0" y="1255649"/>
                </a:lnTo>
              </a:path>
              <a:path w="64770" h="1795145">
                <a:moveTo>
                  <a:pt x="30235" y="1195317"/>
                </a:moveTo>
                <a:lnTo>
                  <a:pt x="0" y="1195317"/>
                </a:lnTo>
              </a:path>
              <a:path w="64770" h="1795145">
                <a:moveTo>
                  <a:pt x="30235" y="1134986"/>
                </a:moveTo>
                <a:lnTo>
                  <a:pt x="0" y="1134986"/>
                </a:lnTo>
              </a:path>
              <a:path w="64770" h="1795145">
                <a:moveTo>
                  <a:pt x="64251" y="1074654"/>
                </a:moveTo>
                <a:lnTo>
                  <a:pt x="0" y="1074654"/>
                </a:lnTo>
              </a:path>
              <a:path w="64770" h="1795145">
                <a:moveTo>
                  <a:pt x="30235" y="1014323"/>
                </a:moveTo>
                <a:lnTo>
                  <a:pt x="0" y="1014323"/>
                </a:lnTo>
              </a:path>
              <a:path w="64770" h="1795145">
                <a:moveTo>
                  <a:pt x="30235" y="957762"/>
                </a:moveTo>
                <a:lnTo>
                  <a:pt x="0" y="957762"/>
                </a:lnTo>
              </a:path>
              <a:path w="64770" h="1795145">
                <a:moveTo>
                  <a:pt x="30235" y="897431"/>
                </a:moveTo>
                <a:lnTo>
                  <a:pt x="0" y="897431"/>
                </a:lnTo>
              </a:path>
              <a:path w="64770" h="1795145">
                <a:moveTo>
                  <a:pt x="64251" y="837099"/>
                </a:moveTo>
                <a:lnTo>
                  <a:pt x="0" y="837099"/>
                </a:lnTo>
              </a:path>
              <a:path w="64770" h="1795145">
                <a:moveTo>
                  <a:pt x="30235" y="776768"/>
                </a:moveTo>
                <a:lnTo>
                  <a:pt x="0" y="776768"/>
                </a:lnTo>
              </a:path>
              <a:path w="64770" h="1795145">
                <a:moveTo>
                  <a:pt x="30235" y="716436"/>
                </a:moveTo>
                <a:lnTo>
                  <a:pt x="0" y="716436"/>
                </a:lnTo>
              </a:path>
              <a:path w="64770" h="1795145">
                <a:moveTo>
                  <a:pt x="30235" y="656105"/>
                </a:moveTo>
                <a:lnTo>
                  <a:pt x="0" y="656105"/>
                </a:lnTo>
              </a:path>
              <a:path w="64770" h="1795145">
                <a:moveTo>
                  <a:pt x="64251" y="595773"/>
                </a:moveTo>
                <a:lnTo>
                  <a:pt x="0" y="595773"/>
                </a:lnTo>
              </a:path>
              <a:path w="64770" h="1795145">
                <a:moveTo>
                  <a:pt x="30235" y="535442"/>
                </a:moveTo>
                <a:lnTo>
                  <a:pt x="0" y="535442"/>
                </a:lnTo>
              </a:path>
              <a:path w="64770" h="1795145">
                <a:moveTo>
                  <a:pt x="30235" y="478881"/>
                </a:moveTo>
                <a:lnTo>
                  <a:pt x="0" y="478881"/>
                </a:lnTo>
              </a:path>
              <a:path w="64770" h="1795145">
                <a:moveTo>
                  <a:pt x="30235" y="418549"/>
                </a:moveTo>
                <a:lnTo>
                  <a:pt x="0" y="418549"/>
                </a:lnTo>
              </a:path>
              <a:path w="64770" h="1795145">
                <a:moveTo>
                  <a:pt x="64251" y="358218"/>
                </a:moveTo>
                <a:lnTo>
                  <a:pt x="0" y="358218"/>
                </a:lnTo>
              </a:path>
              <a:path w="64770" h="1795145">
                <a:moveTo>
                  <a:pt x="30235" y="297886"/>
                </a:moveTo>
                <a:lnTo>
                  <a:pt x="0" y="297886"/>
                </a:lnTo>
              </a:path>
              <a:path w="64770" h="1795145">
                <a:moveTo>
                  <a:pt x="30235" y="237555"/>
                </a:moveTo>
                <a:lnTo>
                  <a:pt x="0" y="237555"/>
                </a:lnTo>
              </a:path>
              <a:path w="64770" h="1795145">
                <a:moveTo>
                  <a:pt x="30235" y="177223"/>
                </a:moveTo>
                <a:lnTo>
                  <a:pt x="0" y="177223"/>
                </a:lnTo>
              </a:path>
              <a:path w="64770" h="1795145">
                <a:moveTo>
                  <a:pt x="64251" y="116892"/>
                </a:moveTo>
                <a:lnTo>
                  <a:pt x="0" y="116892"/>
                </a:lnTo>
              </a:path>
              <a:path w="64770" h="1795145">
                <a:moveTo>
                  <a:pt x="64251" y="116892"/>
                </a:moveTo>
                <a:lnTo>
                  <a:pt x="0" y="116892"/>
                </a:lnTo>
              </a:path>
              <a:path w="64770" h="1795145">
                <a:moveTo>
                  <a:pt x="30235" y="56560"/>
                </a:moveTo>
                <a:lnTo>
                  <a:pt x="0" y="56560"/>
                </a:lnTo>
              </a:path>
            </a:pathLst>
          </a:custGeom>
          <a:ln w="11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 txBox="1"/>
          <p:nvPr/>
        </p:nvSpPr>
        <p:spPr>
          <a:xfrm>
            <a:off x="1888805" y="4124293"/>
            <a:ext cx="230832" cy="6483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35"/>
              </a:lnSpc>
            </a:pPr>
            <a:r>
              <a:rPr sz="850" dirty="0">
                <a:latin typeface="Arial"/>
                <a:cs typeface="Arial"/>
              </a:rPr>
              <a:t>Track</a:t>
            </a:r>
            <a:r>
              <a:rPr sz="850" spc="70" dirty="0">
                <a:latin typeface="Arial"/>
                <a:cs typeface="Arial"/>
              </a:rPr>
              <a:t> </a:t>
            </a:r>
            <a:r>
              <a:rPr sz="850" spc="1245" dirty="0">
                <a:latin typeface="Symbol"/>
                <a:cs typeface="Symbol"/>
              </a:rPr>
              <a:t>�</a:t>
            </a:r>
            <a:r>
              <a:rPr sz="850" spc="45" dirty="0">
                <a:latin typeface="Times New Roman"/>
                <a:cs typeface="Times New Roman"/>
              </a:rPr>
              <a:t> </a:t>
            </a:r>
            <a:r>
              <a:rPr sz="850" spc="-380" dirty="0">
                <a:latin typeface="Arial"/>
                <a:cs typeface="Arial"/>
              </a:rPr>
              <a:t>p</a:t>
            </a:r>
            <a:r>
              <a:rPr sz="850" dirty="0">
                <a:latin typeface="Arial"/>
                <a:cs typeface="Arial"/>
              </a:rPr>
              <a:t> / </a:t>
            </a:r>
            <a:r>
              <a:rPr sz="850" spc="-50" dirty="0">
                <a:latin typeface="Arial"/>
                <a:cs typeface="Arial"/>
              </a:rPr>
              <a:t>p</a:t>
            </a:r>
            <a:endParaRPr sz="850">
              <a:latin typeface="Arial"/>
              <a:cs typeface="Arial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2181470" y="5868652"/>
            <a:ext cx="660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10" dirty="0">
                <a:latin typeface="Arial"/>
                <a:cs typeface="Arial"/>
              </a:rPr>
              <a:t>0</a:t>
            </a:r>
            <a:endParaRPr sz="550">
              <a:latin typeface="Arial"/>
              <a:cs typeface="Arial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2040880" y="5629682"/>
            <a:ext cx="208279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-10" dirty="0">
                <a:latin typeface="Arial"/>
                <a:cs typeface="Arial"/>
              </a:rPr>
              <a:t>0.002</a:t>
            </a:r>
            <a:endParaRPr sz="550">
              <a:latin typeface="Arial"/>
              <a:cs typeface="Arial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2040880" y="5390711"/>
            <a:ext cx="208279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-10" dirty="0">
                <a:latin typeface="Arial"/>
                <a:cs typeface="Arial"/>
              </a:rPr>
              <a:t>0.004</a:t>
            </a:r>
            <a:endParaRPr sz="550">
              <a:latin typeface="Arial"/>
              <a:cs typeface="Arial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2040880" y="5151741"/>
            <a:ext cx="208279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-10" dirty="0">
                <a:latin typeface="Arial"/>
                <a:cs typeface="Arial"/>
              </a:rPr>
              <a:t>0.006</a:t>
            </a:r>
            <a:endParaRPr sz="550">
              <a:latin typeface="Arial"/>
              <a:cs typeface="Arial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2040880" y="4912770"/>
            <a:ext cx="208279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-10" dirty="0">
                <a:latin typeface="Arial"/>
                <a:cs typeface="Arial"/>
              </a:rPr>
              <a:t>0.008</a:t>
            </a:r>
            <a:endParaRPr sz="550">
              <a:latin typeface="Arial"/>
              <a:cs typeface="Arial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2092947" y="4673799"/>
            <a:ext cx="1676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-20" dirty="0">
                <a:latin typeface="Arial"/>
                <a:cs typeface="Arial"/>
              </a:rPr>
              <a:t>0.01</a:t>
            </a:r>
            <a:endParaRPr sz="550">
              <a:latin typeface="Arial"/>
              <a:cs typeface="Arial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2040880" y="4434829"/>
            <a:ext cx="208279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-10" dirty="0">
                <a:latin typeface="Arial"/>
                <a:cs typeface="Arial"/>
              </a:rPr>
              <a:t>0.012</a:t>
            </a:r>
            <a:endParaRPr sz="550">
              <a:latin typeface="Arial"/>
              <a:cs typeface="Arial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2040880" y="4195859"/>
            <a:ext cx="208279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-10" dirty="0">
                <a:latin typeface="Arial"/>
                <a:cs typeface="Arial"/>
              </a:rPr>
              <a:t>0.014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84" name="object 184"/>
          <p:cNvGrpSpPr/>
          <p:nvPr/>
        </p:nvGrpSpPr>
        <p:grpSpPr>
          <a:xfrm>
            <a:off x="2266079" y="4581551"/>
            <a:ext cx="2192655" cy="769620"/>
            <a:chOff x="742078" y="4581551"/>
            <a:chExt cx="2192655" cy="769620"/>
          </a:xfrm>
        </p:grpSpPr>
        <p:sp>
          <p:nvSpPr>
            <p:cNvPr id="185" name="object 185"/>
            <p:cNvSpPr/>
            <p:nvPr/>
          </p:nvSpPr>
          <p:spPr>
            <a:xfrm>
              <a:off x="747793" y="5232177"/>
              <a:ext cx="86995" cy="0"/>
            </a:xfrm>
            <a:custGeom>
              <a:avLst/>
              <a:gdLst/>
              <a:ahLst/>
              <a:cxnLst/>
              <a:rect l="l" t="t" r="r" b="b"/>
              <a:pathLst>
                <a:path w="86994">
                  <a:moveTo>
                    <a:pt x="0" y="0"/>
                  </a:moveTo>
                  <a:lnTo>
                    <a:pt x="22676" y="0"/>
                  </a:lnTo>
                </a:path>
                <a:path w="86994">
                  <a:moveTo>
                    <a:pt x="64251" y="0"/>
                  </a:moveTo>
                  <a:lnTo>
                    <a:pt x="86928" y="0"/>
                  </a:lnTo>
                </a:path>
              </a:pathLst>
            </a:custGeom>
            <a:ln w="113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72057" y="5211589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20787" y="0"/>
                  </a:moveTo>
                  <a:lnTo>
                    <a:pt x="12698" y="1630"/>
                  </a:lnTo>
                  <a:lnTo>
                    <a:pt x="6090" y="6076"/>
                  </a:lnTo>
                  <a:lnTo>
                    <a:pt x="1634" y="12669"/>
                  </a:lnTo>
                  <a:lnTo>
                    <a:pt x="0" y="20739"/>
                  </a:lnTo>
                  <a:lnTo>
                    <a:pt x="1634" y="28809"/>
                  </a:lnTo>
                  <a:lnTo>
                    <a:pt x="6090" y="35401"/>
                  </a:lnTo>
                  <a:lnTo>
                    <a:pt x="12698" y="39847"/>
                  </a:lnTo>
                  <a:lnTo>
                    <a:pt x="20787" y="41478"/>
                  </a:lnTo>
                  <a:lnTo>
                    <a:pt x="28876" y="39847"/>
                  </a:lnTo>
                  <a:lnTo>
                    <a:pt x="35483" y="35401"/>
                  </a:lnTo>
                  <a:lnTo>
                    <a:pt x="39939" y="28809"/>
                  </a:lnTo>
                  <a:lnTo>
                    <a:pt x="41574" y="20739"/>
                  </a:lnTo>
                  <a:lnTo>
                    <a:pt x="39939" y="12669"/>
                  </a:lnTo>
                  <a:lnTo>
                    <a:pt x="35483" y="6076"/>
                  </a:lnTo>
                  <a:lnTo>
                    <a:pt x="28876" y="1630"/>
                  </a:lnTo>
                  <a:lnTo>
                    <a:pt x="207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34721" y="5217094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5">
                  <a:moveTo>
                    <a:pt x="0" y="0"/>
                  </a:moveTo>
                  <a:lnTo>
                    <a:pt x="34015" y="0"/>
                  </a:lnTo>
                </a:path>
                <a:path w="109855">
                  <a:moveTo>
                    <a:pt x="75589" y="0"/>
                  </a:moveTo>
                  <a:lnTo>
                    <a:pt x="109604" y="0"/>
                  </a:lnTo>
                </a:path>
              </a:pathLst>
            </a:custGeom>
            <a:ln w="113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70022" y="5197110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20787" y="0"/>
                  </a:moveTo>
                  <a:lnTo>
                    <a:pt x="12698" y="1630"/>
                  </a:lnTo>
                  <a:lnTo>
                    <a:pt x="6090" y="6076"/>
                  </a:lnTo>
                  <a:lnTo>
                    <a:pt x="1634" y="12668"/>
                  </a:lnTo>
                  <a:lnTo>
                    <a:pt x="0" y="20739"/>
                  </a:lnTo>
                  <a:lnTo>
                    <a:pt x="1634" y="28808"/>
                  </a:lnTo>
                  <a:lnTo>
                    <a:pt x="6090" y="35400"/>
                  </a:lnTo>
                  <a:lnTo>
                    <a:pt x="12698" y="39846"/>
                  </a:lnTo>
                  <a:lnTo>
                    <a:pt x="20787" y="41476"/>
                  </a:lnTo>
                  <a:lnTo>
                    <a:pt x="28875" y="39846"/>
                  </a:lnTo>
                  <a:lnTo>
                    <a:pt x="35483" y="35400"/>
                  </a:lnTo>
                  <a:lnTo>
                    <a:pt x="39939" y="28808"/>
                  </a:lnTo>
                  <a:lnTo>
                    <a:pt x="41574" y="20739"/>
                  </a:lnTo>
                  <a:lnTo>
                    <a:pt x="39939" y="12668"/>
                  </a:lnTo>
                  <a:lnTo>
                    <a:pt x="35483" y="6076"/>
                  </a:lnTo>
                  <a:lnTo>
                    <a:pt x="28875" y="1630"/>
                  </a:lnTo>
                  <a:lnTo>
                    <a:pt x="207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944326" y="5224636"/>
              <a:ext cx="113664" cy="0"/>
            </a:xfrm>
            <a:custGeom>
              <a:avLst/>
              <a:gdLst/>
              <a:ahLst/>
              <a:cxnLst/>
              <a:rect l="l" t="t" r="r" b="b"/>
              <a:pathLst>
                <a:path w="113665">
                  <a:moveTo>
                    <a:pt x="0" y="0"/>
                  </a:moveTo>
                  <a:lnTo>
                    <a:pt x="34015" y="0"/>
                  </a:lnTo>
                </a:path>
                <a:path w="113665">
                  <a:moveTo>
                    <a:pt x="75589" y="0"/>
                  </a:moveTo>
                  <a:lnTo>
                    <a:pt x="113384" y="0"/>
                  </a:lnTo>
                </a:path>
              </a:pathLst>
            </a:custGeom>
            <a:ln w="113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980685" y="5204349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20787" y="0"/>
                  </a:moveTo>
                  <a:lnTo>
                    <a:pt x="12698" y="1630"/>
                  </a:lnTo>
                  <a:lnTo>
                    <a:pt x="6090" y="6076"/>
                  </a:lnTo>
                  <a:lnTo>
                    <a:pt x="1634" y="12669"/>
                  </a:lnTo>
                  <a:lnTo>
                    <a:pt x="0" y="20739"/>
                  </a:lnTo>
                  <a:lnTo>
                    <a:pt x="1634" y="28809"/>
                  </a:lnTo>
                  <a:lnTo>
                    <a:pt x="6090" y="35401"/>
                  </a:lnTo>
                  <a:lnTo>
                    <a:pt x="12698" y="39847"/>
                  </a:lnTo>
                  <a:lnTo>
                    <a:pt x="20787" y="41478"/>
                  </a:lnTo>
                  <a:lnTo>
                    <a:pt x="28875" y="39847"/>
                  </a:lnTo>
                  <a:lnTo>
                    <a:pt x="35483" y="35401"/>
                  </a:lnTo>
                  <a:lnTo>
                    <a:pt x="39939" y="28809"/>
                  </a:lnTo>
                  <a:lnTo>
                    <a:pt x="41574" y="20739"/>
                  </a:lnTo>
                  <a:lnTo>
                    <a:pt x="39939" y="12669"/>
                  </a:lnTo>
                  <a:lnTo>
                    <a:pt x="35483" y="6076"/>
                  </a:lnTo>
                  <a:lnTo>
                    <a:pt x="28875" y="1630"/>
                  </a:lnTo>
                  <a:lnTo>
                    <a:pt x="207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057711" y="5190699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5">
                  <a:moveTo>
                    <a:pt x="0" y="0"/>
                  </a:moveTo>
                  <a:lnTo>
                    <a:pt x="34015" y="0"/>
                  </a:lnTo>
                </a:path>
                <a:path w="109855">
                  <a:moveTo>
                    <a:pt x="75589" y="0"/>
                  </a:moveTo>
                  <a:lnTo>
                    <a:pt x="109604" y="0"/>
                  </a:lnTo>
                </a:path>
              </a:pathLst>
            </a:custGeom>
            <a:ln w="113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089534" y="5169960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20787" y="0"/>
                  </a:moveTo>
                  <a:lnTo>
                    <a:pt x="12698" y="1630"/>
                  </a:lnTo>
                  <a:lnTo>
                    <a:pt x="6090" y="6076"/>
                  </a:lnTo>
                  <a:lnTo>
                    <a:pt x="1634" y="12669"/>
                  </a:lnTo>
                  <a:lnTo>
                    <a:pt x="0" y="20739"/>
                  </a:lnTo>
                  <a:lnTo>
                    <a:pt x="1634" y="28809"/>
                  </a:lnTo>
                  <a:lnTo>
                    <a:pt x="6090" y="35401"/>
                  </a:lnTo>
                  <a:lnTo>
                    <a:pt x="12698" y="39847"/>
                  </a:lnTo>
                  <a:lnTo>
                    <a:pt x="20787" y="41478"/>
                  </a:lnTo>
                  <a:lnTo>
                    <a:pt x="28875" y="39847"/>
                  </a:lnTo>
                  <a:lnTo>
                    <a:pt x="35483" y="35401"/>
                  </a:lnTo>
                  <a:lnTo>
                    <a:pt x="39939" y="28809"/>
                  </a:lnTo>
                  <a:lnTo>
                    <a:pt x="41574" y="20739"/>
                  </a:lnTo>
                  <a:lnTo>
                    <a:pt x="39939" y="12669"/>
                  </a:lnTo>
                  <a:lnTo>
                    <a:pt x="35483" y="6076"/>
                  </a:lnTo>
                  <a:lnTo>
                    <a:pt x="28875" y="1630"/>
                  </a:lnTo>
                  <a:lnTo>
                    <a:pt x="207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167316" y="5179387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5">
                  <a:moveTo>
                    <a:pt x="0" y="0"/>
                  </a:moveTo>
                  <a:lnTo>
                    <a:pt x="34015" y="0"/>
                  </a:lnTo>
                </a:path>
                <a:path w="109855">
                  <a:moveTo>
                    <a:pt x="75589" y="0"/>
                  </a:moveTo>
                  <a:lnTo>
                    <a:pt x="109604" y="0"/>
                  </a:lnTo>
                </a:path>
              </a:pathLst>
            </a:custGeom>
            <a:ln w="113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200197" y="5159100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20787" y="0"/>
                  </a:moveTo>
                  <a:lnTo>
                    <a:pt x="12698" y="1630"/>
                  </a:lnTo>
                  <a:lnTo>
                    <a:pt x="6090" y="6076"/>
                  </a:lnTo>
                  <a:lnTo>
                    <a:pt x="1634" y="12669"/>
                  </a:lnTo>
                  <a:lnTo>
                    <a:pt x="0" y="20739"/>
                  </a:lnTo>
                  <a:lnTo>
                    <a:pt x="1634" y="28809"/>
                  </a:lnTo>
                  <a:lnTo>
                    <a:pt x="6090" y="35401"/>
                  </a:lnTo>
                  <a:lnTo>
                    <a:pt x="12698" y="39847"/>
                  </a:lnTo>
                  <a:lnTo>
                    <a:pt x="20787" y="41478"/>
                  </a:lnTo>
                  <a:lnTo>
                    <a:pt x="28875" y="39847"/>
                  </a:lnTo>
                  <a:lnTo>
                    <a:pt x="35483" y="35401"/>
                  </a:lnTo>
                  <a:lnTo>
                    <a:pt x="39939" y="28809"/>
                  </a:lnTo>
                  <a:lnTo>
                    <a:pt x="41574" y="20739"/>
                  </a:lnTo>
                  <a:lnTo>
                    <a:pt x="39939" y="12669"/>
                  </a:lnTo>
                  <a:lnTo>
                    <a:pt x="35483" y="6076"/>
                  </a:lnTo>
                  <a:lnTo>
                    <a:pt x="28875" y="1630"/>
                  </a:lnTo>
                  <a:lnTo>
                    <a:pt x="207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276921" y="5156763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60471" y="0"/>
                  </a:lnTo>
                </a:path>
                <a:path w="166369">
                  <a:moveTo>
                    <a:pt x="102046" y="0"/>
                  </a:moveTo>
                  <a:lnTo>
                    <a:pt x="166297" y="0"/>
                  </a:lnTo>
                </a:path>
              </a:pathLst>
            </a:custGeom>
            <a:ln w="113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339886" y="5135571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20787" y="0"/>
                  </a:moveTo>
                  <a:lnTo>
                    <a:pt x="12698" y="1630"/>
                  </a:lnTo>
                  <a:lnTo>
                    <a:pt x="6090" y="6076"/>
                  </a:lnTo>
                  <a:lnTo>
                    <a:pt x="1634" y="12669"/>
                  </a:lnTo>
                  <a:lnTo>
                    <a:pt x="0" y="20739"/>
                  </a:lnTo>
                  <a:lnTo>
                    <a:pt x="1634" y="28809"/>
                  </a:lnTo>
                  <a:lnTo>
                    <a:pt x="6090" y="35401"/>
                  </a:lnTo>
                  <a:lnTo>
                    <a:pt x="12698" y="39847"/>
                  </a:lnTo>
                  <a:lnTo>
                    <a:pt x="20787" y="41478"/>
                  </a:lnTo>
                  <a:lnTo>
                    <a:pt x="28876" y="39847"/>
                  </a:lnTo>
                  <a:lnTo>
                    <a:pt x="35483" y="35401"/>
                  </a:lnTo>
                  <a:lnTo>
                    <a:pt x="39940" y="28809"/>
                  </a:lnTo>
                  <a:lnTo>
                    <a:pt x="41574" y="20739"/>
                  </a:lnTo>
                  <a:lnTo>
                    <a:pt x="39940" y="12669"/>
                  </a:lnTo>
                  <a:lnTo>
                    <a:pt x="35483" y="6076"/>
                  </a:lnTo>
                  <a:lnTo>
                    <a:pt x="28876" y="1630"/>
                  </a:lnTo>
                  <a:lnTo>
                    <a:pt x="207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443218" y="5115285"/>
              <a:ext cx="162560" cy="0"/>
            </a:xfrm>
            <a:custGeom>
              <a:avLst/>
              <a:gdLst/>
              <a:ahLst/>
              <a:cxnLst/>
              <a:rect l="l" t="t" r="r" b="b"/>
              <a:pathLst>
                <a:path w="162559">
                  <a:moveTo>
                    <a:pt x="0" y="0"/>
                  </a:moveTo>
                  <a:lnTo>
                    <a:pt x="60471" y="0"/>
                  </a:lnTo>
                </a:path>
                <a:path w="162559">
                  <a:moveTo>
                    <a:pt x="102046" y="0"/>
                  </a:moveTo>
                  <a:lnTo>
                    <a:pt x="162517" y="0"/>
                  </a:lnTo>
                </a:path>
              </a:pathLst>
            </a:custGeom>
            <a:ln w="113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501347" y="5093943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20787" y="0"/>
                  </a:moveTo>
                  <a:lnTo>
                    <a:pt x="12698" y="1630"/>
                  </a:lnTo>
                  <a:lnTo>
                    <a:pt x="6090" y="6076"/>
                  </a:lnTo>
                  <a:lnTo>
                    <a:pt x="1634" y="12669"/>
                  </a:lnTo>
                  <a:lnTo>
                    <a:pt x="0" y="20739"/>
                  </a:lnTo>
                  <a:lnTo>
                    <a:pt x="1634" y="28809"/>
                  </a:lnTo>
                  <a:lnTo>
                    <a:pt x="6090" y="35401"/>
                  </a:lnTo>
                  <a:lnTo>
                    <a:pt x="12698" y="39847"/>
                  </a:lnTo>
                  <a:lnTo>
                    <a:pt x="20787" y="41478"/>
                  </a:lnTo>
                  <a:lnTo>
                    <a:pt x="28875" y="39847"/>
                  </a:lnTo>
                  <a:lnTo>
                    <a:pt x="35483" y="35401"/>
                  </a:lnTo>
                  <a:lnTo>
                    <a:pt x="39939" y="28809"/>
                  </a:lnTo>
                  <a:lnTo>
                    <a:pt x="41573" y="20739"/>
                  </a:lnTo>
                  <a:lnTo>
                    <a:pt x="39939" y="12669"/>
                  </a:lnTo>
                  <a:lnTo>
                    <a:pt x="35483" y="6076"/>
                  </a:lnTo>
                  <a:lnTo>
                    <a:pt x="28875" y="1630"/>
                  </a:lnTo>
                  <a:lnTo>
                    <a:pt x="207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605736" y="5062495"/>
              <a:ext cx="219710" cy="0"/>
            </a:xfrm>
            <a:custGeom>
              <a:avLst/>
              <a:gdLst/>
              <a:ahLst/>
              <a:cxnLst/>
              <a:rect l="l" t="t" r="r" b="b"/>
              <a:pathLst>
                <a:path w="219710">
                  <a:moveTo>
                    <a:pt x="0" y="0"/>
                  </a:moveTo>
                  <a:lnTo>
                    <a:pt x="90707" y="0"/>
                  </a:lnTo>
                </a:path>
                <a:path w="219710">
                  <a:moveTo>
                    <a:pt x="132281" y="0"/>
                  </a:moveTo>
                  <a:lnTo>
                    <a:pt x="219209" y="0"/>
                  </a:lnTo>
                </a:path>
              </a:pathLst>
            </a:custGeom>
            <a:ln w="113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694553" y="5041454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20787" y="0"/>
                  </a:moveTo>
                  <a:lnTo>
                    <a:pt x="12698" y="1630"/>
                  </a:lnTo>
                  <a:lnTo>
                    <a:pt x="6090" y="6076"/>
                  </a:lnTo>
                  <a:lnTo>
                    <a:pt x="1634" y="12669"/>
                  </a:lnTo>
                  <a:lnTo>
                    <a:pt x="0" y="20739"/>
                  </a:lnTo>
                  <a:lnTo>
                    <a:pt x="1634" y="28809"/>
                  </a:lnTo>
                  <a:lnTo>
                    <a:pt x="6090" y="35401"/>
                  </a:lnTo>
                  <a:lnTo>
                    <a:pt x="12698" y="39847"/>
                  </a:lnTo>
                  <a:lnTo>
                    <a:pt x="20787" y="41478"/>
                  </a:lnTo>
                  <a:lnTo>
                    <a:pt x="28876" y="39847"/>
                  </a:lnTo>
                  <a:lnTo>
                    <a:pt x="35483" y="35401"/>
                  </a:lnTo>
                  <a:lnTo>
                    <a:pt x="39940" y="28809"/>
                  </a:lnTo>
                  <a:lnTo>
                    <a:pt x="41574" y="20739"/>
                  </a:lnTo>
                  <a:lnTo>
                    <a:pt x="39940" y="12669"/>
                  </a:lnTo>
                  <a:lnTo>
                    <a:pt x="35483" y="6076"/>
                  </a:lnTo>
                  <a:lnTo>
                    <a:pt x="28876" y="1630"/>
                  </a:lnTo>
                  <a:lnTo>
                    <a:pt x="207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824946" y="5002163"/>
              <a:ext cx="276225" cy="0"/>
            </a:xfrm>
            <a:custGeom>
              <a:avLst/>
              <a:gdLst/>
              <a:ahLst/>
              <a:cxnLst/>
              <a:rect l="l" t="t" r="r" b="b"/>
              <a:pathLst>
                <a:path w="276225">
                  <a:moveTo>
                    <a:pt x="0" y="0"/>
                  </a:moveTo>
                  <a:lnTo>
                    <a:pt x="117163" y="0"/>
                  </a:lnTo>
                </a:path>
                <a:path w="276225">
                  <a:moveTo>
                    <a:pt x="158738" y="0"/>
                  </a:moveTo>
                  <a:lnTo>
                    <a:pt x="275902" y="0"/>
                  </a:lnTo>
                </a:path>
              </a:pathLst>
            </a:custGeom>
            <a:ln w="113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943999" y="4981726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20787" y="0"/>
                  </a:moveTo>
                  <a:lnTo>
                    <a:pt x="12698" y="1630"/>
                  </a:lnTo>
                  <a:lnTo>
                    <a:pt x="6090" y="6076"/>
                  </a:lnTo>
                  <a:lnTo>
                    <a:pt x="1634" y="12669"/>
                  </a:lnTo>
                  <a:lnTo>
                    <a:pt x="0" y="20739"/>
                  </a:lnTo>
                  <a:lnTo>
                    <a:pt x="1634" y="28809"/>
                  </a:lnTo>
                  <a:lnTo>
                    <a:pt x="6090" y="35401"/>
                  </a:lnTo>
                  <a:lnTo>
                    <a:pt x="12698" y="39847"/>
                  </a:lnTo>
                  <a:lnTo>
                    <a:pt x="20787" y="41478"/>
                  </a:lnTo>
                  <a:lnTo>
                    <a:pt x="28876" y="39847"/>
                  </a:lnTo>
                  <a:lnTo>
                    <a:pt x="35483" y="35401"/>
                  </a:lnTo>
                  <a:lnTo>
                    <a:pt x="39940" y="28809"/>
                  </a:lnTo>
                  <a:lnTo>
                    <a:pt x="41574" y="20739"/>
                  </a:lnTo>
                  <a:lnTo>
                    <a:pt x="39940" y="12669"/>
                  </a:lnTo>
                  <a:lnTo>
                    <a:pt x="35483" y="6076"/>
                  </a:lnTo>
                  <a:lnTo>
                    <a:pt x="28876" y="1630"/>
                  </a:lnTo>
                  <a:lnTo>
                    <a:pt x="207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2100848" y="4866417"/>
              <a:ext cx="38608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173856" y="0"/>
                  </a:lnTo>
                </a:path>
                <a:path w="386080">
                  <a:moveTo>
                    <a:pt x="215430" y="0"/>
                  </a:moveTo>
                  <a:lnTo>
                    <a:pt x="385507" y="0"/>
                  </a:lnTo>
                </a:path>
              </a:pathLst>
            </a:custGeom>
            <a:ln w="113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2272361" y="4845981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20786" y="0"/>
                  </a:moveTo>
                  <a:lnTo>
                    <a:pt x="12697" y="1630"/>
                  </a:lnTo>
                  <a:lnTo>
                    <a:pt x="6090" y="6076"/>
                  </a:lnTo>
                  <a:lnTo>
                    <a:pt x="1634" y="12669"/>
                  </a:lnTo>
                  <a:lnTo>
                    <a:pt x="0" y="20739"/>
                  </a:lnTo>
                  <a:lnTo>
                    <a:pt x="1634" y="28809"/>
                  </a:lnTo>
                  <a:lnTo>
                    <a:pt x="6090" y="35401"/>
                  </a:lnTo>
                  <a:lnTo>
                    <a:pt x="12697" y="39847"/>
                  </a:lnTo>
                  <a:lnTo>
                    <a:pt x="20786" y="41478"/>
                  </a:lnTo>
                  <a:lnTo>
                    <a:pt x="28875" y="39847"/>
                  </a:lnTo>
                  <a:lnTo>
                    <a:pt x="35483" y="35401"/>
                  </a:lnTo>
                  <a:lnTo>
                    <a:pt x="39939" y="28809"/>
                  </a:lnTo>
                  <a:lnTo>
                    <a:pt x="41573" y="20739"/>
                  </a:lnTo>
                  <a:lnTo>
                    <a:pt x="39939" y="12669"/>
                  </a:lnTo>
                  <a:lnTo>
                    <a:pt x="35483" y="6076"/>
                  </a:lnTo>
                  <a:lnTo>
                    <a:pt x="28875" y="1630"/>
                  </a:lnTo>
                  <a:lnTo>
                    <a:pt x="207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2486355" y="4741984"/>
              <a:ext cx="442595" cy="0"/>
            </a:xfrm>
            <a:custGeom>
              <a:avLst/>
              <a:gdLst/>
              <a:ahLst/>
              <a:cxnLst/>
              <a:rect l="l" t="t" r="r" b="b"/>
              <a:pathLst>
                <a:path w="442594">
                  <a:moveTo>
                    <a:pt x="0" y="0"/>
                  </a:moveTo>
                  <a:lnTo>
                    <a:pt x="200312" y="0"/>
                  </a:lnTo>
                </a:path>
                <a:path w="442594">
                  <a:moveTo>
                    <a:pt x="241886" y="0"/>
                  </a:moveTo>
                  <a:lnTo>
                    <a:pt x="442199" y="0"/>
                  </a:lnTo>
                </a:path>
              </a:pathLst>
            </a:custGeom>
            <a:ln w="113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2687801" y="4721094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20787" y="0"/>
                  </a:moveTo>
                  <a:lnTo>
                    <a:pt x="12698" y="1630"/>
                  </a:lnTo>
                  <a:lnTo>
                    <a:pt x="6090" y="6076"/>
                  </a:lnTo>
                  <a:lnTo>
                    <a:pt x="1634" y="12669"/>
                  </a:lnTo>
                  <a:lnTo>
                    <a:pt x="0" y="20739"/>
                  </a:lnTo>
                  <a:lnTo>
                    <a:pt x="1634" y="28809"/>
                  </a:lnTo>
                  <a:lnTo>
                    <a:pt x="6090" y="35401"/>
                  </a:lnTo>
                  <a:lnTo>
                    <a:pt x="12698" y="39847"/>
                  </a:lnTo>
                  <a:lnTo>
                    <a:pt x="20787" y="41478"/>
                  </a:lnTo>
                  <a:lnTo>
                    <a:pt x="28876" y="39847"/>
                  </a:lnTo>
                  <a:lnTo>
                    <a:pt x="35483" y="35401"/>
                  </a:lnTo>
                  <a:lnTo>
                    <a:pt x="39940" y="28809"/>
                  </a:lnTo>
                  <a:lnTo>
                    <a:pt x="41574" y="20739"/>
                  </a:lnTo>
                  <a:lnTo>
                    <a:pt x="39940" y="12669"/>
                  </a:lnTo>
                  <a:lnTo>
                    <a:pt x="35483" y="6076"/>
                  </a:lnTo>
                  <a:lnTo>
                    <a:pt x="28876" y="1630"/>
                  </a:lnTo>
                  <a:lnTo>
                    <a:pt x="207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93147" y="4636403"/>
              <a:ext cx="2124075" cy="588645"/>
            </a:xfrm>
            <a:custGeom>
              <a:avLst/>
              <a:gdLst/>
              <a:ahLst/>
              <a:cxnLst/>
              <a:rect l="l" t="t" r="r" b="b"/>
              <a:pathLst>
                <a:path w="2124075" h="588645">
                  <a:moveTo>
                    <a:pt x="0" y="588232"/>
                  </a:moveTo>
                  <a:lnTo>
                    <a:pt x="41574" y="588232"/>
                  </a:lnTo>
                  <a:lnTo>
                    <a:pt x="64251" y="584461"/>
                  </a:lnTo>
                  <a:lnTo>
                    <a:pt x="105825" y="584461"/>
                  </a:lnTo>
                  <a:lnTo>
                    <a:pt x="128502" y="580690"/>
                  </a:lnTo>
                  <a:lnTo>
                    <a:pt x="170076" y="580690"/>
                  </a:lnTo>
                  <a:lnTo>
                    <a:pt x="192753" y="576920"/>
                  </a:lnTo>
                  <a:lnTo>
                    <a:pt x="211650" y="576920"/>
                  </a:lnTo>
                  <a:lnTo>
                    <a:pt x="257004" y="569378"/>
                  </a:lnTo>
                  <a:lnTo>
                    <a:pt x="275902" y="569378"/>
                  </a:lnTo>
                  <a:lnTo>
                    <a:pt x="321255" y="561837"/>
                  </a:lnTo>
                  <a:lnTo>
                    <a:pt x="340153" y="561837"/>
                  </a:lnTo>
                  <a:lnTo>
                    <a:pt x="385507" y="554295"/>
                  </a:lnTo>
                  <a:lnTo>
                    <a:pt x="404404" y="550524"/>
                  </a:lnTo>
                  <a:lnTo>
                    <a:pt x="472435" y="539212"/>
                  </a:lnTo>
                  <a:lnTo>
                    <a:pt x="491332" y="535442"/>
                  </a:lnTo>
                  <a:lnTo>
                    <a:pt x="536686" y="527900"/>
                  </a:lnTo>
                  <a:lnTo>
                    <a:pt x="555583" y="524129"/>
                  </a:lnTo>
                  <a:lnTo>
                    <a:pt x="600937" y="516588"/>
                  </a:lnTo>
                  <a:lnTo>
                    <a:pt x="619835" y="509047"/>
                  </a:lnTo>
                  <a:lnTo>
                    <a:pt x="665188" y="501505"/>
                  </a:lnTo>
                  <a:lnTo>
                    <a:pt x="684086" y="497734"/>
                  </a:lnTo>
                  <a:lnTo>
                    <a:pt x="706763" y="490193"/>
                  </a:lnTo>
                  <a:lnTo>
                    <a:pt x="729439" y="486422"/>
                  </a:lnTo>
                  <a:lnTo>
                    <a:pt x="748337" y="478881"/>
                  </a:lnTo>
                  <a:lnTo>
                    <a:pt x="793691" y="471339"/>
                  </a:lnTo>
                  <a:lnTo>
                    <a:pt x="812588" y="463798"/>
                  </a:lnTo>
                  <a:lnTo>
                    <a:pt x="835265" y="460027"/>
                  </a:lnTo>
                  <a:lnTo>
                    <a:pt x="857942" y="452486"/>
                  </a:lnTo>
                  <a:lnTo>
                    <a:pt x="876839" y="448715"/>
                  </a:lnTo>
                  <a:lnTo>
                    <a:pt x="922193" y="433632"/>
                  </a:lnTo>
                  <a:lnTo>
                    <a:pt x="944870" y="429861"/>
                  </a:lnTo>
                  <a:lnTo>
                    <a:pt x="963767" y="422320"/>
                  </a:lnTo>
                  <a:lnTo>
                    <a:pt x="986444" y="414779"/>
                  </a:lnTo>
                  <a:lnTo>
                    <a:pt x="1009121" y="411008"/>
                  </a:lnTo>
                  <a:lnTo>
                    <a:pt x="1028019" y="403466"/>
                  </a:lnTo>
                  <a:lnTo>
                    <a:pt x="1050695" y="395925"/>
                  </a:lnTo>
                </a:path>
                <a:path w="2124075" h="588645">
                  <a:moveTo>
                    <a:pt x="1050695" y="395925"/>
                  </a:moveTo>
                  <a:lnTo>
                    <a:pt x="1073372" y="392154"/>
                  </a:lnTo>
                  <a:lnTo>
                    <a:pt x="1092270" y="384613"/>
                  </a:lnTo>
                  <a:lnTo>
                    <a:pt x="1137624" y="369530"/>
                  </a:lnTo>
                  <a:lnTo>
                    <a:pt x="1156521" y="361989"/>
                  </a:lnTo>
                  <a:lnTo>
                    <a:pt x="1179198" y="354447"/>
                  </a:lnTo>
                  <a:lnTo>
                    <a:pt x="1201875" y="350676"/>
                  </a:lnTo>
                  <a:lnTo>
                    <a:pt x="1220772" y="343135"/>
                  </a:lnTo>
                  <a:lnTo>
                    <a:pt x="1266126" y="328052"/>
                  </a:lnTo>
                  <a:lnTo>
                    <a:pt x="1285023" y="320511"/>
                  </a:lnTo>
                  <a:lnTo>
                    <a:pt x="1330377" y="305428"/>
                  </a:lnTo>
                  <a:lnTo>
                    <a:pt x="1349274" y="297886"/>
                  </a:lnTo>
                  <a:lnTo>
                    <a:pt x="1394628" y="282803"/>
                  </a:lnTo>
                  <a:lnTo>
                    <a:pt x="1413526" y="275262"/>
                  </a:lnTo>
                  <a:lnTo>
                    <a:pt x="1481556" y="252638"/>
                  </a:lnTo>
                  <a:lnTo>
                    <a:pt x="1500454" y="245096"/>
                  </a:lnTo>
                  <a:lnTo>
                    <a:pt x="1523131" y="237555"/>
                  </a:lnTo>
                  <a:lnTo>
                    <a:pt x="1545808" y="226243"/>
                  </a:lnTo>
                  <a:lnTo>
                    <a:pt x="1564705" y="218701"/>
                  </a:lnTo>
                  <a:lnTo>
                    <a:pt x="1610059" y="203618"/>
                  </a:lnTo>
                  <a:lnTo>
                    <a:pt x="1628956" y="196077"/>
                  </a:lnTo>
                  <a:lnTo>
                    <a:pt x="1674310" y="180994"/>
                  </a:lnTo>
                  <a:lnTo>
                    <a:pt x="1693207" y="169682"/>
                  </a:lnTo>
                  <a:lnTo>
                    <a:pt x="1738561" y="154599"/>
                  </a:lnTo>
                  <a:lnTo>
                    <a:pt x="1757459" y="147058"/>
                  </a:lnTo>
                  <a:lnTo>
                    <a:pt x="1780135" y="135745"/>
                  </a:lnTo>
                  <a:lnTo>
                    <a:pt x="1802812" y="128204"/>
                  </a:lnTo>
                  <a:lnTo>
                    <a:pt x="1821710" y="120663"/>
                  </a:lnTo>
                  <a:lnTo>
                    <a:pt x="1844387" y="113121"/>
                  </a:lnTo>
                  <a:lnTo>
                    <a:pt x="1867064" y="101809"/>
                  </a:lnTo>
                  <a:lnTo>
                    <a:pt x="1885961" y="94267"/>
                  </a:lnTo>
                  <a:lnTo>
                    <a:pt x="1931315" y="79185"/>
                  </a:lnTo>
                  <a:lnTo>
                    <a:pt x="1953992" y="67872"/>
                  </a:lnTo>
                  <a:lnTo>
                    <a:pt x="1972889" y="60331"/>
                  </a:lnTo>
                  <a:lnTo>
                    <a:pt x="1995566" y="52790"/>
                  </a:lnTo>
                  <a:lnTo>
                    <a:pt x="2018243" y="41477"/>
                  </a:lnTo>
                  <a:lnTo>
                    <a:pt x="2037140" y="33936"/>
                  </a:lnTo>
                  <a:lnTo>
                    <a:pt x="2059817" y="26395"/>
                  </a:lnTo>
                  <a:lnTo>
                    <a:pt x="2082494" y="15082"/>
                  </a:lnTo>
                  <a:lnTo>
                    <a:pt x="2101391" y="7541"/>
                  </a:lnTo>
                </a:path>
                <a:path w="2124075" h="588645">
                  <a:moveTo>
                    <a:pt x="2101391" y="7541"/>
                  </a:moveTo>
                  <a:lnTo>
                    <a:pt x="2124068" y="0"/>
                  </a:lnTo>
                </a:path>
              </a:pathLst>
            </a:custGeom>
            <a:ln w="226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7793" y="5060609"/>
              <a:ext cx="419522" cy="86727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1167316" y="5024788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5">
                  <a:moveTo>
                    <a:pt x="0" y="0"/>
                  </a:moveTo>
                  <a:lnTo>
                    <a:pt x="34015" y="0"/>
                  </a:lnTo>
                </a:path>
                <a:path w="109855">
                  <a:moveTo>
                    <a:pt x="75589" y="0"/>
                  </a:moveTo>
                  <a:lnTo>
                    <a:pt x="109604" y="0"/>
                  </a:lnTo>
                </a:path>
              </a:pathLst>
            </a:custGeom>
            <a:ln w="113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199441" y="5004049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41574" y="0"/>
                  </a:moveTo>
                  <a:lnTo>
                    <a:pt x="20787" y="0"/>
                  </a:lnTo>
                  <a:lnTo>
                    <a:pt x="0" y="0"/>
                  </a:lnTo>
                  <a:lnTo>
                    <a:pt x="0" y="41478"/>
                  </a:lnTo>
                  <a:lnTo>
                    <a:pt x="41574" y="41478"/>
                  </a:lnTo>
                  <a:lnTo>
                    <a:pt x="415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276921" y="5032329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60471" y="0"/>
                  </a:lnTo>
                </a:path>
                <a:path w="166369">
                  <a:moveTo>
                    <a:pt x="102046" y="0"/>
                  </a:moveTo>
                  <a:lnTo>
                    <a:pt x="166297" y="0"/>
                  </a:lnTo>
                </a:path>
              </a:pathLst>
            </a:custGeom>
            <a:ln w="113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339282" y="5011590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41574" y="0"/>
                  </a:moveTo>
                  <a:lnTo>
                    <a:pt x="20787" y="0"/>
                  </a:lnTo>
                  <a:lnTo>
                    <a:pt x="0" y="0"/>
                  </a:lnTo>
                  <a:lnTo>
                    <a:pt x="0" y="41478"/>
                  </a:lnTo>
                  <a:lnTo>
                    <a:pt x="41574" y="41478"/>
                  </a:lnTo>
                  <a:lnTo>
                    <a:pt x="415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443218" y="5017246"/>
              <a:ext cx="162560" cy="0"/>
            </a:xfrm>
            <a:custGeom>
              <a:avLst/>
              <a:gdLst/>
              <a:ahLst/>
              <a:cxnLst/>
              <a:rect l="l" t="t" r="r" b="b"/>
              <a:pathLst>
                <a:path w="162559">
                  <a:moveTo>
                    <a:pt x="0" y="0"/>
                  </a:moveTo>
                  <a:lnTo>
                    <a:pt x="60471" y="0"/>
                  </a:lnTo>
                </a:path>
                <a:path w="162559">
                  <a:moveTo>
                    <a:pt x="102046" y="0"/>
                  </a:moveTo>
                  <a:lnTo>
                    <a:pt x="162517" y="0"/>
                  </a:lnTo>
                </a:path>
              </a:pathLst>
            </a:custGeom>
            <a:ln w="113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501800" y="4996507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41574" y="0"/>
                  </a:moveTo>
                  <a:lnTo>
                    <a:pt x="20787" y="0"/>
                  </a:lnTo>
                  <a:lnTo>
                    <a:pt x="0" y="0"/>
                  </a:lnTo>
                  <a:lnTo>
                    <a:pt x="0" y="41478"/>
                  </a:lnTo>
                  <a:lnTo>
                    <a:pt x="41574" y="41478"/>
                  </a:lnTo>
                  <a:lnTo>
                    <a:pt x="415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605736" y="4990851"/>
              <a:ext cx="219710" cy="0"/>
            </a:xfrm>
            <a:custGeom>
              <a:avLst/>
              <a:gdLst/>
              <a:ahLst/>
              <a:cxnLst/>
              <a:rect l="l" t="t" r="r" b="b"/>
              <a:pathLst>
                <a:path w="219710">
                  <a:moveTo>
                    <a:pt x="0" y="0"/>
                  </a:moveTo>
                  <a:lnTo>
                    <a:pt x="90707" y="0"/>
                  </a:lnTo>
                </a:path>
                <a:path w="219710">
                  <a:moveTo>
                    <a:pt x="132281" y="0"/>
                  </a:moveTo>
                  <a:lnTo>
                    <a:pt x="219209" y="0"/>
                  </a:lnTo>
                </a:path>
              </a:pathLst>
            </a:custGeom>
            <a:ln w="113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694553" y="4970113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41574" y="0"/>
                  </a:moveTo>
                  <a:lnTo>
                    <a:pt x="20787" y="0"/>
                  </a:lnTo>
                  <a:lnTo>
                    <a:pt x="0" y="0"/>
                  </a:lnTo>
                  <a:lnTo>
                    <a:pt x="0" y="41476"/>
                  </a:lnTo>
                  <a:lnTo>
                    <a:pt x="41574" y="41476"/>
                  </a:lnTo>
                  <a:lnTo>
                    <a:pt x="415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824946" y="4922978"/>
              <a:ext cx="276225" cy="0"/>
            </a:xfrm>
            <a:custGeom>
              <a:avLst/>
              <a:gdLst/>
              <a:ahLst/>
              <a:cxnLst/>
              <a:rect l="l" t="t" r="r" b="b"/>
              <a:pathLst>
                <a:path w="276225">
                  <a:moveTo>
                    <a:pt x="0" y="0"/>
                  </a:moveTo>
                  <a:lnTo>
                    <a:pt x="117163" y="0"/>
                  </a:lnTo>
                </a:path>
                <a:path w="276225">
                  <a:moveTo>
                    <a:pt x="158738" y="0"/>
                  </a:moveTo>
                  <a:lnTo>
                    <a:pt x="275902" y="0"/>
                  </a:lnTo>
                </a:path>
              </a:pathLst>
            </a:custGeom>
            <a:ln w="113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943999" y="4902239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41574" y="0"/>
                  </a:moveTo>
                  <a:lnTo>
                    <a:pt x="20787" y="0"/>
                  </a:lnTo>
                  <a:lnTo>
                    <a:pt x="0" y="0"/>
                  </a:lnTo>
                  <a:lnTo>
                    <a:pt x="0" y="41478"/>
                  </a:lnTo>
                  <a:lnTo>
                    <a:pt x="41574" y="41478"/>
                  </a:lnTo>
                  <a:lnTo>
                    <a:pt x="415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100848" y="4832481"/>
              <a:ext cx="38608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173856" y="0"/>
                  </a:lnTo>
                </a:path>
                <a:path w="386080">
                  <a:moveTo>
                    <a:pt x="215430" y="0"/>
                  </a:moveTo>
                  <a:lnTo>
                    <a:pt x="385507" y="0"/>
                  </a:lnTo>
                </a:path>
              </a:pathLst>
            </a:custGeom>
            <a:ln w="113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2272814" y="4811743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41573" y="0"/>
                  </a:moveTo>
                  <a:lnTo>
                    <a:pt x="20787" y="0"/>
                  </a:lnTo>
                  <a:lnTo>
                    <a:pt x="0" y="0"/>
                  </a:lnTo>
                  <a:lnTo>
                    <a:pt x="0" y="41478"/>
                  </a:lnTo>
                  <a:lnTo>
                    <a:pt x="41573" y="41478"/>
                  </a:lnTo>
                  <a:lnTo>
                    <a:pt x="4157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2486355" y="4738213"/>
              <a:ext cx="442595" cy="0"/>
            </a:xfrm>
            <a:custGeom>
              <a:avLst/>
              <a:gdLst/>
              <a:ahLst/>
              <a:cxnLst/>
              <a:rect l="l" t="t" r="r" b="b"/>
              <a:pathLst>
                <a:path w="442594">
                  <a:moveTo>
                    <a:pt x="0" y="0"/>
                  </a:moveTo>
                  <a:lnTo>
                    <a:pt x="200312" y="0"/>
                  </a:lnTo>
                </a:path>
                <a:path w="442594">
                  <a:moveTo>
                    <a:pt x="241886" y="0"/>
                  </a:moveTo>
                  <a:lnTo>
                    <a:pt x="442199" y="0"/>
                  </a:lnTo>
                </a:path>
              </a:pathLst>
            </a:custGeom>
            <a:ln w="113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688557" y="4717474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41574" y="0"/>
                  </a:moveTo>
                  <a:lnTo>
                    <a:pt x="20787" y="0"/>
                  </a:lnTo>
                  <a:lnTo>
                    <a:pt x="0" y="0"/>
                  </a:lnTo>
                  <a:lnTo>
                    <a:pt x="0" y="41478"/>
                  </a:lnTo>
                  <a:lnTo>
                    <a:pt x="41574" y="41478"/>
                  </a:lnTo>
                  <a:lnTo>
                    <a:pt x="415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793147" y="4647716"/>
              <a:ext cx="2124075" cy="441325"/>
            </a:xfrm>
            <a:custGeom>
              <a:avLst/>
              <a:gdLst/>
              <a:ahLst/>
              <a:cxnLst/>
              <a:rect l="l" t="t" r="r" b="b"/>
              <a:pathLst>
                <a:path w="2124075" h="441325">
                  <a:moveTo>
                    <a:pt x="0" y="441174"/>
                  </a:moveTo>
                  <a:lnTo>
                    <a:pt x="64251" y="441174"/>
                  </a:lnTo>
                  <a:lnTo>
                    <a:pt x="83148" y="437403"/>
                  </a:lnTo>
                  <a:lnTo>
                    <a:pt x="147399" y="437403"/>
                  </a:lnTo>
                  <a:lnTo>
                    <a:pt x="170076" y="433632"/>
                  </a:lnTo>
                  <a:lnTo>
                    <a:pt x="211650" y="433632"/>
                  </a:lnTo>
                  <a:lnTo>
                    <a:pt x="234327" y="429861"/>
                  </a:lnTo>
                  <a:lnTo>
                    <a:pt x="257004" y="429861"/>
                  </a:lnTo>
                  <a:lnTo>
                    <a:pt x="275902" y="426091"/>
                  </a:lnTo>
                  <a:lnTo>
                    <a:pt x="298579" y="426091"/>
                  </a:lnTo>
                  <a:lnTo>
                    <a:pt x="321255" y="422320"/>
                  </a:lnTo>
                  <a:lnTo>
                    <a:pt x="340153" y="422320"/>
                  </a:lnTo>
                  <a:lnTo>
                    <a:pt x="362830" y="418549"/>
                  </a:lnTo>
                  <a:lnTo>
                    <a:pt x="385507" y="418549"/>
                  </a:lnTo>
                  <a:lnTo>
                    <a:pt x="404404" y="414779"/>
                  </a:lnTo>
                  <a:lnTo>
                    <a:pt x="427081" y="414779"/>
                  </a:lnTo>
                  <a:lnTo>
                    <a:pt x="472435" y="407237"/>
                  </a:lnTo>
                  <a:lnTo>
                    <a:pt x="491332" y="407237"/>
                  </a:lnTo>
                  <a:lnTo>
                    <a:pt x="536686" y="399696"/>
                  </a:lnTo>
                  <a:lnTo>
                    <a:pt x="555583" y="395925"/>
                  </a:lnTo>
                  <a:lnTo>
                    <a:pt x="578260" y="395925"/>
                  </a:lnTo>
                  <a:lnTo>
                    <a:pt x="600937" y="392154"/>
                  </a:lnTo>
                  <a:lnTo>
                    <a:pt x="619835" y="388384"/>
                  </a:lnTo>
                  <a:lnTo>
                    <a:pt x="665188" y="380842"/>
                  </a:lnTo>
                  <a:lnTo>
                    <a:pt x="684086" y="377071"/>
                  </a:lnTo>
                  <a:lnTo>
                    <a:pt x="729439" y="369530"/>
                  </a:lnTo>
                  <a:lnTo>
                    <a:pt x="748337" y="365759"/>
                  </a:lnTo>
                  <a:lnTo>
                    <a:pt x="793691" y="358218"/>
                  </a:lnTo>
                  <a:lnTo>
                    <a:pt x="812588" y="354447"/>
                  </a:lnTo>
                  <a:lnTo>
                    <a:pt x="857942" y="346906"/>
                  </a:lnTo>
                  <a:lnTo>
                    <a:pt x="876839" y="343135"/>
                  </a:lnTo>
                  <a:lnTo>
                    <a:pt x="922193" y="335593"/>
                  </a:lnTo>
                  <a:lnTo>
                    <a:pt x="944870" y="328052"/>
                  </a:lnTo>
                  <a:lnTo>
                    <a:pt x="963767" y="324281"/>
                  </a:lnTo>
                  <a:lnTo>
                    <a:pt x="1009121" y="316740"/>
                  </a:lnTo>
                  <a:lnTo>
                    <a:pt x="1028019" y="312969"/>
                  </a:lnTo>
                  <a:lnTo>
                    <a:pt x="1050695" y="305428"/>
                  </a:lnTo>
                </a:path>
                <a:path w="2124075" h="441325">
                  <a:moveTo>
                    <a:pt x="1050695" y="305428"/>
                  </a:moveTo>
                  <a:lnTo>
                    <a:pt x="1073372" y="301657"/>
                  </a:lnTo>
                  <a:lnTo>
                    <a:pt x="1092270" y="297886"/>
                  </a:lnTo>
                  <a:lnTo>
                    <a:pt x="1114947" y="290345"/>
                  </a:lnTo>
                  <a:lnTo>
                    <a:pt x="1137624" y="286574"/>
                  </a:lnTo>
                  <a:lnTo>
                    <a:pt x="1156521" y="282803"/>
                  </a:lnTo>
                  <a:lnTo>
                    <a:pt x="1179198" y="275262"/>
                  </a:lnTo>
                  <a:lnTo>
                    <a:pt x="1201875" y="271491"/>
                  </a:lnTo>
                  <a:lnTo>
                    <a:pt x="1220772" y="267721"/>
                  </a:lnTo>
                  <a:lnTo>
                    <a:pt x="1243449" y="260179"/>
                  </a:lnTo>
                  <a:lnTo>
                    <a:pt x="1266126" y="256408"/>
                  </a:lnTo>
                  <a:lnTo>
                    <a:pt x="1285023" y="248867"/>
                  </a:lnTo>
                  <a:lnTo>
                    <a:pt x="1307700" y="245096"/>
                  </a:lnTo>
                  <a:lnTo>
                    <a:pt x="1330377" y="237555"/>
                  </a:lnTo>
                  <a:lnTo>
                    <a:pt x="1349274" y="233784"/>
                  </a:lnTo>
                  <a:lnTo>
                    <a:pt x="1371951" y="226243"/>
                  </a:lnTo>
                  <a:lnTo>
                    <a:pt x="1394628" y="222472"/>
                  </a:lnTo>
                  <a:lnTo>
                    <a:pt x="1413526" y="214930"/>
                  </a:lnTo>
                  <a:lnTo>
                    <a:pt x="1436203" y="211160"/>
                  </a:lnTo>
                  <a:lnTo>
                    <a:pt x="1481556" y="196077"/>
                  </a:lnTo>
                  <a:lnTo>
                    <a:pt x="1500454" y="192306"/>
                  </a:lnTo>
                  <a:lnTo>
                    <a:pt x="1523131" y="184765"/>
                  </a:lnTo>
                  <a:lnTo>
                    <a:pt x="1545808" y="180994"/>
                  </a:lnTo>
                  <a:lnTo>
                    <a:pt x="1564705" y="173453"/>
                  </a:lnTo>
                  <a:lnTo>
                    <a:pt x="1587382" y="165911"/>
                  </a:lnTo>
                  <a:lnTo>
                    <a:pt x="1610059" y="162140"/>
                  </a:lnTo>
                  <a:lnTo>
                    <a:pt x="1628956" y="154599"/>
                  </a:lnTo>
                  <a:lnTo>
                    <a:pt x="1651633" y="147058"/>
                  </a:lnTo>
                  <a:lnTo>
                    <a:pt x="1674310" y="143287"/>
                  </a:lnTo>
                  <a:lnTo>
                    <a:pt x="1693207" y="135745"/>
                  </a:lnTo>
                  <a:lnTo>
                    <a:pt x="1738561" y="120663"/>
                  </a:lnTo>
                  <a:lnTo>
                    <a:pt x="1757459" y="116892"/>
                  </a:lnTo>
                  <a:lnTo>
                    <a:pt x="1802812" y="101809"/>
                  </a:lnTo>
                  <a:lnTo>
                    <a:pt x="1821710" y="94267"/>
                  </a:lnTo>
                  <a:lnTo>
                    <a:pt x="1844387" y="90497"/>
                  </a:lnTo>
                  <a:lnTo>
                    <a:pt x="1867064" y="82955"/>
                  </a:lnTo>
                  <a:lnTo>
                    <a:pt x="1885961" y="75414"/>
                  </a:lnTo>
                  <a:lnTo>
                    <a:pt x="1931315" y="60331"/>
                  </a:lnTo>
                  <a:lnTo>
                    <a:pt x="1953992" y="56560"/>
                  </a:lnTo>
                  <a:lnTo>
                    <a:pt x="1972889" y="49019"/>
                  </a:lnTo>
                  <a:lnTo>
                    <a:pt x="2018243" y="33936"/>
                  </a:lnTo>
                  <a:lnTo>
                    <a:pt x="2037140" y="26395"/>
                  </a:lnTo>
                  <a:lnTo>
                    <a:pt x="2082494" y="11312"/>
                  </a:lnTo>
                  <a:lnTo>
                    <a:pt x="2101391" y="3770"/>
                  </a:lnTo>
                </a:path>
                <a:path w="2124075" h="441325">
                  <a:moveTo>
                    <a:pt x="2101391" y="3770"/>
                  </a:moveTo>
                  <a:lnTo>
                    <a:pt x="2124068" y="0"/>
                  </a:lnTo>
                </a:path>
              </a:pathLst>
            </a:custGeom>
            <a:ln w="226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793147" y="4598696"/>
              <a:ext cx="2124075" cy="735330"/>
            </a:xfrm>
            <a:custGeom>
              <a:avLst/>
              <a:gdLst/>
              <a:ahLst/>
              <a:cxnLst/>
              <a:rect l="l" t="t" r="r" b="b"/>
              <a:pathLst>
                <a:path w="2124075" h="735329">
                  <a:moveTo>
                    <a:pt x="0" y="735290"/>
                  </a:moveTo>
                  <a:lnTo>
                    <a:pt x="18897" y="731519"/>
                  </a:lnTo>
                  <a:lnTo>
                    <a:pt x="64251" y="731519"/>
                  </a:lnTo>
                  <a:lnTo>
                    <a:pt x="83148" y="727748"/>
                  </a:lnTo>
                  <a:lnTo>
                    <a:pt x="128502" y="727748"/>
                  </a:lnTo>
                  <a:lnTo>
                    <a:pt x="147399" y="723978"/>
                  </a:lnTo>
                  <a:lnTo>
                    <a:pt x="170076" y="720207"/>
                  </a:lnTo>
                  <a:lnTo>
                    <a:pt x="192753" y="720207"/>
                  </a:lnTo>
                  <a:lnTo>
                    <a:pt x="211650" y="716436"/>
                  </a:lnTo>
                  <a:lnTo>
                    <a:pt x="257004" y="708895"/>
                  </a:lnTo>
                  <a:lnTo>
                    <a:pt x="275902" y="705124"/>
                  </a:lnTo>
                  <a:lnTo>
                    <a:pt x="321255" y="697583"/>
                  </a:lnTo>
                  <a:lnTo>
                    <a:pt x="340153" y="693812"/>
                  </a:lnTo>
                  <a:lnTo>
                    <a:pt x="385507" y="686270"/>
                  </a:lnTo>
                  <a:lnTo>
                    <a:pt x="404404" y="682500"/>
                  </a:lnTo>
                  <a:lnTo>
                    <a:pt x="427081" y="678729"/>
                  </a:lnTo>
                  <a:lnTo>
                    <a:pt x="449758" y="671187"/>
                  </a:lnTo>
                  <a:lnTo>
                    <a:pt x="472435" y="667417"/>
                  </a:lnTo>
                  <a:lnTo>
                    <a:pt x="491332" y="663646"/>
                  </a:lnTo>
                  <a:lnTo>
                    <a:pt x="514009" y="656105"/>
                  </a:lnTo>
                  <a:lnTo>
                    <a:pt x="536686" y="652334"/>
                  </a:lnTo>
                  <a:lnTo>
                    <a:pt x="555583" y="644792"/>
                  </a:lnTo>
                  <a:lnTo>
                    <a:pt x="578260" y="641022"/>
                  </a:lnTo>
                  <a:lnTo>
                    <a:pt x="600937" y="633480"/>
                  </a:lnTo>
                  <a:lnTo>
                    <a:pt x="619835" y="629710"/>
                  </a:lnTo>
                  <a:lnTo>
                    <a:pt x="665188" y="614627"/>
                  </a:lnTo>
                  <a:lnTo>
                    <a:pt x="684086" y="607085"/>
                  </a:lnTo>
                  <a:lnTo>
                    <a:pt x="706763" y="603315"/>
                  </a:lnTo>
                  <a:lnTo>
                    <a:pt x="729439" y="595773"/>
                  </a:lnTo>
                  <a:lnTo>
                    <a:pt x="748337" y="588232"/>
                  </a:lnTo>
                  <a:lnTo>
                    <a:pt x="793691" y="573149"/>
                  </a:lnTo>
                  <a:lnTo>
                    <a:pt x="812588" y="565607"/>
                  </a:lnTo>
                  <a:lnTo>
                    <a:pt x="857942" y="550524"/>
                  </a:lnTo>
                  <a:lnTo>
                    <a:pt x="876839" y="542983"/>
                  </a:lnTo>
                  <a:lnTo>
                    <a:pt x="944870" y="520359"/>
                  </a:lnTo>
                  <a:lnTo>
                    <a:pt x="963767" y="512817"/>
                  </a:lnTo>
                  <a:lnTo>
                    <a:pt x="1009121" y="497734"/>
                  </a:lnTo>
                  <a:lnTo>
                    <a:pt x="1028019" y="490193"/>
                  </a:lnTo>
                  <a:lnTo>
                    <a:pt x="1050695" y="482652"/>
                  </a:lnTo>
                </a:path>
                <a:path w="2124075" h="735329">
                  <a:moveTo>
                    <a:pt x="1050695" y="482652"/>
                  </a:moveTo>
                  <a:lnTo>
                    <a:pt x="1073372" y="471339"/>
                  </a:lnTo>
                  <a:lnTo>
                    <a:pt x="1092270" y="463798"/>
                  </a:lnTo>
                  <a:lnTo>
                    <a:pt x="1137624" y="448715"/>
                  </a:lnTo>
                  <a:lnTo>
                    <a:pt x="1156521" y="437403"/>
                  </a:lnTo>
                  <a:lnTo>
                    <a:pt x="1201875" y="422320"/>
                  </a:lnTo>
                  <a:lnTo>
                    <a:pt x="1220772" y="411008"/>
                  </a:lnTo>
                  <a:lnTo>
                    <a:pt x="1266126" y="395925"/>
                  </a:lnTo>
                  <a:lnTo>
                    <a:pt x="1285023" y="384613"/>
                  </a:lnTo>
                  <a:lnTo>
                    <a:pt x="1307700" y="377071"/>
                  </a:lnTo>
                  <a:lnTo>
                    <a:pt x="1330377" y="365759"/>
                  </a:lnTo>
                  <a:lnTo>
                    <a:pt x="1349274" y="358218"/>
                  </a:lnTo>
                  <a:lnTo>
                    <a:pt x="1371951" y="346906"/>
                  </a:lnTo>
                  <a:lnTo>
                    <a:pt x="1394628" y="339364"/>
                  </a:lnTo>
                  <a:lnTo>
                    <a:pt x="1413526" y="328052"/>
                  </a:lnTo>
                  <a:lnTo>
                    <a:pt x="1436203" y="320511"/>
                  </a:lnTo>
                  <a:lnTo>
                    <a:pt x="1458879" y="309198"/>
                  </a:lnTo>
                  <a:lnTo>
                    <a:pt x="1481556" y="301657"/>
                  </a:lnTo>
                  <a:lnTo>
                    <a:pt x="1500454" y="290345"/>
                  </a:lnTo>
                  <a:lnTo>
                    <a:pt x="1523131" y="282803"/>
                  </a:lnTo>
                  <a:lnTo>
                    <a:pt x="1545808" y="271491"/>
                  </a:lnTo>
                  <a:lnTo>
                    <a:pt x="1564705" y="263950"/>
                  </a:lnTo>
                  <a:lnTo>
                    <a:pt x="1587382" y="252638"/>
                  </a:lnTo>
                  <a:lnTo>
                    <a:pt x="1610059" y="245096"/>
                  </a:lnTo>
                  <a:lnTo>
                    <a:pt x="1628956" y="233784"/>
                  </a:lnTo>
                  <a:lnTo>
                    <a:pt x="1651633" y="222472"/>
                  </a:lnTo>
                  <a:lnTo>
                    <a:pt x="1674310" y="214930"/>
                  </a:lnTo>
                  <a:lnTo>
                    <a:pt x="1693207" y="203618"/>
                  </a:lnTo>
                  <a:lnTo>
                    <a:pt x="1715884" y="196077"/>
                  </a:lnTo>
                  <a:lnTo>
                    <a:pt x="1738561" y="184765"/>
                  </a:lnTo>
                  <a:lnTo>
                    <a:pt x="1757459" y="173453"/>
                  </a:lnTo>
                  <a:lnTo>
                    <a:pt x="1780135" y="165911"/>
                  </a:lnTo>
                  <a:lnTo>
                    <a:pt x="1802812" y="154599"/>
                  </a:lnTo>
                  <a:lnTo>
                    <a:pt x="1821710" y="143287"/>
                  </a:lnTo>
                  <a:lnTo>
                    <a:pt x="1844387" y="135745"/>
                  </a:lnTo>
                  <a:lnTo>
                    <a:pt x="1867064" y="124433"/>
                  </a:lnTo>
                  <a:lnTo>
                    <a:pt x="1885961" y="113121"/>
                  </a:lnTo>
                  <a:lnTo>
                    <a:pt x="1908638" y="105580"/>
                  </a:lnTo>
                  <a:lnTo>
                    <a:pt x="1953992" y="82955"/>
                  </a:lnTo>
                  <a:lnTo>
                    <a:pt x="1972889" y="71643"/>
                  </a:lnTo>
                  <a:lnTo>
                    <a:pt x="1995566" y="64102"/>
                  </a:lnTo>
                  <a:lnTo>
                    <a:pt x="2018243" y="52790"/>
                  </a:lnTo>
                  <a:lnTo>
                    <a:pt x="2037140" y="41477"/>
                  </a:lnTo>
                  <a:lnTo>
                    <a:pt x="2059817" y="30165"/>
                  </a:lnTo>
                  <a:lnTo>
                    <a:pt x="2082494" y="22624"/>
                  </a:lnTo>
                  <a:lnTo>
                    <a:pt x="2101391" y="11312"/>
                  </a:lnTo>
                </a:path>
                <a:path w="2124075" h="735329">
                  <a:moveTo>
                    <a:pt x="2101391" y="11312"/>
                  </a:moveTo>
                  <a:lnTo>
                    <a:pt x="2124068" y="0"/>
                  </a:lnTo>
                </a:path>
              </a:pathLst>
            </a:custGeom>
            <a:ln w="33975">
              <a:solidFill>
                <a:srgbClr val="999999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5" name="object 225"/>
          <p:cNvSpPr txBox="1"/>
          <p:nvPr/>
        </p:nvSpPr>
        <p:spPr>
          <a:xfrm>
            <a:off x="2385178" y="4247775"/>
            <a:ext cx="925194" cy="1250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spcBef>
                <a:spcPts val="135"/>
              </a:spcBef>
            </a:pPr>
            <a:r>
              <a:rPr sz="700" dirty="0">
                <a:latin typeface="Arial"/>
                <a:cs typeface="Arial"/>
              </a:rPr>
              <a:t>ECCE</a:t>
            </a:r>
            <a:r>
              <a:rPr sz="700" spc="9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MC:</a:t>
            </a:r>
            <a:r>
              <a:rPr sz="700" spc="9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Single</a:t>
            </a:r>
            <a:r>
              <a:rPr sz="700" spc="125" dirty="0">
                <a:latin typeface="Arial"/>
                <a:cs typeface="Arial"/>
              </a:rPr>
              <a:t> </a:t>
            </a:r>
            <a:r>
              <a:rPr sz="700" spc="85" dirty="0">
                <a:latin typeface="Symbol"/>
                <a:cs typeface="Symbol"/>
              </a:rPr>
              <a:t></a:t>
            </a:r>
            <a:r>
              <a:rPr sz="750" spc="127" baseline="38888" dirty="0">
                <a:latin typeface="Arial"/>
                <a:cs typeface="Arial"/>
              </a:rPr>
              <a:t>-</a:t>
            </a:r>
            <a:endParaRPr sz="750" baseline="38888">
              <a:latin typeface="Arial"/>
              <a:cs typeface="Arial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2572008" y="4481550"/>
            <a:ext cx="528955" cy="1250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700" dirty="0">
                <a:latin typeface="Arial"/>
                <a:cs typeface="Arial"/>
              </a:rPr>
              <a:t>-1</a:t>
            </a:r>
            <a:r>
              <a:rPr sz="700" spc="-65" dirty="0">
                <a:latin typeface="Arial"/>
                <a:cs typeface="Arial"/>
              </a:rPr>
              <a:t> </a:t>
            </a:r>
            <a:r>
              <a:rPr sz="700" spc="225" dirty="0">
                <a:latin typeface="Symbol"/>
                <a:cs typeface="Symbol"/>
              </a:rPr>
              <a:t></a:t>
            </a:r>
            <a:r>
              <a:rPr sz="700" spc="100" dirty="0">
                <a:latin typeface="Times New Roman"/>
                <a:cs typeface="Times New Roman"/>
              </a:rPr>
              <a:t> </a:t>
            </a:r>
            <a:r>
              <a:rPr sz="700" spc="265" dirty="0">
                <a:latin typeface="Symbol"/>
                <a:cs typeface="Symbol"/>
              </a:rPr>
              <a:t></a:t>
            </a:r>
            <a:r>
              <a:rPr sz="700" spc="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Arial"/>
                <a:cs typeface="Arial"/>
              </a:rPr>
              <a:t>&lt;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-</a:t>
            </a:r>
            <a:r>
              <a:rPr sz="700" spc="-25" dirty="0">
                <a:latin typeface="Arial"/>
                <a:cs typeface="Arial"/>
              </a:rPr>
              <a:t>0.5</a:t>
            </a:r>
            <a:endParaRPr sz="700">
              <a:latin typeface="Arial"/>
              <a:cs typeface="Arial"/>
            </a:endParaRPr>
          </a:p>
        </p:txBody>
      </p:sp>
      <p:pic>
        <p:nvPicPr>
          <p:cNvPr id="227" name="object 2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38091" y="4493116"/>
            <a:ext cx="120943" cy="139516"/>
          </a:xfrm>
          <a:prstGeom prst="rect">
            <a:avLst/>
          </a:prstGeom>
        </p:spPr>
      </p:pic>
      <p:sp>
        <p:nvSpPr>
          <p:cNvPr id="228" name="object 228"/>
          <p:cNvSpPr txBox="1"/>
          <p:nvPr/>
        </p:nvSpPr>
        <p:spPr>
          <a:xfrm>
            <a:off x="2572006" y="4715321"/>
            <a:ext cx="513080" cy="1250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700" dirty="0">
                <a:latin typeface="Arial"/>
                <a:cs typeface="Arial"/>
              </a:rPr>
              <a:t>-0.5</a:t>
            </a:r>
            <a:r>
              <a:rPr sz="700" spc="70" dirty="0">
                <a:latin typeface="Arial"/>
                <a:cs typeface="Arial"/>
              </a:rPr>
              <a:t> </a:t>
            </a:r>
            <a:r>
              <a:rPr sz="700" spc="225" dirty="0">
                <a:latin typeface="Symbol"/>
                <a:cs typeface="Symbol"/>
              </a:rPr>
              <a:t></a:t>
            </a:r>
            <a:r>
              <a:rPr sz="700" spc="100" dirty="0">
                <a:latin typeface="Times New Roman"/>
                <a:cs typeface="Times New Roman"/>
              </a:rPr>
              <a:t> </a:t>
            </a:r>
            <a:r>
              <a:rPr sz="700" spc="265" dirty="0">
                <a:latin typeface="Symbol"/>
                <a:cs typeface="Symbol"/>
              </a:rPr>
              <a:t></a:t>
            </a:r>
            <a:r>
              <a:rPr sz="700" spc="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Arial"/>
                <a:cs typeface="Arial"/>
              </a:rPr>
              <a:t>&lt;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spc="-50" dirty="0"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229" name="object 229"/>
          <p:cNvGrpSpPr/>
          <p:nvPr/>
        </p:nvGrpSpPr>
        <p:grpSpPr>
          <a:xfrm>
            <a:off x="2438090" y="4346058"/>
            <a:ext cx="1720214" cy="528320"/>
            <a:chOff x="914090" y="4346058"/>
            <a:chExt cx="1720214" cy="528320"/>
          </a:xfrm>
        </p:grpSpPr>
        <p:pic>
          <p:nvPicPr>
            <p:cNvPr id="230" name="object 2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4090" y="4730671"/>
              <a:ext cx="120943" cy="143287"/>
            </a:xfrm>
            <a:prstGeom prst="rect">
              <a:avLst/>
            </a:prstGeom>
          </p:spPr>
        </p:pic>
        <p:sp>
          <p:nvSpPr>
            <p:cNvPr id="231" name="object 231"/>
            <p:cNvSpPr/>
            <p:nvPr/>
          </p:nvSpPr>
          <p:spPr>
            <a:xfrm>
              <a:off x="1855181" y="4346058"/>
              <a:ext cx="779145" cy="343535"/>
            </a:xfrm>
            <a:custGeom>
              <a:avLst/>
              <a:gdLst/>
              <a:ahLst/>
              <a:cxnLst/>
              <a:rect l="l" t="t" r="r" b="b"/>
              <a:pathLst>
                <a:path w="779144" h="343535">
                  <a:moveTo>
                    <a:pt x="778573" y="0"/>
                  </a:moveTo>
                  <a:lnTo>
                    <a:pt x="0" y="0"/>
                  </a:lnTo>
                  <a:lnTo>
                    <a:pt x="0" y="343135"/>
                  </a:lnTo>
                  <a:lnTo>
                    <a:pt x="778573" y="343135"/>
                  </a:lnTo>
                  <a:lnTo>
                    <a:pt x="7785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2" name="object 232"/>
          <p:cNvSpPr txBox="1"/>
          <p:nvPr/>
        </p:nvSpPr>
        <p:spPr>
          <a:xfrm>
            <a:off x="3556119" y="4440002"/>
            <a:ext cx="712470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dirty="0">
                <a:latin typeface="Arial"/>
                <a:cs typeface="Arial"/>
              </a:rPr>
              <a:t>EIC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YR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-1</a:t>
            </a:r>
            <a:r>
              <a:rPr sz="700" spc="-100" dirty="0">
                <a:latin typeface="Arial"/>
                <a:cs typeface="Arial"/>
              </a:rPr>
              <a:t> </a:t>
            </a:r>
            <a:r>
              <a:rPr sz="700" spc="204" dirty="0">
                <a:latin typeface="Symbol"/>
                <a:cs typeface="Symbol"/>
              </a:rPr>
              <a:t></a:t>
            </a:r>
            <a:r>
              <a:rPr sz="700" spc="50" dirty="0">
                <a:latin typeface="Times New Roman"/>
                <a:cs typeface="Times New Roman"/>
              </a:rPr>
              <a:t> </a:t>
            </a:r>
            <a:r>
              <a:rPr sz="700" spc="245" dirty="0">
                <a:latin typeface="Symbol"/>
                <a:cs typeface="Symbol"/>
              </a:rPr>
              <a:t></a:t>
            </a:r>
            <a:r>
              <a:rPr sz="700" spc="-3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Arial"/>
                <a:cs typeface="Arial"/>
              </a:rPr>
              <a:t>&lt;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spc="-50" dirty="0"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3405639" y="4515740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061" y="0"/>
                </a:lnTo>
              </a:path>
            </a:pathLst>
          </a:custGeom>
          <a:ln w="33936">
            <a:solidFill>
              <a:srgbClr val="9999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 txBox="1"/>
          <p:nvPr/>
        </p:nvSpPr>
        <p:spPr>
          <a:xfrm>
            <a:off x="2246569" y="3864243"/>
            <a:ext cx="2215754" cy="1933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150" spc="409" dirty="0">
                <a:latin typeface="Symbol"/>
                <a:cs typeface="Symbol"/>
              </a:rPr>
              <a:t>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lang="en-US" sz="1150" spc="65" dirty="0">
                <a:latin typeface="Times New Roman"/>
                <a:cs typeface="Times New Roman"/>
              </a:rPr>
              <a:t> </a:t>
            </a:r>
            <a:r>
              <a:rPr lang="en-US" sz="1150" spc="65" dirty="0" err="1">
                <a:latin typeface="Times New Roman"/>
                <a:cs typeface="Times New Roman"/>
              </a:rPr>
              <a:t>d</a:t>
            </a:r>
            <a:r>
              <a:rPr sz="1150" dirty="0" err="1">
                <a:latin typeface="Arial"/>
                <a:cs typeface="Arial"/>
              </a:rPr>
              <a:t>p</a:t>
            </a:r>
            <a:r>
              <a:rPr sz="1150" dirty="0">
                <a:latin typeface="Arial"/>
                <a:cs typeface="Arial"/>
              </a:rPr>
              <a:t> / p VS p in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-1</a:t>
            </a:r>
            <a:r>
              <a:rPr sz="1150" spc="-175" dirty="0">
                <a:latin typeface="Arial"/>
                <a:cs typeface="Arial"/>
              </a:rPr>
              <a:t> </a:t>
            </a:r>
            <a:r>
              <a:rPr lang="en-US" sz="1150" spc="340" dirty="0">
                <a:latin typeface="Symbol"/>
                <a:cs typeface="Symbol"/>
              </a:rPr>
              <a:t>&lt;</a:t>
            </a:r>
            <a:r>
              <a:rPr lang="en-US" sz="1150" spc="340" dirty="0">
                <a:latin typeface="Symbol"/>
                <a:cs typeface="Symbol"/>
                <a:sym typeface="Symbol" panose="05050102010706020507" pitchFamily="18" charset="2"/>
              </a:rPr>
              <a:t></a:t>
            </a:r>
            <a:r>
              <a:rPr sz="1150" spc="-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Arial"/>
                <a:cs typeface="Arial"/>
              </a:rPr>
              <a:t>&lt; </a:t>
            </a:r>
            <a:r>
              <a:rPr sz="1150" spc="-50" dirty="0">
                <a:latin typeface="Arial"/>
                <a:cs typeface="Arial"/>
              </a:rPr>
              <a:t>0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5106404" y="4138670"/>
            <a:ext cx="2203450" cy="1795145"/>
          </a:xfrm>
          <a:custGeom>
            <a:avLst/>
            <a:gdLst/>
            <a:ahLst/>
            <a:cxnLst/>
            <a:rect l="l" t="t" r="r" b="b"/>
            <a:pathLst>
              <a:path w="2203450" h="1795145">
                <a:moveTo>
                  <a:pt x="0" y="1794862"/>
                </a:moveTo>
                <a:lnTo>
                  <a:pt x="2203437" y="1794862"/>
                </a:lnTo>
                <a:lnTo>
                  <a:pt x="2203437" y="0"/>
                </a:lnTo>
                <a:lnTo>
                  <a:pt x="0" y="0"/>
                </a:lnTo>
                <a:lnTo>
                  <a:pt x="0" y="1794862"/>
                </a:lnTo>
                <a:close/>
              </a:path>
              <a:path w="2203450" h="1795145">
                <a:moveTo>
                  <a:pt x="0" y="1794862"/>
                </a:moveTo>
                <a:lnTo>
                  <a:pt x="2203437" y="1794862"/>
                </a:lnTo>
              </a:path>
              <a:path w="2203450" h="1795145">
                <a:moveTo>
                  <a:pt x="0" y="1738301"/>
                </a:moveTo>
                <a:lnTo>
                  <a:pt x="0" y="1794862"/>
                </a:lnTo>
              </a:path>
              <a:path w="2203450" h="1795145">
                <a:moveTo>
                  <a:pt x="52912" y="1764696"/>
                </a:moveTo>
                <a:lnTo>
                  <a:pt x="52912" y="1794862"/>
                </a:lnTo>
              </a:path>
              <a:path w="2203450" h="1795145">
                <a:moveTo>
                  <a:pt x="105825" y="1764696"/>
                </a:moveTo>
                <a:lnTo>
                  <a:pt x="105825" y="1794862"/>
                </a:lnTo>
              </a:path>
              <a:path w="2203450" h="1795145">
                <a:moveTo>
                  <a:pt x="158738" y="1764696"/>
                </a:moveTo>
                <a:lnTo>
                  <a:pt x="158738" y="1794862"/>
                </a:lnTo>
              </a:path>
              <a:path w="2203450" h="1795145">
                <a:moveTo>
                  <a:pt x="211650" y="1738301"/>
                </a:moveTo>
                <a:lnTo>
                  <a:pt x="211650" y="1794862"/>
                </a:lnTo>
              </a:path>
              <a:path w="2203450" h="1795145">
                <a:moveTo>
                  <a:pt x="260784" y="1764696"/>
                </a:moveTo>
                <a:lnTo>
                  <a:pt x="260784" y="1794862"/>
                </a:lnTo>
              </a:path>
              <a:path w="2203450" h="1795145">
                <a:moveTo>
                  <a:pt x="313696" y="1764696"/>
                </a:moveTo>
                <a:lnTo>
                  <a:pt x="313696" y="1794862"/>
                </a:lnTo>
              </a:path>
              <a:path w="2203450" h="1795145">
                <a:moveTo>
                  <a:pt x="366609" y="1764696"/>
                </a:moveTo>
                <a:lnTo>
                  <a:pt x="366609" y="1794862"/>
                </a:lnTo>
              </a:path>
              <a:path w="2203450" h="1795145">
                <a:moveTo>
                  <a:pt x="419522" y="1738301"/>
                </a:moveTo>
                <a:lnTo>
                  <a:pt x="419522" y="1794862"/>
                </a:lnTo>
              </a:path>
              <a:path w="2203450" h="1795145">
                <a:moveTo>
                  <a:pt x="472435" y="1764696"/>
                </a:moveTo>
                <a:lnTo>
                  <a:pt x="472435" y="1794862"/>
                </a:lnTo>
              </a:path>
              <a:path w="2203450" h="1795145">
                <a:moveTo>
                  <a:pt x="525347" y="1764696"/>
                </a:moveTo>
                <a:lnTo>
                  <a:pt x="525347" y="1794862"/>
                </a:lnTo>
              </a:path>
              <a:path w="2203450" h="1795145">
                <a:moveTo>
                  <a:pt x="578260" y="1764696"/>
                </a:moveTo>
                <a:lnTo>
                  <a:pt x="578260" y="1794862"/>
                </a:lnTo>
              </a:path>
              <a:path w="2203450" h="1795145">
                <a:moveTo>
                  <a:pt x="631173" y="1738301"/>
                </a:moveTo>
                <a:lnTo>
                  <a:pt x="631173" y="1794862"/>
                </a:lnTo>
              </a:path>
              <a:path w="2203450" h="1795145">
                <a:moveTo>
                  <a:pt x="680306" y="1764696"/>
                </a:moveTo>
                <a:lnTo>
                  <a:pt x="680306" y="1794862"/>
                </a:lnTo>
              </a:path>
              <a:path w="2203450" h="1795145">
                <a:moveTo>
                  <a:pt x="733219" y="1764696"/>
                </a:moveTo>
                <a:lnTo>
                  <a:pt x="733219" y="1794862"/>
                </a:lnTo>
              </a:path>
              <a:path w="2203450" h="1795145">
                <a:moveTo>
                  <a:pt x="786132" y="1764696"/>
                </a:moveTo>
                <a:lnTo>
                  <a:pt x="786132" y="1794862"/>
                </a:lnTo>
              </a:path>
              <a:path w="2203450" h="1795145">
                <a:moveTo>
                  <a:pt x="839044" y="1738301"/>
                </a:moveTo>
                <a:lnTo>
                  <a:pt x="839044" y="1794862"/>
                </a:lnTo>
              </a:path>
              <a:path w="2203450" h="1795145">
                <a:moveTo>
                  <a:pt x="891957" y="1764696"/>
                </a:moveTo>
                <a:lnTo>
                  <a:pt x="891957" y="1794862"/>
                </a:lnTo>
              </a:path>
              <a:path w="2203450" h="1795145">
                <a:moveTo>
                  <a:pt x="944870" y="1764696"/>
                </a:moveTo>
                <a:lnTo>
                  <a:pt x="944870" y="1794862"/>
                </a:lnTo>
              </a:path>
              <a:path w="2203450" h="1795145">
                <a:moveTo>
                  <a:pt x="997783" y="1764696"/>
                </a:moveTo>
                <a:lnTo>
                  <a:pt x="997783" y="1794862"/>
                </a:lnTo>
              </a:path>
              <a:path w="2203450" h="1795145">
                <a:moveTo>
                  <a:pt x="1050695" y="1738301"/>
                </a:moveTo>
                <a:lnTo>
                  <a:pt x="1050695" y="1794862"/>
                </a:lnTo>
              </a:path>
              <a:path w="2203450" h="1795145">
                <a:moveTo>
                  <a:pt x="1099829" y="1764696"/>
                </a:moveTo>
                <a:lnTo>
                  <a:pt x="1099829" y="1794862"/>
                </a:lnTo>
              </a:path>
              <a:path w="2203450" h="1795145">
                <a:moveTo>
                  <a:pt x="1152741" y="1764696"/>
                </a:moveTo>
                <a:lnTo>
                  <a:pt x="1152741" y="1794862"/>
                </a:lnTo>
              </a:path>
              <a:path w="2203450" h="1795145">
                <a:moveTo>
                  <a:pt x="1205654" y="1764696"/>
                </a:moveTo>
                <a:lnTo>
                  <a:pt x="1205654" y="1794862"/>
                </a:lnTo>
              </a:path>
              <a:path w="2203450" h="1795145">
                <a:moveTo>
                  <a:pt x="1258567" y="1738301"/>
                </a:moveTo>
                <a:lnTo>
                  <a:pt x="1258567" y="1794862"/>
                </a:lnTo>
              </a:path>
              <a:path w="2203450" h="1795145">
                <a:moveTo>
                  <a:pt x="1311480" y="1764696"/>
                </a:moveTo>
                <a:lnTo>
                  <a:pt x="1311480" y="1794862"/>
                </a:lnTo>
              </a:path>
              <a:path w="2203450" h="1795145">
                <a:moveTo>
                  <a:pt x="1364392" y="1764696"/>
                </a:moveTo>
                <a:lnTo>
                  <a:pt x="1364392" y="1794862"/>
                </a:lnTo>
              </a:path>
              <a:path w="2203450" h="1795145">
                <a:moveTo>
                  <a:pt x="1417305" y="1764696"/>
                </a:moveTo>
                <a:lnTo>
                  <a:pt x="1417305" y="1794862"/>
                </a:lnTo>
              </a:path>
              <a:path w="2203450" h="1795145">
                <a:moveTo>
                  <a:pt x="1466438" y="1738301"/>
                </a:moveTo>
                <a:lnTo>
                  <a:pt x="1466438" y="1794862"/>
                </a:lnTo>
              </a:path>
              <a:path w="2203450" h="1795145">
                <a:moveTo>
                  <a:pt x="1519351" y="1764696"/>
                </a:moveTo>
                <a:lnTo>
                  <a:pt x="1519351" y="1794862"/>
                </a:lnTo>
              </a:path>
              <a:path w="2203450" h="1795145">
                <a:moveTo>
                  <a:pt x="1572264" y="1764696"/>
                </a:moveTo>
                <a:lnTo>
                  <a:pt x="1572264" y="1794862"/>
                </a:lnTo>
              </a:path>
              <a:path w="2203450" h="1795145">
                <a:moveTo>
                  <a:pt x="1625177" y="1764696"/>
                </a:moveTo>
                <a:lnTo>
                  <a:pt x="1625177" y="1794862"/>
                </a:lnTo>
              </a:path>
              <a:path w="2203450" h="1795145">
                <a:moveTo>
                  <a:pt x="1678089" y="1738301"/>
                </a:moveTo>
                <a:lnTo>
                  <a:pt x="1678089" y="1794862"/>
                </a:lnTo>
              </a:path>
              <a:path w="2203450" h="1795145">
                <a:moveTo>
                  <a:pt x="1731002" y="1764696"/>
                </a:moveTo>
                <a:lnTo>
                  <a:pt x="1731002" y="1794862"/>
                </a:lnTo>
              </a:path>
              <a:path w="2203450" h="1795145">
                <a:moveTo>
                  <a:pt x="1783915" y="1764696"/>
                </a:moveTo>
                <a:lnTo>
                  <a:pt x="1783915" y="1794862"/>
                </a:lnTo>
              </a:path>
              <a:path w="2203450" h="1795145">
                <a:moveTo>
                  <a:pt x="1836828" y="1764696"/>
                </a:moveTo>
                <a:lnTo>
                  <a:pt x="1836828" y="1794862"/>
                </a:lnTo>
              </a:path>
              <a:path w="2203450" h="1795145">
                <a:moveTo>
                  <a:pt x="1885961" y="1738301"/>
                </a:moveTo>
                <a:lnTo>
                  <a:pt x="1885961" y="1794862"/>
                </a:lnTo>
              </a:path>
              <a:path w="2203450" h="1795145">
                <a:moveTo>
                  <a:pt x="1938874" y="1764696"/>
                </a:moveTo>
                <a:lnTo>
                  <a:pt x="1938874" y="1794862"/>
                </a:lnTo>
              </a:path>
              <a:path w="2203450" h="1795145">
                <a:moveTo>
                  <a:pt x="1991786" y="1764696"/>
                </a:moveTo>
                <a:lnTo>
                  <a:pt x="1991786" y="1794862"/>
                </a:lnTo>
              </a:path>
              <a:path w="2203450" h="1795145">
                <a:moveTo>
                  <a:pt x="2044699" y="1764696"/>
                </a:moveTo>
                <a:lnTo>
                  <a:pt x="2044699" y="1794862"/>
                </a:lnTo>
              </a:path>
              <a:path w="2203450" h="1795145">
                <a:moveTo>
                  <a:pt x="2097612" y="1738301"/>
                </a:moveTo>
                <a:lnTo>
                  <a:pt x="2097612" y="1794862"/>
                </a:lnTo>
              </a:path>
              <a:path w="2203450" h="1795145">
                <a:moveTo>
                  <a:pt x="2097612" y="1738301"/>
                </a:moveTo>
                <a:lnTo>
                  <a:pt x="2097612" y="1794862"/>
                </a:lnTo>
              </a:path>
              <a:path w="2203450" h="1795145">
                <a:moveTo>
                  <a:pt x="2150525" y="1764696"/>
                </a:moveTo>
                <a:lnTo>
                  <a:pt x="2150525" y="1794862"/>
                </a:lnTo>
              </a:path>
              <a:path w="2203450" h="1795145">
                <a:moveTo>
                  <a:pt x="2203437" y="1764696"/>
                </a:moveTo>
                <a:lnTo>
                  <a:pt x="2203437" y="1794862"/>
                </a:lnTo>
              </a:path>
            </a:pathLst>
          </a:custGeom>
          <a:ln w="11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 txBox="1"/>
          <p:nvPr/>
        </p:nvSpPr>
        <p:spPr>
          <a:xfrm>
            <a:off x="5071378" y="5920602"/>
            <a:ext cx="660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10" dirty="0">
                <a:latin typeface="Arial"/>
                <a:cs typeface="Arial"/>
              </a:rPr>
              <a:t>0</a:t>
            </a:r>
            <a:endParaRPr sz="550">
              <a:latin typeface="Arial"/>
              <a:cs typeface="Arial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5279650" y="5920602"/>
            <a:ext cx="660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10" dirty="0">
                <a:latin typeface="Arial"/>
                <a:cs typeface="Arial"/>
              </a:rPr>
              <a:t>2</a:t>
            </a:r>
            <a:endParaRPr sz="550">
              <a:latin typeface="Arial"/>
              <a:cs typeface="Arial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5487923" y="5920602"/>
            <a:ext cx="660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10" dirty="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5701418" y="5920602"/>
            <a:ext cx="660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10" dirty="0">
                <a:latin typeface="Arial"/>
                <a:cs typeface="Arial"/>
              </a:rPr>
              <a:t>6</a:t>
            </a:r>
            <a:endParaRPr sz="550">
              <a:latin typeface="Arial"/>
              <a:cs typeface="Arial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5909654" y="5920602"/>
            <a:ext cx="660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10" dirty="0">
                <a:latin typeface="Arial"/>
                <a:cs typeface="Arial"/>
              </a:rPr>
              <a:t>8</a:t>
            </a:r>
            <a:endParaRPr sz="550">
              <a:latin typeface="Arial"/>
              <a:cs typeface="Arial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6097104" y="5920602"/>
            <a:ext cx="31496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dirty="0">
                <a:latin typeface="Arial"/>
                <a:cs typeface="Arial"/>
              </a:rPr>
              <a:t>10</a:t>
            </a:r>
            <a:r>
              <a:rPr sz="550" spc="355" dirty="0">
                <a:latin typeface="Arial"/>
                <a:cs typeface="Arial"/>
              </a:rPr>
              <a:t>  </a:t>
            </a:r>
            <a:r>
              <a:rPr sz="550" spc="-25" dirty="0">
                <a:latin typeface="Arial"/>
                <a:cs typeface="Arial"/>
              </a:rPr>
              <a:t>12</a:t>
            </a:r>
            <a:endParaRPr sz="550">
              <a:latin typeface="Arial"/>
              <a:cs typeface="Arial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6518851" y="5906235"/>
            <a:ext cx="809625" cy="28003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spcBef>
                <a:spcPts val="235"/>
              </a:spcBef>
              <a:tabLst>
                <a:tab pos="641985" algn="l"/>
              </a:tabLst>
            </a:pPr>
            <a:r>
              <a:rPr sz="550" dirty="0">
                <a:latin typeface="Arial"/>
                <a:cs typeface="Arial"/>
              </a:rPr>
              <a:t>14</a:t>
            </a:r>
            <a:r>
              <a:rPr sz="550" spc="355" dirty="0">
                <a:latin typeface="Arial"/>
                <a:cs typeface="Arial"/>
              </a:rPr>
              <a:t>  </a:t>
            </a:r>
            <a:r>
              <a:rPr sz="550" dirty="0">
                <a:latin typeface="Arial"/>
                <a:cs typeface="Arial"/>
              </a:rPr>
              <a:t>16</a:t>
            </a:r>
            <a:r>
              <a:rPr sz="550" spc="355" dirty="0">
                <a:latin typeface="Arial"/>
                <a:cs typeface="Arial"/>
              </a:rPr>
              <a:t>  </a:t>
            </a:r>
            <a:r>
              <a:rPr sz="550" spc="-25" dirty="0">
                <a:latin typeface="Arial"/>
                <a:cs typeface="Arial"/>
              </a:rPr>
              <a:t>18</a:t>
            </a:r>
            <a:r>
              <a:rPr sz="550" dirty="0">
                <a:latin typeface="Arial"/>
                <a:cs typeface="Arial"/>
              </a:rPr>
              <a:t>	</a:t>
            </a:r>
            <a:r>
              <a:rPr sz="550" spc="-25" dirty="0">
                <a:latin typeface="Arial"/>
                <a:cs typeface="Arial"/>
              </a:rPr>
              <a:t>20</a:t>
            </a:r>
            <a:endParaRPr sz="550">
              <a:latin typeface="Arial"/>
              <a:cs typeface="Arial"/>
            </a:endParaRPr>
          </a:p>
          <a:p>
            <a:pPr marL="22860">
              <a:spcBef>
                <a:spcPts val="185"/>
              </a:spcBef>
            </a:pPr>
            <a:r>
              <a:rPr sz="850" dirty="0">
                <a:latin typeface="Arial"/>
                <a:cs typeface="Arial"/>
              </a:rPr>
              <a:t>Track</a:t>
            </a:r>
            <a:r>
              <a:rPr sz="850" spc="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(GeV/c)</a:t>
            </a:r>
            <a:endParaRPr sz="850">
              <a:latin typeface="Arial"/>
              <a:cs typeface="Arial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5106405" y="4138670"/>
            <a:ext cx="64769" cy="1795145"/>
          </a:xfrm>
          <a:custGeom>
            <a:avLst/>
            <a:gdLst/>
            <a:ahLst/>
            <a:cxnLst/>
            <a:rect l="l" t="t" r="r" b="b"/>
            <a:pathLst>
              <a:path w="64770" h="1795145">
                <a:moveTo>
                  <a:pt x="0" y="1794862"/>
                </a:moveTo>
                <a:lnTo>
                  <a:pt x="0" y="0"/>
                </a:lnTo>
              </a:path>
              <a:path w="64770" h="1795145">
                <a:moveTo>
                  <a:pt x="64251" y="1794862"/>
                </a:moveTo>
                <a:lnTo>
                  <a:pt x="0" y="1794862"/>
                </a:lnTo>
              </a:path>
              <a:path w="64770" h="1795145">
                <a:moveTo>
                  <a:pt x="30235" y="1723218"/>
                </a:moveTo>
                <a:lnTo>
                  <a:pt x="0" y="1723218"/>
                </a:lnTo>
              </a:path>
              <a:path w="64770" h="1795145">
                <a:moveTo>
                  <a:pt x="30235" y="1651574"/>
                </a:moveTo>
                <a:lnTo>
                  <a:pt x="0" y="1651574"/>
                </a:lnTo>
              </a:path>
              <a:path w="64770" h="1795145">
                <a:moveTo>
                  <a:pt x="30235" y="1579931"/>
                </a:moveTo>
                <a:lnTo>
                  <a:pt x="0" y="1579931"/>
                </a:lnTo>
              </a:path>
              <a:path w="64770" h="1795145">
                <a:moveTo>
                  <a:pt x="30235" y="1504516"/>
                </a:moveTo>
                <a:lnTo>
                  <a:pt x="0" y="1504516"/>
                </a:lnTo>
              </a:path>
              <a:path w="64770" h="1795145">
                <a:moveTo>
                  <a:pt x="64251" y="1432873"/>
                </a:moveTo>
                <a:lnTo>
                  <a:pt x="0" y="1432873"/>
                </a:lnTo>
              </a:path>
              <a:path w="64770" h="1795145">
                <a:moveTo>
                  <a:pt x="30235" y="1361229"/>
                </a:moveTo>
                <a:lnTo>
                  <a:pt x="0" y="1361229"/>
                </a:lnTo>
              </a:path>
              <a:path w="64770" h="1795145">
                <a:moveTo>
                  <a:pt x="30235" y="1289585"/>
                </a:moveTo>
                <a:lnTo>
                  <a:pt x="0" y="1289585"/>
                </a:lnTo>
              </a:path>
              <a:path w="64770" h="1795145">
                <a:moveTo>
                  <a:pt x="30235" y="1217942"/>
                </a:moveTo>
                <a:lnTo>
                  <a:pt x="0" y="1217942"/>
                </a:lnTo>
              </a:path>
              <a:path w="64770" h="1795145">
                <a:moveTo>
                  <a:pt x="30235" y="1146298"/>
                </a:moveTo>
                <a:lnTo>
                  <a:pt x="0" y="1146298"/>
                </a:lnTo>
              </a:path>
              <a:path w="64770" h="1795145">
                <a:moveTo>
                  <a:pt x="64251" y="1074654"/>
                </a:moveTo>
                <a:lnTo>
                  <a:pt x="0" y="1074654"/>
                </a:lnTo>
              </a:path>
              <a:path w="64770" h="1795145">
                <a:moveTo>
                  <a:pt x="30235" y="1003011"/>
                </a:moveTo>
                <a:lnTo>
                  <a:pt x="0" y="1003011"/>
                </a:lnTo>
              </a:path>
              <a:path w="64770" h="1795145">
                <a:moveTo>
                  <a:pt x="30235" y="931367"/>
                </a:moveTo>
                <a:lnTo>
                  <a:pt x="0" y="931367"/>
                </a:lnTo>
              </a:path>
              <a:path w="64770" h="1795145">
                <a:moveTo>
                  <a:pt x="30235" y="859723"/>
                </a:moveTo>
                <a:lnTo>
                  <a:pt x="0" y="859723"/>
                </a:lnTo>
              </a:path>
              <a:path w="64770" h="1795145">
                <a:moveTo>
                  <a:pt x="30235" y="788080"/>
                </a:moveTo>
                <a:lnTo>
                  <a:pt x="0" y="788080"/>
                </a:lnTo>
              </a:path>
              <a:path w="64770" h="1795145">
                <a:moveTo>
                  <a:pt x="64251" y="716436"/>
                </a:moveTo>
                <a:lnTo>
                  <a:pt x="0" y="716436"/>
                </a:lnTo>
              </a:path>
              <a:path w="64770" h="1795145">
                <a:moveTo>
                  <a:pt x="30235" y="644792"/>
                </a:moveTo>
                <a:lnTo>
                  <a:pt x="0" y="644792"/>
                </a:lnTo>
              </a:path>
              <a:path w="64770" h="1795145">
                <a:moveTo>
                  <a:pt x="30235" y="573149"/>
                </a:moveTo>
                <a:lnTo>
                  <a:pt x="0" y="573149"/>
                </a:lnTo>
              </a:path>
              <a:path w="64770" h="1795145">
                <a:moveTo>
                  <a:pt x="30235" y="501505"/>
                </a:moveTo>
                <a:lnTo>
                  <a:pt x="0" y="501505"/>
                </a:lnTo>
              </a:path>
              <a:path w="64770" h="1795145">
                <a:moveTo>
                  <a:pt x="30235" y="429861"/>
                </a:moveTo>
                <a:lnTo>
                  <a:pt x="0" y="429861"/>
                </a:lnTo>
              </a:path>
              <a:path w="64770" h="1795145">
                <a:moveTo>
                  <a:pt x="64251" y="358218"/>
                </a:moveTo>
                <a:lnTo>
                  <a:pt x="0" y="358218"/>
                </a:lnTo>
              </a:path>
              <a:path w="64770" h="1795145">
                <a:moveTo>
                  <a:pt x="30235" y="286574"/>
                </a:moveTo>
                <a:lnTo>
                  <a:pt x="0" y="286574"/>
                </a:lnTo>
              </a:path>
              <a:path w="64770" h="1795145">
                <a:moveTo>
                  <a:pt x="30235" y="214930"/>
                </a:moveTo>
                <a:lnTo>
                  <a:pt x="0" y="214930"/>
                </a:lnTo>
              </a:path>
              <a:path w="64770" h="1795145">
                <a:moveTo>
                  <a:pt x="30235" y="143287"/>
                </a:moveTo>
                <a:lnTo>
                  <a:pt x="0" y="143287"/>
                </a:lnTo>
              </a:path>
              <a:path w="64770" h="1795145">
                <a:moveTo>
                  <a:pt x="30235" y="71643"/>
                </a:moveTo>
                <a:lnTo>
                  <a:pt x="0" y="71643"/>
                </a:lnTo>
              </a:path>
              <a:path w="64770" h="1795145">
                <a:moveTo>
                  <a:pt x="64251" y="0"/>
                </a:moveTo>
                <a:lnTo>
                  <a:pt x="0" y="0"/>
                </a:lnTo>
              </a:path>
            </a:pathLst>
          </a:custGeom>
          <a:ln w="11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 txBox="1"/>
          <p:nvPr/>
        </p:nvSpPr>
        <p:spPr>
          <a:xfrm>
            <a:off x="4747472" y="4124293"/>
            <a:ext cx="230832" cy="6483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35"/>
              </a:lnSpc>
            </a:pPr>
            <a:r>
              <a:rPr sz="850" dirty="0">
                <a:latin typeface="Arial"/>
                <a:cs typeface="Arial"/>
              </a:rPr>
              <a:t>Track</a:t>
            </a:r>
            <a:r>
              <a:rPr sz="850" spc="70" dirty="0">
                <a:latin typeface="Arial"/>
                <a:cs typeface="Arial"/>
              </a:rPr>
              <a:t> </a:t>
            </a:r>
            <a:r>
              <a:rPr sz="850" spc="1245" dirty="0">
                <a:latin typeface="Symbol"/>
                <a:cs typeface="Symbol"/>
              </a:rPr>
              <a:t>�</a:t>
            </a:r>
            <a:r>
              <a:rPr sz="850" spc="45" dirty="0">
                <a:latin typeface="Times New Roman"/>
                <a:cs typeface="Times New Roman"/>
              </a:rPr>
              <a:t> </a:t>
            </a:r>
            <a:r>
              <a:rPr sz="850" spc="-380" dirty="0">
                <a:latin typeface="Arial"/>
                <a:cs typeface="Arial"/>
              </a:rPr>
              <a:t>p</a:t>
            </a:r>
            <a:r>
              <a:rPr sz="850" dirty="0">
                <a:latin typeface="Arial"/>
                <a:cs typeface="Arial"/>
              </a:rPr>
              <a:t> / </a:t>
            </a:r>
            <a:r>
              <a:rPr sz="850" spc="-50" dirty="0">
                <a:latin typeface="Arial"/>
                <a:cs typeface="Arial"/>
              </a:rPr>
              <a:t>p</a:t>
            </a:r>
            <a:endParaRPr sz="850">
              <a:latin typeface="Arial"/>
              <a:cs typeface="Arial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5034929" y="5868652"/>
            <a:ext cx="660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10" dirty="0">
                <a:latin typeface="Arial"/>
                <a:cs typeface="Arial"/>
              </a:rPr>
              <a:t>0</a:t>
            </a:r>
            <a:endParaRPr sz="550">
              <a:latin typeface="Arial"/>
              <a:cs typeface="Arial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4894338" y="5510197"/>
            <a:ext cx="208279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-10" dirty="0">
                <a:latin typeface="Arial"/>
                <a:cs typeface="Arial"/>
              </a:rPr>
              <a:t>0.005</a:t>
            </a:r>
            <a:endParaRPr sz="550">
              <a:latin typeface="Arial"/>
              <a:cs typeface="Arial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4946412" y="5151741"/>
            <a:ext cx="1676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-20" dirty="0">
                <a:latin typeface="Arial"/>
                <a:cs typeface="Arial"/>
              </a:rPr>
              <a:t>0.01</a:t>
            </a:r>
            <a:endParaRPr sz="550">
              <a:latin typeface="Arial"/>
              <a:cs typeface="Arial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4894338" y="4793285"/>
            <a:ext cx="208279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-10" dirty="0">
                <a:latin typeface="Arial"/>
                <a:cs typeface="Arial"/>
              </a:rPr>
              <a:t>0.015</a:t>
            </a:r>
            <a:endParaRPr sz="550">
              <a:latin typeface="Arial"/>
              <a:cs typeface="Arial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4935994" y="4434829"/>
            <a:ext cx="1676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-20" dirty="0">
                <a:latin typeface="Arial"/>
                <a:cs typeface="Arial"/>
              </a:rPr>
              <a:t>0.02</a:t>
            </a:r>
            <a:endParaRPr sz="550">
              <a:latin typeface="Arial"/>
              <a:cs typeface="Arial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4894338" y="4076372"/>
            <a:ext cx="208279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-10" dirty="0">
                <a:latin typeface="Arial"/>
                <a:cs typeface="Arial"/>
              </a:rPr>
              <a:t>0.025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51" name="object 251"/>
          <p:cNvGrpSpPr/>
          <p:nvPr/>
        </p:nvGrpSpPr>
        <p:grpSpPr>
          <a:xfrm>
            <a:off x="5123367" y="4670222"/>
            <a:ext cx="2086610" cy="913130"/>
            <a:chOff x="3599367" y="4670222"/>
            <a:chExt cx="2086610" cy="913130"/>
          </a:xfrm>
        </p:grpSpPr>
        <p:sp>
          <p:nvSpPr>
            <p:cNvPr id="252" name="object 252"/>
            <p:cNvSpPr/>
            <p:nvPr/>
          </p:nvSpPr>
          <p:spPr>
            <a:xfrm>
              <a:off x="3605082" y="5251030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5">
                  <a:moveTo>
                    <a:pt x="0" y="0"/>
                  </a:moveTo>
                  <a:lnTo>
                    <a:pt x="18897" y="0"/>
                  </a:lnTo>
                </a:path>
                <a:path w="83185">
                  <a:moveTo>
                    <a:pt x="60471" y="0"/>
                  </a:moveTo>
                  <a:lnTo>
                    <a:pt x="83148" y="0"/>
                  </a:lnTo>
                </a:path>
              </a:pathLst>
            </a:custGeom>
            <a:ln w="1132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625869" y="5230291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41574" y="0"/>
                  </a:moveTo>
                  <a:lnTo>
                    <a:pt x="0" y="0"/>
                  </a:lnTo>
                  <a:lnTo>
                    <a:pt x="20787" y="41478"/>
                  </a:lnTo>
                  <a:lnTo>
                    <a:pt x="41574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688230" y="5239718"/>
              <a:ext cx="106045" cy="0"/>
            </a:xfrm>
            <a:custGeom>
              <a:avLst/>
              <a:gdLst/>
              <a:ahLst/>
              <a:cxnLst/>
              <a:rect l="l" t="t" r="r" b="b"/>
              <a:pathLst>
                <a:path w="106045">
                  <a:moveTo>
                    <a:pt x="0" y="0"/>
                  </a:moveTo>
                  <a:lnTo>
                    <a:pt x="30235" y="0"/>
                  </a:lnTo>
                </a:path>
                <a:path w="106045">
                  <a:moveTo>
                    <a:pt x="71810" y="0"/>
                  </a:moveTo>
                  <a:lnTo>
                    <a:pt x="105825" y="0"/>
                  </a:lnTo>
                </a:path>
              </a:pathLst>
            </a:custGeom>
            <a:ln w="1132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720355" y="5218979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41574" y="0"/>
                  </a:moveTo>
                  <a:lnTo>
                    <a:pt x="0" y="0"/>
                  </a:lnTo>
                  <a:lnTo>
                    <a:pt x="20787" y="41478"/>
                  </a:lnTo>
                  <a:lnTo>
                    <a:pt x="41574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794056" y="5213323"/>
              <a:ext cx="102235" cy="0"/>
            </a:xfrm>
            <a:custGeom>
              <a:avLst/>
              <a:gdLst/>
              <a:ahLst/>
              <a:cxnLst/>
              <a:rect l="l" t="t" r="r" b="b"/>
              <a:pathLst>
                <a:path w="102235">
                  <a:moveTo>
                    <a:pt x="0" y="0"/>
                  </a:moveTo>
                  <a:lnTo>
                    <a:pt x="30235" y="0"/>
                  </a:lnTo>
                </a:path>
                <a:path w="102235">
                  <a:moveTo>
                    <a:pt x="71810" y="0"/>
                  </a:moveTo>
                  <a:lnTo>
                    <a:pt x="102046" y="0"/>
                  </a:lnTo>
                </a:path>
              </a:pathLst>
            </a:custGeom>
            <a:ln w="1132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822401" y="5192585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41574" y="0"/>
                  </a:moveTo>
                  <a:lnTo>
                    <a:pt x="0" y="0"/>
                  </a:lnTo>
                  <a:lnTo>
                    <a:pt x="20787" y="41478"/>
                  </a:lnTo>
                  <a:lnTo>
                    <a:pt x="41574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896102" y="5190699"/>
              <a:ext cx="106045" cy="0"/>
            </a:xfrm>
            <a:custGeom>
              <a:avLst/>
              <a:gdLst/>
              <a:ahLst/>
              <a:cxnLst/>
              <a:rect l="l" t="t" r="r" b="b"/>
              <a:pathLst>
                <a:path w="106045">
                  <a:moveTo>
                    <a:pt x="0" y="0"/>
                  </a:moveTo>
                  <a:lnTo>
                    <a:pt x="34015" y="0"/>
                  </a:lnTo>
                </a:path>
                <a:path w="106045">
                  <a:moveTo>
                    <a:pt x="75589" y="0"/>
                  </a:moveTo>
                  <a:lnTo>
                    <a:pt x="105825" y="0"/>
                  </a:lnTo>
                </a:path>
              </a:pathLst>
            </a:custGeom>
            <a:ln w="1132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928228" y="5169960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41573" y="0"/>
                  </a:moveTo>
                  <a:lnTo>
                    <a:pt x="0" y="0"/>
                  </a:lnTo>
                  <a:lnTo>
                    <a:pt x="20786" y="41478"/>
                  </a:lnTo>
                  <a:lnTo>
                    <a:pt x="4157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001927" y="5160533"/>
              <a:ext cx="106045" cy="0"/>
            </a:xfrm>
            <a:custGeom>
              <a:avLst/>
              <a:gdLst/>
              <a:ahLst/>
              <a:cxnLst/>
              <a:rect l="l" t="t" r="r" b="b"/>
              <a:pathLst>
                <a:path w="106045">
                  <a:moveTo>
                    <a:pt x="0" y="0"/>
                  </a:moveTo>
                  <a:lnTo>
                    <a:pt x="30235" y="0"/>
                  </a:lnTo>
                </a:path>
                <a:path w="106045">
                  <a:moveTo>
                    <a:pt x="71810" y="0"/>
                  </a:moveTo>
                  <a:lnTo>
                    <a:pt x="105825" y="0"/>
                  </a:lnTo>
                </a:path>
              </a:pathLst>
            </a:custGeom>
            <a:ln w="1132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034053" y="5139795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41573" y="0"/>
                  </a:moveTo>
                  <a:lnTo>
                    <a:pt x="0" y="0"/>
                  </a:lnTo>
                  <a:lnTo>
                    <a:pt x="20787" y="41478"/>
                  </a:lnTo>
                  <a:lnTo>
                    <a:pt x="4157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107753" y="5119055"/>
              <a:ext cx="155575" cy="0"/>
            </a:xfrm>
            <a:custGeom>
              <a:avLst/>
              <a:gdLst/>
              <a:ahLst/>
              <a:cxnLst/>
              <a:rect l="l" t="t" r="r" b="b"/>
              <a:pathLst>
                <a:path w="155575">
                  <a:moveTo>
                    <a:pt x="0" y="0"/>
                  </a:moveTo>
                  <a:lnTo>
                    <a:pt x="56692" y="0"/>
                  </a:lnTo>
                </a:path>
                <a:path w="155575">
                  <a:moveTo>
                    <a:pt x="98266" y="0"/>
                  </a:moveTo>
                  <a:lnTo>
                    <a:pt x="154958" y="0"/>
                  </a:lnTo>
                </a:path>
              </a:pathLst>
            </a:custGeom>
            <a:ln w="1132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4166335" y="5098317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41573" y="0"/>
                  </a:moveTo>
                  <a:lnTo>
                    <a:pt x="0" y="0"/>
                  </a:lnTo>
                  <a:lnTo>
                    <a:pt x="20787" y="41478"/>
                  </a:lnTo>
                  <a:lnTo>
                    <a:pt x="4157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4262711" y="5103972"/>
              <a:ext cx="158750" cy="0"/>
            </a:xfrm>
            <a:custGeom>
              <a:avLst/>
              <a:gdLst/>
              <a:ahLst/>
              <a:cxnLst/>
              <a:rect l="l" t="t" r="r" b="b"/>
              <a:pathLst>
                <a:path w="158750">
                  <a:moveTo>
                    <a:pt x="0" y="0"/>
                  </a:moveTo>
                  <a:lnTo>
                    <a:pt x="60471" y="0"/>
                  </a:lnTo>
                </a:path>
                <a:path w="158750">
                  <a:moveTo>
                    <a:pt x="102046" y="0"/>
                  </a:moveTo>
                  <a:lnTo>
                    <a:pt x="158738" y="0"/>
                  </a:lnTo>
                </a:path>
              </a:pathLst>
            </a:custGeom>
            <a:ln w="1132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4321293" y="5083234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41574" y="0"/>
                  </a:moveTo>
                  <a:lnTo>
                    <a:pt x="0" y="0"/>
                  </a:lnTo>
                  <a:lnTo>
                    <a:pt x="20787" y="41478"/>
                  </a:lnTo>
                  <a:lnTo>
                    <a:pt x="41574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4421450" y="5073807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83148" y="0"/>
                  </a:lnTo>
                </a:path>
                <a:path w="212089">
                  <a:moveTo>
                    <a:pt x="124722" y="0"/>
                  </a:moveTo>
                  <a:lnTo>
                    <a:pt x="211650" y="0"/>
                  </a:lnTo>
                </a:path>
              </a:pathLst>
            </a:custGeom>
            <a:ln w="1132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4506488" y="5053068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41574" y="0"/>
                  </a:moveTo>
                  <a:lnTo>
                    <a:pt x="0" y="0"/>
                  </a:lnTo>
                  <a:lnTo>
                    <a:pt x="20787" y="41478"/>
                  </a:lnTo>
                  <a:lnTo>
                    <a:pt x="41574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4633101" y="5047412"/>
              <a:ext cx="260985" cy="0"/>
            </a:xfrm>
            <a:custGeom>
              <a:avLst/>
              <a:gdLst/>
              <a:ahLst/>
              <a:cxnLst/>
              <a:rect l="l" t="t" r="r" b="b"/>
              <a:pathLst>
                <a:path w="260985">
                  <a:moveTo>
                    <a:pt x="0" y="0"/>
                  </a:moveTo>
                  <a:lnTo>
                    <a:pt x="109604" y="0"/>
                  </a:lnTo>
                </a:path>
                <a:path w="260985">
                  <a:moveTo>
                    <a:pt x="151179" y="0"/>
                  </a:moveTo>
                  <a:lnTo>
                    <a:pt x="260784" y="0"/>
                  </a:lnTo>
                </a:path>
              </a:pathLst>
            </a:custGeom>
            <a:ln w="1132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4740816" y="5026673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41574" y="0"/>
                  </a:moveTo>
                  <a:lnTo>
                    <a:pt x="0" y="0"/>
                  </a:lnTo>
                  <a:lnTo>
                    <a:pt x="20787" y="41478"/>
                  </a:lnTo>
                  <a:lnTo>
                    <a:pt x="41574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4893885" y="5002163"/>
              <a:ext cx="367030" cy="0"/>
            </a:xfrm>
            <a:custGeom>
              <a:avLst/>
              <a:gdLst/>
              <a:ahLst/>
              <a:cxnLst/>
              <a:rect l="l" t="t" r="r" b="b"/>
              <a:pathLst>
                <a:path w="367029">
                  <a:moveTo>
                    <a:pt x="0" y="0"/>
                  </a:moveTo>
                  <a:lnTo>
                    <a:pt x="162517" y="0"/>
                  </a:lnTo>
                </a:path>
                <a:path w="367029">
                  <a:moveTo>
                    <a:pt x="204092" y="0"/>
                  </a:moveTo>
                  <a:lnTo>
                    <a:pt x="366609" y="0"/>
                  </a:lnTo>
                </a:path>
              </a:pathLst>
            </a:custGeom>
            <a:ln w="1132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5054513" y="4981424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41573" y="0"/>
                  </a:moveTo>
                  <a:lnTo>
                    <a:pt x="0" y="0"/>
                  </a:lnTo>
                  <a:lnTo>
                    <a:pt x="20786" y="41478"/>
                  </a:lnTo>
                  <a:lnTo>
                    <a:pt x="4157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5260495" y="4949373"/>
              <a:ext cx="419734" cy="0"/>
            </a:xfrm>
            <a:custGeom>
              <a:avLst/>
              <a:gdLst/>
              <a:ahLst/>
              <a:cxnLst/>
              <a:rect l="l" t="t" r="r" b="b"/>
              <a:pathLst>
                <a:path w="419735">
                  <a:moveTo>
                    <a:pt x="0" y="0"/>
                  </a:moveTo>
                  <a:lnTo>
                    <a:pt x="188974" y="0"/>
                  </a:lnTo>
                </a:path>
                <a:path w="419735">
                  <a:moveTo>
                    <a:pt x="230548" y="0"/>
                  </a:moveTo>
                  <a:lnTo>
                    <a:pt x="419522" y="0"/>
                  </a:lnTo>
                </a:path>
              </a:pathLst>
            </a:custGeom>
            <a:ln w="1132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5447578" y="4928634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41574" y="0"/>
                  </a:moveTo>
                  <a:lnTo>
                    <a:pt x="0" y="0"/>
                  </a:lnTo>
                  <a:lnTo>
                    <a:pt x="20787" y="41478"/>
                  </a:lnTo>
                  <a:lnTo>
                    <a:pt x="41574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646656" y="4855105"/>
              <a:ext cx="2022475" cy="343535"/>
            </a:xfrm>
            <a:custGeom>
              <a:avLst/>
              <a:gdLst/>
              <a:ahLst/>
              <a:cxnLst/>
              <a:rect l="l" t="t" r="r" b="b"/>
              <a:pathLst>
                <a:path w="2022475" h="343535">
                  <a:moveTo>
                    <a:pt x="0" y="343135"/>
                  </a:moveTo>
                  <a:lnTo>
                    <a:pt x="37794" y="343135"/>
                  </a:lnTo>
                  <a:lnTo>
                    <a:pt x="60471" y="339364"/>
                  </a:lnTo>
                  <a:lnTo>
                    <a:pt x="162517" y="339364"/>
                  </a:lnTo>
                  <a:lnTo>
                    <a:pt x="181415" y="335593"/>
                  </a:lnTo>
                  <a:lnTo>
                    <a:pt x="222989" y="335593"/>
                  </a:lnTo>
                  <a:lnTo>
                    <a:pt x="245666" y="331823"/>
                  </a:lnTo>
                  <a:lnTo>
                    <a:pt x="283461" y="331823"/>
                  </a:lnTo>
                  <a:lnTo>
                    <a:pt x="306138" y="328052"/>
                  </a:lnTo>
                  <a:lnTo>
                    <a:pt x="347712" y="328052"/>
                  </a:lnTo>
                  <a:lnTo>
                    <a:pt x="366609" y="324281"/>
                  </a:lnTo>
                  <a:lnTo>
                    <a:pt x="385507" y="324281"/>
                  </a:lnTo>
                  <a:lnTo>
                    <a:pt x="408184" y="320511"/>
                  </a:lnTo>
                  <a:lnTo>
                    <a:pt x="427081" y="320511"/>
                  </a:lnTo>
                  <a:lnTo>
                    <a:pt x="449758" y="316740"/>
                  </a:lnTo>
                  <a:lnTo>
                    <a:pt x="468655" y="316740"/>
                  </a:lnTo>
                  <a:lnTo>
                    <a:pt x="487553" y="312969"/>
                  </a:lnTo>
                  <a:lnTo>
                    <a:pt x="510230" y="312969"/>
                  </a:lnTo>
                  <a:lnTo>
                    <a:pt x="529127" y="309198"/>
                  </a:lnTo>
                  <a:lnTo>
                    <a:pt x="551804" y="305428"/>
                  </a:lnTo>
                  <a:lnTo>
                    <a:pt x="570701" y="305428"/>
                  </a:lnTo>
                  <a:lnTo>
                    <a:pt x="593378" y="301657"/>
                  </a:lnTo>
                  <a:lnTo>
                    <a:pt x="612276" y="297886"/>
                  </a:lnTo>
                  <a:lnTo>
                    <a:pt x="631173" y="297886"/>
                  </a:lnTo>
                  <a:lnTo>
                    <a:pt x="653850" y="294116"/>
                  </a:lnTo>
                  <a:lnTo>
                    <a:pt x="672747" y="290345"/>
                  </a:lnTo>
                  <a:lnTo>
                    <a:pt x="695424" y="290345"/>
                  </a:lnTo>
                  <a:lnTo>
                    <a:pt x="733219" y="282803"/>
                  </a:lnTo>
                  <a:lnTo>
                    <a:pt x="755896" y="279033"/>
                  </a:lnTo>
                  <a:lnTo>
                    <a:pt x="774793" y="275262"/>
                  </a:lnTo>
                  <a:lnTo>
                    <a:pt x="797470" y="275262"/>
                  </a:lnTo>
                  <a:lnTo>
                    <a:pt x="835265" y="267721"/>
                  </a:lnTo>
                  <a:lnTo>
                    <a:pt x="857942" y="263950"/>
                  </a:lnTo>
                  <a:lnTo>
                    <a:pt x="876839" y="260179"/>
                  </a:lnTo>
                  <a:lnTo>
                    <a:pt x="899516" y="256408"/>
                  </a:lnTo>
                  <a:lnTo>
                    <a:pt x="918414" y="252638"/>
                  </a:lnTo>
                  <a:lnTo>
                    <a:pt x="941090" y="248867"/>
                  </a:lnTo>
                  <a:lnTo>
                    <a:pt x="978885" y="241326"/>
                  </a:lnTo>
                  <a:lnTo>
                    <a:pt x="1001562" y="241326"/>
                  </a:lnTo>
                </a:path>
                <a:path w="2022475" h="343535">
                  <a:moveTo>
                    <a:pt x="1001562" y="241326"/>
                  </a:moveTo>
                  <a:lnTo>
                    <a:pt x="1020460" y="237555"/>
                  </a:lnTo>
                  <a:lnTo>
                    <a:pt x="1043136" y="233784"/>
                  </a:lnTo>
                  <a:lnTo>
                    <a:pt x="1062034" y="226243"/>
                  </a:lnTo>
                  <a:lnTo>
                    <a:pt x="1080931" y="222472"/>
                  </a:lnTo>
                  <a:lnTo>
                    <a:pt x="1103608" y="218701"/>
                  </a:lnTo>
                  <a:lnTo>
                    <a:pt x="1122506" y="214930"/>
                  </a:lnTo>
                  <a:lnTo>
                    <a:pt x="1145182" y="211160"/>
                  </a:lnTo>
                  <a:lnTo>
                    <a:pt x="1182977" y="203618"/>
                  </a:lnTo>
                  <a:lnTo>
                    <a:pt x="1205654" y="199848"/>
                  </a:lnTo>
                  <a:lnTo>
                    <a:pt x="1224552" y="196077"/>
                  </a:lnTo>
                  <a:lnTo>
                    <a:pt x="1247228" y="192306"/>
                  </a:lnTo>
                  <a:lnTo>
                    <a:pt x="1266126" y="188535"/>
                  </a:lnTo>
                  <a:lnTo>
                    <a:pt x="1285023" y="180994"/>
                  </a:lnTo>
                  <a:lnTo>
                    <a:pt x="1307700" y="177223"/>
                  </a:lnTo>
                  <a:lnTo>
                    <a:pt x="1326598" y="173453"/>
                  </a:lnTo>
                  <a:lnTo>
                    <a:pt x="1349274" y="169682"/>
                  </a:lnTo>
                  <a:lnTo>
                    <a:pt x="1368172" y="165911"/>
                  </a:lnTo>
                  <a:lnTo>
                    <a:pt x="1390849" y="158370"/>
                  </a:lnTo>
                  <a:lnTo>
                    <a:pt x="1428644" y="150828"/>
                  </a:lnTo>
                  <a:lnTo>
                    <a:pt x="1451321" y="147058"/>
                  </a:lnTo>
                  <a:lnTo>
                    <a:pt x="1470218" y="139516"/>
                  </a:lnTo>
                  <a:lnTo>
                    <a:pt x="1492895" y="135745"/>
                  </a:lnTo>
                  <a:lnTo>
                    <a:pt x="1511792" y="131975"/>
                  </a:lnTo>
                  <a:lnTo>
                    <a:pt x="1530690" y="124433"/>
                  </a:lnTo>
                  <a:lnTo>
                    <a:pt x="1553367" y="120663"/>
                  </a:lnTo>
                  <a:lnTo>
                    <a:pt x="1572264" y="116892"/>
                  </a:lnTo>
                  <a:lnTo>
                    <a:pt x="1594941" y="113121"/>
                  </a:lnTo>
                  <a:lnTo>
                    <a:pt x="1613838" y="105580"/>
                  </a:lnTo>
                  <a:lnTo>
                    <a:pt x="1632736" y="101809"/>
                  </a:lnTo>
                  <a:lnTo>
                    <a:pt x="1655413" y="98038"/>
                  </a:lnTo>
                  <a:lnTo>
                    <a:pt x="1674310" y="90497"/>
                  </a:lnTo>
                  <a:lnTo>
                    <a:pt x="1696987" y="86726"/>
                  </a:lnTo>
                  <a:lnTo>
                    <a:pt x="1715884" y="79185"/>
                  </a:lnTo>
                  <a:lnTo>
                    <a:pt x="1738561" y="75414"/>
                  </a:lnTo>
                  <a:lnTo>
                    <a:pt x="1757459" y="71643"/>
                  </a:lnTo>
                  <a:lnTo>
                    <a:pt x="1776356" y="64102"/>
                  </a:lnTo>
                  <a:lnTo>
                    <a:pt x="1799033" y="60331"/>
                  </a:lnTo>
                  <a:lnTo>
                    <a:pt x="1817930" y="52790"/>
                  </a:lnTo>
                  <a:lnTo>
                    <a:pt x="1840607" y="49019"/>
                  </a:lnTo>
                  <a:lnTo>
                    <a:pt x="1859505" y="41477"/>
                  </a:lnTo>
                  <a:lnTo>
                    <a:pt x="1878402" y="37707"/>
                  </a:lnTo>
                  <a:lnTo>
                    <a:pt x="1901079" y="33936"/>
                  </a:lnTo>
                  <a:lnTo>
                    <a:pt x="1919976" y="26395"/>
                  </a:lnTo>
                  <a:lnTo>
                    <a:pt x="1942653" y="22624"/>
                  </a:lnTo>
                  <a:lnTo>
                    <a:pt x="1961551" y="15082"/>
                  </a:lnTo>
                  <a:lnTo>
                    <a:pt x="1980448" y="11312"/>
                  </a:lnTo>
                  <a:lnTo>
                    <a:pt x="2003125" y="3770"/>
                  </a:lnTo>
                </a:path>
                <a:path w="2022475" h="343535">
                  <a:moveTo>
                    <a:pt x="2003125" y="3770"/>
                  </a:moveTo>
                  <a:lnTo>
                    <a:pt x="2022022" y="0"/>
                  </a:lnTo>
                </a:path>
              </a:pathLst>
            </a:custGeom>
            <a:ln w="2265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605082" y="5169960"/>
              <a:ext cx="2075180" cy="173990"/>
            </a:xfrm>
            <a:custGeom>
              <a:avLst/>
              <a:gdLst/>
              <a:ahLst/>
              <a:cxnLst/>
              <a:rect l="l" t="t" r="r" b="b"/>
              <a:pathLst>
                <a:path w="2075179" h="173989">
                  <a:moveTo>
                    <a:pt x="0" y="152714"/>
                  </a:moveTo>
                  <a:lnTo>
                    <a:pt x="18897" y="152714"/>
                  </a:lnTo>
                </a:path>
                <a:path w="2075179" h="173989">
                  <a:moveTo>
                    <a:pt x="60471" y="152714"/>
                  </a:moveTo>
                  <a:lnTo>
                    <a:pt x="83148" y="152714"/>
                  </a:lnTo>
                </a:path>
                <a:path w="2075179" h="173989">
                  <a:moveTo>
                    <a:pt x="62210" y="152864"/>
                  </a:moveTo>
                  <a:lnTo>
                    <a:pt x="60575" y="144794"/>
                  </a:lnTo>
                  <a:lnTo>
                    <a:pt x="56119" y="138202"/>
                  </a:lnTo>
                  <a:lnTo>
                    <a:pt x="49511" y="133756"/>
                  </a:lnTo>
                  <a:lnTo>
                    <a:pt x="41423" y="132125"/>
                  </a:lnTo>
                  <a:lnTo>
                    <a:pt x="33334" y="133756"/>
                  </a:lnTo>
                  <a:lnTo>
                    <a:pt x="26726" y="138202"/>
                  </a:lnTo>
                  <a:lnTo>
                    <a:pt x="22270" y="144794"/>
                  </a:lnTo>
                  <a:lnTo>
                    <a:pt x="20635" y="152864"/>
                  </a:lnTo>
                  <a:lnTo>
                    <a:pt x="22270" y="160934"/>
                  </a:lnTo>
                  <a:lnTo>
                    <a:pt x="26726" y="167527"/>
                  </a:lnTo>
                  <a:lnTo>
                    <a:pt x="33334" y="171973"/>
                  </a:lnTo>
                  <a:lnTo>
                    <a:pt x="41423" y="173603"/>
                  </a:lnTo>
                  <a:lnTo>
                    <a:pt x="49511" y="171973"/>
                  </a:lnTo>
                  <a:lnTo>
                    <a:pt x="56119" y="167527"/>
                  </a:lnTo>
                  <a:lnTo>
                    <a:pt x="60575" y="160934"/>
                  </a:lnTo>
                  <a:lnTo>
                    <a:pt x="62210" y="152864"/>
                  </a:lnTo>
                </a:path>
                <a:path w="2075179" h="173989">
                  <a:moveTo>
                    <a:pt x="83148" y="122548"/>
                  </a:moveTo>
                  <a:lnTo>
                    <a:pt x="113384" y="122548"/>
                  </a:lnTo>
                </a:path>
                <a:path w="2075179" h="173989">
                  <a:moveTo>
                    <a:pt x="154958" y="122548"/>
                  </a:moveTo>
                  <a:lnTo>
                    <a:pt x="188974" y="122548"/>
                  </a:lnTo>
                </a:path>
                <a:path w="2075179" h="173989">
                  <a:moveTo>
                    <a:pt x="156546" y="122095"/>
                  </a:moveTo>
                  <a:lnTo>
                    <a:pt x="154911" y="114025"/>
                  </a:lnTo>
                  <a:lnTo>
                    <a:pt x="150455" y="107433"/>
                  </a:lnTo>
                  <a:lnTo>
                    <a:pt x="143847" y="102987"/>
                  </a:lnTo>
                  <a:lnTo>
                    <a:pt x="135758" y="101356"/>
                  </a:lnTo>
                  <a:lnTo>
                    <a:pt x="127670" y="102987"/>
                  </a:lnTo>
                  <a:lnTo>
                    <a:pt x="121062" y="107433"/>
                  </a:lnTo>
                  <a:lnTo>
                    <a:pt x="116606" y="114025"/>
                  </a:lnTo>
                  <a:lnTo>
                    <a:pt x="114971" y="122095"/>
                  </a:lnTo>
                  <a:lnTo>
                    <a:pt x="116606" y="130165"/>
                  </a:lnTo>
                  <a:lnTo>
                    <a:pt x="121062" y="136758"/>
                  </a:lnTo>
                  <a:lnTo>
                    <a:pt x="127670" y="141204"/>
                  </a:lnTo>
                  <a:lnTo>
                    <a:pt x="135758" y="142834"/>
                  </a:lnTo>
                  <a:lnTo>
                    <a:pt x="143847" y="141204"/>
                  </a:lnTo>
                  <a:lnTo>
                    <a:pt x="150455" y="136758"/>
                  </a:lnTo>
                  <a:lnTo>
                    <a:pt x="154911" y="130165"/>
                  </a:lnTo>
                  <a:lnTo>
                    <a:pt x="156546" y="122095"/>
                  </a:lnTo>
                </a:path>
                <a:path w="2075179" h="173989">
                  <a:moveTo>
                    <a:pt x="188974" y="107465"/>
                  </a:moveTo>
                  <a:lnTo>
                    <a:pt x="219209" y="107465"/>
                  </a:lnTo>
                </a:path>
                <a:path w="2075179" h="173989">
                  <a:moveTo>
                    <a:pt x="260784" y="107465"/>
                  </a:moveTo>
                  <a:lnTo>
                    <a:pt x="291020" y="107465"/>
                  </a:lnTo>
                </a:path>
                <a:path w="2075179" h="173989">
                  <a:moveTo>
                    <a:pt x="258138" y="107616"/>
                  </a:moveTo>
                  <a:lnTo>
                    <a:pt x="256504" y="99546"/>
                  </a:lnTo>
                  <a:lnTo>
                    <a:pt x="252047" y="92953"/>
                  </a:lnTo>
                  <a:lnTo>
                    <a:pt x="245440" y="88507"/>
                  </a:lnTo>
                  <a:lnTo>
                    <a:pt x="237351" y="86877"/>
                  </a:lnTo>
                  <a:lnTo>
                    <a:pt x="229262" y="88507"/>
                  </a:lnTo>
                  <a:lnTo>
                    <a:pt x="222654" y="92953"/>
                  </a:lnTo>
                  <a:lnTo>
                    <a:pt x="218198" y="99546"/>
                  </a:lnTo>
                  <a:lnTo>
                    <a:pt x="216564" y="107616"/>
                  </a:lnTo>
                  <a:lnTo>
                    <a:pt x="218198" y="115686"/>
                  </a:lnTo>
                  <a:lnTo>
                    <a:pt x="222654" y="122278"/>
                  </a:lnTo>
                  <a:lnTo>
                    <a:pt x="229262" y="126724"/>
                  </a:lnTo>
                  <a:lnTo>
                    <a:pt x="237351" y="128355"/>
                  </a:lnTo>
                  <a:lnTo>
                    <a:pt x="245440" y="126724"/>
                  </a:lnTo>
                  <a:lnTo>
                    <a:pt x="252047" y="122278"/>
                  </a:lnTo>
                  <a:lnTo>
                    <a:pt x="256504" y="115686"/>
                  </a:lnTo>
                  <a:lnTo>
                    <a:pt x="258138" y="107616"/>
                  </a:lnTo>
                </a:path>
                <a:path w="2075179" h="173989">
                  <a:moveTo>
                    <a:pt x="291020" y="92382"/>
                  </a:moveTo>
                  <a:lnTo>
                    <a:pt x="325035" y="92382"/>
                  </a:lnTo>
                </a:path>
                <a:path w="2075179" h="173989">
                  <a:moveTo>
                    <a:pt x="366609" y="92382"/>
                  </a:moveTo>
                  <a:lnTo>
                    <a:pt x="396845" y="92382"/>
                  </a:lnTo>
                </a:path>
                <a:path w="2075179" h="173989">
                  <a:moveTo>
                    <a:pt x="365173" y="93136"/>
                  </a:moveTo>
                  <a:lnTo>
                    <a:pt x="363539" y="85066"/>
                  </a:lnTo>
                  <a:lnTo>
                    <a:pt x="359082" y="78474"/>
                  </a:lnTo>
                  <a:lnTo>
                    <a:pt x="352475" y="74028"/>
                  </a:lnTo>
                  <a:lnTo>
                    <a:pt x="344386" y="72397"/>
                  </a:lnTo>
                  <a:lnTo>
                    <a:pt x="336297" y="74028"/>
                  </a:lnTo>
                  <a:lnTo>
                    <a:pt x="329689" y="78474"/>
                  </a:lnTo>
                  <a:lnTo>
                    <a:pt x="325233" y="85066"/>
                  </a:lnTo>
                  <a:lnTo>
                    <a:pt x="323599" y="93136"/>
                  </a:lnTo>
                  <a:lnTo>
                    <a:pt x="325233" y="101206"/>
                  </a:lnTo>
                  <a:lnTo>
                    <a:pt x="329689" y="107799"/>
                  </a:lnTo>
                  <a:lnTo>
                    <a:pt x="336297" y="112245"/>
                  </a:lnTo>
                  <a:lnTo>
                    <a:pt x="344386" y="113875"/>
                  </a:lnTo>
                  <a:lnTo>
                    <a:pt x="352475" y="112245"/>
                  </a:lnTo>
                  <a:lnTo>
                    <a:pt x="359082" y="107799"/>
                  </a:lnTo>
                  <a:lnTo>
                    <a:pt x="363539" y="101206"/>
                  </a:lnTo>
                  <a:lnTo>
                    <a:pt x="365173" y="93136"/>
                  </a:lnTo>
                </a:path>
                <a:path w="2075179" h="173989">
                  <a:moveTo>
                    <a:pt x="396845" y="84841"/>
                  </a:moveTo>
                  <a:lnTo>
                    <a:pt x="427081" y="84841"/>
                  </a:lnTo>
                </a:path>
                <a:path w="2075179" h="173989">
                  <a:moveTo>
                    <a:pt x="468655" y="84841"/>
                  </a:moveTo>
                  <a:lnTo>
                    <a:pt x="502671" y="84841"/>
                  </a:lnTo>
                </a:path>
                <a:path w="2075179" h="173989">
                  <a:moveTo>
                    <a:pt x="470394" y="84087"/>
                  </a:moveTo>
                  <a:lnTo>
                    <a:pt x="468759" y="76016"/>
                  </a:lnTo>
                  <a:lnTo>
                    <a:pt x="464303" y="69424"/>
                  </a:lnTo>
                  <a:lnTo>
                    <a:pt x="457695" y="64978"/>
                  </a:lnTo>
                  <a:lnTo>
                    <a:pt x="449607" y="63348"/>
                  </a:lnTo>
                  <a:lnTo>
                    <a:pt x="441518" y="64978"/>
                  </a:lnTo>
                  <a:lnTo>
                    <a:pt x="434910" y="69424"/>
                  </a:lnTo>
                  <a:lnTo>
                    <a:pt x="430454" y="76016"/>
                  </a:lnTo>
                  <a:lnTo>
                    <a:pt x="428820" y="84087"/>
                  </a:lnTo>
                  <a:lnTo>
                    <a:pt x="430454" y="92157"/>
                  </a:lnTo>
                  <a:lnTo>
                    <a:pt x="434910" y="98749"/>
                  </a:lnTo>
                  <a:lnTo>
                    <a:pt x="441518" y="103195"/>
                  </a:lnTo>
                  <a:lnTo>
                    <a:pt x="449607" y="104825"/>
                  </a:lnTo>
                  <a:lnTo>
                    <a:pt x="457695" y="103195"/>
                  </a:lnTo>
                  <a:lnTo>
                    <a:pt x="464303" y="98749"/>
                  </a:lnTo>
                  <a:lnTo>
                    <a:pt x="468759" y="92157"/>
                  </a:lnTo>
                  <a:lnTo>
                    <a:pt x="470394" y="84087"/>
                  </a:lnTo>
                </a:path>
                <a:path w="2075179" h="173989">
                  <a:moveTo>
                    <a:pt x="502671" y="88611"/>
                  </a:moveTo>
                  <a:lnTo>
                    <a:pt x="559363" y="88611"/>
                  </a:lnTo>
                </a:path>
                <a:path w="2075179" h="173989">
                  <a:moveTo>
                    <a:pt x="600937" y="88611"/>
                  </a:moveTo>
                  <a:lnTo>
                    <a:pt x="657629" y="88611"/>
                  </a:lnTo>
                </a:path>
                <a:path w="2075179" h="173989">
                  <a:moveTo>
                    <a:pt x="602827" y="88611"/>
                  </a:moveTo>
                  <a:lnTo>
                    <a:pt x="601192" y="80541"/>
                  </a:lnTo>
                  <a:lnTo>
                    <a:pt x="596736" y="73949"/>
                  </a:lnTo>
                  <a:lnTo>
                    <a:pt x="590128" y="69503"/>
                  </a:lnTo>
                  <a:lnTo>
                    <a:pt x="582040" y="67872"/>
                  </a:lnTo>
                  <a:lnTo>
                    <a:pt x="573951" y="69503"/>
                  </a:lnTo>
                  <a:lnTo>
                    <a:pt x="567343" y="73949"/>
                  </a:lnTo>
                  <a:lnTo>
                    <a:pt x="562887" y="80541"/>
                  </a:lnTo>
                  <a:lnTo>
                    <a:pt x="561253" y="88611"/>
                  </a:lnTo>
                  <a:lnTo>
                    <a:pt x="562887" y="96681"/>
                  </a:lnTo>
                  <a:lnTo>
                    <a:pt x="567343" y="103274"/>
                  </a:lnTo>
                  <a:lnTo>
                    <a:pt x="573951" y="107720"/>
                  </a:lnTo>
                  <a:lnTo>
                    <a:pt x="582040" y="109350"/>
                  </a:lnTo>
                  <a:lnTo>
                    <a:pt x="590128" y="107720"/>
                  </a:lnTo>
                  <a:lnTo>
                    <a:pt x="596736" y="103274"/>
                  </a:lnTo>
                  <a:lnTo>
                    <a:pt x="601192" y="96681"/>
                  </a:lnTo>
                  <a:lnTo>
                    <a:pt x="602827" y="88611"/>
                  </a:lnTo>
                </a:path>
                <a:path w="2075179" h="173989">
                  <a:moveTo>
                    <a:pt x="657629" y="69758"/>
                  </a:moveTo>
                  <a:lnTo>
                    <a:pt x="718101" y="69758"/>
                  </a:lnTo>
                </a:path>
                <a:path w="2075179" h="173989">
                  <a:moveTo>
                    <a:pt x="759675" y="69758"/>
                  </a:moveTo>
                  <a:lnTo>
                    <a:pt x="816368" y="69758"/>
                  </a:lnTo>
                </a:path>
                <a:path w="2075179" h="173989">
                  <a:moveTo>
                    <a:pt x="757030" y="69607"/>
                  </a:moveTo>
                  <a:lnTo>
                    <a:pt x="755395" y="61537"/>
                  </a:lnTo>
                  <a:lnTo>
                    <a:pt x="750939" y="54945"/>
                  </a:lnTo>
                  <a:lnTo>
                    <a:pt x="744331" y="50499"/>
                  </a:lnTo>
                  <a:lnTo>
                    <a:pt x="736243" y="48868"/>
                  </a:lnTo>
                  <a:lnTo>
                    <a:pt x="728154" y="50499"/>
                  </a:lnTo>
                  <a:lnTo>
                    <a:pt x="721546" y="54945"/>
                  </a:lnTo>
                  <a:lnTo>
                    <a:pt x="717090" y="61537"/>
                  </a:lnTo>
                  <a:lnTo>
                    <a:pt x="715455" y="69607"/>
                  </a:lnTo>
                  <a:lnTo>
                    <a:pt x="717090" y="77677"/>
                  </a:lnTo>
                  <a:lnTo>
                    <a:pt x="721546" y="84269"/>
                  </a:lnTo>
                  <a:lnTo>
                    <a:pt x="728154" y="88715"/>
                  </a:lnTo>
                  <a:lnTo>
                    <a:pt x="736243" y="90346"/>
                  </a:lnTo>
                  <a:lnTo>
                    <a:pt x="744331" y="88715"/>
                  </a:lnTo>
                  <a:lnTo>
                    <a:pt x="750939" y="84269"/>
                  </a:lnTo>
                  <a:lnTo>
                    <a:pt x="755395" y="77677"/>
                  </a:lnTo>
                  <a:lnTo>
                    <a:pt x="757030" y="69607"/>
                  </a:lnTo>
                </a:path>
                <a:path w="2075179" h="173989">
                  <a:moveTo>
                    <a:pt x="816368" y="65987"/>
                  </a:moveTo>
                  <a:lnTo>
                    <a:pt x="899516" y="65987"/>
                  </a:lnTo>
                </a:path>
                <a:path w="2075179" h="173989">
                  <a:moveTo>
                    <a:pt x="941090" y="65987"/>
                  </a:moveTo>
                  <a:lnTo>
                    <a:pt x="1028019" y="65987"/>
                  </a:lnTo>
                </a:path>
                <a:path w="2075179" h="173989">
                  <a:moveTo>
                    <a:pt x="942980" y="65987"/>
                  </a:moveTo>
                  <a:lnTo>
                    <a:pt x="941346" y="57917"/>
                  </a:lnTo>
                  <a:lnTo>
                    <a:pt x="936890" y="51325"/>
                  </a:lnTo>
                  <a:lnTo>
                    <a:pt x="930282" y="46879"/>
                  </a:lnTo>
                  <a:lnTo>
                    <a:pt x="922193" y="45248"/>
                  </a:lnTo>
                  <a:lnTo>
                    <a:pt x="914104" y="46879"/>
                  </a:lnTo>
                  <a:lnTo>
                    <a:pt x="907497" y="51325"/>
                  </a:lnTo>
                  <a:lnTo>
                    <a:pt x="903040" y="57917"/>
                  </a:lnTo>
                  <a:lnTo>
                    <a:pt x="901406" y="65987"/>
                  </a:lnTo>
                  <a:lnTo>
                    <a:pt x="903040" y="74057"/>
                  </a:lnTo>
                  <a:lnTo>
                    <a:pt x="907497" y="80650"/>
                  </a:lnTo>
                  <a:lnTo>
                    <a:pt x="914104" y="85095"/>
                  </a:lnTo>
                  <a:lnTo>
                    <a:pt x="922193" y="86726"/>
                  </a:lnTo>
                  <a:lnTo>
                    <a:pt x="930282" y="85095"/>
                  </a:lnTo>
                  <a:lnTo>
                    <a:pt x="936890" y="80650"/>
                  </a:lnTo>
                  <a:lnTo>
                    <a:pt x="941346" y="74057"/>
                  </a:lnTo>
                  <a:lnTo>
                    <a:pt x="942980" y="65987"/>
                  </a:lnTo>
                </a:path>
                <a:path w="2075179" h="173989">
                  <a:moveTo>
                    <a:pt x="1028019" y="50904"/>
                  </a:moveTo>
                  <a:lnTo>
                    <a:pt x="1137624" y="50904"/>
                  </a:lnTo>
                </a:path>
                <a:path w="2075179" h="173989">
                  <a:moveTo>
                    <a:pt x="1179198" y="50904"/>
                  </a:moveTo>
                  <a:lnTo>
                    <a:pt x="1288803" y="50904"/>
                  </a:lnTo>
                </a:path>
                <a:path w="2075179" h="173989">
                  <a:moveTo>
                    <a:pt x="1177913" y="51508"/>
                  </a:moveTo>
                  <a:lnTo>
                    <a:pt x="1176278" y="43437"/>
                  </a:lnTo>
                  <a:lnTo>
                    <a:pt x="1171822" y="36845"/>
                  </a:lnTo>
                  <a:lnTo>
                    <a:pt x="1165214" y="32399"/>
                  </a:lnTo>
                  <a:lnTo>
                    <a:pt x="1157126" y="30769"/>
                  </a:lnTo>
                  <a:lnTo>
                    <a:pt x="1149037" y="32399"/>
                  </a:lnTo>
                  <a:lnTo>
                    <a:pt x="1142429" y="36845"/>
                  </a:lnTo>
                  <a:lnTo>
                    <a:pt x="1137973" y="43437"/>
                  </a:lnTo>
                  <a:lnTo>
                    <a:pt x="1136338" y="51508"/>
                  </a:lnTo>
                  <a:lnTo>
                    <a:pt x="1137973" y="59578"/>
                  </a:lnTo>
                  <a:lnTo>
                    <a:pt x="1142429" y="66170"/>
                  </a:lnTo>
                  <a:lnTo>
                    <a:pt x="1149037" y="70616"/>
                  </a:lnTo>
                  <a:lnTo>
                    <a:pt x="1157126" y="72246"/>
                  </a:lnTo>
                  <a:lnTo>
                    <a:pt x="1165214" y="70616"/>
                  </a:lnTo>
                  <a:lnTo>
                    <a:pt x="1171822" y="66170"/>
                  </a:lnTo>
                  <a:lnTo>
                    <a:pt x="1176278" y="59578"/>
                  </a:lnTo>
                  <a:lnTo>
                    <a:pt x="1177913" y="51508"/>
                  </a:lnTo>
                </a:path>
                <a:path w="2075179" h="173989">
                  <a:moveTo>
                    <a:pt x="1288803" y="39592"/>
                  </a:moveTo>
                  <a:lnTo>
                    <a:pt x="1451321" y="39592"/>
                  </a:lnTo>
                </a:path>
                <a:path w="2075179" h="173989">
                  <a:moveTo>
                    <a:pt x="1492895" y="39592"/>
                  </a:moveTo>
                  <a:lnTo>
                    <a:pt x="1655413" y="39592"/>
                  </a:lnTo>
                </a:path>
                <a:path w="2075179" h="173989">
                  <a:moveTo>
                    <a:pt x="1491761" y="38838"/>
                  </a:moveTo>
                  <a:lnTo>
                    <a:pt x="1490127" y="30768"/>
                  </a:lnTo>
                  <a:lnTo>
                    <a:pt x="1485670" y="24175"/>
                  </a:lnTo>
                  <a:lnTo>
                    <a:pt x="1479063" y="19730"/>
                  </a:lnTo>
                  <a:lnTo>
                    <a:pt x="1470974" y="18099"/>
                  </a:lnTo>
                  <a:lnTo>
                    <a:pt x="1462885" y="19730"/>
                  </a:lnTo>
                  <a:lnTo>
                    <a:pt x="1456277" y="24175"/>
                  </a:lnTo>
                  <a:lnTo>
                    <a:pt x="1451821" y="30768"/>
                  </a:lnTo>
                  <a:lnTo>
                    <a:pt x="1450187" y="38838"/>
                  </a:lnTo>
                  <a:lnTo>
                    <a:pt x="1451821" y="46908"/>
                  </a:lnTo>
                  <a:lnTo>
                    <a:pt x="1456277" y="53500"/>
                  </a:lnTo>
                  <a:lnTo>
                    <a:pt x="1462885" y="57946"/>
                  </a:lnTo>
                  <a:lnTo>
                    <a:pt x="1470974" y="59577"/>
                  </a:lnTo>
                  <a:lnTo>
                    <a:pt x="1479063" y="57946"/>
                  </a:lnTo>
                  <a:lnTo>
                    <a:pt x="1485670" y="53500"/>
                  </a:lnTo>
                  <a:lnTo>
                    <a:pt x="1490127" y="46908"/>
                  </a:lnTo>
                  <a:lnTo>
                    <a:pt x="1491761" y="38838"/>
                  </a:lnTo>
                </a:path>
                <a:path w="2075179" h="173989">
                  <a:moveTo>
                    <a:pt x="1655413" y="20738"/>
                  </a:moveTo>
                  <a:lnTo>
                    <a:pt x="1844387" y="20738"/>
                  </a:lnTo>
                </a:path>
                <a:path w="2075179" h="173989">
                  <a:moveTo>
                    <a:pt x="1885961" y="20738"/>
                  </a:moveTo>
                  <a:lnTo>
                    <a:pt x="2074935" y="20738"/>
                  </a:lnTo>
                </a:path>
                <a:path w="2075179" h="173989">
                  <a:moveTo>
                    <a:pt x="1883618" y="20738"/>
                  </a:moveTo>
                  <a:lnTo>
                    <a:pt x="1881983" y="12668"/>
                  </a:lnTo>
                  <a:lnTo>
                    <a:pt x="1877527" y="6076"/>
                  </a:lnTo>
                  <a:lnTo>
                    <a:pt x="1870919" y="1630"/>
                  </a:lnTo>
                  <a:lnTo>
                    <a:pt x="1862830" y="0"/>
                  </a:lnTo>
                  <a:lnTo>
                    <a:pt x="1854742" y="1630"/>
                  </a:lnTo>
                  <a:lnTo>
                    <a:pt x="1848134" y="6076"/>
                  </a:lnTo>
                  <a:lnTo>
                    <a:pt x="1843678" y="12668"/>
                  </a:lnTo>
                  <a:lnTo>
                    <a:pt x="1842043" y="20738"/>
                  </a:lnTo>
                  <a:lnTo>
                    <a:pt x="1843678" y="28809"/>
                  </a:lnTo>
                  <a:lnTo>
                    <a:pt x="1848134" y="35401"/>
                  </a:lnTo>
                  <a:lnTo>
                    <a:pt x="1854742" y="39847"/>
                  </a:lnTo>
                  <a:lnTo>
                    <a:pt x="1862830" y="41477"/>
                  </a:lnTo>
                  <a:lnTo>
                    <a:pt x="1870919" y="39847"/>
                  </a:lnTo>
                  <a:lnTo>
                    <a:pt x="1877527" y="35401"/>
                  </a:lnTo>
                  <a:lnTo>
                    <a:pt x="1881983" y="28809"/>
                  </a:lnTo>
                  <a:lnTo>
                    <a:pt x="1883618" y="20738"/>
                  </a:lnTo>
                </a:path>
              </a:pathLst>
            </a:custGeom>
            <a:ln w="113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646656" y="5149221"/>
              <a:ext cx="2022475" cy="128270"/>
            </a:xfrm>
            <a:custGeom>
              <a:avLst/>
              <a:gdLst/>
              <a:ahLst/>
              <a:cxnLst/>
              <a:rect l="l" t="t" r="r" b="b"/>
              <a:pathLst>
                <a:path w="2022475" h="128270">
                  <a:moveTo>
                    <a:pt x="0" y="128204"/>
                  </a:moveTo>
                  <a:lnTo>
                    <a:pt x="162517" y="128204"/>
                  </a:lnTo>
                  <a:lnTo>
                    <a:pt x="181415" y="124433"/>
                  </a:lnTo>
                  <a:lnTo>
                    <a:pt x="347712" y="124433"/>
                  </a:lnTo>
                  <a:lnTo>
                    <a:pt x="366609" y="120663"/>
                  </a:lnTo>
                  <a:lnTo>
                    <a:pt x="468655" y="120663"/>
                  </a:lnTo>
                  <a:lnTo>
                    <a:pt x="487553" y="116892"/>
                  </a:lnTo>
                  <a:lnTo>
                    <a:pt x="570701" y="116892"/>
                  </a:lnTo>
                  <a:lnTo>
                    <a:pt x="593378" y="113121"/>
                  </a:lnTo>
                  <a:lnTo>
                    <a:pt x="653850" y="113121"/>
                  </a:lnTo>
                  <a:lnTo>
                    <a:pt x="672747" y="109350"/>
                  </a:lnTo>
                  <a:lnTo>
                    <a:pt x="733219" y="109350"/>
                  </a:lnTo>
                  <a:lnTo>
                    <a:pt x="755896" y="105580"/>
                  </a:lnTo>
                  <a:lnTo>
                    <a:pt x="797470" y="105580"/>
                  </a:lnTo>
                  <a:lnTo>
                    <a:pt x="816368" y="101809"/>
                  </a:lnTo>
                  <a:lnTo>
                    <a:pt x="876839" y="101809"/>
                  </a:lnTo>
                  <a:lnTo>
                    <a:pt x="899516" y="98038"/>
                  </a:lnTo>
                  <a:lnTo>
                    <a:pt x="941090" y="98038"/>
                  </a:lnTo>
                  <a:lnTo>
                    <a:pt x="959988" y="94267"/>
                  </a:lnTo>
                  <a:lnTo>
                    <a:pt x="1001562" y="94267"/>
                  </a:lnTo>
                </a:path>
                <a:path w="2022475" h="128270">
                  <a:moveTo>
                    <a:pt x="1001562" y="94267"/>
                  </a:moveTo>
                  <a:lnTo>
                    <a:pt x="1020460" y="90497"/>
                  </a:lnTo>
                  <a:lnTo>
                    <a:pt x="1043136" y="90497"/>
                  </a:lnTo>
                  <a:lnTo>
                    <a:pt x="1062034" y="86726"/>
                  </a:lnTo>
                  <a:lnTo>
                    <a:pt x="1103608" y="86726"/>
                  </a:lnTo>
                  <a:lnTo>
                    <a:pt x="1122506" y="82955"/>
                  </a:lnTo>
                  <a:lnTo>
                    <a:pt x="1164080" y="82955"/>
                  </a:lnTo>
                  <a:lnTo>
                    <a:pt x="1182977" y="79185"/>
                  </a:lnTo>
                  <a:lnTo>
                    <a:pt x="1205654" y="79185"/>
                  </a:lnTo>
                  <a:lnTo>
                    <a:pt x="1224552" y="75414"/>
                  </a:lnTo>
                  <a:lnTo>
                    <a:pt x="1247228" y="75414"/>
                  </a:lnTo>
                  <a:lnTo>
                    <a:pt x="1266126" y="71643"/>
                  </a:lnTo>
                  <a:lnTo>
                    <a:pt x="1307700" y="71643"/>
                  </a:lnTo>
                  <a:lnTo>
                    <a:pt x="1326598" y="67872"/>
                  </a:lnTo>
                  <a:lnTo>
                    <a:pt x="1349274" y="67872"/>
                  </a:lnTo>
                  <a:lnTo>
                    <a:pt x="1368172" y="64102"/>
                  </a:lnTo>
                  <a:lnTo>
                    <a:pt x="1390849" y="64102"/>
                  </a:lnTo>
                  <a:lnTo>
                    <a:pt x="1409746" y="60331"/>
                  </a:lnTo>
                  <a:lnTo>
                    <a:pt x="1428644" y="60331"/>
                  </a:lnTo>
                  <a:lnTo>
                    <a:pt x="1451321" y="56560"/>
                  </a:lnTo>
                  <a:lnTo>
                    <a:pt x="1470218" y="56560"/>
                  </a:lnTo>
                  <a:lnTo>
                    <a:pt x="1492895" y="52790"/>
                  </a:lnTo>
                  <a:lnTo>
                    <a:pt x="1511792" y="52790"/>
                  </a:lnTo>
                  <a:lnTo>
                    <a:pt x="1530690" y="49019"/>
                  </a:lnTo>
                  <a:lnTo>
                    <a:pt x="1553367" y="49019"/>
                  </a:lnTo>
                  <a:lnTo>
                    <a:pt x="1572264" y="45248"/>
                  </a:lnTo>
                  <a:lnTo>
                    <a:pt x="1594941" y="45248"/>
                  </a:lnTo>
                  <a:lnTo>
                    <a:pt x="1613838" y="41477"/>
                  </a:lnTo>
                  <a:lnTo>
                    <a:pt x="1632736" y="41477"/>
                  </a:lnTo>
                  <a:lnTo>
                    <a:pt x="1655413" y="37707"/>
                  </a:lnTo>
                  <a:lnTo>
                    <a:pt x="1674310" y="37707"/>
                  </a:lnTo>
                  <a:lnTo>
                    <a:pt x="1696987" y="33936"/>
                  </a:lnTo>
                  <a:lnTo>
                    <a:pt x="1715884" y="33936"/>
                  </a:lnTo>
                  <a:lnTo>
                    <a:pt x="1738561" y="30165"/>
                  </a:lnTo>
                  <a:lnTo>
                    <a:pt x="1757459" y="30165"/>
                  </a:lnTo>
                  <a:lnTo>
                    <a:pt x="1776356" y="26395"/>
                  </a:lnTo>
                  <a:lnTo>
                    <a:pt x="1799033" y="22624"/>
                  </a:lnTo>
                  <a:lnTo>
                    <a:pt x="1817930" y="22624"/>
                  </a:lnTo>
                  <a:lnTo>
                    <a:pt x="1840607" y="18853"/>
                  </a:lnTo>
                  <a:lnTo>
                    <a:pt x="1859505" y="18853"/>
                  </a:lnTo>
                  <a:lnTo>
                    <a:pt x="1878402" y="15082"/>
                  </a:lnTo>
                  <a:lnTo>
                    <a:pt x="1901079" y="15082"/>
                  </a:lnTo>
                  <a:lnTo>
                    <a:pt x="1919976" y="11312"/>
                  </a:lnTo>
                  <a:lnTo>
                    <a:pt x="1942653" y="7541"/>
                  </a:lnTo>
                  <a:lnTo>
                    <a:pt x="1961551" y="7541"/>
                  </a:lnTo>
                  <a:lnTo>
                    <a:pt x="1980448" y="3770"/>
                  </a:lnTo>
                  <a:lnTo>
                    <a:pt x="2003125" y="3770"/>
                  </a:lnTo>
                </a:path>
                <a:path w="2022475" h="128270">
                  <a:moveTo>
                    <a:pt x="2003125" y="3770"/>
                  </a:moveTo>
                  <a:lnTo>
                    <a:pt x="2022022" y="0"/>
                  </a:lnTo>
                </a:path>
              </a:pathLst>
            </a:custGeom>
            <a:ln w="226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605082" y="4736327"/>
              <a:ext cx="2075180" cy="405765"/>
            </a:xfrm>
            <a:custGeom>
              <a:avLst/>
              <a:gdLst/>
              <a:ahLst/>
              <a:cxnLst/>
              <a:rect l="l" t="t" r="r" b="b"/>
              <a:pathLst>
                <a:path w="2075179" h="405764">
                  <a:moveTo>
                    <a:pt x="41574" y="405352"/>
                  </a:moveTo>
                  <a:lnTo>
                    <a:pt x="41574" y="397810"/>
                  </a:lnTo>
                </a:path>
                <a:path w="2075179" h="405764">
                  <a:moveTo>
                    <a:pt x="41574" y="356332"/>
                  </a:moveTo>
                  <a:lnTo>
                    <a:pt x="41574" y="352562"/>
                  </a:lnTo>
                </a:path>
                <a:path w="2075179" h="405764">
                  <a:moveTo>
                    <a:pt x="0" y="378957"/>
                  </a:moveTo>
                  <a:lnTo>
                    <a:pt x="18897" y="378957"/>
                  </a:lnTo>
                </a:path>
                <a:path w="2075179" h="405764">
                  <a:moveTo>
                    <a:pt x="60471" y="378957"/>
                  </a:moveTo>
                  <a:lnTo>
                    <a:pt x="83148" y="378957"/>
                  </a:lnTo>
                </a:path>
                <a:path w="2075179" h="405764">
                  <a:moveTo>
                    <a:pt x="41574" y="358218"/>
                  </a:moveTo>
                  <a:lnTo>
                    <a:pt x="20787" y="358218"/>
                  </a:lnTo>
                  <a:lnTo>
                    <a:pt x="20787" y="399696"/>
                  </a:lnTo>
                  <a:lnTo>
                    <a:pt x="62361" y="399696"/>
                  </a:lnTo>
                  <a:lnTo>
                    <a:pt x="62361" y="358218"/>
                  </a:lnTo>
                  <a:lnTo>
                    <a:pt x="41574" y="358218"/>
                  </a:lnTo>
                  <a:close/>
                </a:path>
                <a:path w="2075179" h="405764">
                  <a:moveTo>
                    <a:pt x="83148" y="205504"/>
                  </a:moveTo>
                  <a:lnTo>
                    <a:pt x="113384" y="205504"/>
                  </a:lnTo>
                </a:path>
                <a:path w="2075179" h="405764">
                  <a:moveTo>
                    <a:pt x="154958" y="205504"/>
                  </a:moveTo>
                  <a:lnTo>
                    <a:pt x="188974" y="205504"/>
                  </a:lnTo>
                </a:path>
                <a:path w="2075179" h="405764">
                  <a:moveTo>
                    <a:pt x="136061" y="184765"/>
                  </a:moveTo>
                  <a:lnTo>
                    <a:pt x="115274" y="184765"/>
                  </a:lnTo>
                  <a:lnTo>
                    <a:pt x="115274" y="226243"/>
                  </a:lnTo>
                  <a:lnTo>
                    <a:pt x="156848" y="226243"/>
                  </a:lnTo>
                  <a:lnTo>
                    <a:pt x="156848" y="184765"/>
                  </a:lnTo>
                  <a:lnTo>
                    <a:pt x="136061" y="184765"/>
                  </a:lnTo>
                  <a:close/>
                </a:path>
                <a:path w="2075179" h="405764">
                  <a:moveTo>
                    <a:pt x="188974" y="175338"/>
                  </a:moveTo>
                  <a:lnTo>
                    <a:pt x="219209" y="175338"/>
                  </a:lnTo>
                </a:path>
                <a:path w="2075179" h="405764">
                  <a:moveTo>
                    <a:pt x="260784" y="175338"/>
                  </a:moveTo>
                  <a:lnTo>
                    <a:pt x="291020" y="175338"/>
                  </a:lnTo>
                </a:path>
                <a:path w="2075179" h="405764">
                  <a:moveTo>
                    <a:pt x="238107" y="154599"/>
                  </a:moveTo>
                  <a:lnTo>
                    <a:pt x="217320" y="154599"/>
                  </a:lnTo>
                  <a:lnTo>
                    <a:pt x="217320" y="196077"/>
                  </a:lnTo>
                  <a:lnTo>
                    <a:pt x="258894" y="196077"/>
                  </a:lnTo>
                  <a:lnTo>
                    <a:pt x="258894" y="154599"/>
                  </a:lnTo>
                  <a:lnTo>
                    <a:pt x="238107" y="154599"/>
                  </a:lnTo>
                  <a:close/>
                </a:path>
                <a:path w="2075179" h="405764">
                  <a:moveTo>
                    <a:pt x="291020" y="171567"/>
                  </a:moveTo>
                  <a:lnTo>
                    <a:pt x="325035" y="171567"/>
                  </a:lnTo>
                </a:path>
                <a:path w="2075179" h="405764">
                  <a:moveTo>
                    <a:pt x="366609" y="171567"/>
                  </a:moveTo>
                  <a:lnTo>
                    <a:pt x="396845" y="171567"/>
                  </a:lnTo>
                </a:path>
                <a:path w="2075179" h="405764">
                  <a:moveTo>
                    <a:pt x="343932" y="150828"/>
                  </a:moveTo>
                  <a:lnTo>
                    <a:pt x="323145" y="150828"/>
                  </a:lnTo>
                  <a:lnTo>
                    <a:pt x="323145" y="192306"/>
                  </a:lnTo>
                  <a:lnTo>
                    <a:pt x="364719" y="192306"/>
                  </a:lnTo>
                  <a:lnTo>
                    <a:pt x="364719" y="150828"/>
                  </a:lnTo>
                  <a:lnTo>
                    <a:pt x="343932" y="150828"/>
                  </a:lnTo>
                  <a:close/>
                </a:path>
                <a:path w="2075179" h="405764">
                  <a:moveTo>
                    <a:pt x="396845" y="175338"/>
                  </a:moveTo>
                  <a:lnTo>
                    <a:pt x="427081" y="175338"/>
                  </a:lnTo>
                </a:path>
                <a:path w="2075179" h="405764">
                  <a:moveTo>
                    <a:pt x="468655" y="175338"/>
                  </a:moveTo>
                  <a:lnTo>
                    <a:pt x="502671" y="175338"/>
                  </a:lnTo>
                </a:path>
                <a:path w="2075179" h="405764">
                  <a:moveTo>
                    <a:pt x="449758" y="154599"/>
                  </a:moveTo>
                  <a:lnTo>
                    <a:pt x="428971" y="154599"/>
                  </a:lnTo>
                  <a:lnTo>
                    <a:pt x="428971" y="196077"/>
                  </a:lnTo>
                  <a:lnTo>
                    <a:pt x="470545" y="196077"/>
                  </a:lnTo>
                  <a:lnTo>
                    <a:pt x="470545" y="154599"/>
                  </a:lnTo>
                  <a:lnTo>
                    <a:pt x="449758" y="154599"/>
                  </a:lnTo>
                  <a:close/>
                </a:path>
                <a:path w="2075179" h="405764">
                  <a:moveTo>
                    <a:pt x="502671" y="152714"/>
                  </a:moveTo>
                  <a:lnTo>
                    <a:pt x="559363" y="152714"/>
                  </a:lnTo>
                </a:path>
                <a:path w="2075179" h="405764">
                  <a:moveTo>
                    <a:pt x="600937" y="152714"/>
                  </a:moveTo>
                  <a:lnTo>
                    <a:pt x="657629" y="152714"/>
                  </a:lnTo>
                </a:path>
                <a:path w="2075179" h="405764">
                  <a:moveTo>
                    <a:pt x="582040" y="131975"/>
                  </a:moveTo>
                  <a:lnTo>
                    <a:pt x="561253" y="131975"/>
                  </a:lnTo>
                  <a:lnTo>
                    <a:pt x="561253" y="173453"/>
                  </a:lnTo>
                  <a:lnTo>
                    <a:pt x="602827" y="173453"/>
                  </a:lnTo>
                  <a:lnTo>
                    <a:pt x="602827" y="131975"/>
                  </a:lnTo>
                  <a:lnTo>
                    <a:pt x="582040" y="131975"/>
                  </a:lnTo>
                  <a:close/>
                </a:path>
                <a:path w="2075179" h="405764">
                  <a:moveTo>
                    <a:pt x="657629" y="133860"/>
                  </a:moveTo>
                  <a:lnTo>
                    <a:pt x="718101" y="133860"/>
                  </a:lnTo>
                </a:path>
                <a:path w="2075179" h="405764">
                  <a:moveTo>
                    <a:pt x="759675" y="133860"/>
                  </a:moveTo>
                  <a:lnTo>
                    <a:pt x="816368" y="133860"/>
                  </a:lnTo>
                </a:path>
                <a:path w="2075179" h="405764">
                  <a:moveTo>
                    <a:pt x="736998" y="113121"/>
                  </a:moveTo>
                  <a:lnTo>
                    <a:pt x="716211" y="113121"/>
                  </a:lnTo>
                  <a:lnTo>
                    <a:pt x="716211" y="154599"/>
                  </a:lnTo>
                  <a:lnTo>
                    <a:pt x="757786" y="154599"/>
                  </a:lnTo>
                  <a:lnTo>
                    <a:pt x="757786" y="113121"/>
                  </a:lnTo>
                  <a:lnTo>
                    <a:pt x="736998" y="113121"/>
                  </a:lnTo>
                  <a:close/>
                </a:path>
                <a:path w="2075179" h="405764">
                  <a:moveTo>
                    <a:pt x="816368" y="133860"/>
                  </a:moveTo>
                  <a:lnTo>
                    <a:pt x="899516" y="133860"/>
                  </a:lnTo>
                </a:path>
                <a:path w="2075179" h="405764">
                  <a:moveTo>
                    <a:pt x="941090" y="133860"/>
                  </a:moveTo>
                  <a:lnTo>
                    <a:pt x="1028019" y="133860"/>
                  </a:lnTo>
                </a:path>
                <a:path w="2075179" h="405764">
                  <a:moveTo>
                    <a:pt x="922193" y="113121"/>
                  </a:moveTo>
                  <a:lnTo>
                    <a:pt x="901406" y="113121"/>
                  </a:lnTo>
                  <a:lnTo>
                    <a:pt x="901406" y="154599"/>
                  </a:lnTo>
                  <a:lnTo>
                    <a:pt x="942980" y="154599"/>
                  </a:lnTo>
                  <a:lnTo>
                    <a:pt x="942980" y="113121"/>
                  </a:lnTo>
                  <a:lnTo>
                    <a:pt x="922193" y="113121"/>
                  </a:lnTo>
                  <a:close/>
                </a:path>
                <a:path w="2075179" h="405764">
                  <a:moveTo>
                    <a:pt x="1028019" y="96153"/>
                  </a:moveTo>
                  <a:lnTo>
                    <a:pt x="1137624" y="96153"/>
                  </a:lnTo>
                </a:path>
                <a:path w="2075179" h="405764">
                  <a:moveTo>
                    <a:pt x="1179198" y="96153"/>
                  </a:moveTo>
                  <a:lnTo>
                    <a:pt x="1288803" y="96153"/>
                  </a:lnTo>
                </a:path>
                <a:path w="2075179" h="405764">
                  <a:moveTo>
                    <a:pt x="1156521" y="75414"/>
                  </a:moveTo>
                  <a:lnTo>
                    <a:pt x="1135734" y="75414"/>
                  </a:lnTo>
                  <a:lnTo>
                    <a:pt x="1135734" y="116892"/>
                  </a:lnTo>
                  <a:lnTo>
                    <a:pt x="1177308" y="116892"/>
                  </a:lnTo>
                  <a:lnTo>
                    <a:pt x="1177308" y="75414"/>
                  </a:lnTo>
                  <a:lnTo>
                    <a:pt x="1156521" y="75414"/>
                  </a:lnTo>
                  <a:close/>
                </a:path>
                <a:path w="2075179" h="405764">
                  <a:moveTo>
                    <a:pt x="1288803" y="73529"/>
                  </a:moveTo>
                  <a:lnTo>
                    <a:pt x="1451321" y="73529"/>
                  </a:lnTo>
                </a:path>
                <a:path w="2075179" h="405764">
                  <a:moveTo>
                    <a:pt x="1492895" y="73529"/>
                  </a:moveTo>
                  <a:lnTo>
                    <a:pt x="1655413" y="73529"/>
                  </a:lnTo>
                </a:path>
                <a:path w="2075179" h="405764">
                  <a:moveTo>
                    <a:pt x="1470218" y="52790"/>
                  </a:moveTo>
                  <a:lnTo>
                    <a:pt x="1449431" y="52790"/>
                  </a:lnTo>
                  <a:lnTo>
                    <a:pt x="1449431" y="94267"/>
                  </a:lnTo>
                  <a:lnTo>
                    <a:pt x="1491005" y="94267"/>
                  </a:lnTo>
                  <a:lnTo>
                    <a:pt x="1491005" y="52790"/>
                  </a:lnTo>
                  <a:lnTo>
                    <a:pt x="1470218" y="52790"/>
                  </a:lnTo>
                  <a:close/>
                </a:path>
                <a:path w="2075179" h="405764">
                  <a:moveTo>
                    <a:pt x="1655413" y="20738"/>
                  </a:moveTo>
                  <a:lnTo>
                    <a:pt x="1844387" y="20738"/>
                  </a:lnTo>
                </a:path>
                <a:path w="2075179" h="405764">
                  <a:moveTo>
                    <a:pt x="1885961" y="20738"/>
                  </a:moveTo>
                  <a:lnTo>
                    <a:pt x="2074935" y="20738"/>
                  </a:lnTo>
                </a:path>
                <a:path w="2075179" h="405764">
                  <a:moveTo>
                    <a:pt x="1863284" y="0"/>
                  </a:moveTo>
                  <a:lnTo>
                    <a:pt x="1842497" y="0"/>
                  </a:lnTo>
                  <a:lnTo>
                    <a:pt x="1842497" y="41477"/>
                  </a:lnTo>
                  <a:lnTo>
                    <a:pt x="1884071" y="41477"/>
                  </a:lnTo>
                  <a:lnTo>
                    <a:pt x="1884071" y="0"/>
                  </a:lnTo>
                  <a:lnTo>
                    <a:pt x="1863284" y="0"/>
                  </a:lnTo>
                  <a:close/>
                </a:path>
              </a:pathLst>
            </a:custGeom>
            <a:ln w="11325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646656" y="4681652"/>
              <a:ext cx="2022475" cy="267970"/>
            </a:xfrm>
            <a:custGeom>
              <a:avLst/>
              <a:gdLst/>
              <a:ahLst/>
              <a:cxnLst/>
              <a:rect l="l" t="t" r="r" b="b"/>
              <a:pathLst>
                <a:path w="2022475" h="267970">
                  <a:moveTo>
                    <a:pt x="0" y="267721"/>
                  </a:moveTo>
                  <a:lnTo>
                    <a:pt x="37794" y="267721"/>
                  </a:lnTo>
                  <a:lnTo>
                    <a:pt x="60471" y="263950"/>
                  </a:lnTo>
                  <a:lnTo>
                    <a:pt x="181415" y="263950"/>
                  </a:lnTo>
                  <a:lnTo>
                    <a:pt x="204092" y="260179"/>
                  </a:lnTo>
                  <a:lnTo>
                    <a:pt x="264563" y="260179"/>
                  </a:lnTo>
                  <a:lnTo>
                    <a:pt x="283461" y="256408"/>
                  </a:lnTo>
                  <a:lnTo>
                    <a:pt x="347712" y="256408"/>
                  </a:lnTo>
                  <a:lnTo>
                    <a:pt x="366609" y="252638"/>
                  </a:lnTo>
                  <a:lnTo>
                    <a:pt x="408184" y="252638"/>
                  </a:lnTo>
                  <a:lnTo>
                    <a:pt x="427081" y="248867"/>
                  </a:lnTo>
                  <a:lnTo>
                    <a:pt x="468655" y="248867"/>
                  </a:lnTo>
                  <a:lnTo>
                    <a:pt x="487553" y="245096"/>
                  </a:lnTo>
                  <a:lnTo>
                    <a:pt x="510230" y="245096"/>
                  </a:lnTo>
                  <a:lnTo>
                    <a:pt x="529127" y="241326"/>
                  </a:lnTo>
                  <a:lnTo>
                    <a:pt x="551804" y="241326"/>
                  </a:lnTo>
                  <a:lnTo>
                    <a:pt x="570701" y="237555"/>
                  </a:lnTo>
                  <a:lnTo>
                    <a:pt x="593378" y="237555"/>
                  </a:lnTo>
                  <a:lnTo>
                    <a:pt x="612276" y="233784"/>
                  </a:lnTo>
                  <a:lnTo>
                    <a:pt x="631173" y="233784"/>
                  </a:lnTo>
                  <a:lnTo>
                    <a:pt x="653850" y="230013"/>
                  </a:lnTo>
                  <a:lnTo>
                    <a:pt x="672747" y="230013"/>
                  </a:lnTo>
                  <a:lnTo>
                    <a:pt x="695424" y="226243"/>
                  </a:lnTo>
                  <a:lnTo>
                    <a:pt x="714322" y="226243"/>
                  </a:lnTo>
                  <a:lnTo>
                    <a:pt x="733219" y="222472"/>
                  </a:lnTo>
                  <a:lnTo>
                    <a:pt x="755896" y="222472"/>
                  </a:lnTo>
                  <a:lnTo>
                    <a:pt x="774793" y="218701"/>
                  </a:lnTo>
                  <a:lnTo>
                    <a:pt x="797470" y="214930"/>
                  </a:lnTo>
                  <a:lnTo>
                    <a:pt x="816368" y="214930"/>
                  </a:lnTo>
                  <a:lnTo>
                    <a:pt x="835265" y="211160"/>
                  </a:lnTo>
                  <a:lnTo>
                    <a:pt x="857942" y="207389"/>
                  </a:lnTo>
                  <a:lnTo>
                    <a:pt x="876839" y="207389"/>
                  </a:lnTo>
                  <a:lnTo>
                    <a:pt x="899516" y="203618"/>
                  </a:lnTo>
                  <a:lnTo>
                    <a:pt x="918414" y="199848"/>
                  </a:lnTo>
                  <a:lnTo>
                    <a:pt x="941090" y="199848"/>
                  </a:lnTo>
                  <a:lnTo>
                    <a:pt x="978885" y="192306"/>
                  </a:lnTo>
                  <a:lnTo>
                    <a:pt x="1001562" y="192306"/>
                  </a:lnTo>
                </a:path>
                <a:path w="2022475" h="267970">
                  <a:moveTo>
                    <a:pt x="1001562" y="192306"/>
                  </a:moveTo>
                  <a:lnTo>
                    <a:pt x="1020460" y="188535"/>
                  </a:lnTo>
                  <a:lnTo>
                    <a:pt x="1043136" y="184765"/>
                  </a:lnTo>
                  <a:lnTo>
                    <a:pt x="1080931" y="177223"/>
                  </a:lnTo>
                  <a:lnTo>
                    <a:pt x="1103608" y="177223"/>
                  </a:lnTo>
                  <a:lnTo>
                    <a:pt x="1122506" y="173453"/>
                  </a:lnTo>
                  <a:lnTo>
                    <a:pt x="1145182" y="169682"/>
                  </a:lnTo>
                  <a:lnTo>
                    <a:pt x="1182977" y="162140"/>
                  </a:lnTo>
                  <a:lnTo>
                    <a:pt x="1205654" y="162140"/>
                  </a:lnTo>
                  <a:lnTo>
                    <a:pt x="1224552" y="158370"/>
                  </a:lnTo>
                  <a:lnTo>
                    <a:pt x="1247228" y="154599"/>
                  </a:lnTo>
                  <a:lnTo>
                    <a:pt x="1285023" y="147058"/>
                  </a:lnTo>
                  <a:lnTo>
                    <a:pt x="1307700" y="143287"/>
                  </a:lnTo>
                  <a:lnTo>
                    <a:pt x="1326598" y="139516"/>
                  </a:lnTo>
                  <a:lnTo>
                    <a:pt x="1349274" y="135745"/>
                  </a:lnTo>
                  <a:lnTo>
                    <a:pt x="1368172" y="131975"/>
                  </a:lnTo>
                  <a:lnTo>
                    <a:pt x="1390849" y="128204"/>
                  </a:lnTo>
                  <a:lnTo>
                    <a:pt x="1428644" y="120663"/>
                  </a:lnTo>
                  <a:lnTo>
                    <a:pt x="1451321" y="116892"/>
                  </a:lnTo>
                  <a:lnTo>
                    <a:pt x="1470218" y="113121"/>
                  </a:lnTo>
                  <a:lnTo>
                    <a:pt x="1492895" y="109350"/>
                  </a:lnTo>
                  <a:lnTo>
                    <a:pt x="1530690" y="101809"/>
                  </a:lnTo>
                  <a:lnTo>
                    <a:pt x="1553367" y="98038"/>
                  </a:lnTo>
                  <a:lnTo>
                    <a:pt x="1572264" y="94267"/>
                  </a:lnTo>
                  <a:lnTo>
                    <a:pt x="1594941" y="90497"/>
                  </a:lnTo>
                  <a:lnTo>
                    <a:pt x="1632736" y="82955"/>
                  </a:lnTo>
                  <a:lnTo>
                    <a:pt x="1655413" y="79185"/>
                  </a:lnTo>
                  <a:lnTo>
                    <a:pt x="1674310" y="75414"/>
                  </a:lnTo>
                  <a:lnTo>
                    <a:pt x="1696987" y="71643"/>
                  </a:lnTo>
                  <a:lnTo>
                    <a:pt x="1715884" y="67872"/>
                  </a:lnTo>
                  <a:lnTo>
                    <a:pt x="1738561" y="60331"/>
                  </a:lnTo>
                  <a:lnTo>
                    <a:pt x="1776356" y="52790"/>
                  </a:lnTo>
                  <a:lnTo>
                    <a:pt x="1799033" y="49019"/>
                  </a:lnTo>
                  <a:lnTo>
                    <a:pt x="1817930" y="45248"/>
                  </a:lnTo>
                  <a:lnTo>
                    <a:pt x="1840607" y="41477"/>
                  </a:lnTo>
                  <a:lnTo>
                    <a:pt x="1859505" y="37707"/>
                  </a:lnTo>
                  <a:lnTo>
                    <a:pt x="1878402" y="30165"/>
                  </a:lnTo>
                  <a:lnTo>
                    <a:pt x="1901079" y="26395"/>
                  </a:lnTo>
                  <a:lnTo>
                    <a:pt x="1919976" y="22624"/>
                  </a:lnTo>
                  <a:lnTo>
                    <a:pt x="1942653" y="18853"/>
                  </a:lnTo>
                  <a:lnTo>
                    <a:pt x="1961551" y="15082"/>
                  </a:lnTo>
                  <a:lnTo>
                    <a:pt x="1980448" y="7541"/>
                  </a:lnTo>
                  <a:lnTo>
                    <a:pt x="2003125" y="3770"/>
                  </a:lnTo>
                </a:path>
                <a:path w="2022475" h="267970">
                  <a:moveTo>
                    <a:pt x="2003125" y="3770"/>
                  </a:moveTo>
                  <a:lnTo>
                    <a:pt x="2022022" y="0"/>
                  </a:lnTo>
                </a:path>
              </a:pathLst>
            </a:custGeom>
            <a:ln w="2265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646656" y="5134138"/>
              <a:ext cx="2022475" cy="437515"/>
            </a:xfrm>
            <a:custGeom>
              <a:avLst/>
              <a:gdLst/>
              <a:ahLst/>
              <a:cxnLst/>
              <a:rect l="l" t="t" r="r" b="b"/>
              <a:pathLst>
                <a:path w="2022475" h="437514">
                  <a:moveTo>
                    <a:pt x="0" y="437403"/>
                  </a:moveTo>
                  <a:lnTo>
                    <a:pt x="79369" y="437403"/>
                  </a:lnTo>
                  <a:lnTo>
                    <a:pt x="102046" y="433632"/>
                  </a:lnTo>
                  <a:lnTo>
                    <a:pt x="143620" y="433632"/>
                  </a:lnTo>
                  <a:lnTo>
                    <a:pt x="162517" y="429861"/>
                  </a:lnTo>
                  <a:lnTo>
                    <a:pt x="181415" y="429861"/>
                  </a:lnTo>
                  <a:lnTo>
                    <a:pt x="204092" y="426091"/>
                  </a:lnTo>
                  <a:lnTo>
                    <a:pt x="222989" y="426091"/>
                  </a:lnTo>
                  <a:lnTo>
                    <a:pt x="245666" y="422320"/>
                  </a:lnTo>
                  <a:lnTo>
                    <a:pt x="264563" y="422320"/>
                  </a:lnTo>
                  <a:lnTo>
                    <a:pt x="283461" y="418549"/>
                  </a:lnTo>
                  <a:lnTo>
                    <a:pt x="306138" y="418549"/>
                  </a:lnTo>
                  <a:lnTo>
                    <a:pt x="325035" y="414779"/>
                  </a:lnTo>
                  <a:lnTo>
                    <a:pt x="347712" y="411008"/>
                  </a:lnTo>
                  <a:lnTo>
                    <a:pt x="366609" y="411008"/>
                  </a:lnTo>
                  <a:lnTo>
                    <a:pt x="385507" y="407237"/>
                  </a:lnTo>
                  <a:lnTo>
                    <a:pt x="408184" y="403466"/>
                  </a:lnTo>
                  <a:lnTo>
                    <a:pt x="427081" y="399696"/>
                  </a:lnTo>
                  <a:lnTo>
                    <a:pt x="449758" y="399696"/>
                  </a:lnTo>
                  <a:lnTo>
                    <a:pt x="487553" y="392154"/>
                  </a:lnTo>
                  <a:lnTo>
                    <a:pt x="510230" y="388384"/>
                  </a:lnTo>
                  <a:lnTo>
                    <a:pt x="529127" y="384613"/>
                  </a:lnTo>
                  <a:lnTo>
                    <a:pt x="551804" y="380842"/>
                  </a:lnTo>
                  <a:lnTo>
                    <a:pt x="570701" y="377071"/>
                  </a:lnTo>
                  <a:lnTo>
                    <a:pt x="593378" y="373301"/>
                  </a:lnTo>
                  <a:lnTo>
                    <a:pt x="631173" y="365759"/>
                  </a:lnTo>
                  <a:lnTo>
                    <a:pt x="653850" y="361989"/>
                  </a:lnTo>
                  <a:lnTo>
                    <a:pt x="672747" y="358218"/>
                  </a:lnTo>
                  <a:lnTo>
                    <a:pt x="695424" y="354447"/>
                  </a:lnTo>
                  <a:lnTo>
                    <a:pt x="733219" y="346906"/>
                  </a:lnTo>
                  <a:lnTo>
                    <a:pt x="755896" y="343135"/>
                  </a:lnTo>
                  <a:lnTo>
                    <a:pt x="774793" y="339364"/>
                  </a:lnTo>
                  <a:lnTo>
                    <a:pt x="797470" y="335593"/>
                  </a:lnTo>
                  <a:lnTo>
                    <a:pt x="816368" y="328052"/>
                  </a:lnTo>
                  <a:lnTo>
                    <a:pt x="835265" y="324281"/>
                  </a:lnTo>
                  <a:lnTo>
                    <a:pt x="857942" y="320511"/>
                  </a:lnTo>
                  <a:lnTo>
                    <a:pt x="876839" y="316740"/>
                  </a:lnTo>
                  <a:lnTo>
                    <a:pt x="899516" y="309198"/>
                  </a:lnTo>
                  <a:lnTo>
                    <a:pt x="918414" y="305428"/>
                  </a:lnTo>
                  <a:lnTo>
                    <a:pt x="941090" y="301657"/>
                  </a:lnTo>
                  <a:lnTo>
                    <a:pt x="959988" y="297886"/>
                  </a:lnTo>
                  <a:lnTo>
                    <a:pt x="978885" y="290345"/>
                  </a:lnTo>
                  <a:lnTo>
                    <a:pt x="1001562" y="286574"/>
                  </a:lnTo>
                </a:path>
                <a:path w="2022475" h="437514">
                  <a:moveTo>
                    <a:pt x="1001562" y="286574"/>
                  </a:moveTo>
                  <a:lnTo>
                    <a:pt x="1020460" y="282803"/>
                  </a:lnTo>
                  <a:lnTo>
                    <a:pt x="1043136" y="275262"/>
                  </a:lnTo>
                  <a:lnTo>
                    <a:pt x="1080931" y="267721"/>
                  </a:lnTo>
                  <a:lnTo>
                    <a:pt x="1103608" y="260179"/>
                  </a:lnTo>
                  <a:lnTo>
                    <a:pt x="1122506" y="256408"/>
                  </a:lnTo>
                  <a:lnTo>
                    <a:pt x="1145182" y="248867"/>
                  </a:lnTo>
                  <a:lnTo>
                    <a:pt x="1182977" y="241326"/>
                  </a:lnTo>
                  <a:lnTo>
                    <a:pt x="1205654" y="233784"/>
                  </a:lnTo>
                  <a:lnTo>
                    <a:pt x="1224552" y="230013"/>
                  </a:lnTo>
                  <a:lnTo>
                    <a:pt x="1247228" y="222472"/>
                  </a:lnTo>
                  <a:lnTo>
                    <a:pt x="1266126" y="218701"/>
                  </a:lnTo>
                  <a:lnTo>
                    <a:pt x="1285023" y="211160"/>
                  </a:lnTo>
                  <a:lnTo>
                    <a:pt x="1307700" y="207389"/>
                  </a:lnTo>
                  <a:lnTo>
                    <a:pt x="1326598" y="199848"/>
                  </a:lnTo>
                  <a:lnTo>
                    <a:pt x="1349274" y="196077"/>
                  </a:lnTo>
                  <a:lnTo>
                    <a:pt x="1368172" y="188535"/>
                  </a:lnTo>
                  <a:lnTo>
                    <a:pt x="1390849" y="184765"/>
                  </a:lnTo>
                  <a:lnTo>
                    <a:pt x="1409746" y="177223"/>
                  </a:lnTo>
                  <a:lnTo>
                    <a:pt x="1428644" y="173453"/>
                  </a:lnTo>
                  <a:lnTo>
                    <a:pt x="1451321" y="165911"/>
                  </a:lnTo>
                  <a:lnTo>
                    <a:pt x="1470218" y="162140"/>
                  </a:lnTo>
                  <a:lnTo>
                    <a:pt x="1492895" y="154599"/>
                  </a:lnTo>
                  <a:lnTo>
                    <a:pt x="1511792" y="150828"/>
                  </a:lnTo>
                  <a:lnTo>
                    <a:pt x="1530690" y="143287"/>
                  </a:lnTo>
                  <a:lnTo>
                    <a:pt x="1553367" y="139516"/>
                  </a:lnTo>
                  <a:lnTo>
                    <a:pt x="1572264" y="131975"/>
                  </a:lnTo>
                  <a:lnTo>
                    <a:pt x="1594941" y="128204"/>
                  </a:lnTo>
                  <a:lnTo>
                    <a:pt x="1632736" y="113121"/>
                  </a:lnTo>
                  <a:lnTo>
                    <a:pt x="1655413" y="109350"/>
                  </a:lnTo>
                  <a:lnTo>
                    <a:pt x="1674310" y="101809"/>
                  </a:lnTo>
                  <a:lnTo>
                    <a:pt x="1696987" y="98038"/>
                  </a:lnTo>
                  <a:lnTo>
                    <a:pt x="1715884" y="90497"/>
                  </a:lnTo>
                  <a:lnTo>
                    <a:pt x="1738561" y="82955"/>
                  </a:lnTo>
                  <a:lnTo>
                    <a:pt x="1757459" y="79185"/>
                  </a:lnTo>
                  <a:lnTo>
                    <a:pt x="1776356" y="71643"/>
                  </a:lnTo>
                  <a:lnTo>
                    <a:pt x="1799033" y="67872"/>
                  </a:lnTo>
                  <a:lnTo>
                    <a:pt x="1817930" y="60331"/>
                  </a:lnTo>
                  <a:lnTo>
                    <a:pt x="1840607" y="52790"/>
                  </a:lnTo>
                  <a:lnTo>
                    <a:pt x="1859505" y="49019"/>
                  </a:lnTo>
                  <a:lnTo>
                    <a:pt x="1878402" y="41477"/>
                  </a:lnTo>
                  <a:lnTo>
                    <a:pt x="1901079" y="33936"/>
                  </a:lnTo>
                  <a:lnTo>
                    <a:pt x="1919976" y="30165"/>
                  </a:lnTo>
                  <a:lnTo>
                    <a:pt x="1942653" y="22624"/>
                  </a:lnTo>
                  <a:lnTo>
                    <a:pt x="1961551" y="18853"/>
                  </a:lnTo>
                  <a:lnTo>
                    <a:pt x="1980448" y="11312"/>
                  </a:lnTo>
                  <a:lnTo>
                    <a:pt x="2003125" y="3770"/>
                  </a:lnTo>
                </a:path>
                <a:path w="2022475" h="437514">
                  <a:moveTo>
                    <a:pt x="2003125" y="3770"/>
                  </a:moveTo>
                  <a:lnTo>
                    <a:pt x="2022022" y="0"/>
                  </a:lnTo>
                </a:path>
              </a:pathLst>
            </a:custGeom>
            <a:ln w="22650">
              <a:solidFill>
                <a:srgbClr val="BF8278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0" name="object 280"/>
          <p:cNvSpPr txBox="1"/>
          <p:nvPr/>
        </p:nvSpPr>
        <p:spPr>
          <a:xfrm>
            <a:off x="5243839" y="4206204"/>
            <a:ext cx="97218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spcBef>
                <a:spcPts val="125"/>
              </a:spcBef>
            </a:pPr>
            <a:r>
              <a:rPr sz="750" dirty="0">
                <a:latin typeface="Arial"/>
                <a:cs typeface="Arial"/>
              </a:rPr>
              <a:t>ECCE</a:t>
            </a:r>
            <a:r>
              <a:rPr sz="750" spc="7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MC:</a:t>
            </a:r>
            <a:r>
              <a:rPr sz="750" spc="7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Single</a:t>
            </a:r>
            <a:r>
              <a:rPr sz="750" spc="100" dirty="0">
                <a:latin typeface="Arial"/>
                <a:cs typeface="Arial"/>
              </a:rPr>
              <a:t> </a:t>
            </a:r>
            <a:r>
              <a:rPr sz="750" spc="100" dirty="0">
                <a:latin typeface="Symbol"/>
                <a:cs typeface="Symbol"/>
              </a:rPr>
              <a:t></a:t>
            </a:r>
            <a:r>
              <a:rPr sz="750" spc="150" baseline="38888" dirty="0">
                <a:latin typeface="Arial"/>
                <a:cs typeface="Arial"/>
              </a:rPr>
              <a:t>-</a:t>
            </a:r>
            <a:endParaRPr sz="750" baseline="38888">
              <a:latin typeface="Arial"/>
              <a:cs typeface="Arial"/>
            </a:endParaRPr>
          </a:p>
        </p:txBody>
      </p:sp>
      <p:grpSp>
        <p:nvGrpSpPr>
          <p:cNvPr id="281" name="object 281"/>
          <p:cNvGrpSpPr/>
          <p:nvPr/>
        </p:nvGrpSpPr>
        <p:grpSpPr>
          <a:xfrm>
            <a:off x="5289665" y="4385592"/>
            <a:ext cx="136525" cy="254635"/>
            <a:chOff x="3765664" y="4385591"/>
            <a:chExt cx="136525" cy="254635"/>
          </a:xfrm>
        </p:grpSpPr>
        <p:sp>
          <p:nvSpPr>
            <p:cNvPr id="282" name="object 282"/>
            <p:cNvSpPr/>
            <p:nvPr/>
          </p:nvSpPr>
          <p:spPr>
            <a:xfrm>
              <a:off x="3771379" y="4391306"/>
              <a:ext cx="125095" cy="94615"/>
            </a:xfrm>
            <a:custGeom>
              <a:avLst/>
              <a:gdLst/>
              <a:ahLst/>
              <a:cxnLst/>
              <a:rect l="l" t="t" r="r" b="b"/>
              <a:pathLst>
                <a:path w="125095" h="94614">
                  <a:moveTo>
                    <a:pt x="0" y="49019"/>
                  </a:moveTo>
                  <a:lnTo>
                    <a:pt x="124722" y="49019"/>
                  </a:lnTo>
                </a:path>
                <a:path w="125095" h="94614">
                  <a:moveTo>
                    <a:pt x="64251" y="94267"/>
                  </a:moveTo>
                  <a:lnTo>
                    <a:pt x="64251" y="0"/>
                  </a:lnTo>
                </a:path>
              </a:pathLst>
            </a:custGeom>
            <a:ln w="1132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3814842" y="4419588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41574" y="0"/>
                  </a:moveTo>
                  <a:lnTo>
                    <a:pt x="0" y="0"/>
                  </a:lnTo>
                  <a:lnTo>
                    <a:pt x="20787" y="41476"/>
                  </a:lnTo>
                  <a:lnTo>
                    <a:pt x="41574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4" name="object 28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71379" y="4549677"/>
              <a:ext cx="124722" cy="90497"/>
            </a:xfrm>
            <a:prstGeom prst="rect">
              <a:avLst/>
            </a:prstGeom>
          </p:spPr>
        </p:pic>
      </p:grpSp>
      <p:sp>
        <p:nvSpPr>
          <p:cNvPr id="285" name="object 285"/>
          <p:cNvSpPr txBox="1"/>
          <p:nvPr/>
        </p:nvSpPr>
        <p:spPr>
          <a:xfrm>
            <a:off x="5435863" y="4324906"/>
            <a:ext cx="570230" cy="48831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spcBef>
                <a:spcPts val="420"/>
              </a:spcBef>
            </a:pPr>
            <a:r>
              <a:rPr sz="750" dirty="0">
                <a:latin typeface="Arial"/>
                <a:cs typeface="Arial"/>
              </a:rPr>
              <a:t>-1.5</a:t>
            </a:r>
            <a:r>
              <a:rPr sz="750" spc="20" dirty="0">
                <a:latin typeface="Arial"/>
                <a:cs typeface="Arial"/>
              </a:rPr>
              <a:t> </a:t>
            </a:r>
            <a:r>
              <a:rPr sz="750" spc="240" dirty="0">
                <a:latin typeface="Symbol"/>
                <a:cs typeface="Symbol"/>
              </a:rPr>
              <a:t>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spc="280" dirty="0">
                <a:latin typeface="Symbol"/>
                <a:cs typeface="Symbol"/>
              </a:rPr>
              <a:t>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"/>
                <a:cs typeface="Arial"/>
              </a:rPr>
              <a:t>&lt;</a:t>
            </a:r>
            <a:r>
              <a:rPr sz="750" spc="2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-</a:t>
            </a:r>
            <a:r>
              <a:rPr sz="750" spc="-50" dirty="0">
                <a:latin typeface="Arial"/>
                <a:cs typeface="Arial"/>
              </a:rPr>
              <a:t>1</a:t>
            </a:r>
            <a:endParaRPr sz="750">
              <a:latin typeface="Arial"/>
              <a:cs typeface="Arial"/>
            </a:endParaRPr>
          </a:p>
          <a:p>
            <a:pPr marL="12700">
              <a:spcBef>
                <a:spcPts val="325"/>
              </a:spcBef>
            </a:pPr>
            <a:r>
              <a:rPr sz="750" dirty="0">
                <a:latin typeface="Arial"/>
                <a:cs typeface="Arial"/>
              </a:rPr>
              <a:t>-2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spc="240" dirty="0">
                <a:latin typeface="Symbol"/>
                <a:cs typeface="Symbol"/>
              </a:rPr>
              <a:t>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spc="280" dirty="0">
                <a:latin typeface="Symbol"/>
                <a:cs typeface="Symbol"/>
              </a:rPr>
              <a:t>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"/>
                <a:cs typeface="Arial"/>
              </a:rPr>
              <a:t>&lt;</a:t>
            </a:r>
            <a:r>
              <a:rPr sz="750" spc="2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-</a:t>
            </a:r>
            <a:r>
              <a:rPr sz="750" spc="-25" dirty="0">
                <a:latin typeface="Arial"/>
                <a:cs typeface="Arial"/>
              </a:rPr>
              <a:t>1.5</a:t>
            </a:r>
            <a:endParaRPr sz="750">
              <a:latin typeface="Arial"/>
              <a:cs typeface="Arial"/>
            </a:endParaRPr>
          </a:p>
          <a:p>
            <a:pPr marL="12700">
              <a:spcBef>
                <a:spcPts val="290"/>
              </a:spcBef>
            </a:pPr>
            <a:r>
              <a:rPr sz="750" dirty="0">
                <a:latin typeface="Arial"/>
                <a:cs typeface="Arial"/>
              </a:rPr>
              <a:t>-2.5</a:t>
            </a:r>
            <a:r>
              <a:rPr sz="750" spc="20" dirty="0">
                <a:latin typeface="Arial"/>
                <a:cs typeface="Arial"/>
              </a:rPr>
              <a:t> </a:t>
            </a:r>
            <a:r>
              <a:rPr sz="750" spc="240" dirty="0">
                <a:latin typeface="Symbol"/>
                <a:cs typeface="Symbol"/>
              </a:rPr>
              <a:t>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spc="280" dirty="0">
                <a:latin typeface="Symbol"/>
                <a:cs typeface="Symbol"/>
              </a:rPr>
              <a:t>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"/>
                <a:cs typeface="Arial"/>
              </a:rPr>
              <a:t>&lt;</a:t>
            </a:r>
            <a:r>
              <a:rPr sz="750" spc="2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-</a:t>
            </a:r>
            <a:r>
              <a:rPr sz="750" spc="-50" dirty="0">
                <a:latin typeface="Arial"/>
                <a:cs typeface="Arial"/>
              </a:rPr>
              <a:t>2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286" name="object 286"/>
          <p:cNvGrpSpPr/>
          <p:nvPr/>
        </p:nvGrpSpPr>
        <p:grpSpPr>
          <a:xfrm>
            <a:off x="5289664" y="4346059"/>
            <a:ext cx="1725930" cy="454659"/>
            <a:chOff x="3765664" y="4346058"/>
            <a:chExt cx="1725930" cy="454659"/>
          </a:xfrm>
        </p:grpSpPr>
        <p:sp>
          <p:nvSpPr>
            <p:cNvPr id="287" name="object 287"/>
            <p:cNvSpPr/>
            <p:nvPr/>
          </p:nvSpPr>
          <p:spPr>
            <a:xfrm>
              <a:off x="3771379" y="4704276"/>
              <a:ext cx="125095" cy="90805"/>
            </a:xfrm>
            <a:custGeom>
              <a:avLst/>
              <a:gdLst/>
              <a:ahLst/>
              <a:cxnLst/>
              <a:rect l="l" t="t" r="r" b="b"/>
              <a:pathLst>
                <a:path w="125095" h="90804">
                  <a:moveTo>
                    <a:pt x="0" y="45248"/>
                  </a:moveTo>
                  <a:lnTo>
                    <a:pt x="124722" y="45248"/>
                  </a:lnTo>
                </a:path>
                <a:path w="125095" h="90804">
                  <a:moveTo>
                    <a:pt x="64251" y="90497"/>
                  </a:moveTo>
                  <a:lnTo>
                    <a:pt x="64251" y="0"/>
                  </a:lnTo>
                </a:path>
                <a:path w="125095" h="90804">
                  <a:moveTo>
                    <a:pt x="64251" y="24509"/>
                  </a:moveTo>
                  <a:lnTo>
                    <a:pt x="43464" y="24509"/>
                  </a:lnTo>
                  <a:lnTo>
                    <a:pt x="43464" y="65987"/>
                  </a:lnTo>
                  <a:lnTo>
                    <a:pt x="85038" y="65987"/>
                  </a:lnTo>
                  <a:lnTo>
                    <a:pt x="85038" y="24509"/>
                  </a:lnTo>
                  <a:lnTo>
                    <a:pt x="64251" y="24509"/>
                  </a:lnTo>
                  <a:close/>
                </a:path>
              </a:pathLst>
            </a:custGeom>
            <a:ln w="11325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4549952" y="4346058"/>
              <a:ext cx="941705" cy="343535"/>
            </a:xfrm>
            <a:custGeom>
              <a:avLst/>
              <a:gdLst/>
              <a:ahLst/>
              <a:cxnLst/>
              <a:rect l="l" t="t" r="r" b="b"/>
              <a:pathLst>
                <a:path w="941704" h="343535">
                  <a:moveTo>
                    <a:pt x="941090" y="0"/>
                  </a:moveTo>
                  <a:lnTo>
                    <a:pt x="0" y="0"/>
                  </a:lnTo>
                  <a:lnTo>
                    <a:pt x="0" y="343135"/>
                  </a:lnTo>
                  <a:lnTo>
                    <a:pt x="941090" y="343135"/>
                  </a:lnTo>
                  <a:lnTo>
                    <a:pt x="9410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9" name="object 289"/>
          <p:cNvSpPr txBox="1"/>
          <p:nvPr/>
        </p:nvSpPr>
        <p:spPr>
          <a:xfrm>
            <a:off x="6295037" y="4434784"/>
            <a:ext cx="92456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750" dirty="0">
                <a:latin typeface="Arial"/>
                <a:cs typeface="Arial"/>
              </a:rPr>
              <a:t>EIC</a:t>
            </a:r>
            <a:r>
              <a:rPr sz="750" spc="3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YR</a:t>
            </a:r>
            <a:r>
              <a:rPr sz="750" spc="3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-2.5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spc="240" dirty="0">
                <a:latin typeface="Symbol"/>
                <a:cs typeface="Symbol"/>
              </a:rPr>
              <a:t>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spc="280" dirty="0">
                <a:latin typeface="Symbol"/>
                <a:cs typeface="Symbol"/>
              </a:rPr>
              <a:t>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"/>
                <a:cs typeface="Arial"/>
              </a:rPr>
              <a:t>&lt;</a:t>
            </a:r>
            <a:r>
              <a:rPr sz="750" spc="3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-</a:t>
            </a:r>
            <a:r>
              <a:rPr sz="750" spc="-50" dirty="0">
                <a:latin typeface="Arial"/>
                <a:cs typeface="Arial"/>
              </a:rPr>
              <a:t>1</a:t>
            </a:r>
            <a:endParaRPr sz="750">
              <a:latin typeface="Arial"/>
              <a:cs typeface="Arial"/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6107967" y="4515740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297" y="0"/>
                </a:lnTo>
              </a:path>
            </a:pathLst>
          </a:custGeom>
          <a:ln w="22624">
            <a:solidFill>
              <a:srgbClr val="BF8278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 txBox="1"/>
          <p:nvPr/>
        </p:nvSpPr>
        <p:spPr>
          <a:xfrm>
            <a:off x="5191119" y="3868428"/>
            <a:ext cx="2105961" cy="1891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150" spc="409" dirty="0">
                <a:latin typeface="Symbol"/>
                <a:cs typeface="Symbol"/>
              </a:rPr>
              <a:t>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lang="en-US" sz="1150" spc="65" dirty="0" err="1">
                <a:latin typeface="Times New Roman"/>
                <a:cs typeface="Times New Roman"/>
              </a:rPr>
              <a:t>d</a:t>
            </a:r>
            <a:r>
              <a:rPr sz="1150" dirty="0" err="1">
                <a:latin typeface="Arial"/>
                <a:cs typeface="Arial"/>
              </a:rPr>
              <a:t>p</a:t>
            </a:r>
            <a:r>
              <a:rPr sz="1150" dirty="0">
                <a:latin typeface="Arial"/>
                <a:cs typeface="Arial"/>
              </a:rPr>
              <a:t> / p VS p in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-2.5</a:t>
            </a:r>
            <a:r>
              <a:rPr sz="1150" spc="15" dirty="0">
                <a:latin typeface="Arial"/>
                <a:cs typeface="Arial"/>
              </a:rPr>
              <a:t> </a:t>
            </a:r>
            <a:r>
              <a:rPr lang="en-US" sz="1150" spc="340" dirty="0">
                <a:latin typeface="Symbol"/>
                <a:cs typeface="Symbol"/>
              </a:rPr>
              <a:t>&lt; </a:t>
            </a:r>
            <a:r>
              <a:rPr lang="en-US" sz="1150" spc="340" dirty="0">
                <a:latin typeface="Symbol"/>
                <a:cs typeface="Symbol"/>
                <a:sym typeface="Symbol" panose="05050102010706020507" pitchFamily="18" charset="2"/>
              </a:rPr>
              <a:t></a:t>
            </a:r>
            <a:r>
              <a:rPr sz="1150" spc="-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Arial"/>
                <a:cs typeface="Arial"/>
              </a:rPr>
              <a:t>&lt; -</a:t>
            </a:r>
            <a:r>
              <a:rPr sz="1150" spc="-50" dirty="0">
                <a:latin typeface="Arial"/>
                <a:cs typeface="Arial"/>
              </a:rPr>
              <a:t>1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7963693" y="4138670"/>
            <a:ext cx="2203450" cy="1795145"/>
          </a:xfrm>
          <a:custGeom>
            <a:avLst/>
            <a:gdLst/>
            <a:ahLst/>
            <a:cxnLst/>
            <a:rect l="l" t="t" r="r" b="b"/>
            <a:pathLst>
              <a:path w="2203450" h="1795145">
                <a:moveTo>
                  <a:pt x="0" y="1794862"/>
                </a:moveTo>
                <a:lnTo>
                  <a:pt x="2203437" y="1794862"/>
                </a:lnTo>
                <a:lnTo>
                  <a:pt x="2203437" y="0"/>
                </a:lnTo>
                <a:lnTo>
                  <a:pt x="0" y="0"/>
                </a:lnTo>
                <a:lnTo>
                  <a:pt x="0" y="1794862"/>
                </a:lnTo>
                <a:close/>
              </a:path>
              <a:path w="2203450" h="1795145">
                <a:moveTo>
                  <a:pt x="0" y="1794862"/>
                </a:moveTo>
                <a:lnTo>
                  <a:pt x="2203437" y="1794862"/>
                </a:lnTo>
              </a:path>
              <a:path w="2203450" h="1795145">
                <a:moveTo>
                  <a:pt x="0" y="1738301"/>
                </a:moveTo>
                <a:lnTo>
                  <a:pt x="0" y="1794862"/>
                </a:lnTo>
              </a:path>
              <a:path w="2203450" h="1795145">
                <a:moveTo>
                  <a:pt x="52912" y="1764696"/>
                </a:moveTo>
                <a:lnTo>
                  <a:pt x="52912" y="1794862"/>
                </a:lnTo>
              </a:path>
              <a:path w="2203450" h="1795145">
                <a:moveTo>
                  <a:pt x="105825" y="1764696"/>
                </a:moveTo>
                <a:lnTo>
                  <a:pt x="105825" y="1794862"/>
                </a:lnTo>
              </a:path>
              <a:path w="2203450" h="1795145">
                <a:moveTo>
                  <a:pt x="158738" y="1764696"/>
                </a:moveTo>
                <a:lnTo>
                  <a:pt x="158738" y="1794862"/>
                </a:lnTo>
              </a:path>
              <a:path w="2203450" h="1795145">
                <a:moveTo>
                  <a:pt x="207871" y="1738301"/>
                </a:moveTo>
                <a:lnTo>
                  <a:pt x="207871" y="1794862"/>
                </a:lnTo>
              </a:path>
              <a:path w="2203450" h="1795145">
                <a:moveTo>
                  <a:pt x="260784" y="1764696"/>
                </a:moveTo>
                <a:lnTo>
                  <a:pt x="260784" y="1794862"/>
                </a:lnTo>
              </a:path>
              <a:path w="2203450" h="1795145">
                <a:moveTo>
                  <a:pt x="313696" y="1764696"/>
                </a:moveTo>
                <a:lnTo>
                  <a:pt x="313696" y="1794862"/>
                </a:lnTo>
              </a:path>
              <a:path w="2203450" h="1795145">
                <a:moveTo>
                  <a:pt x="366609" y="1764696"/>
                </a:moveTo>
                <a:lnTo>
                  <a:pt x="366609" y="1794862"/>
                </a:lnTo>
              </a:path>
              <a:path w="2203450" h="1795145">
                <a:moveTo>
                  <a:pt x="419522" y="1738301"/>
                </a:moveTo>
                <a:lnTo>
                  <a:pt x="419522" y="1794862"/>
                </a:lnTo>
              </a:path>
              <a:path w="2203450" h="1795145">
                <a:moveTo>
                  <a:pt x="472435" y="1764696"/>
                </a:moveTo>
                <a:lnTo>
                  <a:pt x="472435" y="1794862"/>
                </a:lnTo>
              </a:path>
              <a:path w="2203450" h="1795145">
                <a:moveTo>
                  <a:pt x="525347" y="1764696"/>
                </a:moveTo>
                <a:lnTo>
                  <a:pt x="525347" y="1794862"/>
                </a:lnTo>
              </a:path>
              <a:path w="2203450" h="1795145">
                <a:moveTo>
                  <a:pt x="578260" y="1764696"/>
                </a:moveTo>
                <a:lnTo>
                  <a:pt x="578260" y="1794862"/>
                </a:lnTo>
              </a:path>
              <a:path w="2203450" h="1795145">
                <a:moveTo>
                  <a:pt x="627393" y="1738301"/>
                </a:moveTo>
                <a:lnTo>
                  <a:pt x="627393" y="1794862"/>
                </a:lnTo>
              </a:path>
              <a:path w="2203450" h="1795145">
                <a:moveTo>
                  <a:pt x="680306" y="1764696"/>
                </a:moveTo>
                <a:lnTo>
                  <a:pt x="680306" y="1794862"/>
                </a:lnTo>
              </a:path>
              <a:path w="2203450" h="1795145">
                <a:moveTo>
                  <a:pt x="733219" y="1764696"/>
                </a:moveTo>
                <a:lnTo>
                  <a:pt x="733219" y="1794862"/>
                </a:lnTo>
              </a:path>
              <a:path w="2203450" h="1795145">
                <a:moveTo>
                  <a:pt x="786132" y="1764696"/>
                </a:moveTo>
                <a:lnTo>
                  <a:pt x="786132" y="1794862"/>
                </a:lnTo>
              </a:path>
              <a:path w="2203450" h="1795145">
                <a:moveTo>
                  <a:pt x="839044" y="1738301"/>
                </a:moveTo>
                <a:lnTo>
                  <a:pt x="839044" y="1794862"/>
                </a:lnTo>
              </a:path>
              <a:path w="2203450" h="1795145">
                <a:moveTo>
                  <a:pt x="891957" y="1764696"/>
                </a:moveTo>
                <a:lnTo>
                  <a:pt x="891957" y="1794862"/>
                </a:lnTo>
              </a:path>
              <a:path w="2203450" h="1795145">
                <a:moveTo>
                  <a:pt x="944870" y="1764696"/>
                </a:moveTo>
                <a:lnTo>
                  <a:pt x="944870" y="1794862"/>
                </a:lnTo>
              </a:path>
              <a:path w="2203450" h="1795145">
                <a:moveTo>
                  <a:pt x="997783" y="1764696"/>
                </a:moveTo>
                <a:lnTo>
                  <a:pt x="997783" y="1794862"/>
                </a:lnTo>
              </a:path>
              <a:path w="2203450" h="1795145">
                <a:moveTo>
                  <a:pt x="1046916" y="1738301"/>
                </a:moveTo>
                <a:lnTo>
                  <a:pt x="1046916" y="1794862"/>
                </a:lnTo>
              </a:path>
              <a:path w="2203450" h="1795145">
                <a:moveTo>
                  <a:pt x="1099829" y="1764696"/>
                </a:moveTo>
                <a:lnTo>
                  <a:pt x="1099829" y="1794862"/>
                </a:lnTo>
              </a:path>
              <a:path w="2203450" h="1795145">
                <a:moveTo>
                  <a:pt x="1152741" y="1764696"/>
                </a:moveTo>
                <a:lnTo>
                  <a:pt x="1152741" y="1794862"/>
                </a:lnTo>
              </a:path>
              <a:path w="2203450" h="1795145">
                <a:moveTo>
                  <a:pt x="1205654" y="1764696"/>
                </a:moveTo>
                <a:lnTo>
                  <a:pt x="1205654" y="1794862"/>
                </a:lnTo>
              </a:path>
              <a:path w="2203450" h="1795145">
                <a:moveTo>
                  <a:pt x="1258567" y="1738301"/>
                </a:moveTo>
                <a:lnTo>
                  <a:pt x="1258567" y="1794862"/>
                </a:lnTo>
              </a:path>
              <a:path w="2203450" h="1795145">
                <a:moveTo>
                  <a:pt x="1311480" y="1764696"/>
                </a:moveTo>
                <a:lnTo>
                  <a:pt x="1311480" y="1794862"/>
                </a:lnTo>
              </a:path>
              <a:path w="2203450" h="1795145">
                <a:moveTo>
                  <a:pt x="1364392" y="1764696"/>
                </a:moveTo>
                <a:lnTo>
                  <a:pt x="1364392" y="1794862"/>
                </a:lnTo>
              </a:path>
              <a:path w="2203450" h="1795145">
                <a:moveTo>
                  <a:pt x="1417305" y="1764696"/>
                </a:moveTo>
                <a:lnTo>
                  <a:pt x="1417305" y="1794862"/>
                </a:lnTo>
              </a:path>
              <a:path w="2203450" h="1795145">
                <a:moveTo>
                  <a:pt x="1466438" y="1738301"/>
                </a:moveTo>
                <a:lnTo>
                  <a:pt x="1466438" y="1794862"/>
                </a:lnTo>
              </a:path>
              <a:path w="2203450" h="1795145">
                <a:moveTo>
                  <a:pt x="1519351" y="1764696"/>
                </a:moveTo>
                <a:lnTo>
                  <a:pt x="1519351" y="1794862"/>
                </a:lnTo>
              </a:path>
              <a:path w="2203450" h="1795145">
                <a:moveTo>
                  <a:pt x="1572264" y="1764696"/>
                </a:moveTo>
                <a:lnTo>
                  <a:pt x="1572264" y="1794862"/>
                </a:lnTo>
              </a:path>
              <a:path w="2203450" h="1795145">
                <a:moveTo>
                  <a:pt x="1625177" y="1764696"/>
                </a:moveTo>
                <a:lnTo>
                  <a:pt x="1625177" y="1794862"/>
                </a:lnTo>
              </a:path>
              <a:path w="2203450" h="1795145">
                <a:moveTo>
                  <a:pt x="1678089" y="1738301"/>
                </a:moveTo>
                <a:lnTo>
                  <a:pt x="1678089" y="1794862"/>
                </a:lnTo>
              </a:path>
              <a:path w="2203450" h="1795145">
                <a:moveTo>
                  <a:pt x="1731002" y="1764696"/>
                </a:moveTo>
                <a:lnTo>
                  <a:pt x="1731002" y="1794862"/>
                </a:lnTo>
              </a:path>
              <a:path w="2203450" h="1795145">
                <a:moveTo>
                  <a:pt x="1783915" y="1764696"/>
                </a:moveTo>
                <a:lnTo>
                  <a:pt x="1783915" y="1794862"/>
                </a:lnTo>
              </a:path>
              <a:path w="2203450" h="1795145">
                <a:moveTo>
                  <a:pt x="1836828" y="1764696"/>
                </a:moveTo>
                <a:lnTo>
                  <a:pt x="1836828" y="1794862"/>
                </a:lnTo>
              </a:path>
              <a:path w="2203450" h="1795145">
                <a:moveTo>
                  <a:pt x="1885961" y="1738301"/>
                </a:moveTo>
                <a:lnTo>
                  <a:pt x="1885961" y="1794862"/>
                </a:lnTo>
              </a:path>
              <a:path w="2203450" h="1795145">
                <a:moveTo>
                  <a:pt x="1938874" y="1764696"/>
                </a:moveTo>
                <a:lnTo>
                  <a:pt x="1938874" y="1794862"/>
                </a:lnTo>
              </a:path>
              <a:path w="2203450" h="1795145">
                <a:moveTo>
                  <a:pt x="1991786" y="1764696"/>
                </a:moveTo>
                <a:lnTo>
                  <a:pt x="1991786" y="1794862"/>
                </a:lnTo>
              </a:path>
              <a:path w="2203450" h="1795145">
                <a:moveTo>
                  <a:pt x="2044699" y="1764696"/>
                </a:moveTo>
                <a:lnTo>
                  <a:pt x="2044699" y="1794862"/>
                </a:lnTo>
              </a:path>
              <a:path w="2203450" h="1795145">
                <a:moveTo>
                  <a:pt x="2097612" y="1738301"/>
                </a:moveTo>
                <a:lnTo>
                  <a:pt x="2097612" y="1794862"/>
                </a:lnTo>
              </a:path>
              <a:path w="2203450" h="1795145">
                <a:moveTo>
                  <a:pt x="2097612" y="1738301"/>
                </a:moveTo>
                <a:lnTo>
                  <a:pt x="2097612" y="1794862"/>
                </a:lnTo>
              </a:path>
              <a:path w="2203450" h="1795145">
                <a:moveTo>
                  <a:pt x="2150525" y="1764696"/>
                </a:moveTo>
                <a:lnTo>
                  <a:pt x="2150525" y="1794862"/>
                </a:lnTo>
              </a:path>
              <a:path w="2203450" h="1795145">
                <a:moveTo>
                  <a:pt x="2203437" y="1764696"/>
                </a:moveTo>
                <a:lnTo>
                  <a:pt x="2203437" y="1794862"/>
                </a:lnTo>
              </a:path>
            </a:pathLst>
          </a:custGeom>
          <a:ln w="11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 txBox="1"/>
          <p:nvPr/>
        </p:nvSpPr>
        <p:spPr>
          <a:xfrm>
            <a:off x="7924839" y="5920602"/>
            <a:ext cx="660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10" dirty="0">
                <a:latin typeface="Arial"/>
                <a:cs typeface="Arial"/>
              </a:rPr>
              <a:t>0</a:t>
            </a:r>
            <a:endParaRPr sz="550">
              <a:latin typeface="Arial"/>
              <a:cs typeface="Arial"/>
            </a:endParaRPr>
          </a:p>
        </p:txBody>
      </p:sp>
      <p:sp>
        <p:nvSpPr>
          <p:cNvPr id="294" name="object 294"/>
          <p:cNvSpPr txBox="1"/>
          <p:nvPr/>
        </p:nvSpPr>
        <p:spPr>
          <a:xfrm>
            <a:off x="8138335" y="5920602"/>
            <a:ext cx="660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10" dirty="0">
                <a:latin typeface="Arial"/>
                <a:cs typeface="Arial"/>
              </a:rPr>
              <a:t>2</a:t>
            </a:r>
            <a:endParaRPr sz="550">
              <a:latin typeface="Arial"/>
              <a:cs typeface="Arial"/>
            </a:endParaRPr>
          </a:p>
        </p:txBody>
      </p:sp>
      <p:sp>
        <p:nvSpPr>
          <p:cNvPr id="295" name="object 295"/>
          <p:cNvSpPr txBox="1"/>
          <p:nvPr/>
        </p:nvSpPr>
        <p:spPr>
          <a:xfrm>
            <a:off x="8346578" y="5920602"/>
            <a:ext cx="660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10" dirty="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8554856" y="5920602"/>
            <a:ext cx="660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10" dirty="0">
                <a:latin typeface="Arial"/>
                <a:cs typeface="Arial"/>
              </a:rPr>
              <a:t>6</a:t>
            </a:r>
            <a:endParaRPr sz="550">
              <a:latin typeface="Arial"/>
              <a:cs typeface="Arial"/>
            </a:endParaRPr>
          </a:p>
        </p:txBody>
      </p:sp>
      <p:sp>
        <p:nvSpPr>
          <p:cNvPr id="297" name="object 297"/>
          <p:cNvSpPr txBox="1"/>
          <p:nvPr/>
        </p:nvSpPr>
        <p:spPr>
          <a:xfrm>
            <a:off x="8768352" y="5920602"/>
            <a:ext cx="660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10" dirty="0">
                <a:latin typeface="Arial"/>
                <a:cs typeface="Arial"/>
              </a:rPr>
              <a:t>8</a:t>
            </a:r>
            <a:endParaRPr sz="550">
              <a:latin typeface="Arial"/>
              <a:cs typeface="Arial"/>
            </a:endParaRPr>
          </a:p>
        </p:txBody>
      </p:sp>
      <p:sp>
        <p:nvSpPr>
          <p:cNvPr id="298" name="object 298"/>
          <p:cNvSpPr txBox="1"/>
          <p:nvPr/>
        </p:nvSpPr>
        <p:spPr>
          <a:xfrm>
            <a:off x="8955804" y="5906235"/>
            <a:ext cx="1226185" cy="28003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spcBef>
                <a:spcPts val="235"/>
              </a:spcBef>
              <a:tabLst>
                <a:tab pos="642620" algn="l"/>
              </a:tabLst>
            </a:pPr>
            <a:r>
              <a:rPr sz="550" dirty="0">
                <a:latin typeface="Arial"/>
                <a:cs typeface="Arial"/>
              </a:rPr>
              <a:t>10</a:t>
            </a:r>
            <a:r>
              <a:rPr sz="550" spc="355" dirty="0">
                <a:latin typeface="Arial"/>
                <a:cs typeface="Arial"/>
              </a:rPr>
              <a:t>  </a:t>
            </a:r>
            <a:r>
              <a:rPr sz="550" dirty="0">
                <a:latin typeface="Arial"/>
                <a:cs typeface="Arial"/>
              </a:rPr>
              <a:t>12</a:t>
            </a:r>
            <a:r>
              <a:rPr sz="550" spc="355" dirty="0">
                <a:latin typeface="Arial"/>
                <a:cs typeface="Arial"/>
              </a:rPr>
              <a:t>  </a:t>
            </a:r>
            <a:r>
              <a:rPr sz="550" spc="-25" dirty="0">
                <a:latin typeface="Arial"/>
                <a:cs typeface="Arial"/>
              </a:rPr>
              <a:t>14</a:t>
            </a:r>
            <a:r>
              <a:rPr sz="550" dirty="0">
                <a:latin typeface="Arial"/>
                <a:cs typeface="Arial"/>
              </a:rPr>
              <a:t>	16</a:t>
            </a:r>
            <a:r>
              <a:rPr sz="550" spc="355" dirty="0">
                <a:latin typeface="Arial"/>
                <a:cs typeface="Arial"/>
              </a:rPr>
              <a:t>  </a:t>
            </a:r>
            <a:r>
              <a:rPr sz="550" dirty="0">
                <a:latin typeface="Arial"/>
                <a:cs typeface="Arial"/>
              </a:rPr>
              <a:t>18</a:t>
            </a:r>
            <a:r>
              <a:rPr sz="550" spc="355" dirty="0">
                <a:latin typeface="Arial"/>
                <a:cs typeface="Arial"/>
              </a:rPr>
              <a:t>  </a:t>
            </a:r>
            <a:r>
              <a:rPr sz="550" spc="-25" dirty="0">
                <a:latin typeface="Arial"/>
                <a:cs typeface="Arial"/>
              </a:rPr>
              <a:t>20</a:t>
            </a:r>
            <a:endParaRPr sz="550">
              <a:latin typeface="Arial"/>
              <a:cs typeface="Arial"/>
            </a:endParaRPr>
          </a:p>
          <a:p>
            <a:pPr marL="439420">
              <a:spcBef>
                <a:spcPts val="185"/>
              </a:spcBef>
            </a:pPr>
            <a:r>
              <a:rPr sz="850" dirty="0">
                <a:latin typeface="Arial"/>
                <a:cs typeface="Arial"/>
              </a:rPr>
              <a:t>Track</a:t>
            </a:r>
            <a:r>
              <a:rPr sz="850" spc="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(GeV/c)</a:t>
            </a:r>
            <a:endParaRPr sz="850">
              <a:latin typeface="Arial"/>
              <a:cs typeface="Arial"/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7963694" y="4138670"/>
            <a:ext cx="64769" cy="1795145"/>
          </a:xfrm>
          <a:custGeom>
            <a:avLst/>
            <a:gdLst/>
            <a:ahLst/>
            <a:cxnLst/>
            <a:rect l="l" t="t" r="r" b="b"/>
            <a:pathLst>
              <a:path w="64770" h="1795145">
                <a:moveTo>
                  <a:pt x="0" y="1794862"/>
                </a:moveTo>
                <a:lnTo>
                  <a:pt x="0" y="0"/>
                </a:lnTo>
              </a:path>
              <a:path w="64770" h="1795145">
                <a:moveTo>
                  <a:pt x="64251" y="1794862"/>
                </a:moveTo>
                <a:lnTo>
                  <a:pt x="0" y="1794862"/>
                </a:lnTo>
              </a:path>
              <a:path w="64770" h="1795145">
                <a:moveTo>
                  <a:pt x="30235" y="1757155"/>
                </a:moveTo>
                <a:lnTo>
                  <a:pt x="0" y="1757155"/>
                </a:lnTo>
              </a:path>
              <a:path w="64770" h="1795145">
                <a:moveTo>
                  <a:pt x="30235" y="1723218"/>
                </a:moveTo>
                <a:lnTo>
                  <a:pt x="0" y="1723218"/>
                </a:lnTo>
              </a:path>
              <a:path w="64770" h="1795145">
                <a:moveTo>
                  <a:pt x="30235" y="1685511"/>
                </a:moveTo>
                <a:lnTo>
                  <a:pt x="0" y="1685511"/>
                </a:lnTo>
              </a:path>
              <a:path w="64770" h="1795145">
                <a:moveTo>
                  <a:pt x="30235" y="1651574"/>
                </a:moveTo>
                <a:lnTo>
                  <a:pt x="0" y="1651574"/>
                </a:lnTo>
              </a:path>
              <a:path w="64770" h="1795145">
                <a:moveTo>
                  <a:pt x="64251" y="1613867"/>
                </a:moveTo>
                <a:lnTo>
                  <a:pt x="0" y="1613867"/>
                </a:lnTo>
              </a:path>
              <a:path w="64770" h="1795145">
                <a:moveTo>
                  <a:pt x="30235" y="1579931"/>
                </a:moveTo>
                <a:lnTo>
                  <a:pt x="0" y="1579931"/>
                </a:lnTo>
              </a:path>
              <a:path w="64770" h="1795145">
                <a:moveTo>
                  <a:pt x="30235" y="1542224"/>
                </a:moveTo>
                <a:lnTo>
                  <a:pt x="0" y="1542224"/>
                </a:lnTo>
              </a:path>
              <a:path w="64770" h="1795145">
                <a:moveTo>
                  <a:pt x="30235" y="1504516"/>
                </a:moveTo>
                <a:lnTo>
                  <a:pt x="0" y="1504516"/>
                </a:lnTo>
              </a:path>
              <a:path w="64770" h="1795145">
                <a:moveTo>
                  <a:pt x="30235" y="1470580"/>
                </a:moveTo>
                <a:lnTo>
                  <a:pt x="0" y="1470580"/>
                </a:lnTo>
              </a:path>
              <a:path w="64770" h="1795145">
                <a:moveTo>
                  <a:pt x="64251" y="1432873"/>
                </a:moveTo>
                <a:lnTo>
                  <a:pt x="0" y="1432873"/>
                </a:lnTo>
              </a:path>
              <a:path w="64770" h="1795145">
                <a:moveTo>
                  <a:pt x="30235" y="1398936"/>
                </a:moveTo>
                <a:lnTo>
                  <a:pt x="0" y="1398936"/>
                </a:lnTo>
              </a:path>
              <a:path w="64770" h="1795145">
                <a:moveTo>
                  <a:pt x="30235" y="1361229"/>
                </a:moveTo>
                <a:lnTo>
                  <a:pt x="0" y="1361229"/>
                </a:lnTo>
              </a:path>
              <a:path w="64770" h="1795145">
                <a:moveTo>
                  <a:pt x="30235" y="1327293"/>
                </a:moveTo>
                <a:lnTo>
                  <a:pt x="0" y="1327293"/>
                </a:lnTo>
              </a:path>
              <a:path w="64770" h="1795145">
                <a:moveTo>
                  <a:pt x="30235" y="1289585"/>
                </a:moveTo>
                <a:lnTo>
                  <a:pt x="0" y="1289585"/>
                </a:lnTo>
              </a:path>
              <a:path w="64770" h="1795145">
                <a:moveTo>
                  <a:pt x="64251" y="1255649"/>
                </a:moveTo>
                <a:lnTo>
                  <a:pt x="0" y="1255649"/>
                </a:lnTo>
              </a:path>
              <a:path w="64770" h="1795145">
                <a:moveTo>
                  <a:pt x="30235" y="1217942"/>
                </a:moveTo>
                <a:lnTo>
                  <a:pt x="0" y="1217942"/>
                </a:lnTo>
              </a:path>
              <a:path w="64770" h="1795145">
                <a:moveTo>
                  <a:pt x="30235" y="1184005"/>
                </a:moveTo>
                <a:lnTo>
                  <a:pt x="0" y="1184005"/>
                </a:lnTo>
              </a:path>
              <a:path w="64770" h="1795145">
                <a:moveTo>
                  <a:pt x="30235" y="1146298"/>
                </a:moveTo>
                <a:lnTo>
                  <a:pt x="0" y="1146298"/>
                </a:lnTo>
              </a:path>
              <a:path w="64770" h="1795145">
                <a:moveTo>
                  <a:pt x="30235" y="1112362"/>
                </a:moveTo>
                <a:lnTo>
                  <a:pt x="0" y="1112362"/>
                </a:lnTo>
              </a:path>
              <a:path w="64770" h="1795145">
                <a:moveTo>
                  <a:pt x="64251" y="1074654"/>
                </a:moveTo>
                <a:lnTo>
                  <a:pt x="0" y="1074654"/>
                </a:lnTo>
              </a:path>
              <a:path w="64770" h="1795145">
                <a:moveTo>
                  <a:pt x="30235" y="1040718"/>
                </a:moveTo>
                <a:lnTo>
                  <a:pt x="0" y="1040718"/>
                </a:lnTo>
              </a:path>
              <a:path w="64770" h="1795145">
                <a:moveTo>
                  <a:pt x="30235" y="1003011"/>
                </a:moveTo>
                <a:lnTo>
                  <a:pt x="0" y="1003011"/>
                </a:lnTo>
              </a:path>
              <a:path w="64770" h="1795145">
                <a:moveTo>
                  <a:pt x="30235" y="969074"/>
                </a:moveTo>
                <a:lnTo>
                  <a:pt x="0" y="969074"/>
                </a:lnTo>
              </a:path>
              <a:path w="64770" h="1795145">
                <a:moveTo>
                  <a:pt x="30235" y="931367"/>
                </a:moveTo>
                <a:lnTo>
                  <a:pt x="0" y="931367"/>
                </a:lnTo>
              </a:path>
              <a:path w="64770" h="1795145">
                <a:moveTo>
                  <a:pt x="64251" y="897431"/>
                </a:moveTo>
                <a:lnTo>
                  <a:pt x="0" y="897431"/>
                </a:lnTo>
              </a:path>
              <a:path w="64770" h="1795145">
                <a:moveTo>
                  <a:pt x="30235" y="859723"/>
                </a:moveTo>
                <a:lnTo>
                  <a:pt x="0" y="859723"/>
                </a:lnTo>
              </a:path>
              <a:path w="64770" h="1795145">
                <a:moveTo>
                  <a:pt x="30235" y="825787"/>
                </a:moveTo>
                <a:lnTo>
                  <a:pt x="0" y="825787"/>
                </a:lnTo>
              </a:path>
              <a:path w="64770" h="1795145">
                <a:moveTo>
                  <a:pt x="30235" y="788080"/>
                </a:moveTo>
                <a:lnTo>
                  <a:pt x="0" y="788080"/>
                </a:lnTo>
              </a:path>
              <a:path w="64770" h="1795145">
                <a:moveTo>
                  <a:pt x="30235" y="754143"/>
                </a:moveTo>
                <a:lnTo>
                  <a:pt x="0" y="754143"/>
                </a:lnTo>
              </a:path>
              <a:path w="64770" h="1795145">
                <a:moveTo>
                  <a:pt x="64251" y="716436"/>
                </a:moveTo>
                <a:lnTo>
                  <a:pt x="0" y="716436"/>
                </a:lnTo>
              </a:path>
              <a:path w="64770" h="1795145">
                <a:moveTo>
                  <a:pt x="30235" y="682500"/>
                </a:moveTo>
                <a:lnTo>
                  <a:pt x="0" y="682500"/>
                </a:lnTo>
              </a:path>
              <a:path w="64770" h="1795145">
                <a:moveTo>
                  <a:pt x="30235" y="644792"/>
                </a:moveTo>
                <a:lnTo>
                  <a:pt x="0" y="644792"/>
                </a:lnTo>
              </a:path>
              <a:path w="64770" h="1795145">
                <a:moveTo>
                  <a:pt x="30235" y="607085"/>
                </a:moveTo>
                <a:lnTo>
                  <a:pt x="0" y="607085"/>
                </a:lnTo>
              </a:path>
              <a:path w="64770" h="1795145">
                <a:moveTo>
                  <a:pt x="30235" y="573149"/>
                </a:moveTo>
                <a:lnTo>
                  <a:pt x="0" y="573149"/>
                </a:lnTo>
              </a:path>
              <a:path w="64770" h="1795145">
                <a:moveTo>
                  <a:pt x="64251" y="535442"/>
                </a:moveTo>
                <a:lnTo>
                  <a:pt x="0" y="535442"/>
                </a:lnTo>
              </a:path>
              <a:path w="64770" h="1795145">
                <a:moveTo>
                  <a:pt x="30235" y="501505"/>
                </a:moveTo>
                <a:lnTo>
                  <a:pt x="0" y="501505"/>
                </a:lnTo>
              </a:path>
              <a:path w="64770" h="1795145">
                <a:moveTo>
                  <a:pt x="30235" y="463798"/>
                </a:moveTo>
                <a:lnTo>
                  <a:pt x="0" y="463798"/>
                </a:lnTo>
              </a:path>
              <a:path w="64770" h="1795145">
                <a:moveTo>
                  <a:pt x="30235" y="429861"/>
                </a:moveTo>
                <a:lnTo>
                  <a:pt x="0" y="429861"/>
                </a:lnTo>
              </a:path>
              <a:path w="64770" h="1795145">
                <a:moveTo>
                  <a:pt x="30235" y="392154"/>
                </a:moveTo>
                <a:lnTo>
                  <a:pt x="0" y="392154"/>
                </a:lnTo>
              </a:path>
              <a:path w="64770" h="1795145">
                <a:moveTo>
                  <a:pt x="64251" y="358218"/>
                </a:moveTo>
                <a:lnTo>
                  <a:pt x="0" y="358218"/>
                </a:lnTo>
              </a:path>
              <a:path w="64770" h="1795145">
                <a:moveTo>
                  <a:pt x="30235" y="320511"/>
                </a:moveTo>
                <a:lnTo>
                  <a:pt x="0" y="320511"/>
                </a:lnTo>
              </a:path>
              <a:path w="64770" h="1795145">
                <a:moveTo>
                  <a:pt x="30235" y="286574"/>
                </a:moveTo>
                <a:lnTo>
                  <a:pt x="0" y="286574"/>
                </a:lnTo>
              </a:path>
              <a:path w="64770" h="1795145">
                <a:moveTo>
                  <a:pt x="30235" y="248867"/>
                </a:moveTo>
                <a:lnTo>
                  <a:pt x="0" y="248867"/>
                </a:lnTo>
              </a:path>
              <a:path w="64770" h="1795145">
                <a:moveTo>
                  <a:pt x="30235" y="214930"/>
                </a:moveTo>
                <a:lnTo>
                  <a:pt x="0" y="214930"/>
                </a:lnTo>
              </a:path>
              <a:path w="64770" h="1795145">
                <a:moveTo>
                  <a:pt x="64251" y="177223"/>
                </a:moveTo>
                <a:lnTo>
                  <a:pt x="0" y="177223"/>
                </a:lnTo>
              </a:path>
              <a:path w="64770" h="1795145">
                <a:moveTo>
                  <a:pt x="30235" y="143287"/>
                </a:moveTo>
                <a:lnTo>
                  <a:pt x="0" y="143287"/>
                </a:lnTo>
              </a:path>
              <a:path w="64770" h="1795145">
                <a:moveTo>
                  <a:pt x="30235" y="105580"/>
                </a:moveTo>
                <a:lnTo>
                  <a:pt x="0" y="105580"/>
                </a:lnTo>
              </a:path>
              <a:path w="64770" h="1795145">
                <a:moveTo>
                  <a:pt x="30235" y="71643"/>
                </a:moveTo>
                <a:lnTo>
                  <a:pt x="0" y="71643"/>
                </a:lnTo>
              </a:path>
              <a:path w="64770" h="1795145">
                <a:moveTo>
                  <a:pt x="30235" y="33936"/>
                </a:moveTo>
                <a:lnTo>
                  <a:pt x="0" y="33936"/>
                </a:lnTo>
              </a:path>
              <a:path w="64770" h="1795145">
                <a:moveTo>
                  <a:pt x="64251" y="0"/>
                </a:moveTo>
                <a:lnTo>
                  <a:pt x="0" y="0"/>
                </a:lnTo>
              </a:path>
              <a:path w="64770" h="1795145">
                <a:moveTo>
                  <a:pt x="64251" y="0"/>
                </a:moveTo>
                <a:lnTo>
                  <a:pt x="0" y="0"/>
                </a:lnTo>
              </a:path>
            </a:pathLst>
          </a:custGeom>
          <a:ln w="11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 txBox="1"/>
          <p:nvPr/>
        </p:nvSpPr>
        <p:spPr>
          <a:xfrm>
            <a:off x="7606128" y="4124293"/>
            <a:ext cx="230832" cy="6483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35"/>
              </a:lnSpc>
            </a:pPr>
            <a:r>
              <a:rPr sz="850" dirty="0">
                <a:latin typeface="Arial"/>
                <a:cs typeface="Arial"/>
              </a:rPr>
              <a:t>Track</a:t>
            </a:r>
            <a:r>
              <a:rPr sz="850" spc="70" dirty="0">
                <a:latin typeface="Arial"/>
                <a:cs typeface="Arial"/>
              </a:rPr>
              <a:t> </a:t>
            </a:r>
            <a:r>
              <a:rPr sz="850" spc="1245" dirty="0">
                <a:latin typeface="Symbol"/>
                <a:cs typeface="Symbol"/>
              </a:rPr>
              <a:t>�</a:t>
            </a:r>
            <a:r>
              <a:rPr sz="850" spc="45" dirty="0">
                <a:latin typeface="Times New Roman"/>
                <a:cs typeface="Times New Roman"/>
              </a:rPr>
              <a:t> </a:t>
            </a:r>
            <a:r>
              <a:rPr sz="850" spc="-380" dirty="0">
                <a:latin typeface="Arial"/>
                <a:cs typeface="Arial"/>
              </a:rPr>
              <a:t>p</a:t>
            </a:r>
            <a:r>
              <a:rPr sz="850" dirty="0">
                <a:latin typeface="Arial"/>
                <a:cs typeface="Arial"/>
              </a:rPr>
              <a:t> / </a:t>
            </a:r>
            <a:r>
              <a:rPr sz="850" spc="-50" dirty="0">
                <a:latin typeface="Arial"/>
                <a:cs typeface="Arial"/>
              </a:rPr>
              <a:t>p</a:t>
            </a:r>
            <a:endParaRPr sz="850">
              <a:latin typeface="Arial"/>
              <a:cs typeface="Arial"/>
            </a:endParaRPr>
          </a:p>
        </p:txBody>
      </p:sp>
      <p:sp>
        <p:nvSpPr>
          <p:cNvPr id="301" name="object 301"/>
          <p:cNvSpPr txBox="1"/>
          <p:nvPr/>
        </p:nvSpPr>
        <p:spPr>
          <a:xfrm>
            <a:off x="7893583" y="5868652"/>
            <a:ext cx="660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10" dirty="0">
                <a:latin typeface="Arial"/>
                <a:cs typeface="Arial"/>
              </a:rPr>
              <a:t>0</a:t>
            </a:r>
            <a:endParaRPr sz="550">
              <a:latin typeface="Arial"/>
              <a:cs typeface="Arial"/>
            </a:endParaRPr>
          </a:p>
        </p:txBody>
      </p:sp>
      <p:sp>
        <p:nvSpPr>
          <p:cNvPr id="302" name="object 302"/>
          <p:cNvSpPr txBox="1"/>
          <p:nvPr/>
        </p:nvSpPr>
        <p:spPr>
          <a:xfrm>
            <a:off x="7805066" y="5692023"/>
            <a:ext cx="1676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-20" dirty="0">
                <a:latin typeface="Arial"/>
                <a:cs typeface="Arial"/>
              </a:rPr>
              <a:t>0.01</a:t>
            </a:r>
            <a:endParaRPr sz="550">
              <a:latin typeface="Arial"/>
              <a:cs typeface="Arial"/>
            </a:endParaRPr>
          </a:p>
        </p:txBody>
      </p:sp>
      <p:sp>
        <p:nvSpPr>
          <p:cNvPr id="303" name="object 303"/>
          <p:cNvSpPr txBox="1"/>
          <p:nvPr/>
        </p:nvSpPr>
        <p:spPr>
          <a:xfrm>
            <a:off x="7794671" y="5510197"/>
            <a:ext cx="1676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-20" dirty="0">
                <a:latin typeface="Arial"/>
                <a:cs typeface="Arial"/>
              </a:rPr>
              <a:t>0.02</a:t>
            </a:r>
            <a:endParaRPr sz="550">
              <a:latin typeface="Arial"/>
              <a:cs typeface="Arial"/>
            </a:endParaRPr>
          </a:p>
        </p:txBody>
      </p:sp>
      <p:sp>
        <p:nvSpPr>
          <p:cNvPr id="304" name="object 304"/>
          <p:cNvSpPr txBox="1"/>
          <p:nvPr/>
        </p:nvSpPr>
        <p:spPr>
          <a:xfrm>
            <a:off x="7794671" y="5333567"/>
            <a:ext cx="1676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-20" dirty="0">
                <a:latin typeface="Arial"/>
                <a:cs typeface="Arial"/>
              </a:rPr>
              <a:t>0.03</a:t>
            </a:r>
            <a:endParaRPr sz="550">
              <a:latin typeface="Arial"/>
              <a:cs typeface="Arial"/>
            </a:endParaRPr>
          </a:p>
        </p:txBody>
      </p:sp>
      <p:sp>
        <p:nvSpPr>
          <p:cNvPr id="305" name="object 305"/>
          <p:cNvSpPr txBox="1"/>
          <p:nvPr/>
        </p:nvSpPr>
        <p:spPr>
          <a:xfrm>
            <a:off x="7794671" y="5151741"/>
            <a:ext cx="1676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-20" dirty="0">
                <a:latin typeface="Arial"/>
                <a:cs typeface="Arial"/>
              </a:rPr>
              <a:t>0.04</a:t>
            </a:r>
            <a:endParaRPr sz="550">
              <a:latin typeface="Arial"/>
              <a:cs typeface="Arial"/>
            </a:endParaRPr>
          </a:p>
        </p:txBody>
      </p:sp>
      <p:sp>
        <p:nvSpPr>
          <p:cNvPr id="306" name="object 306"/>
          <p:cNvSpPr txBox="1"/>
          <p:nvPr/>
        </p:nvSpPr>
        <p:spPr>
          <a:xfrm>
            <a:off x="7794671" y="4975111"/>
            <a:ext cx="1676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-20" dirty="0">
                <a:latin typeface="Arial"/>
                <a:cs typeface="Arial"/>
              </a:rPr>
              <a:t>0.05</a:t>
            </a:r>
            <a:endParaRPr sz="550">
              <a:latin typeface="Arial"/>
              <a:cs typeface="Arial"/>
            </a:endParaRPr>
          </a:p>
        </p:txBody>
      </p:sp>
      <p:sp>
        <p:nvSpPr>
          <p:cNvPr id="307" name="object 307"/>
          <p:cNvSpPr txBox="1"/>
          <p:nvPr/>
        </p:nvSpPr>
        <p:spPr>
          <a:xfrm>
            <a:off x="7794671" y="4793285"/>
            <a:ext cx="1676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-20" dirty="0">
                <a:latin typeface="Arial"/>
                <a:cs typeface="Arial"/>
              </a:rPr>
              <a:t>0.06</a:t>
            </a:r>
            <a:endParaRPr sz="550">
              <a:latin typeface="Arial"/>
              <a:cs typeface="Arial"/>
            </a:endParaRPr>
          </a:p>
        </p:txBody>
      </p:sp>
      <p:sp>
        <p:nvSpPr>
          <p:cNvPr id="308" name="object 308"/>
          <p:cNvSpPr txBox="1"/>
          <p:nvPr/>
        </p:nvSpPr>
        <p:spPr>
          <a:xfrm>
            <a:off x="7794671" y="4611459"/>
            <a:ext cx="1676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-20" dirty="0">
                <a:latin typeface="Arial"/>
                <a:cs typeface="Arial"/>
              </a:rPr>
              <a:t>0.07</a:t>
            </a:r>
            <a:endParaRPr sz="550">
              <a:latin typeface="Arial"/>
              <a:cs typeface="Arial"/>
            </a:endParaRPr>
          </a:p>
        </p:txBody>
      </p:sp>
      <p:sp>
        <p:nvSpPr>
          <p:cNvPr id="309" name="object 309"/>
          <p:cNvSpPr txBox="1"/>
          <p:nvPr/>
        </p:nvSpPr>
        <p:spPr>
          <a:xfrm>
            <a:off x="7794671" y="4434829"/>
            <a:ext cx="1676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-20" dirty="0">
                <a:latin typeface="Arial"/>
                <a:cs typeface="Arial"/>
              </a:rPr>
              <a:t>0.08</a:t>
            </a:r>
            <a:endParaRPr sz="550">
              <a:latin typeface="Arial"/>
              <a:cs typeface="Arial"/>
            </a:endParaRPr>
          </a:p>
        </p:txBody>
      </p:sp>
      <p:sp>
        <p:nvSpPr>
          <p:cNvPr id="310" name="object 310"/>
          <p:cNvSpPr txBox="1"/>
          <p:nvPr/>
        </p:nvSpPr>
        <p:spPr>
          <a:xfrm>
            <a:off x="7794671" y="4253002"/>
            <a:ext cx="16764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-20" dirty="0">
                <a:latin typeface="Arial"/>
                <a:cs typeface="Arial"/>
              </a:rPr>
              <a:t>0.09</a:t>
            </a:r>
            <a:endParaRPr sz="550">
              <a:latin typeface="Arial"/>
              <a:cs typeface="Arial"/>
            </a:endParaRPr>
          </a:p>
        </p:txBody>
      </p:sp>
      <p:sp>
        <p:nvSpPr>
          <p:cNvPr id="311" name="object 311"/>
          <p:cNvSpPr txBox="1"/>
          <p:nvPr/>
        </p:nvSpPr>
        <p:spPr>
          <a:xfrm>
            <a:off x="7846717" y="4076372"/>
            <a:ext cx="127000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50" spc="-25" dirty="0">
                <a:latin typeface="Arial"/>
                <a:cs typeface="Arial"/>
              </a:rPr>
              <a:t>0.1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12" name="object 312"/>
          <p:cNvGrpSpPr/>
          <p:nvPr/>
        </p:nvGrpSpPr>
        <p:grpSpPr>
          <a:xfrm>
            <a:off x="8016514" y="4206541"/>
            <a:ext cx="2051050" cy="1648460"/>
            <a:chOff x="6492514" y="4206541"/>
            <a:chExt cx="2051050" cy="1648460"/>
          </a:xfrm>
        </p:grpSpPr>
        <p:sp>
          <p:nvSpPr>
            <p:cNvPr id="313" name="object 313"/>
            <p:cNvSpPr/>
            <p:nvPr/>
          </p:nvSpPr>
          <p:spPr>
            <a:xfrm>
              <a:off x="6545518" y="5315133"/>
              <a:ext cx="1991995" cy="200025"/>
            </a:xfrm>
            <a:custGeom>
              <a:avLst/>
              <a:gdLst/>
              <a:ahLst/>
              <a:cxnLst/>
              <a:rect l="l" t="t" r="r" b="b"/>
              <a:pathLst>
                <a:path w="1991995" h="200025">
                  <a:moveTo>
                    <a:pt x="0" y="177223"/>
                  </a:moveTo>
                  <a:lnTo>
                    <a:pt x="30235" y="177223"/>
                  </a:lnTo>
                </a:path>
                <a:path w="1991995" h="200025">
                  <a:moveTo>
                    <a:pt x="71810" y="177223"/>
                  </a:moveTo>
                  <a:lnTo>
                    <a:pt x="102046" y="177223"/>
                  </a:lnTo>
                </a:path>
                <a:path w="1991995" h="200025">
                  <a:moveTo>
                    <a:pt x="52912" y="154599"/>
                  </a:moveTo>
                  <a:lnTo>
                    <a:pt x="30235" y="199848"/>
                  </a:lnTo>
                  <a:lnTo>
                    <a:pt x="75589" y="199848"/>
                  </a:lnTo>
                  <a:lnTo>
                    <a:pt x="52912" y="154599"/>
                  </a:lnTo>
                  <a:close/>
                </a:path>
                <a:path w="1991995" h="200025">
                  <a:moveTo>
                    <a:pt x="102046" y="128204"/>
                  </a:moveTo>
                  <a:lnTo>
                    <a:pt x="136061" y="128204"/>
                  </a:lnTo>
                </a:path>
                <a:path w="1991995" h="200025">
                  <a:moveTo>
                    <a:pt x="177635" y="128204"/>
                  </a:moveTo>
                  <a:lnTo>
                    <a:pt x="207871" y="128204"/>
                  </a:lnTo>
                </a:path>
                <a:path w="1991995" h="200025">
                  <a:moveTo>
                    <a:pt x="154958" y="105580"/>
                  </a:moveTo>
                  <a:lnTo>
                    <a:pt x="132281" y="150828"/>
                  </a:lnTo>
                  <a:lnTo>
                    <a:pt x="177635" y="150828"/>
                  </a:lnTo>
                  <a:lnTo>
                    <a:pt x="154958" y="105580"/>
                  </a:lnTo>
                  <a:close/>
                </a:path>
                <a:path w="1991995" h="200025">
                  <a:moveTo>
                    <a:pt x="207871" y="113121"/>
                  </a:moveTo>
                  <a:lnTo>
                    <a:pt x="241886" y="113121"/>
                  </a:lnTo>
                </a:path>
                <a:path w="1991995" h="200025">
                  <a:moveTo>
                    <a:pt x="283461" y="113121"/>
                  </a:moveTo>
                  <a:lnTo>
                    <a:pt x="313696" y="113121"/>
                  </a:lnTo>
                </a:path>
                <a:path w="1991995" h="200025">
                  <a:moveTo>
                    <a:pt x="260784" y="90497"/>
                  </a:moveTo>
                  <a:lnTo>
                    <a:pt x="238107" y="135745"/>
                  </a:lnTo>
                  <a:lnTo>
                    <a:pt x="283461" y="135745"/>
                  </a:lnTo>
                  <a:lnTo>
                    <a:pt x="260784" y="90497"/>
                  </a:lnTo>
                  <a:close/>
                </a:path>
                <a:path w="1991995" h="200025">
                  <a:moveTo>
                    <a:pt x="313696" y="113121"/>
                  </a:moveTo>
                  <a:lnTo>
                    <a:pt x="343932" y="113121"/>
                  </a:lnTo>
                </a:path>
                <a:path w="1991995" h="200025">
                  <a:moveTo>
                    <a:pt x="385507" y="113121"/>
                  </a:moveTo>
                  <a:lnTo>
                    <a:pt x="419522" y="113121"/>
                  </a:lnTo>
                </a:path>
                <a:path w="1991995" h="200025">
                  <a:moveTo>
                    <a:pt x="366609" y="90497"/>
                  </a:moveTo>
                  <a:lnTo>
                    <a:pt x="343932" y="135745"/>
                  </a:lnTo>
                  <a:lnTo>
                    <a:pt x="389286" y="135745"/>
                  </a:lnTo>
                  <a:lnTo>
                    <a:pt x="366609" y="90497"/>
                  </a:lnTo>
                  <a:close/>
                </a:path>
                <a:path w="1991995" h="200025">
                  <a:moveTo>
                    <a:pt x="419522" y="98038"/>
                  </a:moveTo>
                  <a:lnTo>
                    <a:pt x="476214" y="98038"/>
                  </a:lnTo>
                </a:path>
                <a:path w="1991995" h="200025">
                  <a:moveTo>
                    <a:pt x="517789" y="98038"/>
                  </a:moveTo>
                  <a:lnTo>
                    <a:pt x="574481" y="98038"/>
                  </a:lnTo>
                </a:path>
                <a:path w="1991995" h="200025">
                  <a:moveTo>
                    <a:pt x="498891" y="75414"/>
                  </a:moveTo>
                  <a:lnTo>
                    <a:pt x="476214" y="120663"/>
                  </a:lnTo>
                  <a:lnTo>
                    <a:pt x="521568" y="120663"/>
                  </a:lnTo>
                  <a:lnTo>
                    <a:pt x="498891" y="75414"/>
                  </a:lnTo>
                  <a:close/>
                </a:path>
                <a:path w="1991995" h="200025">
                  <a:moveTo>
                    <a:pt x="574481" y="90497"/>
                  </a:moveTo>
                  <a:lnTo>
                    <a:pt x="634952" y="90497"/>
                  </a:lnTo>
                </a:path>
                <a:path w="1991995" h="200025">
                  <a:moveTo>
                    <a:pt x="676527" y="90497"/>
                  </a:moveTo>
                  <a:lnTo>
                    <a:pt x="733219" y="90497"/>
                  </a:lnTo>
                </a:path>
                <a:path w="1991995" h="200025">
                  <a:moveTo>
                    <a:pt x="653850" y="67872"/>
                  </a:moveTo>
                  <a:lnTo>
                    <a:pt x="631173" y="113121"/>
                  </a:lnTo>
                  <a:lnTo>
                    <a:pt x="676527" y="113121"/>
                  </a:lnTo>
                  <a:lnTo>
                    <a:pt x="653850" y="67872"/>
                  </a:lnTo>
                  <a:close/>
                </a:path>
                <a:path w="1991995" h="200025">
                  <a:moveTo>
                    <a:pt x="733219" y="94267"/>
                  </a:moveTo>
                  <a:lnTo>
                    <a:pt x="816368" y="94267"/>
                  </a:lnTo>
                </a:path>
                <a:path w="1991995" h="200025">
                  <a:moveTo>
                    <a:pt x="857942" y="94267"/>
                  </a:moveTo>
                  <a:lnTo>
                    <a:pt x="941090" y="94267"/>
                  </a:lnTo>
                </a:path>
                <a:path w="1991995" h="200025">
                  <a:moveTo>
                    <a:pt x="839044" y="71643"/>
                  </a:moveTo>
                  <a:lnTo>
                    <a:pt x="816368" y="116892"/>
                  </a:lnTo>
                  <a:lnTo>
                    <a:pt x="861721" y="116892"/>
                  </a:lnTo>
                  <a:lnTo>
                    <a:pt x="839044" y="71643"/>
                  </a:lnTo>
                  <a:close/>
                </a:path>
                <a:path w="1991995" h="200025">
                  <a:moveTo>
                    <a:pt x="941090" y="86726"/>
                  </a:moveTo>
                  <a:lnTo>
                    <a:pt x="1054475" y="86726"/>
                  </a:lnTo>
                </a:path>
                <a:path w="1991995" h="200025">
                  <a:moveTo>
                    <a:pt x="1096049" y="86726"/>
                  </a:moveTo>
                  <a:lnTo>
                    <a:pt x="1205654" y="86726"/>
                  </a:lnTo>
                </a:path>
                <a:path w="1991995" h="200025">
                  <a:moveTo>
                    <a:pt x="1073372" y="64102"/>
                  </a:moveTo>
                  <a:lnTo>
                    <a:pt x="1050695" y="109350"/>
                  </a:lnTo>
                  <a:lnTo>
                    <a:pt x="1096049" y="109350"/>
                  </a:lnTo>
                  <a:lnTo>
                    <a:pt x="1073372" y="64102"/>
                  </a:lnTo>
                  <a:close/>
                </a:path>
                <a:path w="1991995" h="200025">
                  <a:moveTo>
                    <a:pt x="1205654" y="45248"/>
                  </a:moveTo>
                  <a:lnTo>
                    <a:pt x="1368172" y="45248"/>
                  </a:lnTo>
                </a:path>
                <a:path w="1991995" h="200025">
                  <a:moveTo>
                    <a:pt x="1409746" y="45248"/>
                  </a:moveTo>
                  <a:lnTo>
                    <a:pt x="1572264" y="45248"/>
                  </a:lnTo>
                </a:path>
                <a:path w="1991995" h="200025">
                  <a:moveTo>
                    <a:pt x="1387069" y="22624"/>
                  </a:moveTo>
                  <a:lnTo>
                    <a:pt x="1364392" y="67872"/>
                  </a:lnTo>
                  <a:lnTo>
                    <a:pt x="1409746" y="67872"/>
                  </a:lnTo>
                  <a:lnTo>
                    <a:pt x="1387069" y="22624"/>
                  </a:lnTo>
                  <a:close/>
                </a:path>
                <a:path w="1991995" h="200025">
                  <a:moveTo>
                    <a:pt x="1572264" y="22624"/>
                  </a:moveTo>
                  <a:lnTo>
                    <a:pt x="1761238" y="22624"/>
                  </a:lnTo>
                </a:path>
                <a:path w="1991995" h="200025">
                  <a:moveTo>
                    <a:pt x="1802812" y="22624"/>
                  </a:moveTo>
                  <a:lnTo>
                    <a:pt x="1991786" y="22624"/>
                  </a:lnTo>
                </a:path>
                <a:path w="1991995" h="200025">
                  <a:moveTo>
                    <a:pt x="1780135" y="0"/>
                  </a:moveTo>
                  <a:lnTo>
                    <a:pt x="1757459" y="45248"/>
                  </a:lnTo>
                  <a:lnTo>
                    <a:pt x="1802812" y="45248"/>
                  </a:lnTo>
                  <a:lnTo>
                    <a:pt x="1780135" y="0"/>
                  </a:lnTo>
                  <a:close/>
                </a:path>
              </a:pathLst>
            </a:custGeom>
            <a:ln w="11325">
              <a:solidFill>
                <a:srgbClr val="00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6564416" y="5303820"/>
              <a:ext cx="1962150" cy="139700"/>
            </a:xfrm>
            <a:custGeom>
              <a:avLst/>
              <a:gdLst/>
              <a:ahLst/>
              <a:cxnLst/>
              <a:rect l="l" t="t" r="r" b="b"/>
              <a:pathLst>
                <a:path w="1962150" h="139700">
                  <a:moveTo>
                    <a:pt x="0" y="139516"/>
                  </a:moveTo>
                  <a:lnTo>
                    <a:pt x="139840" y="139516"/>
                  </a:lnTo>
                  <a:lnTo>
                    <a:pt x="158738" y="135745"/>
                  </a:lnTo>
                  <a:lnTo>
                    <a:pt x="279681" y="135745"/>
                  </a:lnTo>
                  <a:lnTo>
                    <a:pt x="298579" y="131975"/>
                  </a:lnTo>
                  <a:lnTo>
                    <a:pt x="396845" y="131975"/>
                  </a:lnTo>
                  <a:lnTo>
                    <a:pt x="415742" y="128204"/>
                  </a:lnTo>
                  <a:lnTo>
                    <a:pt x="476214" y="128204"/>
                  </a:lnTo>
                  <a:lnTo>
                    <a:pt x="495112" y="124433"/>
                  </a:lnTo>
                  <a:lnTo>
                    <a:pt x="555583" y="124433"/>
                  </a:lnTo>
                  <a:lnTo>
                    <a:pt x="574481" y="120663"/>
                  </a:lnTo>
                  <a:lnTo>
                    <a:pt x="634952" y="120663"/>
                  </a:lnTo>
                  <a:lnTo>
                    <a:pt x="653850" y="116892"/>
                  </a:lnTo>
                  <a:lnTo>
                    <a:pt x="695424" y="116892"/>
                  </a:lnTo>
                  <a:lnTo>
                    <a:pt x="714322" y="113121"/>
                  </a:lnTo>
                  <a:lnTo>
                    <a:pt x="774793" y="113121"/>
                  </a:lnTo>
                  <a:lnTo>
                    <a:pt x="793691" y="109350"/>
                  </a:lnTo>
                  <a:lnTo>
                    <a:pt x="812588" y="109350"/>
                  </a:lnTo>
                  <a:lnTo>
                    <a:pt x="831485" y="105580"/>
                  </a:lnTo>
                  <a:lnTo>
                    <a:pt x="873060" y="105580"/>
                  </a:lnTo>
                  <a:lnTo>
                    <a:pt x="891957" y="101809"/>
                  </a:lnTo>
                  <a:lnTo>
                    <a:pt x="933532" y="101809"/>
                  </a:lnTo>
                  <a:lnTo>
                    <a:pt x="952429" y="98038"/>
                  </a:lnTo>
                  <a:lnTo>
                    <a:pt x="971326" y="98038"/>
                  </a:lnTo>
                </a:path>
                <a:path w="1962150" h="139700">
                  <a:moveTo>
                    <a:pt x="971326" y="98038"/>
                  </a:moveTo>
                  <a:lnTo>
                    <a:pt x="990224" y="94267"/>
                  </a:lnTo>
                  <a:lnTo>
                    <a:pt x="1031798" y="94267"/>
                  </a:lnTo>
                  <a:lnTo>
                    <a:pt x="1050695" y="90497"/>
                  </a:lnTo>
                  <a:lnTo>
                    <a:pt x="1069593" y="90497"/>
                  </a:lnTo>
                  <a:lnTo>
                    <a:pt x="1092270" y="86726"/>
                  </a:lnTo>
                  <a:lnTo>
                    <a:pt x="1130065" y="86726"/>
                  </a:lnTo>
                  <a:lnTo>
                    <a:pt x="1148962" y="82955"/>
                  </a:lnTo>
                  <a:lnTo>
                    <a:pt x="1167859" y="82955"/>
                  </a:lnTo>
                  <a:lnTo>
                    <a:pt x="1190536" y="79185"/>
                  </a:lnTo>
                  <a:lnTo>
                    <a:pt x="1209434" y="79185"/>
                  </a:lnTo>
                  <a:lnTo>
                    <a:pt x="1228331" y="75414"/>
                  </a:lnTo>
                  <a:lnTo>
                    <a:pt x="1247228" y="75414"/>
                  </a:lnTo>
                  <a:lnTo>
                    <a:pt x="1269905" y="71643"/>
                  </a:lnTo>
                  <a:lnTo>
                    <a:pt x="1288803" y="71643"/>
                  </a:lnTo>
                  <a:lnTo>
                    <a:pt x="1307700" y="67872"/>
                  </a:lnTo>
                  <a:lnTo>
                    <a:pt x="1326598" y="67872"/>
                  </a:lnTo>
                  <a:lnTo>
                    <a:pt x="1349274" y="64102"/>
                  </a:lnTo>
                  <a:lnTo>
                    <a:pt x="1368172" y="64102"/>
                  </a:lnTo>
                  <a:lnTo>
                    <a:pt x="1387069" y="60331"/>
                  </a:lnTo>
                  <a:lnTo>
                    <a:pt x="1405967" y="60331"/>
                  </a:lnTo>
                  <a:lnTo>
                    <a:pt x="1428644" y="56560"/>
                  </a:lnTo>
                  <a:lnTo>
                    <a:pt x="1447541" y="56560"/>
                  </a:lnTo>
                  <a:lnTo>
                    <a:pt x="1466438" y="52790"/>
                  </a:lnTo>
                  <a:lnTo>
                    <a:pt x="1485336" y="52790"/>
                  </a:lnTo>
                  <a:lnTo>
                    <a:pt x="1508013" y="49019"/>
                  </a:lnTo>
                  <a:lnTo>
                    <a:pt x="1526910" y="49019"/>
                  </a:lnTo>
                  <a:lnTo>
                    <a:pt x="1545808" y="45248"/>
                  </a:lnTo>
                  <a:lnTo>
                    <a:pt x="1564705" y="45248"/>
                  </a:lnTo>
                  <a:lnTo>
                    <a:pt x="1587382" y="41477"/>
                  </a:lnTo>
                  <a:lnTo>
                    <a:pt x="1606279" y="37707"/>
                  </a:lnTo>
                  <a:lnTo>
                    <a:pt x="1625177" y="37707"/>
                  </a:lnTo>
                  <a:lnTo>
                    <a:pt x="1644074" y="33936"/>
                  </a:lnTo>
                  <a:lnTo>
                    <a:pt x="1666751" y="33936"/>
                  </a:lnTo>
                  <a:lnTo>
                    <a:pt x="1685648" y="30165"/>
                  </a:lnTo>
                  <a:lnTo>
                    <a:pt x="1704546" y="30165"/>
                  </a:lnTo>
                  <a:lnTo>
                    <a:pt x="1723443" y="26395"/>
                  </a:lnTo>
                  <a:lnTo>
                    <a:pt x="1746120" y="22624"/>
                  </a:lnTo>
                  <a:lnTo>
                    <a:pt x="1765017" y="22624"/>
                  </a:lnTo>
                  <a:lnTo>
                    <a:pt x="1783915" y="18853"/>
                  </a:lnTo>
                  <a:lnTo>
                    <a:pt x="1802812" y="18853"/>
                  </a:lnTo>
                  <a:lnTo>
                    <a:pt x="1825489" y="15082"/>
                  </a:lnTo>
                  <a:lnTo>
                    <a:pt x="1844387" y="11312"/>
                  </a:lnTo>
                  <a:lnTo>
                    <a:pt x="1863284" y="11312"/>
                  </a:lnTo>
                  <a:lnTo>
                    <a:pt x="1882181" y="7541"/>
                  </a:lnTo>
                  <a:lnTo>
                    <a:pt x="1904858" y="7541"/>
                  </a:lnTo>
                  <a:lnTo>
                    <a:pt x="1942653" y="0"/>
                  </a:lnTo>
                </a:path>
                <a:path w="1962150" h="139700">
                  <a:moveTo>
                    <a:pt x="1942653" y="0"/>
                  </a:moveTo>
                  <a:lnTo>
                    <a:pt x="1961551" y="0"/>
                  </a:lnTo>
                </a:path>
              </a:pathLst>
            </a:custGeom>
            <a:ln w="22650">
              <a:solidFill>
                <a:srgbClr val="00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6647564" y="4636403"/>
              <a:ext cx="1889760" cy="535940"/>
            </a:xfrm>
            <a:custGeom>
              <a:avLst/>
              <a:gdLst/>
              <a:ahLst/>
              <a:cxnLst/>
              <a:rect l="l" t="t" r="r" b="b"/>
              <a:pathLst>
                <a:path w="1889759" h="535939">
                  <a:moveTo>
                    <a:pt x="0" y="512817"/>
                  </a:moveTo>
                  <a:lnTo>
                    <a:pt x="34015" y="512817"/>
                  </a:lnTo>
                </a:path>
                <a:path w="1889759" h="535939">
                  <a:moveTo>
                    <a:pt x="75589" y="512817"/>
                  </a:moveTo>
                  <a:lnTo>
                    <a:pt x="105825" y="512817"/>
                  </a:lnTo>
                </a:path>
                <a:path w="1889759" h="535939">
                  <a:moveTo>
                    <a:pt x="52912" y="490193"/>
                  </a:moveTo>
                  <a:lnTo>
                    <a:pt x="37794" y="512817"/>
                  </a:lnTo>
                  <a:lnTo>
                    <a:pt x="52912" y="535442"/>
                  </a:lnTo>
                  <a:lnTo>
                    <a:pt x="68030" y="512817"/>
                  </a:lnTo>
                  <a:lnTo>
                    <a:pt x="52912" y="490193"/>
                  </a:lnTo>
                  <a:close/>
                </a:path>
                <a:path w="1889759" h="535939">
                  <a:moveTo>
                    <a:pt x="105825" y="328052"/>
                  </a:moveTo>
                  <a:lnTo>
                    <a:pt x="139840" y="328052"/>
                  </a:lnTo>
                </a:path>
                <a:path w="1889759" h="535939">
                  <a:moveTo>
                    <a:pt x="181415" y="328052"/>
                  </a:moveTo>
                  <a:lnTo>
                    <a:pt x="211650" y="328052"/>
                  </a:lnTo>
                </a:path>
                <a:path w="1889759" h="535939">
                  <a:moveTo>
                    <a:pt x="158738" y="305428"/>
                  </a:moveTo>
                  <a:lnTo>
                    <a:pt x="143620" y="328052"/>
                  </a:lnTo>
                  <a:lnTo>
                    <a:pt x="158738" y="350676"/>
                  </a:lnTo>
                  <a:lnTo>
                    <a:pt x="173856" y="328052"/>
                  </a:lnTo>
                  <a:lnTo>
                    <a:pt x="158738" y="305428"/>
                  </a:lnTo>
                  <a:close/>
                </a:path>
                <a:path w="1889759" h="535939">
                  <a:moveTo>
                    <a:pt x="211650" y="301657"/>
                  </a:moveTo>
                  <a:lnTo>
                    <a:pt x="241886" y="301657"/>
                  </a:lnTo>
                </a:path>
                <a:path w="1889759" h="535939">
                  <a:moveTo>
                    <a:pt x="283461" y="301657"/>
                  </a:moveTo>
                  <a:lnTo>
                    <a:pt x="317476" y="301657"/>
                  </a:lnTo>
                </a:path>
                <a:path w="1889759" h="535939">
                  <a:moveTo>
                    <a:pt x="264563" y="279033"/>
                  </a:moveTo>
                  <a:lnTo>
                    <a:pt x="249445" y="301657"/>
                  </a:lnTo>
                  <a:lnTo>
                    <a:pt x="264563" y="324281"/>
                  </a:lnTo>
                  <a:lnTo>
                    <a:pt x="279681" y="301657"/>
                  </a:lnTo>
                  <a:lnTo>
                    <a:pt x="264563" y="279033"/>
                  </a:lnTo>
                  <a:close/>
                </a:path>
                <a:path w="1889759" h="535939">
                  <a:moveTo>
                    <a:pt x="317476" y="279033"/>
                  </a:moveTo>
                  <a:lnTo>
                    <a:pt x="374168" y="279033"/>
                  </a:lnTo>
                </a:path>
                <a:path w="1889759" h="535939">
                  <a:moveTo>
                    <a:pt x="415742" y="279033"/>
                  </a:moveTo>
                  <a:lnTo>
                    <a:pt x="472435" y="279033"/>
                  </a:lnTo>
                </a:path>
                <a:path w="1889759" h="535939">
                  <a:moveTo>
                    <a:pt x="396845" y="256408"/>
                  </a:moveTo>
                  <a:lnTo>
                    <a:pt x="381727" y="279033"/>
                  </a:lnTo>
                  <a:lnTo>
                    <a:pt x="396845" y="301657"/>
                  </a:lnTo>
                  <a:lnTo>
                    <a:pt x="411963" y="279033"/>
                  </a:lnTo>
                  <a:lnTo>
                    <a:pt x="396845" y="256408"/>
                  </a:lnTo>
                  <a:close/>
                </a:path>
                <a:path w="1889759" h="535939">
                  <a:moveTo>
                    <a:pt x="472435" y="286574"/>
                  </a:moveTo>
                  <a:lnTo>
                    <a:pt x="532906" y="286574"/>
                  </a:lnTo>
                </a:path>
                <a:path w="1889759" h="535939">
                  <a:moveTo>
                    <a:pt x="574481" y="286574"/>
                  </a:moveTo>
                  <a:lnTo>
                    <a:pt x="631173" y="286574"/>
                  </a:lnTo>
                </a:path>
                <a:path w="1889759" h="535939">
                  <a:moveTo>
                    <a:pt x="551804" y="263950"/>
                  </a:moveTo>
                  <a:lnTo>
                    <a:pt x="536686" y="286574"/>
                  </a:lnTo>
                  <a:lnTo>
                    <a:pt x="551804" y="309198"/>
                  </a:lnTo>
                  <a:lnTo>
                    <a:pt x="566922" y="286574"/>
                  </a:lnTo>
                  <a:lnTo>
                    <a:pt x="551804" y="263950"/>
                  </a:lnTo>
                  <a:close/>
                </a:path>
                <a:path w="1889759" h="535939">
                  <a:moveTo>
                    <a:pt x="631173" y="233784"/>
                  </a:moveTo>
                  <a:lnTo>
                    <a:pt x="714322" y="233784"/>
                  </a:lnTo>
                </a:path>
                <a:path w="1889759" h="535939">
                  <a:moveTo>
                    <a:pt x="755896" y="233784"/>
                  </a:moveTo>
                  <a:lnTo>
                    <a:pt x="839044" y="233784"/>
                  </a:lnTo>
                </a:path>
                <a:path w="1889759" h="535939">
                  <a:moveTo>
                    <a:pt x="736998" y="211160"/>
                  </a:moveTo>
                  <a:lnTo>
                    <a:pt x="721881" y="233784"/>
                  </a:lnTo>
                  <a:lnTo>
                    <a:pt x="736998" y="256408"/>
                  </a:lnTo>
                  <a:lnTo>
                    <a:pt x="752116" y="233784"/>
                  </a:lnTo>
                  <a:lnTo>
                    <a:pt x="736998" y="211160"/>
                  </a:lnTo>
                  <a:close/>
                </a:path>
                <a:path w="1889759" h="535939">
                  <a:moveTo>
                    <a:pt x="839044" y="199848"/>
                  </a:moveTo>
                  <a:lnTo>
                    <a:pt x="952429" y="199848"/>
                  </a:lnTo>
                </a:path>
                <a:path w="1889759" h="535939">
                  <a:moveTo>
                    <a:pt x="994003" y="199848"/>
                  </a:moveTo>
                  <a:lnTo>
                    <a:pt x="1103608" y="199848"/>
                  </a:lnTo>
                </a:path>
                <a:path w="1889759" h="535939">
                  <a:moveTo>
                    <a:pt x="971326" y="177223"/>
                  </a:moveTo>
                  <a:lnTo>
                    <a:pt x="956208" y="199848"/>
                  </a:lnTo>
                  <a:lnTo>
                    <a:pt x="971326" y="222472"/>
                  </a:lnTo>
                  <a:lnTo>
                    <a:pt x="986444" y="199848"/>
                  </a:lnTo>
                  <a:lnTo>
                    <a:pt x="971326" y="177223"/>
                  </a:lnTo>
                  <a:close/>
                </a:path>
                <a:path w="1889759" h="535939">
                  <a:moveTo>
                    <a:pt x="1103608" y="120663"/>
                  </a:moveTo>
                  <a:lnTo>
                    <a:pt x="1266126" y="120663"/>
                  </a:lnTo>
                </a:path>
                <a:path w="1889759" h="535939">
                  <a:moveTo>
                    <a:pt x="1307700" y="120663"/>
                  </a:moveTo>
                  <a:lnTo>
                    <a:pt x="1470218" y="120663"/>
                  </a:lnTo>
                </a:path>
                <a:path w="1889759" h="535939">
                  <a:moveTo>
                    <a:pt x="1285023" y="98038"/>
                  </a:moveTo>
                  <a:lnTo>
                    <a:pt x="1269905" y="120663"/>
                  </a:lnTo>
                  <a:lnTo>
                    <a:pt x="1285023" y="143287"/>
                  </a:lnTo>
                  <a:lnTo>
                    <a:pt x="1300141" y="120663"/>
                  </a:lnTo>
                  <a:lnTo>
                    <a:pt x="1285023" y="98038"/>
                  </a:lnTo>
                  <a:close/>
                </a:path>
                <a:path w="1889759" h="535939">
                  <a:moveTo>
                    <a:pt x="1470218" y="22624"/>
                  </a:moveTo>
                  <a:lnTo>
                    <a:pt x="1659192" y="22624"/>
                  </a:lnTo>
                </a:path>
                <a:path w="1889759" h="535939">
                  <a:moveTo>
                    <a:pt x="1700766" y="22624"/>
                  </a:moveTo>
                  <a:lnTo>
                    <a:pt x="1889740" y="22624"/>
                  </a:lnTo>
                </a:path>
                <a:path w="1889759" h="535939">
                  <a:moveTo>
                    <a:pt x="1678089" y="0"/>
                  </a:moveTo>
                  <a:lnTo>
                    <a:pt x="1662971" y="22624"/>
                  </a:lnTo>
                  <a:lnTo>
                    <a:pt x="1678089" y="45248"/>
                  </a:lnTo>
                  <a:lnTo>
                    <a:pt x="1693207" y="22624"/>
                  </a:lnTo>
                  <a:lnTo>
                    <a:pt x="1678089" y="0"/>
                  </a:lnTo>
                  <a:close/>
                </a:path>
              </a:pathLst>
            </a:custGeom>
            <a:ln w="11325">
              <a:solidFill>
                <a:srgbClr val="59D4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6658903" y="4557218"/>
              <a:ext cx="1867535" cy="448945"/>
            </a:xfrm>
            <a:custGeom>
              <a:avLst/>
              <a:gdLst/>
              <a:ahLst/>
              <a:cxnLst/>
              <a:rect l="l" t="t" r="r" b="b"/>
              <a:pathLst>
                <a:path w="1867534" h="448945">
                  <a:moveTo>
                    <a:pt x="0" y="448715"/>
                  </a:moveTo>
                  <a:lnTo>
                    <a:pt x="18897" y="448715"/>
                  </a:lnTo>
                  <a:lnTo>
                    <a:pt x="37794" y="444944"/>
                  </a:lnTo>
                  <a:lnTo>
                    <a:pt x="75589" y="444944"/>
                  </a:lnTo>
                  <a:lnTo>
                    <a:pt x="94487" y="441174"/>
                  </a:lnTo>
                  <a:lnTo>
                    <a:pt x="113384" y="441174"/>
                  </a:lnTo>
                  <a:lnTo>
                    <a:pt x="132281" y="437403"/>
                  </a:lnTo>
                  <a:lnTo>
                    <a:pt x="151179" y="437403"/>
                  </a:lnTo>
                  <a:lnTo>
                    <a:pt x="170076" y="433632"/>
                  </a:lnTo>
                  <a:lnTo>
                    <a:pt x="188974" y="433632"/>
                  </a:lnTo>
                  <a:lnTo>
                    <a:pt x="207871" y="429861"/>
                  </a:lnTo>
                  <a:lnTo>
                    <a:pt x="226768" y="429861"/>
                  </a:lnTo>
                  <a:lnTo>
                    <a:pt x="245666" y="426091"/>
                  </a:lnTo>
                  <a:lnTo>
                    <a:pt x="264563" y="426091"/>
                  </a:lnTo>
                  <a:lnTo>
                    <a:pt x="302358" y="418549"/>
                  </a:lnTo>
                  <a:lnTo>
                    <a:pt x="321255" y="418549"/>
                  </a:lnTo>
                  <a:lnTo>
                    <a:pt x="359050" y="411008"/>
                  </a:lnTo>
                  <a:lnTo>
                    <a:pt x="377948" y="411008"/>
                  </a:lnTo>
                  <a:lnTo>
                    <a:pt x="453537" y="395925"/>
                  </a:lnTo>
                  <a:lnTo>
                    <a:pt x="472435" y="395925"/>
                  </a:lnTo>
                  <a:lnTo>
                    <a:pt x="774793" y="335593"/>
                  </a:lnTo>
                  <a:lnTo>
                    <a:pt x="793691" y="328052"/>
                  </a:lnTo>
                  <a:lnTo>
                    <a:pt x="869280" y="312969"/>
                  </a:lnTo>
                  <a:lnTo>
                    <a:pt x="888178" y="305428"/>
                  </a:lnTo>
                  <a:lnTo>
                    <a:pt x="944870" y="294116"/>
                  </a:lnTo>
                  <a:lnTo>
                    <a:pt x="963767" y="286574"/>
                  </a:lnTo>
                  <a:lnTo>
                    <a:pt x="1001562" y="279033"/>
                  </a:lnTo>
                  <a:lnTo>
                    <a:pt x="1020460" y="271491"/>
                  </a:lnTo>
                  <a:lnTo>
                    <a:pt x="1058254" y="263950"/>
                  </a:lnTo>
                  <a:lnTo>
                    <a:pt x="1077152" y="256408"/>
                  </a:lnTo>
                  <a:lnTo>
                    <a:pt x="1096049" y="252638"/>
                  </a:lnTo>
                  <a:lnTo>
                    <a:pt x="1114947" y="245096"/>
                  </a:lnTo>
                  <a:lnTo>
                    <a:pt x="1152741" y="237555"/>
                  </a:lnTo>
                  <a:lnTo>
                    <a:pt x="1171639" y="230013"/>
                  </a:lnTo>
                  <a:lnTo>
                    <a:pt x="1190536" y="226243"/>
                  </a:lnTo>
                  <a:lnTo>
                    <a:pt x="1209434" y="218701"/>
                  </a:lnTo>
                  <a:lnTo>
                    <a:pt x="1228331" y="214930"/>
                  </a:lnTo>
                  <a:lnTo>
                    <a:pt x="1247228" y="207389"/>
                  </a:lnTo>
                  <a:lnTo>
                    <a:pt x="1266126" y="203618"/>
                  </a:lnTo>
                  <a:lnTo>
                    <a:pt x="1285023" y="196077"/>
                  </a:lnTo>
                  <a:lnTo>
                    <a:pt x="1303921" y="192306"/>
                  </a:lnTo>
                  <a:lnTo>
                    <a:pt x="1341716" y="177223"/>
                  </a:lnTo>
                  <a:lnTo>
                    <a:pt x="1360613" y="173453"/>
                  </a:lnTo>
                  <a:lnTo>
                    <a:pt x="1379510" y="165911"/>
                  </a:lnTo>
                  <a:lnTo>
                    <a:pt x="1398408" y="162140"/>
                  </a:lnTo>
                  <a:lnTo>
                    <a:pt x="1436203" y="147058"/>
                  </a:lnTo>
                  <a:lnTo>
                    <a:pt x="1455100" y="143287"/>
                  </a:lnTo>
                  <a:lnTo>
                    <a:pt x="1470218" y="135745"/>
                  </a:lnTo>
                  <a:lnTo>
                    <a:pt x="1489115" y="131975"/>
                  </a:lnTo>
                  <a:lnTo>
                    <a:pt x="1526910" y="116892"/>
                  </a:lnTo>
                  <a:lnTo>
                    <a:pt x="1545808" y="113121"/>
                  </a:lnTo>
                  <a:lnTo>
                    <a:pt x="1583602" y="98038"/>
                  </a:lnTo>
                  <a:lnTo>
                    <a:pt x="1602500" y="94267"/>
                  </a:lnTo>
                  <a:lnTo>
                    <a:pt x="1659192" y="71643"/>
                  </a:lnTo>
                  <a:lnTo>
                    <a:pt x="1678089" y="67872"/>
                  </a:lnTo>
                  <a:lnTo>
                    <a:pt x="1734782" y="45248"/>
                  </a:lnTo>
                  <a:lnTo>
                    <a:pt x="1753679" y="41477"/>
                  </a:lnTo>
                  <a:lnTo>
                    <a:pt x="1829269" y="11312"/>
                  </a:lnTo>
                  <a:lnTo>
                    <a:pt x="1848166" y="7541"/>
                  </a:lnTo>
                </a:path>
                <a:path w="1867534" h="448945">
                  <a:moveTo>
                    <a:pt x="1848166" y="7541"/>
                  </a:moveTo>
                  <a:lnTo>
                    <a:pt x="1867064" y="0"/>
                  </a:lnTo>
                </a:path>
              </a:pathLst>
            </a:custGeom>
            <a:ln w="22650">
              <a:solidFill>
                <a:srgbClr val="59D4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6503944" y="5564000"/>
              <a:ext cx="2022475" cy="279400"/>
            </a:xfrm>
            <a:custGeom>
              <a:avLst/>
              <a:gdLst/>
              <a:ahLst/>
              <a:cxnLst/>
              <a:rect l="l" t="t" r="r" b="b"/>
              <a:pathLst>
                <a:path w="2022475" h="279400">
                  <a:moveTo>
                    <a:pt x="0" y="279033"/>
                  </a:moveTo>
                  <a:lnTo>
                    <a:pt x="18897" y="279033"/>
                  </a:lnTo>
                  <a:lnTo>
                    <a:pt x="37794" y="275262"/>
                  </a:lnTo>
                  <a:lnTo>
                    <a:pt x="102046" y="275262"/>
                  </a:lnTo>
                  <a:lnTo>
                    <a:pt x="120943" y="271491"/>
                  </a:lnTo>
                  <a:lnTo>
                    <a:pt x="162517" y="271491"/>
                  </a:lnTo>
                  <a:lnTo>
                    <a:pt x="181415" y="267721"/>
                  </a:lnTo>
                  <a:lnTo>
                    <a:pt x="204092" y="267721"/>
                  </a:lnTo>
                  <a:lnTo>
                    <a:pt x="222989" y="263950"/>
                  </a:lnTo>
                  <a:lnTo>
                    <a:pt x="264563" y="263950"/>
                  </a:lnTo>
                  <a:lnTo>
                    <a:pt x="283461" y="260179"/>
                  </a:lnTo>
                  <a:lnTo>
                    <a:pt x="306138" y="260179"/>
                  </a:lnTo>
                  <a:lnTo>
                    <a:pt x="325035" y="256408"/>
                  </a:lnTo>
                  <a:lnTo>
                    <a:pt x="347712" y="252638"/>
                  </a:lnTo>
                  <a:lnTo>
                    <a:pt x="366609" y="252638"/>
                  </a:lnTo>
                  <a:lnTo>
                    <a:pt x="385507" y="248867"/>
                  </a:lnTo>
                  <a:lnTo>
                    <a:pt x="408184" y="248867"/>
                  </a:lnTo>
                  <a:lnTo>
                    <a:pt x="427081" y="245096"/>
                  </a:lnTo>
                  <a:lnTo>
                    <a:pt x="449758" y="241326"/>
                  </a:lnTo>
                  <a:lnTo>
                    <a:pt x="468655" y="241326"/>
                  </a:lnTo>
                  <a:lnTo>
                    <a:pt x="487553" y="237555"/>
                  </a:lnTo>
                  <a:lnTo>
                    <a:pt x="510230" y="233784"/>
                  </a:lnTo>
                  <a:lnTo>
                    <a:pt x="529127" y="233784"/>
                  </a:lnTo>
                  <a:lnTo>
                    <a:pt x="551804" y="230013"/>
                  </a:lnTo>
                  <a:lnTo>
                    <a:pt x="570701" y="226243"/>
                  </a:lnTo>
                  <a:lnTo>
                    <a:pt x="589599" y="226243"/>
                  </a:lnTo>
                  <a:lnTo>
                    <a:pt x="612276" y="222472"/>
                  </a:lnTo>
                  <a:lnTo>
                    <a:pt x="631173" y="218701"/>
                  </a:lnTo>
                  <a:lnTo>
                    <a:pt x="653850" y="214930"/>
                  </a:lnTo>
                  <a:lnTo>
                    <a:pt x="672747" y="214930"/>
                  </a:lnTo>
                  <a:lnTo>
                    <a:pt x="691645" y="211160"/>
                  </a:lnTo>
                  <a:lnTo>
                    <a:pt x="714322" y="207389"/>
                  </a:lnTo>
                  <a:lnTo>
                    <a:pt x="733219" y="203618"/>
                  </a:lnTo>
                  <a:lnTo>
                    <a:pt x="755896" y="199848"/>
                  </a:lnTo>
                  <a:lnTo>
                    <a:pt x="774793" y="199848"/>
                  </a:lnTo>
                  <a:lnTo>
                    <a:pt x="797470" y="196077"/>
                  </a:lnTo>
                  <a:lnTo>
                    <a:pt x="835265" y="188535"/>
                  </a:lnTo>
                  <a:lnTo>
                    <a:pt x="857942" y="188535"/>
                  </a:lnTo>
                  <a:lnTo>
                    <a:pt x="876839" y="184765"/>
                  </a:lnTo>
                  <a:lnTo>
                    <a:pt x="899516" y="180994"/>
                  </a:lnTo>
                  <a:lnTo>
                    <a:pt x="937311" y="173453"/>
                  </a:lnTo>
                  <a:lnTo>
                    <a:pt x="959988" y="169682"/>
                  </a:lnTo>
                  <a:lnTo>
                    <a:pt x="978885" y="169682"/>
                  </a:lnTo>
                  <a:lnTo>
                    <a:pt x="1001562" y="165911"/>
                  </a:lnTo>
                </a:path>
                <a:path w="2022475" h="279400">
                  <a:moveTo>
                    <a:pt x="1001562" y="165911"/>
                  </a:moveTo>
                  <a:lnTo>
                    <a:pt x="1039357" y="158370"/>
                  </a:lnTo>
                  <a:lnTo>
                    <a:pt x="1062034" y="154599"/>
                  </a:lnTo>
                  <a:lnTo>
                    <a:pt x="1080931" y="150828"/>
                  </a:lnTo>
                  <a:lnTo>
                    <a:pt x="1103608" y="150828"/>
                  </a:lnTo>
                  <a:lnTo>
                    <a:pt x="1122506" y="147058"/>
                  </a:lnTo>
                  <a:lnTo>
                    <a:pt x="1145182" y="143287"/>
                  </a:lnTo>
                  <a:lnTo>
                    <a:pt x="1182977" y="135745"/>
                  </a:lnTo>
                  <a:lnTo>
                    <a:pt x="1205654" y="131975"/>
                  </a:lnTo>
                  <a:lnTo>
                    <a:pt x="1224552" y="128204"/>
                  </a:lnTo>
                  <a:lnTo>
                    <a:pt x="1247228" y="128204"/>
                  </a:lnTo>
                  <a:lnTo>
                    <a:pt x="1285023" y="120663"/>
                  </a:lnTo>
                  <a:lnTo>
                    <a:pt x="1307700" y="116892"/>
                  </a:lnTo>
                  <a:lnTo>
                    <a:pt x="1326598" y="113121"/>
                  </a:lnTo>
                  <a:lnTo>
                    <a:pt x="1349274" y="109350"/>
                  </a:lnTo>
                  <a:lnTo>
                    <a:pt x="1368172" y="105580"/>
                  </a:lnTo>
                  <a:lnTo>
                    <a:pt x="1387069" y="105580"/>
                  </a:lnTo>
                  <a:lnTo>
                    <a:pt x="1409746" y="101809"/>
                  </a:lnTo>
                  <a:lnTo>
                    <a:pt x="1428644" y="98038"/>
                  </a:lnTo>
                  <a:lnTo>
                    <a:pt x="1451321" y="94267"/>
                  </a:lnTo>
                  <a:lnTo>
                    <a:pt x="1489115" y="86726"/>
                  </a:lnTo>
                  <a:lnTo>
                    <a:pt x="1511792" y="82955"/>
                  </a:lnTo>
                  <a:lnTo>
                    <a:pt x="1530690" y="79185"/>
                  </a:lnTo>
                  <a:lnTo>
                    <a:pt x="1553367" y="75414"/>
                  </a:lnTo>
                  <a:lnTo>
                    <a:pt x="1572264" y="75414"/>
                  </a:lnTo>
                  <a:lnTo>
                    <a:pt x="1594941" y="71643"/>
                  </a:lnTo>
                  <a:lnTo>
                    <a:pt x="1632736" y="64102"/>
                  </a:lnTo>
                  <a:lnTo>
                    <a:pt x="1655413" y="60331"/>
                  </a:lnTo>
                  <a:lnTo>
                    <a:pt x="1674310" y="56560"/>
                  </a:lnTo>
                  <a:lnTo>
                    <a:pt x="1696987" y="52790"/>
                  </a:lnTo>
                  <a:lnTo>
                    <a:pt x="1715884" y="49019"/>
                  </a:lnTo>
                  <a:lnTo>
                    <a:pt x="1734782" y="49019"/>
                  </a:lnTo>
                  <a:lnTo>
                    <a:pt x="1757459" y="45248"/>
                  </a:lnTo>
                  <a:lnTo>
                    <a:pt x="1776356" y="41477"/>
                  </a:lnTo>
                  <a:lnTo>
                    <a:pt x="1799033" y="37707"/>
                  </a:lnTo>
                  <a:lnTo>
                    <a:pt x="1836828" y="30165"/>
                  </a:lnTo>
                  <a:lnTo>
                    <a:pt x="1859505" y="26395"/>
                  </a:lnTo>
                  <a:lnTo>
                    <a:pt x="1878402" y="22624"/>
                  </a:lnTo>
                  <a:lnTo>
                    <a:pt x="1901079" y="18853"/>
                  </a:lnTo>
                  <a:lnTo>
                    <a:pt x="1919976" y="15082"/>
                  </a:lnTo>
                  <a:lnTo>
                    <a:pt x="1942653" y="15082"/>
                  </a:lnTo>
                  <a:lnTo>
                    <a:pt x="1980448" y="7541"/>
                  </a:lnTo>
                  <a:lnTo>
                    <a:pt x="2003125" y="3770"/>
                  </a:lnTo>
                </a:path>
                <a:path w="2022475" h="279400">
                  <a:moveTo>
                    <a:pt x="2003125" y="3770"/>
                  </a:moveTo>
                  <a:lnTo>
                    <a:pt x="2022022" y="0"/>
                  </a:lnTo>
                </a:path>
              </a:pathLst>
            </a:custGeom>
            <a:ln w="22650">
              <a:solidFill>
                <a:srgbClr val="BF8278"/>
              </a:solidFill>
              <a:prstDash val="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6602211" y="4206541"/>
              <a:ext cx="695960" cy="645160"/>
            </a:xfrm>
            <a:custGeom>
              <a:avLst/>
              <a:gdLst/>
              <a:ahLst/>
              <a:cxnLst/>
              <a:rect l="l" t="t" r="r" b="b"/>
              <a:pathLst>
                <a:path w="695959" h="645160">
                  <a:moveTo>
                    <a:pt x="695424" y="0"/>
                  </a:moveTo>
                  <a:lnTo>
                    <a:pt x="0" y="0"/>
                  </a:lnTo>
                  <a:lnTo>
                    <a:pt x="0" y="644792"/>
                  </a:lnTo>
                  <a:lnTo>
                    <a:pt x="695424" y="644792"/>
                  </a:lnTo>
                  <a:lnTo>
                    <a:pt x="6954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9" name="object 319"/>
          <p:cNvSpPr txBox="1"/>
          <p:nvPr/>
        </p:nvSpPr>
        <p:spPr>
          <a:xfrm>
            <a:off x="8958112" y="4274441"/>
            <a:ext cx="54610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95"/>
              </a:lnSpc>
            </a:pPr>
            <a:r>
              <a:rPr sz="750" spc="960" dirty="0">
                <a:latin typeface="Symbol"/>
                <a:cs typeface="Symbol"/>
              </a:rPr>
              <a:t></a:t>
            </a:r>
            <a:endParaRPr sz="750">
              <a:latin typeface="Symbol"/>
              <a:cs typeface="Symbol"/>
            </a:endParaRPr>
          </a:p>
        </p:txBody>
      </p:sp>
      <p:sp>
        <p:nvSpPr>
          <p:cNvPr id="320" name="object 320"/>
          <p:cNvSpPr txBox="1"/>
          <p:nvPr/>
        </p:nvSpPr>
        <p:spPr>
          <a:xfrm>
            <a:off x="8102507" y="4232181"/>
            <a:ext cx="97218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spcBef>
                <a:spcPts val="125"/>
              </a:spcBef>
            </a:pPr>
            <a:r>
              <a:rPr sz="750" dirty="0">
                <a:latin typeface="Arial"/>
                <a:cs typeface="Arial"/>
              </a:rPr>
              <a:t>ECCE</a:t>
            </a:r>
            <a:r>
              <a:rPr sz="750" spc="4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MC:</a:t>
            </a:r>
            <a:r>
              <a:rPr sz="750" spc="5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Single</a:t>
            </a:r>
            <a:r>
              <a:rPr sz="750" spc="195" dirty="0">
                <a:latin typeface="Arial"/>
                <a:cs typeface="Arial"/>
              </a:rPr>
              <a:t>  </a:t>
            </a:r>
            <a:r>
              <a:rPr sz="750" spc="-75" baseline="38888" dirty="0">
                <a:latin typeface="Arial"/>
                <a:cs typeface="Arial"/>
              </a:rPr>
              <a:t>-</a:t>
            </a:r>
            <a:endParaRPr sz="750" baseline="38888">
              <a:latin typeface="Arial"/>
              <a:cs typeface="Arial"/>
            </a:endParaRPr>
          </a:p>
        </p:txBody>
      </p:sp>
      <p:sp>
        <p:nvSpPr>
          <p:cNvPr id="321" name="object 321"/>
          <p:cNvSpPr txBox="1"/>
          <p:nvPr/>
        </p:nvSpPr>
        <p:spPr>
          <a:xfrm>
            <a:off x="8284116" y="4439980"/>
            <a:ext cx="56451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750" dirty="0">
                <a:latin typeface="Arial"/>
                <a:cs typeface="Arial"/>
              </a:rPr>
              <a:t>-3</a:t>
            </a:r>
            <a:r>
              <a:rPr sz="750" spc="5" dirty="0">
                <a:latin typeface="Arial"/>
                <a:cs typeface="Arial"/>
              </a:rPr>
              <a:t> </a:t>
            </a:r>
            <a:r>
              <a:rPr sz="750" spc="240" dirty="0">
                <a:latin typeface="Symbol"/>
                <a:cs typeface="Symbol"/>
              </a:rPr>
              <a:t>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spc="280" dirty="0">
                <a:latin typeface="Symbol"/>
                <a:cs typeface="Symbol"/>
              </a:rPr>
              <a:t>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"/>
                <a:cs typeface="Arial"/>
              </a:rPr>
              <a:t>&lt;</a:t>
            </a:r>
            <a:r>
              <a:rPr sz="750" spc="2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-</a:t>
            </a:r>
            <a:r>
              <a:rPr sz="750" spc="-25" dirty="0">
                <a:latin typeface="Arial"/>
                <a:cs typeface="Arial"/>
              </a:rPr>
              <a:t>2.5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322" name="object 322"/>
          <p:cNvSpPr/>
          <p:nvPr/>
        </p:nvSpPr>
        <p:spPr>
          <a:xfrm>
            <a:off x="8152668" y="4462950"/>
            <a:ext cx="121285" cy="128270"/>
          </a:xfrm>
          <a:custGeom>
            <a:avLst/>
            <a:gdLst/>
            <a:ahLst/>
            <a:cxnLst/>
            <a:rect l="l" t="t" r="r" b="b"/>
            <a:pathLst>
              <a:path w="121284" h="128270">
                <a:moveTo>
                  <a:pt x="0" y="64102"/>
                </a:moveTo>
                <a:lnTo>
                  <a:pt x="120943" y="64102"/>
                </a:lnTo>
              </a:path>
              <a:path w="121284" h="128270">
                <a:moveTo>
                  <a:pt x="60471" y="128204"/>
                </a:moveTo>
                <a:lnTo>
                  <a:pt x="60471" y="0"/>
                </a:lnTo>
              </a:path>
              <a:path w="121284" h="128270">
                <a:moveTo>
                  <a:pt x="60471" y="41477"/>
                </a:moveTo>
                <a:lnTo>
                  <a:pt x="37794" y="86726"/>
                </a:lnTo>
                <a:lnTo>
                  <a:pt x="83148" y="86726"/>
                </a:lnTo>
                <a:lnTo>
                  <a:pt x="60471" y="41477"/>
                </a:lnTo>
                <a:close/>
              </a:path>
            </a:pathLst>
          </a:custGeom>
          <a:ln w="1132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 txBox="1"/>
          <p:nvPr/>
        </p:nvSpPr>
        <p:spPr>
          <a:xfrm>
            <a:off x="8284123" y="4652973"/>
            <a:ext cx="56515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750" dirty="0">
                <a:latin typeface="Arial"/>
                <a:cs typeface="Arial"/>
              </a:rPr>
              <a:t>-3.5</a:t>
            </a:r>
            <a:r>
              <a:rPr sz="750" spc="20" dirty="0">
                <a:latin typeface="Arial"/>
                <a:cs typeface="Arial"/>
              </a:rPr>
              <a:t> </a:t>
            </a:r>
            <a:r>
              <a:rPr sz="750" spc="240" dirty="0">
                <a:latin typeface="Symbol"/>
                <a:cs typeface="Symbol"/>
              </a:rPr>
              <a:t>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spc="280" dirty="0">
                <a:latin typeface="Symbol"/>
                <a:cs typeface="Symbol"/>
              </a:rPr>
              <a:t>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"/>
                <a:cs typeface="Arial"/>
              </a:rPr>
              <a:t>&lt;</a:t>
            </a:r>
            <a:r>
              <a:rPr sz="750" spc="2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-</a:t>
            </a:r>
            <a:r>
              <a:rPr sz="750" spc="-50" dirty="0">
                <a:latin typeface="Arial"/>
                <a:cs typeface="Arial"/>
              </a:rPr>
              <a:t>3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324" name="object 324"/>
          <p:cNvGrpSpPr/>
          <p:nvPr/>
        </p:nvGrpSpPr>
        <p:grpSpPr>
          <a:xfrm>
            <a:off x="8152667" y="4297039"/>
            <a:ext cx="1663064" cy="509270"/>
            <a:chOff x="6628667" y="4297039"/>
            <a:chExt cx="1663064" cy="509270"/>
          </a:xfrm>
        </p:grpSpPr>
        <p:pic>
          <p:nvPicPr>
            <p:cNvPr id="325" name="object 3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28667" y="4677881"/>
              <a:ext cx="120943" cy="128204"/>
            </a:xfrm>
            <a:prstGeom prst="rect">
              <a:avLst/>
            </a:prstGeom>
          </p:spPr>
        </p:pic>
        <p:sp>
          <p:nvSpPr>
            <p:cNvPr id="326" name="object 326"/>
            <p:cNvSpPr/>
            <p:nvPr/>
          </p:nvSpPr>
          <p:spPr>
            <a:xfrm>
              <a:off x="7407240" y="4297039"/>
              <a:ext cx="884555" cy="347345"/>
            </a:xfrm>
            <a:custGeom>
              <a:avLst/>
              <a:gdLst/>
              <a:ahLst/>
              <a:cxnLst/>
              <a:rect l="l" t="t" r="r" b="b"/>
              <a:pathLst>
                <a:path w="884554" h="347345">
                  <a:moveTo>
                    <a:pt x="884398" y="0"/>
                  </a:moveTo>
                  <a:lnTo>
                    <a:pt x="0" y="0"/>
                  </a:lnTo>
                  <a:lnTo>
                    <a:pt x="0" y="346906"/>
                  </a:lnTo>
                  <a:lnTo>
                    <a:pt x="884398" y="346906"/>
                  </a:lnTo>
                  <a:lnTo>
                    <a:pt x="8843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7" name="object 327"/>
          <p:cNvSpPr txBox="1"/>
          <p:nvPr/>
        </p:nvSpPr>
        <p:spPr>
          <a:xfrm>
            <a:off x="9138075" y="4388027"/>
            <a:ext cx="100711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750" dirty="0">
                <a:latin typeface="Arial"/>
                <a:cs typeface="Arial"/>
              </a:rPr>
              <a:t>EIC</a:t>
            </a:r>
            <a:r>
              <a:rPr sz="750" spc="3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YR</a:t>
            </a:r>
            <a:r>
              <a:rPr sz="750" spc="3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-3.5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spc="240" dirty="0">
                <a:latin typeface="Symbol"/>
                <a:cs typeface="Symbol"/>
              </a:rPr>
              <a:t>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spc="280" dirty="0">
                <a:latin typeface="Symbol"/>
                <a:cs typeface="Symbol"/>
              </a:rPr>
              <a:t>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"/>
                <a:cs typeface="Arial"/>
              </a:rPr>
              <a:t>&lt;</a:t>
            </a:r>
            <a:r>
              <a:rPr sz="750" spc="3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-</a:t>
            </a:r>
            <a:r>
              <a:rPr sz="750" spc="-25" dirty="0">
                <a:latin typeface="Arial"/>
                <a:cs typeface="Arial"/>
              </a:rPr>
              <a:t>2.5</a:t>
            </a:r>
            <a:endParaRPr sz="750">
              <a:latin typeface="Arial"/>
              <a:cs typeface="Arial"/>
            </a:endParaRPr>
          </a:p>
        </p:txBody>
      </p:sp>
      <p:sp>
        <p:nvSpPr>
          <p:cNvPr id="328" name="object 328"/>
          <p:cNvSpPr/>
          <p:nvPr/>
        </p:nvSpPr>
        <p:spPr>
          <a:xfrm>
            <a:off x="8965256" y="4470492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4958" y="0"/>
                </a:lnTo>
              </a:path>
            </a:pathLst>
          </a:custGeom>
          <a:ln w="22624">
            <a:solidFill>
              <a:srgbClr val="BF8278"/>
            </a:solidFill>
            <a:prstDash val="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 txBox="1"/>
          <p:nvPr/>
        </p:nvSpPr>
        <p:spPr>
          <a:xfrm>
            <a:off x="7971690" y="3868428"/>
            <a:ext cx="2300223" cy="1891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150" spc="409" dirty="0">
                <a:latin typeface="Symbol"/>
                <a:cs typeface="Symbol"/>
              </a:rPr>
              <a:t>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lang="en-US" sz="1150" spc="65" dirty="0" err="1">
                <a:latin typeface="Times New Roman"/>
                <a:cs typeface="Times New Roman"/>
              </a:rPr>
              <a:t>d</a:t>
            </a:r>
            <a:r>
              <a:rPr sz="1150" dirty="0" err="1">
                <a:latin typeface="Arial"/>
                <a:cs typeface="Arial"/>
              </a:rPr>
              <a:t>p</a:t>
            </a:r>
            <a:r>
              <a:rPr sz="1150" dirty="0">
                <a:latin typeface="Arial"/>
                <a:cs typeface="Arial"/>
              </a:rPr>
              <a:t> / p VS p in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-3.5</a:t>
            </a:r>
            <a:r>
              <a:rPr sz="1150" spc="15" dirty="0">
                <a:latin typeface="Arial"/>
                <a:cs typeface="Arial"/>
              </a:rPr>
              <a:t> </a:t>
            </a:r>
            <a:r>
              <a:rPr lang="en-US" sz="1150" spc="340" dirty="0">
                <a:latin typeface="Symbol"/>
                <a:cs typeface="Symbol"/>
              </a:rPr>
              <a:t>&lt;</a:t>
            </a:r>
            <a:r>
              <a:rPr lang="en-US" sz="1150" spc="340" dirty="0">
                <a:latin typeface="Symbol"/>
                <a:cs typeface="Symbol"/>
                <a:sym typeface="Symbol" panose="05050102010706020507" pitchFamily="18" charset="2"/>
              </a:rPr>
              <a:t></a:t>
            </a:r>
            <a:r>
              <a:rPr sz="1150" spc="-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Arial"/>
                <a:cs typeface="Arial"/>
              </a:rPr>
              <a:t>&lt; -</a:t>
            </a:r>
            <a:r>
              <a:rPr sz="1150" spc="-25" dirty="0">
                <a:latin typeface="Arial"/>
                <a:cs typeface="Arial"/>
              </a:rPr>
              <a:t>2.5</a:t>
            </a:r>
            <a:endParaRPr sz="1150" dirty="0">
              <a:latin typeface="Arial"/>
              <a:cs typeface="Arial"/>
            </a:endParaRPr>
          </a:p>
        </p:txBody>
      </p:sp>
      <p:cxnSp>
        <p:nvCxnSpPr>
          <p:cNvPr id="335" name="Straight Arrow Connector 334">
            <a:extLst>
              <a:ext uri="{FF2B5EF4-FFF2-40B4-BE49-F238E27FC236}">
                <a16:creationId xmlns:a16="http://schemas.microsoft.com/office/drawing/2014/main" id="{2B3B2A52-1744-7A2A-4972-B668AECBB8F2}"/>
              </a:ext>
            </a:extLst>
          </p:cNvPr>
          <p:cNvCxnSpPr>
            <a:cxnSpLocks/>
          </p:cNvCxnSpPr>
          <p:nvPr/>
        </p:nvCxnSpPr>
        <p:spPr>
          <a:xfrm>
            <a:off x="2202516" y="3669954"/>
            <a:ext cx="928296" cy="13440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Arrow Connector 337">
            <a:extLst>
              <a:ext uri="{FF2B5EF4-FFF2-40B4-BE49-F238E27FC236}">
                <a16:creationId xmlns:a16="http://schemas.microsoft.com/office/drawing/2014/main" id="{668C8AE0-8C30-7EBB-2F97-EE7A0F683488}"/>
              </a:ext>
            </a:extLst>
          </p:cNvPr>
          <p:cNvCxnSpPr>
            <a:cxnSpLocks/>
          </p:cNvCxnSpPr>
          <p:nvPr/>
        </p:nvCxnSpPr>
        <p:spPr>
          <a:xfrm>
            <a:off x="2321956" y="6119069"/>
            <a:ext cx="928296" cy="13440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Date Placeholder 329">
            <a:extLst>
              <a:ext uri="{FF2B5EF4-FFF2-40B4-BE49-F238E27FC236}">
                <a16:creationId xmlns:a16="http://schemas.microsoft.com/office/drawing/2014/main" id="{FCBB54B6-5918-DE61-4EA8-371E969ED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4DE1-1B36-4FC1-AF48-CAA1FDB51DF3}" type="datetime1">
              <a:rPr lang="en-US" smtClean="0"/>
              <a:t>6/30/2022</a:t>
            </a:fld>
            <a:endParaRPr lang="en-US"/>
          </a:p>
        </p:txBody>
      </p:sp>
      <p:sp>
        <p:nvSpPr>
          <p:cNvPr id="332" name="Slide Number Placeholder 331">
            <a:extLst>
              <a:ext uri="{FF2B5EF4-FFF2-40B4-BE49-F238E27FC236}">
                <a16:creationId xmlns:a16="http://schemas.microsoft.com/office/drawing/2014/main" id="{941FC4CA-DDAE-6C23-95E8-75D38EFF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C86B-955D-4A7E-A003-68FAFE6F6786}" type="slidenum">
              <a:rPr lang="en-US" smtClean="0"/>
              <a:t>5</a:t>
            </a:fld>
            <a:endParaRPr lang="en-US"/>
          </a:p>
        </p:txBody>
      </p: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737E3B15-7FB5-CBB0-9E49-29C54D6042D1}"/>
              </a:ext>
            </a:extLst>
          </p:cNvPr>
          <p:cNvCxnSpPr/>
          <p:nvPr/>
        </p:nvCxnSpPr>
        <p:spPr>
          <a:xfrm>
            <a:off x="6146971" y="1543393"/>
            <a:ext cx="0" cy="4683596"/>
          </a:xfrm>
          <a:prstGeom prst="line">
            <a:avLst/>
          </a:prstGeom>
          <a:ln w="444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CFAF2D12-E42E-6B8D-286F-2564EAE0367E}"/>
              </a:ext>
            </a:extLst>
          </p:cNvPr>
          <p:cNvCxnSpPr/>
          <p:nvPr/>
        </p:nvCxnSpPr>
        <p:spPr>
          <a:xfrm>
            <a:off x="3316079" y="1334876"/>
            <a:ext cx="0" cy="4683596"/>
          </a:xfrm>
          <a:prstGeom prst="line">
            <a:avLst/>
          </a:prstGeom>
          <a:ln w="444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>
            <a:extLst>
              <a:ext uri="{FF2B5EF4-FFF2-40B4-BE49-F238E27FC236}">
                <a16:creationId xmlns:a16="http://schemas.microsoft.com/office/drawing/2014/main" id="{0DA1B10C-BD20-3526-313C-96806D7FE0A1}"/>
              </a:ext>
            </a:extLst>
          </p:cNvPr>
          <p:cNvCxnSpPr>
            <a:cxnSpLocks/>
          </p:cNvCxnSpPr>
          <p:nvPr/>
        </p:nvCxnSpPr>
        <p:spPr>
          <a:xfrm>
            <a:off x="9012722" y="3683394"/>
            <a:ext cx="8299" cy="2449115"/>
          </a:xfrm>
          <a:prstGeom prst="line">
            <a:avLst/>
          </a:prstGeom>
          <a:ln w="444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Arrow Connector 339">
            <a:extLst>
              <a:ext uri="{FF2B5EF4-FFF2-40B4-BE49-F238E27FC236}">
                <a16:creationId xmlns:a16="http://schemas.microsoft.com/office/drawing/2014/main" id="{A649A91D-5BEC-41B8-2F90-DAAF9F8D5A91}"/>
              </a:ext>
            </a:extLst>
          </p:cNvPr>
          <p:cNvCxnSpPr>
            <a:cxnSpLocks/>
          </p:cNvCxnSpPr>
          <p:nvPr/>
        </p:nvCxnSpPr>
        <p:spPr>
          <a:xfrm>
            <a:off x="5108566" y="3626081"/>
            <a:ext cx="928296" cy="13440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Arrow Connector 340">
            <a:extLst>
              <a:ext uri="{FF2B5EF4-FFF2-40B4-BE49-F238E27FC236}">
                <a16:creationId xmlns:a16="http://schemas.microsoft.com/office/drawing/2014/main" id="{43C042F1-11FB-0A23-E1EB-CC948035246F}"/>
              </a:ext>
            </a:extLst>
          </p:cNvPr>
          <p:cNvCxnSpPr>
            <a:cxnSpLocks/>
          </p:cNvCxnSpPr>
          <p:nvPr/>
        </p:nvCxnSpPr>
        <p:spPr>
          <a:xfrm>
            <a:off x="5137418" y="6167810"/>
            <a:ext cx="928296" cy="13440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Arrow Connector 341">
            <a:extLst>
              <a:ext uri="{FF2B5EF4-FFF2-40B4-BE49-F238E27FC236}">
                <a16:creationId xmlns:a16="http://schemas.microsoft.com/office/drawing/2014/main" id="{676CD0F2-6ED6-9312-9CAB-49656CC1C17E}"/>
              </a:ext>
            </a:extLst>
          </p:cNvPr>
          <p:cNvCxnSpPr>
            <a:cxnSpLocks/>
          </p:cNvCxnSpPr>
          <p:nvPr/>
        </p:nvCxnSpPr>
        <p:spPr>
          <a:xfrm>
            <a:off x="8036960" y="6161090"/>
            <a:ext cx="928296" cy="13440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71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0914" y="1317825"/>
            <a:ext cx="11435081" cy="454507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88455" y="1427479"/>
            <a:ext cx="8959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137805"/>
                </a:solidFill>
                <a:latin typeface="Calibri"/>
                <a:cs typeface="Calibri"/>
              </a:rPr>
              <a:t>B.</a:t>
            </a:r>
            <a:r>
              <a:rPr sz="1200" i="1" spc="-5" dirty="0">
                <a:solidFill>
                  <a:srgbClr val="137805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137805"/>
                </a:solidFill>
                <a:latin typeface="Calibri"/>
                <a:cs typeface="Calibri"/>
              </a:rPr>
              <a:t>Schmookler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25435" y="572771"/>
            <a:ext cx="1671142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spc="-204" dirty="0">
                <a:latin typeface="Symbol"/>
                <a:cs typeface="Symbol"/>
              </a:rPr>
              <a:t> </a:t>
            </a:r>
            <a:r>
              <a:rPr lang="en-US" sz="1400" spc="-204" dirty="0">
                <a:latin typeface="Symbol"/>
                <a:cs typeface="Symbol"/>
                <a:sym typeface="Symbol" panose="05050102010706020507" pitchFamily="18" charset="2"/>
              </a:rPr>
              <a:t></a:t>
            </a:r>
            <a:r>
              <a:rPr lang="en-US" sz="1400" spc="-204" dirty="0">
                <a:latin typeface="Symbol"/>
                <a:cs typeface="Symbol"/>
              </a:rPr>
              <a:t>  </a:t>
            </a:r>
            <a:r>
              <a:rPr sz="1400" dirty="0">
                <a:latin typeface="Arial"/>
                <a:cs typeface="Arial"/>
              </a:rPr>
              <a:t>= -</a:t>
            </a:r>
            <a:r>
              <a:rPr sz="1400" spc="-10" dirty="0">
                <a:latin typeface="Arial"/>
                <a:cs typeface="Arial"/>
              </a:rPr>
              <a:t>ln(</a:t>
            </a:r>
            <a:r>
              <a:rPr sz="1400" spc="-10" dirty="0">
                <a:latin typeface="Calibri"/>
                <a:cs typeface="Calibri"/>
              </a:rPr>
              <a:t>tan(</a:t>
            </a:r>
            <a:r>
              <a:rPr lang="en-US" sz="1400" spc="-10" dirty="0">
                <a:latin typeface="Symbol"/>
                <a:cs typeface="Symbol"/>
                <a:sym typeface="Symbol" panose="05050102010706020507" pitchFamily="18" charset="2"/>
              </a:rPr>
              <a:t></a:t>
            </a:r>
            <a:r>
              <a:rPr sz="1400" spc="-10" dirty="0">
                <a:latin typeface="Calibri"/>
                <a:cs typeface="Calibri"/>
              </a:rPr>
              <a:t>/2))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5F4F5FAE-0046-7E51-F24E-E508CC533C98}"/>
              </a:ext>
            </a:extLst>
          </p:cNvPr>
          <p:cNvSpPr/>
          <p:nvPr/>
        </p:nvSpPr>
        <p:spPr>
          <a:xfrm>
            <a:off x="10313894" y="322729"/>
            <a:ext cx="497541" cy="8740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7BCF6D-6A6A-6861-C634-B1BDE052F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0426-2AFC-4B64-B78B-70BEE61067D2}" type="datetime1">
              <a:rPr lang="en-US" smtClean="0"/>
              <a:t>6/30/2022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547293D-487F-9135-1AE3-E1359600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C86B-955D-4A7E-A003-68FAFE6F6786}" type="slidenum">
              <a:rPr lang="en-US" smtClean="0"/>
              <a:t>6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DCC696-A352-D739-9144-125E7828BEAF}"/>
              </a:ext>
            </a:extLst>
          </p:cNvPr>
          <p:cNvCxnSpPr>
            <a:cxnSpLocks/>
          </p:cNvCxnSpPr>
          <p:nvPr/>
        </p:nvCxnSpPr>
        <p:spPr>
          <a:xfrm flipV="1">
            <a:off x="9361006" y="1531618"/>
            <a:ext cx="0" cy="3996346"/>
          </a:xfrm>
          <a:prstGeom prst="line">
            <a:avLst/>
          </a:prstGeom>
          <a:ln w="603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A113E3-95D7-47E6-1DF0-35384BE00FAC}"/>
              </a:ext>
            </a:extLst>
          </p:cNvPr>
          <p:cNvCxnSpPr/>
          <p:nvPr/>
        </p:nvCxnSpPr>
        <p:spPr>
          <a:xfrm flipV="1">
            <a:off x="10811435" y="1531618"/>
            <a:ext cx="0" cy="3898903"/>
          </a:xfrm>
          <a:prstGeom prst="line">
            <a:avLst/>
          </a:prstGeom>
          <a:ln w="412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949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450D9F-D8F8-F7ED-292D-8F5342F24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83" y="-704850"/>
            <a:ext cx="12016026" cy="804290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1D617F2-E92B-F2B9-49D8-F4A4E97AD8E3}"/>
              </a:ext>
            </a:extLst>
          </p:cNvPr>
          <p:cNvSpPr/>
          <p:nvPr/>
        </p:nvSpPr>
        <p:spPr>
          <a:xfrm>
            <a:off x="57150" y="1459230"/>
            <a:ext cx="7048500" cy="3638550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A260E-2F1C-2B9D-57C0-C07AEB52B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55C0-7136-4920-BCED-466EB8DFF4AE}" type="datetime1">
              <a:rPr lang="en-US" smtClean="0"/>
              <a:t>6/30/2022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22CEE-F7FA-4065-8BA8-4E2852A6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C86B-955D-4A7E-A003-68FAFE6F6786}" type="slidenum">
              <a:rPr lang="en-US" smtClean="0"/>
              <a:t>7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9B25B3-F55E-43FC-C8E5-BB289362E76E}"/>
              </a:ext>
            </a:extLst>
          </p:cNvPr>
          <p:cNvCxnSpPr/>
          <p:nvPr/>
        </p:nvCxnSpPr>
        <p:spPr>
          <a:xfrm flipV="1">
            <a:off x="4213411" y="2050473"/>
            <a:ext cx="0" cy="2258291"/>
          </a:xfrm>
          <a:prstGeom prst="line">
            <a:avLst/>
          </a:prstGeom>
          <a:ln w="603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2D92E5-6294-F4B4-7D2E-CB83BC9284C9}"/>
              </a:ext>
            </a:extLst>
          </p:cNvPr>
          <p:cNvCxnSpPr/>
          <p:nvPr/>
        </p:nvCxnSpPr>
        <p:spPr>
          <a:xfrm flipV="1">
            <a:off x="1250170" y="2057861"/>
            <a:ext cx="0" cy="2258291"/>
          </a:xfrm>
          <a:prstGeom prst="line">
            <a:avLst/>
          </a:prstGeom>
          <a:ln w="603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A3D03-F7A3-05E1-9B56-38D0B33FF691}"/>
              </a:ext>
            </a:extLst>
          </p:cNvPr>
          <p:cNvCxnSpPr>
            <a:cxnSpLocks/>
          </p:cNvCxnSpPr>
          <p:nvPr/>
        </p:nvCxnSpPr>
        <p:spPr>
          <a:xfrm flipV="1">
            <a:off x="5380453" y="2057861"/>
            <a:ext cx="0" cy="2250903"/>
          </a:xfrm>
          <a:prstGeom prst="line">
            <a:avLst/>
          </a:prstGeom>
          <a:ln w="412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4D0568-6CF7-A58A-8D34-5A975166CB14}"/>
              </a:ext>
            </a:extLst>
          </p:cNvPr>
          <p:cNvCxnSpPr>
            <a:cxnSpLocks/>
          </p:cNvCxnSpPr>
          <p:nvPr/>
        </p:nvCxnSpPr>
        <p:spPr>
          <a:xfrm flipV="1">
            <a:off x="4604598" y="2050471"/>
            <a:ext cx="0" cy="2250903"/>
          </a:xfrm>
          <a:prstGeom prst="line">
            <a:avLst/>
          </a:prstGeom>
          <a:ln w="412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C50483-8701-FA02-7A38-C969CDFEF00C}"/>
              </a:ext>
            </a:extLst>
          </p:cNvPr>
          <p:cNvCxnSpPr>
            <a:cxnSpLocks/>
          </p:cNvCxnSpPr>
          <p:nvPr/>
        </p:nvCxnSpPr>
        <p:spPr>
          <a:xfrm flipV="1">
            <a:off x="2498707" y="2050472"/>
            <a:ext cx="0" cy="2250903"/>
          </a:xfrm>
          <a:prstGeom prst="line">
            <a:avLst/>
          </a:prstGeom>
          <a:ln w="412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90DF79-0906-0040-1EB5-9FCC105166FF}"/>
              </a:ext>
            </a:extLst>
          </p:cNvPr>
          <p:cNvCxnSpPr>
            <a:cxnSpLocks/>
          </p:cNvCxnSpPr>
          <p:nvPr/>
        </p:nvCxnSpPr>
        <p:spPr>
          <a:xfrm flipV="1">
            <a:off x="1639726" y="2050473"/>
            <a:ext cx="0" cy="2250903"/>
          </a:xfrm>
          <a:prstGeom prst="line">
            <a:avLst/>
          </a:prstGeom>
          <a:ln w="412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32358D5-6833-3CDD-E4A1-44E7C34B2037}"/>
              </a:ext>
            </a:extLst>
          </p:cNvPr>
          <p:cNvCxnSpPr/>
          <p:nvPr/>
        </p:nvCxnSpPr>
        <p:spPr>
          <a:xfrm flipV="1">
            <a:off x="7358393" y="2043083"/>
            <a:ext cx="0" cy="2258291"/>
          </a:xfrm>
          <a:prstGeom prst="line">
            <a:avLst/>
          </a:prstGeom>
          <a:ln w="603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8B99C72-B351-2496-B3CC-B39ECFF39EAB}"/>
              </a:ext>
            </a:extLst>
          </p:cNvPr>
          <p:cNvCxnSpPr/>
          <p:nvPr/>
        </p:nvCxnSpPr>
        <p:spPr>
          <a:xfrm flipV="1">
            <a:off x="7358393" y="-374072"/>
            <a:ext cx="0" cy="2258291"/>
          </a:xfrm>
          <a:prstGeom prst="line">
            <a:avLst/>
          </a:prstGeom>
          <a:ln w="603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570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15B54-0B79-4B4A-B78E-F3CD9E862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82" y="365126"/>
            <a:ext cx="11044518" cy="791322"/>
          </a:xfrm>
        </p:spPr>
        <p:txBody>
          <a:bodyPr>
            <a:normAutofit/>
          </a:bodyPr>
          <a:lstStyle/>
          <a:p>
            <a:r>
              <a:rPr lang="en-US" dirty="0"/>
              <a:t>  Tracking – PID -- EMCAL: optimization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326E2-D2E4-48A3-ABBD-6CB0C5AF6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1707776"/>
            <a:ext cx="11394141" cy="4400205"/>
          </a:xfrm>
          <a:noFill/>
        </p:spPr>
        <p:txBody>
          <a:bodyPr>
            <a:normAutofit fontScale="70000" lnSpcReduction="20000"/>
          </a:bodyPr>
          <a:lstStyle/>
          <a:p>
            <a:r>
              <a:rPr lang="en-US" dirty="0"/>
              <a:t>DIRC team “promised” perfect PID started 0.6 GeV/c</a:t>
            </a:r>
          </a:p>
          <a:p>
            <a:r>
              <a:rPr lang="en-US" dirty="0"/>
              <a:t>So, it is crucial to “cover” 0.1 – 0.6 GeV/c part of the spectrum. (where practically all particles are; see YR simulation data).</a:t>
            </a:r>
          </a:p>
          <a:p>
            <a:r>
              <a:rPr lang="en-US" dirty="0"/>
              <a:t>It was proposed to consider AC-LGAD as (fantastic) 4D detector.</a:t>
            </a:r>
          </a:p>
          <a:p>
            <a:r>
              <a:rPr lang="en-US" dirty="0"/>
              <a:t>But is it optimal option for Detector 1?</a:t>
            </a:r>
          </a:p>
          <a:p>
            <a:pPr marL="0" indent="0">
              <a:buNone/>
            </a:pPr>
            <a:r>
              <a:rPr lang="en-US" dirty="0"/>
              <a:t>-- it needs a lot of R&amp;D, see last presentation of the ToF team. It is unclear that pre-production detector will be ready at TDR presentation time.</a:t>
            </a:r>
          </a:p>
          <a:p>
            <a:pPr marL="0" indent="0">
              <a:buNone/>
            </a:pPr>
            <a:r>
              <a:rPr lang="en-US" dirty="0"/>
              <a:t>  -- it is extremely expensive.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 position ? </a:t>
            </a:r>
          </a:p>
          <a:p>
            <a:pPr marL="0" indent="0">
              <a:buNone/>
            </a:pPr>
            <a:r>
              <a:rPr lang="en-US" dirty="0"/>
              <a:t>  -- for R=63 cm position there is probability that it is no PID for particles with momentum up to 0.3 GeV/c.</a:t>
            </a:r>
          </a:p>
          <a:p>
            <a:pPr marL="0" indent="0">
              <a:buNone/>
            </a:pPr>
            <a:r>
              <a:rPr lang="en-US" dirty="0"/>
              <a:t> Is it acceptable !? </a:t>
            </a:r>
          </a:p>
          <a:p>
            <a:pPr marL="0" indent="0">
              <a:buNone/>
            </a:pPr>
            <a:r>
              <a:rPr lang="en-US" dirty="0"/>
              <a:t> 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28503-0DD8-2DB4-8904-30C33591E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1AD3-88BD-4428-950D-F2F4D605613E}" type="datetime1">
              <a:rPr lang="en-US" smtClean="0"/>
              <a:t>6/30/2022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A3133-787A-21A8-480C-C2DC1908D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C86B-955D-4A7E-A003-68FAFE6F67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8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B1F86649-239B-4E03-A704-325C2C4CA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17" y="-903208"/>
            <a:ext cx="10431882" cy="88239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5A18D9-55B6-4C51-BBF2-AF1011760B45}"/>
              </a:ext>
            </a:extLst>
          </p:cNvPr>
          <p:cNvSpPr txBox="1"/>
          <p:nvPr/>
        </p:nvSpPr>
        <p:spPr>
          <a:xfrm>
            <a:off x="5654040" y="2684026"/>
            <a:ext cx="143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 cut. +/- 1.5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132CF-29FB-46B5-9083-2DC9B27F84B5}"/>
              </a:ext>
            </a:extLst>
          </p:cNvPr>
          <p:cNvSpPr txBox="1"/>
          <p:nvPr/>
        </p:nvSpPr>
        <p:spPr>
          <a:xfrm>
            <a:off x="6370320" y="3508772"/>
            <a:ext cx="143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 cut, +/- 1.0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A9BC44-7EC1-4B4F-BFC0-C2491DAA1CB3}"/>
              </a:ext>
            </a:extLst>
          </p:cNvPr>
          <p:cNvSpPr txBox="1"/>
          <p:nvPr/>
        </p:nvSpPr>
        <p:spPr>
          <a:xfrm>
            <a:off x="7110506" y="3968276"/>
            <a:ext cx="143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Pt cut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49EF5D8-6CE1-43E3-867B-1F57EE0F2FA9}"/>
                  </a:ext>
                </a:extLst>
              </p14:cNvPr>
              <p14:cNvContentPartPr/>
              <p14:nvPr/>
            </p14:nvContentPartPr>
            <p14:xfrm>
              <a:off x="151800" y="528780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49EF5D8-6CE1-43E3-867B-1F57EE0F2F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800" y="5279160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E193F0-B47A-42E4-88BE-922F6CC90384}"/>
              </a:ext>
            </a:extLst>
          </p:cNvPr>
          <p:cNvCxnSpPr>
            <a:cxnSpLocks/>
          </p:cNvCxnSpPr>
          <p:nvPr/>
        </p:nvCxnSpPr>
        <p:spPr>
          <a:xfrm flipV="1">
            <a:off x="2255520" y="4702850"/>
            <a:ext cx="0" cy="9969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6B74348-C443-4F0F-95D7-8877804AD2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4956" y="4681640"/>
            <a:ext cx="45719" cy="10181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C9AE47-C0FC-4835-9837-CA4F1354EA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506" y="4692245"/>
            <a:ext cx="36579" cy="10181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FD07D31-F4F6-41B1-A7FF-83E593E38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3617" y="4681640"/>
            <a:ext cx="36579" cy="10181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5ABEC6-6C6F-4CF3-9C5A-926ED8A24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3532" y="4692245"/>
            <a:ext cx="64009" cy="10181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5B1296-FC6A-4D77-AD68-3D818E93B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069" y="4717367"/>
            <a:ext cx="36579" cy="10181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F85DD07-263C-4ACE-BD8C-440E13854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0870" y="4717367"/>
            <a:ext cx="36579" cy="10181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E3D5AC4-0226-4D46-A1CC-49529CA4DAB1}"/>
              </a:ext>
            </a:extLst>
          </p:cNvPr>
          <p:cNvSpPr txBox="1"/>
          <p:nvPr/>
        </p:nvSpPr>
        <p:spPr>
          <a:xfrm>
            <a:off x="8534398" y="4813161"/>
            <a:ext cx="110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MPGD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95C206-3DF3-45E3-8537-54A5ED390A71}"/>
              </a:ext>
            </a:extLst>
          </p:cNvPr>
          <p:cNvSpPr txBox="1"/>
          <p:nvPr/>
        </p:nvSpPr>
        <p:spPr>
          <a:xfrm>
            <a:off x="7498178" y="4620800"/>
            <a:ext cx="65721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sz="2500" dirty="0"/>
              <a:t>ToF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04B5C6-857C-46E0-96CB-21020D2D728C}"/>
              </a:ext>
            </a:extLst>
          </p:cNvPr>
          <p:cNvSpPr txBox="1"/>
          <p:nvPr/>
        </p:nvSpPr>
        <p:spPr>
          <a:xfrm>
            <a:off x="4799719" y="4867003"/>
            <a:ext cx="110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MPGD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CBBC97-2E7B-4873-A39E-B3044F6BC208}"/>
              </a:ext>
            </a:extLst>
          </p:cNvPr>
          <p:cNvSpPr txBox="1"/>
          <p:nvPr/>
        </p:nvSpPr>
        <p:spPr>
          <a:xfrm>
            <a:off x="6303243" y="4827364"/>
            <a:ext cx="110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MPGD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A54098-09CC-4BCC-A852-695FECAA92C3}"/>
              </a:ext>
            </a:extLst>
          </p:cNvPr>
          <p:cNvSpPr txBox="1"/>
          <p:nvPr/>
        </p:nvSpPr>
        <p:spPr>
          <a:xfrm>
            <a:off x="2681754" y="4857095"/>
            <a:ext cx="1100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     </a:t>
            </a:r>
            <a:r>
              <a:rPr lang="en-US" sz="2400" dirty="0">
                <a:solidFill>
                  <a:srgbClr val="0070C0"/>
                </a:solidFill>
              </a:rPr>
              <a:t>Si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9A254DB-8056-4399-AC88-CBB59DA525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0893" y="4728253"/>
            <a:ext cx="36579" cy="10181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sp>
        <p:nvSpPr>
          <p:cNvPr id="6" name="Arc 5">
            <a:extLst>
              <a:ext uri="{FF2B5EF4-FFF2-40B4-BE49-F238E27FC236}">
                <a16:creationId xmlns:a16="http://schemas.microsoft.com/office/drawing/2014/main" id="{08D15546-BDA7-40F4-B160-47517F6C127B}"/>
              </a:ext>
            </a:extLst>
          </p:cNvPr>
          <p:cNvSpPr/>
          <p:nvPr/>
        </p:nvSpPr>
        <p:spPr>
          <a:xfrm>
            <a:off x="4769821" y="3470217"/>
            <a:ext cx="2522008" cy="2196975"/>
          </a:xfrm>
          <a:prstGeom prst="arc">
            <a:avLst>
              <a:gd name="adj1" fmla="val 1069576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9C72B8C-1C90-438B-B105-EB97B85C996D}"/>
              </a:ext>
            </a:extLst>
          </p:cNvPr>
          <p:cNvCxnSpPr/>
          <p:nvPr/>
        </p:nvCxnSpPr>
        <p:spPr>
          <a:xfrm>
            <a:off x="4783069" y="4337608"/>
            <a:ext cx="16650" cy="3797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201F7F9-DD10-4FFE-8BBA-D65BDA5CD0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8996" y="4313246"/>
            <a:ext cx="225572" cy="49991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A7B947-8592-4EB5-A098-4244E3EED586}"/>
              </a:ext>
            </a:extLst>
          </p:cNvPr>
          <p:cNvCxnSpPr>
            <a:cxnSpLocks/>
          </p:cNvCxnSpPr>
          <p:nvPr/>
        </p:nvCxnSpPr>
        <p:spPr>
          <a:xfrm>
            <a:off x="7321782" y="4625834"/>
            <a:ext cx="0" cy="1092439"/>
          </a:xfrm>
          <a:prstGeom prst="line">
            <a:avLst/>
          </a:prstGeom>
          <a:ln w="635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EEDA80-193C-D478-12BC-28034FA0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27DE-0D41-43B7-A96B-861DB183E0C2}" type="datetime1">
              <a:rPr lang="en-US" smtClean="0"/>
              <a:t>6/30/2022</a:t>
            </a:fld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2C6A8591-F7FA-9349-A30A-EA98A8D49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C86B-955D-4A7E-A003-68FAFE6F6786}" type="slidenum">
              <a:rPr lang="en-US" smtClean="0"/>
              <a:t>9</a:t>
            </a:fld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CF21AE-2936-47EB-F4E5-A45AD2F31422}"/>
              </a:ext>
            </a:extLst>
          </p:cNvPr>
          <p:cNvSpPr txBox="1"/>
          <p:nvPr/>
        </p:nvSpPr>
        <p:spPr>
          <a:xfrm>
            <a:off x="2048655" y="950320"/>
            <a:ext cx="5442331" cy="86177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>
                <a:effectLst>
                  <a:glow rad="139700">
                    <a:schemeClr val="bg1">
                      <a:alpha val="73000"/>
                    </a:schemeClr>
                  </a:glow>
                </a:effectLst>
              </a:rPr>
              <a:t>-- Change R to ~35 cm </a:t>
            </a:r>
            <a:r>
              <a:rPr lang="en-US" sz="1600" dirty="0">
                <a:effectLst>
                  <a:glow rad="139700">
                    <a:schemeClr val="bg1">
                      <a:alpha val="96000"/>
                    </a:schemeClr>
                  </a:glow>
                </a:effectLst>
              </a:rPr>
              <a:t>position</a:t>
            </a:r>
            <a:r>
              <a:rPr lang="en-US" sz="1600" dirty="0">
                <a:effectLst>
                  <a:glow rad="139700">
                    <a:schemeClr val="bg1">
                      <a:alpha val="73000"/>
                    </a:schemeClr>
                  </a:glow>
                </a:effectLst>
              </a:rPr>
              <a:t>? But keep In mind: beams crossing timing, clock distribution precision, and  8-12% of X0 material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653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1582</Words>
  <Application>Microsoft Office PowerPoint</Application>
  <PresentationFormat>Widescreen</PresentationFormat>
  <Paragraphs>268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Gill Sans MT</vt:lpstr>
      <vt:lpstr>Lucida Sans</vt:lpstr>
      <vt:lpstr>Symbol</vt:lpstr>
      <vt:lpstr>Tahoma</vt:lpstr>
      <vt:lpstr>Times New Roman</vt:lpstr>
      <vt:lpstr>Office Theme</vt:lpstr>
      <vt:lpstr>Some comments to Detector 1 tracking /PID optimization discussion</vt:lpstr>
      <vt:lpstr>     Does current “EIC Detector 1” proposal fit the YR guidance?</vt:lpstr>
      <vt:lpstr>To start the discussion connected to BARREL tracking / PID setup. </vt:lpstr>
      <vt:lpstr>Track finding, momentum reconstruction performance  </vt:lpstr>
      <vt:lpstr>ECCE Tracking momentum resolution</vt:lpstr>
      <vt:lpstr>PowerPoint Presentation</vt:lpstr>
      <vt:lpstr>PowerPoint Presentation</vt:lpstr>
      <vt:lpstr>  Tracking – PID -- EMCAL: optimization together</vt:lpstr>
      <vt:lpstr>PowerPoint Presentation</vt:lpstr>
      <vt:lpstr>New Layers in Geant4 - 3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Smirnov, Nikolai</dc:creator>
  <cp:lastModifiedBy>Smirnov, Nikolai</cp:lastModifiedBy>
  <cp:revision>28</cp:revision>
  <cp:lastPrinted>2022-06-28T21:00:38Z</cp:lastPrinted>
  <dcterms:created xsi:type="dcterms:W3CDTF">2022-01-17T21:27:24Z</dcterms:created>
  <dcterms:modified xsi:type="dcterms:W3CDTF">2022-06-30T14:09:34Z</dcterms:modified>
</cp:coreProperties>
</file>