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1" r:id="rId2"/>
    <p:sldId id="263" r:id="rId3"/>
    <p:sldId id="262" r:id="rId4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D722C7D-0CE5-4AE1-B443-4FFD0C389517}">
          <p14:sldIdLst/>
        </p14:section>
        <p14:section name="Untitled Section" id="{2272CF61-2817-4C12-B50B-3B95B7B6B7B3}">
          <p14:sldIdLst>
            <p14:sldId id="261"/>
            <p14:sldId id="263"/>
            <p14:sldId id="2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72" y="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7/6/2022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7/6/2022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7/6/2022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55228" y="382151"/>
            <a:ext cx="9281543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257B3-1945-F55B-245E-A36A69E54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5228" y="152400"/>
            <a:ext cx="9281543" cy="696594"/>
          </a:xfrm>
        </p:spPr>
        <p:txBody>
          <a:bodyPr/>
          <a:lstStyle/>
          <a:p>
            <a:r>
              <a:rPr lang="en-US" dirty="0"/>
              <a:t> GENERAL D1 tracking / PID comments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0FD859-5D1A-61C8-5D4E-4DE4BF9469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6699" y="900346"/>
            <a:ext cx="11658600" cy="5816977"/>
          </a:xfrm>
        </p:spPr>
        <p:txBody>
          <a:bodyPr/>
          <a:lstStyle/>
          <a:p>
            <a:pPr marL="342900" indent="-342900">
              <a:buAutoNum type="arabicPeriod"/>
            </a:pPr>
            <a:r>
              <a:rPr lang="en-US" sz="2400" dirty="0">
                <a:solidFill>
                  <a:srgbClr val="7030A0"/>
                </a:solidFill>
              </a:rPr>
              <a:t>Original ECCE tracking / PID setup does not fit the YR request.</a:t>
            </a:r>
          </a:p>
          <a:p>
            <a:r>
              <a:rPr lang="en-US" sz="2400" dirty="0">
                <a:solidFill>
                  <a:srgbClr val="7030A0"/>
                </a:solidFill>
              </a:rPr>
              <a:t>  -- “Fast” simulations were dome using unrealistic material thickness and hit smearing parameters with a misleading conclusion. </a:t>
            </a:r>
          </a:p>
          <a:p>
            <a:r>
              <a:rPr lang="en-US" sz="2400" dirty="0">
                <a:solidFill>
                  <a:srgbClr val="7030A0"/>
                </a:solidFill>
              </a:rPr>
              <a:t>  -- </a:t>
            </a:r>
            <a:r>
              <a:rPr lang="en-US" sz="2400" dirty="0" err="1">
                <a:solidFill>
                  <a:srgbClr val="7030A0"/>
                </a:solidFill>
              </a:rPr>
              <a:t>BaBar</a:t>
            </a:r>
            <a:r>
              <a:rPr lang="en-US" sz="2400" dirty="0">
                <a:solidFill>
                  <a:srgbClr val="7030A0"/>
                </a:solidFill>
              </a:rPr>
              <a:t> magnet, 1.4 T B-field is not good enough for high precision momentum reconstruction.</a:t>
            </a:r>
          </a:p>
          <a:p>
            <a:r>
              <a:rPr lang="en-US" sz="2400" dirty="0">
                <a:solidFill>
                  <a:srgbClr val="7030A0"/>
                </a:solidFill>
              </a:rPr>
              <a:t>  -- Very small number hits / track is extremely “sensitive” to background.</a:t>
            </a:r>
          </a:p>
          <a:p>
            <a:r>
              <a:rPr lang="en-US" sz="2400" dirty="0">
                <a:solidFill>
                  <a:srgbClr val="7030A0"/>
                </a:solidFill>
              </a:rPr>
              <a:t>  -- PID (ToF) proposed R-position does not work up to 0.3 GeV/c (~30% of all particles in +/- 1.5 rapidity).</a:t>
            </a:r>
          </a:p>
          <a:p>
            <a:r>
              <a:rPr lang="en-US" sz="2400" dirty="0">
                <a:solidFill>
                  <a:srgbClr val="7030A0"/>
                </a:solidFill>
              </a:rPr>
              <a:t> 2. A lot of barrel tracking simulation were done for (1. – 20.) GeV/c. The optimization should be done for (0.1 – 1.0) GeV/c (&gt;85% of all (hadron) particles).  </a:t>
            </a:r>
          </a:p>
          <a:p>
            <a:r>
              <a:rPr lang="en-US" sz="2400" dirty="0">
                <a:solidFill>
                  <a:srgbClr val="7030A0"/>
                </a:solidFill>
              </a:rPr>
              <a:t> 3. It should be checked / simulated the option of the barrel (+/- 1 rapidity) with miniTPC on (low mass, very good PID up to 0.7 GeV/c, ~3000 hits / track – </a:t>
            </a:r>
            <a:r>
              <a:rPr lang="en-US" sz="2400">
                <a:solidFill>
                  <a:srgbClr val="7030A0"/>
                </a:solidFill>
              </a:rPr>
              <a:t>exactly fits </a:t>
            </a:r>
            <a:r>
              <a:rPr lang="en-US" sz="2400" dirty="0">
                <a:solidFill>
                  <a:srgbClr val="7030A0"/>
                </a:solidFill>
              </a:rPr>
              <a:t>all demands for low momentum particle track finding and reconstruction ),</a:t>
            </a:r>
          </a:p>
          <a:p>
            <a:r>
              <a:rPr lang="en-US" sz="2400" dirty="0">
                <a:solidFill>
                  <a:srgbClr val="7030A0"/>
                </a:solidFill>
              </a:rPr>
              <a:t>  and “projective” setup for +/- ( 1. – 1.5) rapidity. (Alexander’s original idea; see next slide). </a:t>
            </a:r>
          </a:p>
          <a:p>
            <a:r>
              <a:rPr lang="en-US" sz="2400" dirty="0">
                <a:solidFill>
                  <a:srgbClr val="7030A0"/>
                </a:solidFill>
              </a:rPr>
              <a:t> 4. Expedite the production of the “spare” magnet with ~(2. – 2.5) T B-field.</a:t>
            </a:r>
          </a:p>
          <a:p>
            <a:pPr marL="342900" indent="-3429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669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1DBFB-1DFC-BE39-FFE7-1AA166677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5228" y="57786"/>
            <a:ext cx="9281543" cy="696594"/>
          </a:xfrm>
        </p:spPr>
        <p:txBody>
          <a:bodyPr/>
          <a:lstStyle/>
          <a:p>
            <a:r>
              <a:rPr lang="en-US" dirty="0"/>
              <a:t>Cartoon, as an idea for possible D1 setup 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6D1A343-E756-F29E-A217-CDDA275D37EA}"/>
              </a:ext>
            </a:extLst>
          </p:cNvPr>
          <p:cNvSpPr/>
          <p:nvPr/>
        </p:nvSpPr>
        <p:spPr>
          <a:xfrm>
            <a:off x="228600" y="1066800"/>
            <a:ext cx="10972800" cy="5486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966D3FB-4F2E-572A-F0E3-093B285BA617}"/>
              </a:ext>
            </a:extLst>
          </p:cNvPr>
          <p:cNvCxnSpPr>
            <a:stCxn id="4" idx="2"/>
          </p:cNvCxnSpPr>
          <p:nvPr/>
        </p:nvCxnSpPr>
        <p:spPr>
          <a:xfrm>
            <a:off x="5715000" y="6553200"/>
            <a:ext cx="0" cy="2470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CE329A0-CA8A-E769-AAA9-1C3203C3B8FD}"/>
              </a:ext>
            </a:extLst>
          </p:cNvPr>
          <p:cNvCxnSpPr/>
          <p:nvPr/>
        </p:nvCxnSpPr>
        <p:spPr>
          <a:xfrm>
            <a:off x="6858000" y="6553200"/>
            <a:ext cx="0" cy="2470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780D86B-0E91-E716-DBED-875167ED2CD4}"/>
              </a:ext>
            </a:extLst>
          </p:cNvPr>
          <p:cNvCxnSpPr/>
          <p:nvPr/>
        </p:nvCxnSpPr>
        <p:spPr>
          <a:xfrm>
            <a:off x="8229600" y="6557889"/>
            <a:ext cx="0" cy="2470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3A9BC51-F7CE-4DDC-4EAC-92DDAE2F69AB}"/>
              </a:ext>
            </a:extLst>
          </p:cNvPr>
          <p:cNvCxnSpPr/>
          <p:nvPr/>
        </p:nvCxnSpPr>
        <p:spPr>
          <a:xfrm>
            <a:off x="11197883" y="6541477"/>
            <a:ext cx="0" cy="2470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FB4696A-7E18-30E5-122A-54945122F26D}"/>
              </a:ext>
            </a:extLst>
          </p:cNvPr>
          <p:cNvCxnSpPr/>
          <p:nvPr/>
        </p:nvCxnSpPr>
        <p:spPr>
          <a:xfrm>
            <a:off x="4495800" y="6553200"/>
            <a:ext cx="0" cy="2470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C6E64D0-7C37-BB06-655D-01611736EC5E}"/>
              </a:ext>
            </a:extLst>
          </p:cNvPr>
          <p:cNvCxnSpPr/>
          <p:nvPr/>
        </p:nvCxnSpPr>
        <p:spPr>
          <a:xfrm>
            <a:off x="3200400" y="6534443"/>
            <a:ext cx="0" cy="2470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A6BA54B-89C8-0BEA-D8D3-0C00E11E6C88}"/>
              </a:ext>
            </a:extLst>
          </p:cNvPr>
          <p:cNvCxnSpPr/>
          <p:nvPr/>
        </p:nvCxnSpPr>
        <p:spPr>
          <a:xfrm>
            <a:off x="1752600" y="6534443"/>
            <a:ext cx="0" cy="2470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4FECC23-0F74-3460-9B1E-3A88B19A73C2}"/>
              </a:ext>
            </a:extLst>
          </p:cNvPr>
          <p:cNvCxnSpPr/>
          <p:nvPr/>
        </p:nvCxnSpPr>
        <p:spPr>
          <a:xfrm>
            <a:off x="229772" y="6553200"/>
            <a:ext cx="0" cy="2470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838E82-E4F5-1016-9448-41F94E5FDC6D}"/>
              </a:ext>
            </a:extLst>
          </p:cNvPr>
          <p:cNvCxnSpPr/>
          <p:nvPr/>
        </p:nvCxnSpPr>
        <p:spPr>
          <a:xfrm>
            <a:off x="9677400" y="6553200"/>
            <a:ext cx="0" cy="2470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E7474DF-111D-AA6D-3BA5-53D33CE3BA03}"/>
              </a:ext>
            </a:extLst>
          </p:cNvPr>
          <p:cNvCxnSpPr>
            <a:stCxn id="4" idx="1"/>
          </p:cNvCxnSpPr>
          <p:nvPr/>
        </p:nvCxnSpPr>
        <p:spPr>
          <a:xfrm>
            <a:off x="228600" y="3810000"/>
            <a:ext cx="2286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925328C-B4ED-7A00-4120-79A776F2BDFD}"/>
              </a:ext>
            </a:extLst>
          </p:cNvPr>
          <p:cNvCxnSpPr/>
          <p:nvPr/>
        </p:nvCxnSpPr>
        <p:spPr>
          <a:xfrm>
            <a:off x="229772" y="3276600"/>
            <a:ext cx="2286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3179924-ADA1-E6DE-87C5-DC31ACC96A8D}"/>
              </a:ext>
            </a:extLst>
          </p:cNvPr>
          <p:cNvCxnSpPr/>
          <p:nvPr/>
        </p:nvCxnSpPr>
        <p:spPr>
          <a:xfrm>
            <a:off x="222738" y="2819400"/>
            <a:ext cx="2286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2EBCFE0-D07B-0F69-4AB9-F85D408351AD}"/>
              </a:ext>
            </a:extLst>
          </p:cNvPr>
          <p:cNvCxnSpPr/>
          <p:nvPr/>
        </p:nvCxnSpPr>
        <p:spPr>
          <a:xfrm>
            <a:off x="229772" y="2286000"/>
            <a:ext cx="2286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F71A045-0C6B-D241-43B1-FC04E99711C1}"/>
              </a:ext>
            </a:extLst>
          </p:cNvPr>
          <p:cNvCxnSpPr/>
          <p:nvPr/>
        </p:nvCxnSpPr>
        <p:spPr>
          <a:xfrm>
            <a:off x="222738" y="1752600"/>
            <a:ext cx="2286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CCC44ED-D838-992D-772B-B5C963A1C9FF}"/>
              </a:ext>
            </a:extLst>
          </p:cNvPr>
          <p:cNvCxnSpPr/>
          <p:nvPr/>
        </p:nvCxnSpPr>
        <p:spPr>
          <a:xfrm>
            <a:off x="222738" y="1066800"/>
            <a:ext cx="2286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5C15423-AFAF-324C-2E19-9674CAA73E32}"/>
              </a:ext>
            </a:extLst>
          </p:cNvPr>
          <p:cNvCxnSpPr/>
          <p:nvPr/>
        </p:nvCxnSpPr>
        <p:spPr>
          <a:xfrm>
            <a:off x="222738" y="4419600"/>
            <a:ext cx="2286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DBFF7EFA-82C0-B432-EAB1-5C1C975BCE40}"/>
              </a:ext>
            </a:extLst>
          </p:cNvPr>
          <p:cNvCxnSpPr/>
          <p:nvPr/>
        </p:nvCxnSpPr>
        <p:spPr>
          <a:xfrm>
            <a:off x="222738" y="5029200"/>
            <a:ext cx="2286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67573A-6541-6570-5268-A37C3E5EBE8B}"/>
              </a:ext>
            </a:extLst>
          </p:cNvPr>
          <p:cNvCxnSpPr/>
          <p:nvPr/>
        </p:nvCxnSpPr>
        <p:spPr>
          <a:xfrm>
            <a:off x="209256" y="5562600"/>
            <a:ext cx="2286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C1AFB10-8DA1-0ABC-189D-E38308199A6D}"/>
              </a:ext>
            </a:extLst>
          </p:cNvPr>
          <p:cNvCxnSpPr/>
          <p:nvPr/>
        </p:nvCxnSpPr>
        <p:spPr>
          <a:xfrm>
            <a:off x="229772" y="6019800"/>
            <a:ext cx="2286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804D1DD4-C070-A6ED-7D38-78C35DF5886D}"/>
              </a:ext>
            </a:extLst>
          </p:cNvPr>
          <p:cNvCxnSpPr>
            <a:cxnSpLocks/>
            <a:stCxn id="4" idx="2"/>
          </p:cNvCxnSpPr>
          <p:nvPr/>
        </p:nvCxnSpPr>
        <p:spPr>
          <a:xfrm flipV="1">
            <a:off x="5715000" y="609197"/>
            <a:ext cx="2743200" cy="5944003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2B03B150-650B-CF8E-7C63-C86187BAC867}"/>
              </a:ext>
            </a:extLst>
          </p:cNvPr>
          <p:cNvCxnSpPr>
            <a:cxnSpLocks/>
            <a:stCxn id="4" idx="2"/>
          </p:cNvCxnSpPr>
          <p:nvPr/>
        </p:nvCxnSpPr>
        <p:spPr>
          <a:xfrm flipH="1" flipV="1">
            <a:off x="2813051" y="838199"/>
            <a:ext cx="2901949" cy="5715001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3700DCFA-5B17-E1F5-05EC-7F16B22B1441}"/>
              </a:ext>
            </a:extLst>
          </p:cNvPr>
          <p:cNvSpPr/>
          <p:nvPr/>
        </p:nvSpPr>
        <p:spPr>
          <a:xfrm flipV="1">
            <a:off x="5334000" y="6240780"/>
            <a:ext cx="762000" cy="1298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C7FE72A1-33F7-83F4-F167-69D2DD997739}"/>
              </a:ext>
            </a:extLst>
          </p:cNvPr>
          <p:cNvCxnSpPr/>
          <p:nvPr/>
        </p:nvCxnSpPr>
        <p:spPr>
          <a:xfrm>
            <a:off x="5181600" y="6019800"/>
            <a:ext cx="1143000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F6F6FBD-CB12-63AF-359A-C357FA90A18E}"/>
              </a:ext>
            </a:extLst>
          </p:cNvPr>
          <p:cNvCxnSpPr>
            <a:cxnSpLocks/>
          </p:cNvCxnSpPr>
          <p:nvPr/>
        </p:nvCxnSpPr>
        <p:spPr>
          <a:xfrm>
            <a:off x="5181600" y="5791200"/>
            <a:ext cx="1143000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B7E3C0A2-51C9-09AF-68C3-54FF03EFFD96}"/>
              </a:ext>
            </a:extLst>
          </p:cNvPr>
          <p:cNvSpPr/>
          <p:nvPr/>
        </p:nvSpPr>
        <p:spPr>
          <a:xfrm>
            <a:off x="4743745" y="4601493"/>
            <a:ext cx="1895622" cy="961056"/>
          </a:xfrm>
          <a:prstGeom prst="rect">
            <a:avLst/>
          </a:prstGeom>
          <a:solidFill>
            <a:srgbClr val="FFC000"/>
          </a:solidFill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E6613AC5-3D1C-7F43-B113-F8CC71CF0584}"/>
              </a:ext>
            </a:extLst>
          </p:cNvPr>
          <p:cNvSpPr/>
          <p:nvPr/>
        </p:nvSpPr>
        <p:spPr>
          <a:xfrm>
            <a:off x="6588125" y="4635476"/>
            <a:ext cx="76199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D9647218-8C62-21A6-6C3F-466C2CD0A5A9}"/>
              </a:ext>
            </a:extLst>
          </p:cNvPr>
          <p:cNvSpPr/>
          <p:nvPr/>
        </p:nvSpPr>
        <p:spPr>
          <a:xfrm flipV="1">
            <a:off x="247356" y="2470404"/>
            <a:ext cx="9513001" cy="4571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FC0158D7-F256-4D3C-81EE-70A0A291B9BA}"/>
              </a:ext>
            </a:extLst>
          </p:cNvPr>
          <p:cNvCxnSpPr>
            <a:cxnSpLocks/>
          </p:cNvCxnSpPr>
          <p:nvPr/>
        </p:nvCxnSpPr>
        <p:spPr>
          <a:xfrm>
            <a:off x="990600" y="2377440"/>
            <a:ext cx="8756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A32906E2-0970-8B83-F91D-92E902C92C9C}"/>
              </a:ext>
            </a:extLst>
          </p:cNvPr>
          <p:cNvCxnSpPr>
            <a:cxnSpLocks/>
          </p:cNvCxnSpPr>
          <p:nvPr/>
        </p:nvCxnSpPr>
        <p:spPr>
          <a:xfrm>
            <a:off x="4572000" y="4419600"/>
            <a:ext cx="2133600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C05D31E6-7ED5-671E-0DE6-D6C8918DF432}"/>
              </a:ext>
            </a:extLst>
          </p:cNvPr>
          <p:cNvCxnSpPr>
            <a:cxnSpLocks/>
          </p:cNvCxnSpPr>
          <p:nvPr/>
        </p:nvCxnSpPr>
        <p:spPr>
          <a:xfrm>
            <a:off x="3886200" y="2971800"/>
            <a:ext cx="34290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71F1EC50-8A2F-604D-91FD-A8844FD4AC44}"/>
              </a:ext>
            </a:extLst>
          </p:cNvPr>
          <p:cNvCxnSpPr>
            <a:cxnSpLocks/>
          </p:cNvCxnSpPr>
          <p:nvPr/>
        </p:nvCxnSpPr>
        <p:spPr>
          <a:xfrm>
            <a:off x="4267200" y="3581400"/>
            <a:ext cx="27432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A024AD55-2AD8-CE37-C606-CB665EDB5EAE}"/>
              </a:ext>
            </a:extLst>
          </p:cNvPr>
          <p:cNvCxnSpPr>
            <a:cxnSpLocks/>
          </p:cNvCxnSpPr>
          <p:nvPr/>
        </p:nvCxnSpPr>
        <p:spPr>
          <a:xfrm>
            <a:off x="6477000" y="5630033"/>
            <a:ext cx="0" cy="740629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1D199AB2-78D0-811A-A4E1-4CE7638B8C8C}"/>
              </a:ext>
            </a:extLst>
          </p:cNvPr>
          <p:cNvCxnSpPr>
            <a:cxnSpLocks/>
          </p:cNvCxnSpPr>
          <p:nvPr/>
        </p:nvCxnSpPr>
        <p:spPr>
          <a:xfrm>
            <a:off x="5046784" y="5630033"/>
            <a:ext cx="584" cy="766177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394322FA-5BDE-080A-45BC-06EB842D8827}"/>
              </a:ext>
            </a:extLst>
          </p:cNvPr>
          <p:cNvCxnSpPr>
            <a:cxnSpLocks/>
          </p:cNvCxnSpPr>
          <p:nvPr/>
        </p:nvCxnSpPr>
        <p:spPr>
          <a:xfrm>
            <a:off x="6858000" y="4265319"/>
            <a:ext cx="0" cy="2079552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20B8A5A1-874D-DFB5-C2FB-929637EF9B52}"/>
              </a:ext>
            </a:extLst>
          </p:cNvPr>
          <p:cNvCxnSpPr>
            <a:cxnSpLocks/>
          </p:cNvCxnSpPr>
          <p:nvPr/>
        </p:nvCxnSpPr>
        <p:spPr>
          <a:xfrm>
            <a:off x="4478215" y="4332142"/>
            <a:ext cx="0" cy="2038520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D2F3557C-28F0-34F5-5FE6-E9C29C99158F}"/>
              </a:ext>
            </a:extLst>
          </p:cNvPr>
          <p:cNvCxnSpPr>
            <a:cxnSpLocks/>
          </p:cNvCxnSpPr>
          <p:nvPr/>
        </p:nvCxnSpPr>
        <p:spPr>
          <a:xfrm>
            <a:off x="3733800" y="4259445"/>
            <a:ext cx="0" cy="2079552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C0B91B3A-0977-0674-2A2F-0A71B3B25DB6}"/>
              </a:ext>
            </a:extLst>
          </p:cNvPr>
          <p:cNvCxnSpPr>
            <a:cxnSpLocks/>
          </p:cNvCxnSpPr>
          <p:nvPr/>
        </p:nvCxnSpPr>
        <p:spPr>
          <a:xfrm>
            <a:off x="7476712" y="4290066"/>
            <a:ext cx="0" cy="2165709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3B299E59-5FDA-25E5-8B71-00884461B3E5}"/>
              </a:ext>
            </a:extLst>
          </p:cNvPr>
          <p:cNvCxnSpPr>
            <a:cxnSpLocks/>
          </p:cNvCxnSpPr>
          <p:nvPr/>
        </p:nvCxnSpPr>
        <p:spPr>
          <a:xfrm>
            <a:off x="8534400" y="4291110"/>
            <a:ext cx="0" cy="2152249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2168658-F103-4C50-1AF6-E0A8275DFEF5}"/>
              </a:ext>
            </a:extLst>
          </p:cNvPr>
          <p:cNvCxnSpPr>
            <a:cxnSpLocks/>
          </p:cNvCxnSpPr>
          <p:nvPr/>
        </p:nvCxnSpPr>
        <p:spPr>
          <a:xfrm>
            <a:off x="2514600" y="4291110"/>
            <a:ext cx="0" cy="2079552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AA7FEA39-15AD-A39A-2971-23E8927658F1}"/>
              </a:ext>
            </a:extLst>
          </p:cNvPr>
          <p:cNvCxnSpPr>
            <a:cxnSpLocks/>
          </p:cNvCxnSpPr>
          <p:nvPr/>
        </p:nvCxnSpPr>
        <p:spPr>
          <a:xfrm>
            <a:off x="9469028" y="4226169"/>
            <a:ext cx="0" cy="2079552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5C010668-9231-26E3-6068-95528308226A}"/>
              </a:ext>
            </a:extLst>
          </p:cNvPr>
          <p:cNvCxnSpPr>
            <a:cxnSpLocks/>
            <a:endCxn id="4" idx="2"/>
          </p:cNvCxnSpPr>
          <p:nvPr/>
        </p:nvCxnSpPr>
        <p:spPr>
          <a:xfrm flipH="1">
            <a:off x="5715000" y="1662682"/>
            <a:ext cx="6055553" cy="4890518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76A0C4BB-19D9-3C73-2F42-1CA03F7014E8}"/>
              </a:ext>
            </a:extLst>
          </p:cNvPr>
          <p:cNvCxnSpPr>
            <a:cxnSpLocks/>
            <a:endCxn id="93" idx="1"/>
          </p:cNvCxnSpPr>
          <p:nvPr/>
        </p:nvCxnSpPr>
        <p:spPr>
          <a:xfrm>
            <a:off x="7520568" y="2664860"/>
            <a:ext cx="1660484" cy="124984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B0603BF9-366B-156D-F6C9-9BBB5264F107}"/>
              </a:ext>
            </a:extLst>
          </p:cNvPr>
          <p:cNvCxnSpPr/>
          <p:nvPr/>
        </p:nvCxnSpPr>
        <p:spPr>
          <a:xfrm>
            <a:off x="7399820" y="3075636"/>
            <a:ext cx="1371600" cy="106680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9DFEF8F8-0D40-53DF-156C-85536516BAF1}"/>
              </a:ext>
            </a:extLst>
          </p:cNvPr>
          <p:cNvSpPr/>
          <p:nvPr/>
        </p:nvSpPr>
        <p:spPr>
          <a:xfrm rot="13094903">
            <a:off x="7117560" y="3742933"/>
            <a:ext cx="1202656" cy="45719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F7F33821-4E8E-287A-55FD-CAD78F31EA80}"/>
              </a:ext>
            </a:extLst>
          </p:cNvPr>
          <p:cNvSpPr/>
          <p:nvPr/>
        </p:nvSpPr>
        <p:spPr>
          <a:xfrm rot="8092819">
            <a:off x="3180045" y="3888282"/>
            <a:ext cx="1023999" cy="45719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9DE8A8D4-89F7-5EF2-D26A-4AF1DCAF4C95}"/>
              </a:ext>
            </a:extLst>
          </p:cNvPr>
          <p:cNvCxnSpPr>
            <a:cxnSpLocks/>
          </p:cNvCxnSpPr>
          <p:nvPr/>
        </p:nvCxnSpPr>
        <p:spPr>
          <a:xfrm flipH="1">
            <a:off x="2327883" y="2728691"/>
            <a:ext cx="1293739" cy="121800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7427FF72-04C4-97B6-BB1F-9F4A2A44A452}"/>
              </a:ext>
            </a:extLst>
          </p:cNvPr>
          <p:cNvCxnSpPr>
            <a:cxnSpLocks/>
          </p:cNvCxnSpPr>
          <p:nvPr/>
        </p:nvCxnSpPr>
        <p:spPr>
          <a:xfrm flipH="1">
            <a:off x="2699924" y="3092199"/>
            <a:ext cx="1135380" cy="1167246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1631CC77-94BC-5BD6-179F-B2B6A1E01FC7}"/>
              </a:ext>
            </a:extLst>
          </p:cNvPr>
          <p:cNvCxnSpPr/>
          <p:nvPr/>
        </p:nvCxnSpPr>
        <p:spPr>
          <a:xfrm flipV="1">
            <a:off x="6664325" y="4191000"/>
            <a:ext cx="193675" cy="381000"/>
          </a:xfrm>
          <a:prstGeom prst="line">
            <a:avLst/>
          </a:prstGeom>
          <a:ln w="571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3056F737-30A2-CBEA-BF1E-86F4048DFE29}"/>
              </a:ext>
            </a:extLst>
          </p:cNvPr>
          <p:cNvCxnSpPr/>
          <p:nvPr/>
        </p:nvCxnSpPr>
        <p:spPr>
          <a:xfrm>
            <a:off x="6804538" y="4208640"/>
            <a:ext cx="2101362" cy="0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DC9E0BD9-B271-A939-D218-341CDD449988}"/>
              </a:ext>
            </a:extLst>
          </p:cNvPr>
          <p:cNvCxnSpPr>
            <a:cxnSpLocks/>
          </p:cNvCxnSpPr>
          <p:nvPr/>
        </p:nvCxnSpPr>
        <p:spPr>
          <a:xfrm flipV="1">
            <a:off x="8839200" y="3318201"/>
            <a:ext cx="1084384" cy="872799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4427750E-D388-A8A6-746F-78E97A938243}"/>
              </a:ext>
            </a:extLst>
          </p:cNvPr>
          <p:cNvCxnSpPr/>
          <p:nvPr/>
        </p:nvCxnSpPr>
        <p:spPr>
          <a:xfrm>
            <a:off x="2415291" y="4297275"/>
            <a:ext cx="2101362" cy="0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607F3E8E-A80E-7DEB-1D32-DF8F05E6ECB6}"/>
              </a:ext>
            </a:extLst>
          </p:cNvPr>
          <p:cNvCxnSpPr>
            <a:cxnSpLocks/>
          </p:cNvCxnSpPr>
          <p:nvPr/>
        </p:nvCxnSpPr>
        <p:spPr>
          <a:xfrm>
            <a:off x="4478215" y="4332142"/>
            <a:ext cx="176958" cy="239858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E4E6D025-66F8-956A-7881-A9C0E40590ED}"/>
              </a:ext>
            </a:extLst>
          </p:cNvPr>
          <p:cNvSpPr txBox="1"/>
          <p:nvPr/>
        </p:nvSpPr>
        <p:spPr>
          <a:xfrm>
            <a:off x="4754415" y="1379812"/>
            <a:ext cx="304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000" b="1" dirty="0"/>
              <a:t>MPGD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96B98A5-92A9-8D59-5892-7CEDB182B812}"/>
              </a:ext>
            </a:extLst>
          </p:cNvPr>
          <p:cNvCxnSpPr>
            <a:cxnSpLocks/>
          </p:cNvCxnSpPr>
          <p:nvPr/>
        </p:nvCxnSpPr>
        <p:spPr>
          <a:xfrm flipH="1">
            <a:off x="3505200" y="1822419"/>
            <a:ext cx="1212828" cy="15152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3BF9A4BF-B278-579F-1E77-C599BB4B08EE}"/>
              </a:ext>
            </a:extLst>
          </p:cNvPr>
          <p:cNvCxnSpPr/>
          <p:nvPr/>
        </p:nvCxnSpPr>
        <p:spPr>
          <a:xfrm flipH="1">
            <a:off x="4394461" y="1865207"/>
            <a:ext cx="436392" cy="10293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F8C17FCA-80FA-A5E9-361A-7A41B9BDDB93}"/>
              </a:ext>
            </a:extLst>
          </p:cNvPr>
          <p:cNvCxnSpPr>
            <a:cxnSpLocks/>
          </p:cNvCxnSpPr>
          <p:nvPr/>
        </p:nvCxnSpPr>
        <p:spPr>
          <a:xfrm flipH="1">
            <a:off x="2900862" y="1850643"/>
            <a:ext cx="1680521" cy="15866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CA872E64-02F7-3F02-679A-3A6F284D99F3}"/>
              </a:ext>
            </a:extLst>
          </p:cNvPr>
          <p:cNvCxnSpPr/>
          <p:nvPr/>
        </p:nvCxnSpPr>
        <p:spPr>
          <a:xfrm flipH="1">
            <a:off x="5008870" y="1916858"/>
            <a:ext cx="91665" cy="3295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7490C267-D088-F85E-BDEA-7E36CBC14FF9}"/>
              </a:ext>
            </a:extLst>
          </p:cNvPr>
          <p:cNvCxnSpPr/>
          <p:nvPr/>
        </p:nvCxnSpPr>
        <p:spPr>
          <a:xfrm flipH="1">
            <a:off x="5221583" y="1888884"/>
            <a:ext cx="98312" cy="9166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5B0DCD95-1444-0A47-DC72-E5E7F6090D39}"/>
              </a:ext>
            </a:extLst>
          </p:cNvPr>
          <p:cNvCxnSpPr/>
          <p:nvPr/>
        </p:nvCxnSpPr>
        <p:spPr>
          <a:xfrm flipH="1">
            <a:off x="5270739" y="1916858"/>
            <a:ext cx="63261" cy="15256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5BB1FBE9-04B1-393F-8C96-2B2B1D057003}"/>
              </a:ext>
            </a:extLst>
          </p:cNvPr>
          <p:cNvCxnSpPr>
            <a:cxnSpLocks/>
          </p:cNvCxnSpPr>
          <p:nvPr/>
        </p:nvCxnSpPr>
        <p:spPr>
          <a:xfrm>
            <a:off x="5836048" y="1892548"/>
            <a:ext cx="2206239" cy="12857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88008B9A-5135-D92B-C403-0921CAE0590B}"/>
              </a:ext>
            </a:extLst>
          </p:cNvPr>
          <p:cNvCxnSpPr>
            <a:cxnSpLocks/>
          </p:cNvCxnSpPr>
          <p:nvPr/>
        </p:nvCxnSpPr>
        <p:spPr>
          <a:xfrm>
            <a:off x="5653783" y="1864081"/>
            <a:ext cx="1914233" cy="14869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DB289490-E5B3-9EB4-6B53-F18CBE01D27A}"/>
              </a:ext>
            </a:extLst>
          </p:cNvPr>
          <p:cNvSpPr txBox="1"/>
          <p:nvPr/>
        </p:nvSpPr>
        <p:spPr>
          <a:xfrm>
            <a:off x="4883773" y="3912865"/>
            <a:ext cx="174118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0070C0"/>
                </a:solidFill>
              </a:rPr>
              <a:t>Si / MPGD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682EDE1-BD57-0C24-ED20-E299E4A919F1}"/>
              </a:ext>
            </a:extLst>
          </p:cNvPr>
          <p:cNvSpPr txBox="1"/>
          <p:nvPr/>
        </p:nvSpPr>
        <p:spPr>
          <a:xfrm>
            <a:off x="5046785" y="5029200"/>
            <a:ext cx="12763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cap="small" dirty="0"/>
              <a:t>   µ</a:t>
            </a:r>
            <a:r>
              <a:rPr lang="en-US" sz="2000" cap="small" dirty="0" err="1"/>
              <a:t>iniTPC</a:t>
            </a:r>
            <a:endParaRPr lang="en-US" sz="2000" cap="small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4042AE01-5EA3-DD87-F9BD-BD860BE3C7E7}"/>
              </a:ext>
            </a:extLst>
          </p:cNvPr>
          <p:cNvSpPr txBox="1"/>
          <p:nvPr/>
        </p:nvSpPr>
        <p:spPr>
          <a:xfrm>
            <a:off x="1112102" y="2502993"/>
            <a:ext cx="12934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DIRC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56E924D9-B753-A905-8957-25A4162F7A46}"/>
              </a:ext>
            </a:extLst>
          </p:cNvPr>
          <p:cNvSpPr txBox="1"/>
          <p:nvPr/>
        </p:nvSpPr>
        <p:spPr>
          <a:xfrm>
            <a:off x="3465972" y="3912530"/>
            <a:ext cx="1131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rgbClr val="7030A0"/>
                </a:solidFill>
              </a:rPr>
              <a:t>AC-LGAD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B5CD4796-0157-88F3-10ED-52104E1342AE}"/>
              </a:ext>
            </a:extLst>
          </p:cNvPr>
          <p:cNvSpPr txBox="1"/>
          <p:nvPr/>
        </p:nvSpPr>
        <p:spPr>
          <a:xfrm>
            <a:off x="7984588" y="5443183"/>
            <a:ext cx="762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0070C0"/>
                </a:solidFill>
              </a:rPr>
              <a:t>Si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CA520165-BC99-DEEE-41EC-20C5207162B6}"/>
              </a:ext>
            </a:extLst>
          </p:cNvPr>
          <p:cNvSpPr txBox="1"/>
          <p:nvPr/>
        </p:nvSpPr>
        <p:spPr>
          <a:xfrm>
            <a:off x="3207896" y="5339755"/>
            <a:ext cx="762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0070C0"/>
                </a:solidFill>
              </a:rPr>
              <a:t>Si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4D933118-2DE1-2219-A959-1C615FDFBDFE}"/>
              </a:ext>
            </a:extLst>
          </p:cNvPr>
          <p:cNvSpPr txBox="1"/>
          <p:nvPr/>
        </p:nvSpPr>
        <p:spPr>
          <a:xfrm>
            <a:off x="7294626" y="1111458"/>
            <a:ext cx="888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 </a:t>
            </a:r>
            <a:r>
              <a:rPr lang="en-US" dirty="0"/>
              <a:t>= +1.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2CE412B2-D715-9556-C874-3A990BA1985C}"/>
              </a:ext>
            </a:extLst>
          </p:cNvPr>
          <p:cNvSpPr txBox="1"/>
          <p:nvPr/>
        </p:nvSpPr>
        <p:spPr>
          <a:xfrm>
            <a:off x="10283104" y="1750814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 </a:t>
            </a:r>
            <a:r>
              <a:rPr lang="en-US" dirty="0"/>
              <a:t>= +1.5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84BFAC00-27F4-15AF-AC2E-BA280E01472D}"/>
              </a:ext>
            </a:extLst>
          </p:cNvPr>
          <p:cNvSpPr txBox="1"/>
          <p:nvPr/>
        </p:nvSpPr>
        <p:spPr>
          <a:xfrm>
            <a:off x="2240981" y="1296124"/>
            <a:ext cx="843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 </a:t>
            </a:r>
            <a:r>
              <a:rPr lang="en-US" dirty="0"/>
              <a:t>= -1.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7BEBB801-6091-FCBD-2F2F-9A1087D39BF3}"/>
              </a:ext>
            </a:extLst>
          </p:cNvPr>
          <p:cNvSpPr txBox="1"/>
          <p:nvPr/>
        </p:nvSpPr>
        <p:spPr>
          <a:xfrm>
            <a:off x="6624954" y="6305721"/>
            <a:ext cx="5033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50                      100                     150                      200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97585C87-3E84-014F-1E58-23BD17575BB3}"/>
              </a:ext>
            </a:extLst>
          </p:cNvPr>
          <p:cNvSpPr txBox="1"/>
          <p:nvPr/>
        </p:nvSpPr>
        <p:spPr>
          <a:xfrm>
            <a:off x="-381001" y="6286733"/>
            <a:ext cx="57618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-200                    -150                    -100                  -50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B1F92295-D0D0-D927-876A-0C6F865B1C94}"/>
              </a:ext>
            </a:extLst>
          </p:cNvPr>
          <p:cNvSpPr txBox="1"/>
          <p:nvPr/>
        </p:nvSpPr>
        <p:spPr>
          <a:xfrm>
            <a:off x="473565" y="360347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50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DDC35D19-7973-0576-0678-D87A676ECD60}"/>
              </a:ext>
            </a:extLst>
          </p:cNvPr>
          <p:cNvSpPr txBox="1"/>
          <p:nvPr/>
        </p:nvSpPr>
        <p:spPr>
          <a:xfrm>
            <a:off x="329811" y="973726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100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37764221-0E20-A7F5-BD13-38D285436F92}"/>
              </a:ext>
            </a:extLst>
          </p:cNvPr>
          <p:cNvSpPr txBox="1"/>
          <p:nvPr/>
        </p:nvSpPr>
        <p:spPr>
          <a:xfrm>
            <a:off x="9181052" y="3730035"/>
            <a:ext cx="1131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rgbClr val="7030A0"/>
                </a:solidFill>
              </a:rPr>
              <a:t>AC-LGAD</a:t>
            </a:r>
          </a:p>
        </p:txBody>
      </p: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796365FF-2884-72F5-71A8-122D8C541448}"/>
              </a:ext>
            </a:extLst>
          </p:cNvPr>
          <p:cNvCxnSpPr>
            <a:cxnSpLocks/>
          </p:cNvCxnSpPr>
          <p:nvPr/>
        </p:nvCxnSpPr>
        <p:spPr>
          <a:xfrm flipV="1">
            <a:off x="6804538" y="2637435"/>
            <a:ext cx="769741" cy="1550064"/>
          </a:xfrm>
          <a:prstGeom prst="line">
            <a:avLst/>
          </a:prstGeom>
          <a:ln w="4762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4BFB7E5C-5F41-C6C2-8C07-F0BCC844BFE6}"/>
              </a:ext>
            </a:extLst>
          </p:cNvPr>
          <p:cNvCxnSpPr/>
          <p:nvPr/>
        </p:nvCxnSpPr>
        <p:spPr>
          <a:xfrm flipH="1" flipV="1">
            <a:off x="3619501" y="2654233"/>
            <a:ext cx="912726" cy="1636877"/>
          </a:xfrm>
          <a:prstGeom prst="line">
            <a:avLst/>
          </a:prstGeom>
          <a:ln w="4762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E7CBDF85-4B54-E88A-E560-82425436F114}"/>
              </a:ext>
            </a:extLst>
          </p:cNvPr>
          <p:cNvCxnSpPr>
            <a:cxnSpLocks/>
            <a:endCxn id="106" idx="0"/>
          </p:cNvCxnSpPr>
          <p:nvPr/>
        </p:nvCxnSpPr>
        <p:spPr>
          <a:xfrm flipH="1" flipV="1">
            <a:off x="2288512" y="3785977"/>
            <a:ext cx="179643" cy="506609"/>
          </a:xfrm>
          <a:prstGeom prst="line">
            <a:avLst/>
          </a:prstGeom>
          <a:ln w="4762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Rectangle 104">
            <a:extLst>
              <a:ext uri="{FF2B5EF4-FFF2-40B4-BE49-F238E27FC236}">
                <a16:creationId xmlns:a16="http://schemas.microsoft.com/office/drawing/2014/main" id="{652CC7A1-B78A-6CC1-A64B-43B984524FAB}"/>
              </a:ext>
            </a:extLst>
          </p:cNvPr>
          <p:cNvSpPr/>
          <p:nvPr/>
        </p:nvSpPr>
        <p:spPr>
          <a:xfrm rot="16200000" flipV="1">
            <a:off x="319625" y="4331103"/>
            <a:ext cx="3035012" cy="729477"/>
          </a:xfrm>
          <a:prstGeom prst="rect">
            <a:avLst/>
          </a:prstGeom>
          <a:solidFill>
            <a:srgbClr val="FFFF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73B91760-BB82-6646-9031-3600E539F67D}"/>
              </a:ext>
            </a:extLst>
          </p:cNvPr>
          <p:cNvSpPr txBox="1"/>
          <p:nvPr/>
        </p:nvSpPr>
        <p:spPr>
          <a:xfrm>
            <a:off x="1450312" y="3785977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pfRICH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C486ABFB-5173-39F4-92EB-F5B4B801D717}"/>
              </a:ext>
            </a:extLst>
          </p:cNvPr>
          <p:cNvSpPr/>
          <p:nvPr/>
        </p:nvSpPr>
        <p:spPr>
          <a:xfrm>
            <a:off x="10263768" y="2518310"/>
            <a:ext cx="1047828" cy="3825416"/>
          </a:xfrm>
          <a:prstGeom prst="rect">
            <a:avLst/>
          </a:prstGeom>
          <a:pattFill prst="pct30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A95D3F68-31B5-4F41-48A3-1816BF6C9B82}"/>
              </a:ext>
            </a:extLst>
          </p:cNvPr>
          <p:cNvSpPr txBox="1"/>
          <p:nvPr/>
        </p:nvSpPr>
        <p:spPr>
          <a:xfrm>
            <a:off x="10377269" y="3761909"/>
            <a:ext cx="964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err="1"/>
              <a:t>dRICH</a:t>
            </a:r>
            <a:endParaRPr lang="en-US" sz="2000" b="1" i="1" dirty="0"/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458CB79E-6A7A-D97E-B71E-62549906CA48}"/>
              </a:ext>
            </a:extLst>
          </p:cNvPr>
          <p:cNvSpPr txBox="1"/>
          <p:nvPr/>
        </p:nvSpPr>
        <p:spPr>
          <a:xfrm>
            <a:off x="6911138" y="3760074"/>
            <a:ext cx="1131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rgbClr val="7030A0"/>
                </a:solidFill>
              </a:rPr>
              <a:t>AC-LGAD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01C23D6E-4EE0-A6A2-9D3E-D837CC9ED4DF}"/>
              </a:ext>
            </a:extLst>
          </p:cNvPr>
          <p:cNvSpPr/>
          <p:nvPr/>
        </p:nvSpPr>
        <p:spPr>
          <a:xfrm>
            <a:off x="856895" y="2783055"/>
            <a:ext cx="69789" cy="3400814"/>
          </a:xfrm>
          <a:prstGeom prst="rect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53531F6A-F3CD-E323-3A71-F3B2C870BF39}"/>
              </a:ext>
            </a:extLst>
          </p:cNvPr>
          <p:cNvSpPr/>
          <p:nvPr/>
        </p:nvSpPr>
        <p:spPr>
          <a:xfrm>
            <a:off x="11504440" y="2514540"/>
            <a:ext cx="72661" cy="3748866"/>
          </a:xfrm>
          <a:prstGeom prst="rect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2F887307-3CD2-8967-084A-558B56B29D73}"/>
              </a:ext>
            </a:extLst>
          </p:cNvPr>
          <p:cNvSpPr txBox="1"/>
          <p:nvPr/>
        </p:nvSpPr>
        <p:spPr>
          <a:xfrm>
            <a:off x="881209" y="4524337"/>
            <a:ext cx="94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ToF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A24D584A-20D6-9787-74CF-B377BDF2A4D9}"/>
              </a:ext>
            </a:extLst>
          </p:cNvPr>
          <p:cNvSpPr txBox="1"/>
          <p:nvPr/>
        </p:nvSpPr>
        <p:spPr>
          <a:xfrm>
            <a:off x="11519967" y="2741086"/>
            <a:ext cx="94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ToF</a:t>
            </a:r>
          </a:p>
        </p:txBody>
      </p: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B7F8BA85-624F-D4B6-8392-3DDE0E7B563F}"/>
              </a:ext>
            </a:extLst>
          </p:cNvPr>
          <p:cNvCxnSpPr>
            <a:cxnSpLocks/>
          </p:cNvCxnSpPr>
          <p:nvPr/>
        </p:nvCxnSpPr>
        <p:spPr>
          <a:xfrm>
            <a:off x="682917" y="6305721"/>
            <a:ext cx="4393197" cy="38005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66C000A1-5888-CF5B-6428-40E64820CC47}"/>
              </a:ext>
            </a:extLst>
          </p:cNvPr>
          <p:cNvCxnSpPr>
            <a:cxnSpLocks/>
            <a:endCxn id="4" idx="2"/>
          </p:cNvCxnSpPr>
          <p:nvPr/>
        </p:nvCxnSpPr>
        <p:spPr>
          <a:xfrm>
            <a:off x="-195395" y="1733957"/>
            <a:ext cx="5910395" cy="4819243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>
            <a:extLst>
              <a:ext uri="{FF2B5EF4-FFF2-40B4-BE49-F238E27FC236}">
                <a16:creationId xmlns:a16="http://schemas.microsoft.com/office/drawing/2014/main" id="{8390AAAC-0CA6-D117-4F5B-9E0EA07E6549}"/>
              </a:ext>
            </a:extLst>
          </p:cNvPr>
          <p:cNvSpPr txBox="1"/>
          <p:nvPr/>
        </p:nvSpPr>
        <p:spPr>
          <a:xfrm>
            <a:off x="180215" y="1747911"/>
            <a:ext cx="960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 </a:t>
            </a:r>
            <a:r>
              <a:rPr lang="en-US" dirty="0"/>
              <a:t>= -1.5</a:t>
            </a:r>
          </a:p>
        </p:txBody>
      </p: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A3708124-0074-0CB4-9E74-57C8028F07B3}"/>
              </a:ext>
            </a:extLst>
          </p:cNvPr>
          <p:cNvCxnSpPr>
            <a:cxnSpLocks/>
          </p:cNvCxnSpPr>
          <p:nvPr/>
        </p:nvCxnSpPr>
        <p:spPr>
          <a:xfrm>
            <a:off x="3126712" y="4226169"/>
            <a:ext cx="0" cy="2079552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6261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1DBFB-1DFC-BE39-FFE7-1AA166677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7786"/>
            <a:ext cx="12192000" cy="615553"/>
          </a:xfrm>
        </p:spPr>
        <p:txBody>
          <a:bodyPr/>
          <a:lstStyle/>
          <a:p>
            <a:r>
              <a:rPr lang="en-US" sz="4000" dirty="0"/>
              <a:t>Cartoon </a:t>
            </a:r>
            <a:r>
              <a:rPr lang="en-US" sz="4000" dirty="0">
                <a:sym typeface="Wingdings" panose="05000000000000000000" pitchFamily="2" charset="2"/>
              </a:rPr>
              <a:t> (</a:t>
            </a:r>
            <a:r>
              <a:rPr lang="en-US" sz="4000" dirty="0">
                <a:solidFill>
                  <a:srgbClr val="C00000"/>
                </a:solidFill>
                <a:sym typeface="Wingdings" panose="05000000000000000000" pitchFamily="2" charset="2"/>
              </a:rPr>
              <a:t>KG </a:t>
            </a:r>
            <a:r>
              <a:rPr lang="en-US" sz="4000" dirty="0" err="1">
                <a:solidFill>
                  <a:srgbClr val="C00000"/>
                </a:solidFill>
                <a:sym typeface="Wingdings" panose="05000000000000000000" pitchFamily="2" charset="2"/>
              </a:rPr>
              <a:t>modif</a:t>
            </a:r>
            <a:r>
              <a:rPr lang="en-US" sz="4000" dirty="0">
                <a:solidFill>
                  <a:srgbClr val="C00000"/>
                </a:solidFill>
                <a:sym typeface="Wingdings" panose="05000000000000000000" pitchFamily="2" charset="2"/>
              </a:rPr>
              <a:t>)</a:t>
            </a:r>
            <a:r>
              <a:rPr lang="en-US" sz="4000" dirty="0"/>
              <a:t>, as an idea for possible D1 setup 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6D1A343-E756-F29E-A217-CDDA275D37EA}"/>
              </a:ext>
            </a:extLst>
          </p:cNvPr>
          <p:cNvSpPr/>
          <p:nvPr/>
        </p:nvSpPr>
        <p:spPr>
          <a:xfrm>
            <a:off x="228600" y="1066800"/>
            <a:ext cx="10972800" cy="5486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966D3FB-4F2E-572A-F0E3-093B285BA617}"/>
              </a:ext>
            </a:extLst>
          </p:cNvPr>
          <p:cNvCxnSpPr>
            <a:stCxn id="4" idx="2"/>
          </p:cNvCxnSpPr>
          <p:nvPr/>
        </p:nvCxnSpPr>
        <p:spPr>
          <a:xfrm>
            <a:off x="5715000" y="6553200"/>
            <a:ext cx="0" cy="2470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CE329A0-CA8A-E769-AAA9-1C3203C3B8FD}"/>
              </a:ext>
            </a:extLst>
          </p:cNvPr>
          <p:cNvCxnSpPr/>
          <p:nvPr/>
        </p:nvCxnSpPr>
        <p:spPr>
          <a:xfrm>
            <a:off x="6858000" y="6553200"/>
            <a:ext cx="0" cy="2470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780D86B-0E91-E716-DBED-875167ED2CD4}"/>
              </a:ext>
            </a:extLst>
          </p:cNvPr>
          <p:cNvCxnSpPr/>
          <p:nvPr/>
        </p:nvCxnSpPr>
        <p:spPr>
          <a:xfrm>
            <a:off x="8229600" y="6557889"/>
            <a:ext cx="0" cy="2470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3A9BC51-F7CE-4DDC-4EAC-92DDAE2F69AB}"/>
              </a:ext>
            </a:extLst>
          </p:cNvPr>
          <p:cNvCxnSpPr/>
          <p:nvPr/>
        </p:nvCxnSpPr>
        <p:spPr>
          <a:xfrm>
            <a:off x="11197883" y="6541477"/>
            <a:ext cx="0" cy="2470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FB4696A-7E18-30E5-122A-54945122F26D}"/>
              </a:ext>
            </a:extLst>
          </p:cNvPr>
          <p:cNvCxnSpPr/>
          <p:nvPr/>
        </p:nvCxnSpPr>
        <p:spPr>
          <a:xfrm>
            <a:off x="4495800" y="6553200"/>
            <a:ext cx="0" cy="2470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C6E64D0-7C37-BB06-655D-01611736EC5E}"/>
              </a:ext>
            </a:extLst>
          </p:cNvPr>
          <p:cNvCxnSpPr/>
          <p:nvPr/>
        </p:nvCxnSpPr>
        <p:spPr>
          <a:xfrm>
            <a:off x="3200400" y="6534443"/>
            <a:ext cx="0" cy="2470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A6BA54B-89C8-0BEA-D8D3-0C00E11E6C88}"/>
              </a:ext>
            </a:extLst>
          </p:cNvPr>
          <p:cNvCxnSpPr/>
          <p:nvPr/>
        </p:nvCxnSpPr>
        <p:spPr>
          <a:xfrm>
            <a:off x="1752600" y="6534443"/>
            <a:ext cx="0" cy="2470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4FECC23-0F74-3460-9B1E-3A88B19A73C2}"/>
              </a:ext>
            </a:extLst>
          </p:cNvPr>
          <p:cNvCxnSpPr/>
          <p:nvPr/>
        </p:nvCxnSpPr>
        <p:spPr>
          <a:xfrm>
            <a:off x="229772" y="6553200"/>
            <a:ext cx="0" cy="2470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838E82-E4F5-1016-9448-41F94E5FDC6D}"/>
              </a:ext>
            </a:extLst>
          </p:cNvPr>
          <p:cNvCxnSpPr/>
          <p:nvPr/>
        </p:nvCxnSpPr>
        <p:spPr>
          <a:xfrm>
            <a:off x="9677400" y="6553200"/>
            <a:ext cx="0" cy="2470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E7474DF-111D-AA6D-3BA5-53D33CE3BA03}"/>
              </a:ext>
            </a:extLst>
          </p:cNvPr>
          <p:cNvCxnSpPr>
            <a:stCxn id="4" idx="1"/>
          </p:cNvCxnSpPr>
          <p:nvPr/>
        </p:nvCxnSpPr>
        <p:spPr>
          <a:xfrm>
            <a:off x="228600" y="3810000"/>
            <a:ext cx="2286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925328C-B4ED-7A00-4120-79A776F2BDFD}"/>
              </a:ext>
            </a:extLst>
          </p:cNvPr>
          <p:cNvCxnSpPr/>
          <p:nvPr/>
        </p:nvCxnSpPr>
        <p:spPr>
          <a:xfrm>
            <a:off x="229772" y="3276600"/>
            <a:ext cx="2286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3179924-ADA1-E6DE-87C5-DC31ACC96A8D}"/>
              </a:ext>
            </a:extLst>
          </p:cNvPr>
          <p:cNvCxnSpPr/>
          <p:nvPr/>
        </p:nvCxnSpPr>
        <p:spPr>
          <a:xfrm>
            <a:off x="222738" y="2819400"/>
            <a:ext cx="2286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2EBCFE0-D07B-0F69-4AB9-F85D408351AD}"/>
              </a:ext>
            </a:extLst>
          </p:cNvPr>
          <p:cNvCxnSpPr/>
          <p:nvPr/>
        </p:nvCxnSpPr>
        <p:spPr>
          <a:xfrm>
            <a:off x="229772" y="2286000"/>
            <a:ext cx="2286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F71A045-0C6B-D241-43B1-FC04E99711C1}"/>
              </a:ext>
            </a:extLst>
          </p:cNvPr>
          <p:cNvCxnSpPr/>
          <p:nvPr/>
        </p:nvCxnSpPr>
        <p:spPr>
          <a:xfrm>
            <a:off x="222738" y="1752600"/>
            <a:ext cx="2286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CCC44ED-D838-992D-772B-B5C963A1C9FF}"/>
              </a:ext>
            </a:extLst>
          </p:cNvPr>
          <p:cNvCxnSpPr/>
          <p:nvPr/>
        </p:nvCxnSpPr>
        <p:spPr>
          <a:xfrm>
            <a:off x="222738" y="1066800"/>
            <a:ext cx="2286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5C15423-AFAF-324C-2E19-9674CAA73E32}"/>
              </a:ext>
            </a:extLst>
          </p:cNvPr>
          <p:cNvCxnSpPr/>
          <p:nvPr/>
        </p:nvCxnSpPr>
        <p:spPr>
          <a:xfrm>
            <a:off x="222738" y="4419600"/>
            <a:ext cx="2286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DBFF7EFA-82C0-B432-EAB1-5C1C975BCE40}"/>
              </a:ext>
            </a:extLst>
          </p:cNvPr>
          <p:cNvCxnSpPr/>
          <p:nvPr/>
        </p:nvCxnSpPr>
        <p:spPr>
          <a:xfrm>
            <a:off x="222738" y="5029200"/>
            <a:ext cx="2286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67573A-6541-6570-5268-A37C3E5EBE8B}"/>
              </a:ext>
            </a:extLst>
          </p:cNvPr>
          <p:cNvCxnSpPr/>
          <p:nvPr/>
        </p:nvCxnSpPr>
        <p:spPr>
          <a:xfrm>
            <a:off x="209256" y="5562600"/>
            <a:ext cx="2286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C1AFB10-8DA1-0ABC-189D-E38308199A6D}"/>
              </a:ext>
            </a:extLst>
          </p:cNvPr>
          <p:cNvCxnSpPr/>
          <p:nvPr/>
        </p:nvCxnSpPr>
        <p:spPr>
          <a:xfrm>
            <a:off x="229772" y="6019800"/>
            <a:ext cx="2286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804D1DD4-C070-A6ED-7D38-78C35DF5886D}"/>
              </a:ext>
            </a:extLst>
          </p:cNvPr>
          <p:cNvCxnSpPr>
            <a:cxnSpLocks/>
            <a:stCxn id="4" idx="2"/>
          </p:cNvCxnSpPr>
          <p:nvPr/>
        </p:nvCxnSpPr>
        <p:spPr>
          <a:xfrm flipV="1">
            <a:off x="5715000" y="609197"/>
            <a:ext cx="2743200" cy="5944003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2B03B150-650B-CF8E-7C63-C86187BAC867}"/>
              </a:ext>
            </a:extLst>
          </p:cNvPr>
          <p:cNvCxnSpPr>
            <a:cxnSpLocks/>
            <a:stCxn id="4" idx="2"/>
          </p:cNvCxnSpPr>
          <p:nvPr/>
        </p:nvCxnSpPr>
        <p:spPr>
          <a:xfrm flipH="1" flipV="1">
            <a:off x="2813051" y="838199"/>
            <a:ext cx="2901949" cy="5715001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3700DCFA-5B17-E1F5-05EC-7F16B22B1441}"/>
              </a:ext>
            </a:extLst>
          </p:cNvPr>
          <p:cNvSpPr/>
          <p:nvPr/>
        </p:nvSpPr>
        <p:spPr>
          <a:xfrm flipV="1">
            <a:off x="5334000" y="6240780"/>
            <a:ext cx="762000" cy="1298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C7FE72A1-33F7-83F4-F167-69D2DD997739}"/>
              </a:ext>
            </a:extLst>
          </p:cNvPr>
          <p:cNvCxnSpPr/>
          <p:nvPr/>
        </p:nvCxnSpPr>
        <p:spPr>
          <a:xfrm>
            <a:off x="5181600" y="6019800"/>
            <a:ext cx="1143000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F6F6FBD-CB12-63AF-359A-C357FA90A18E}"/>
              </a:ext>
            </a:extLst>
          </p:cNvPr>
          <p:cNvCxnSpPr>
            <a:cxnSpLocks/>
          </p:cNvCxnSpPr>
          <p:nvPr/>
        </p:nvCxnSpPr>
        <p:spPr>
          <a:xfrm>
            <a:off x="5181600" y="5791200"/>
            <a:ext cx="1143000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B7E3C0A2-51C9-09AF-68C3-54FF03EFFD96}"/>
              </a:ext>
            </a:extLst>
          </p:cNvPr>
          <p:cNvSpPr/>
          <p:nvPr/>
        </p:nvSpPr>
        <p:spPr>
          <a:xfrm>
            <a:off x="4648200" y="4601493"/>
            <a:ext cx="2032441" cy="961056"/>
          </a:xfrm>
          <a:prstGeom prst="rect">
            <a:avLst/>
          </a:prstGeom>
          <a:solidFill>
            <a:srgbClr val="FFC000"/>
          </a:solidFill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E6613AC5-3D1C-7F43-B113-F8CC71CF0584}"/>
              </a:ext>
            </a:extLst>
          </p:cNvPr>
          <p:cNvSpPr/>
          <p:nvPr/>
        </p:nvSpPr>
        <p:spPr>
          <a:xfrm>
            <a:off x="6705601" y="4595675"/>
            <a:ext cx="76199" cy="9669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D9647218-8C62-21A6-6C3F-466C2CD0A5A9}"/>
              </a:ext>
            </a:extLst>
          </p:cNvPr>
          <p:cNvSpPr/>
          <p:nvPr/>
        </p:nvSpPr>
        <p:spPr>
          <a:xfrm flipV="1">
            <a:off x="247356" y="2470404"/>
            <a:ext cx="9513001" cy="4571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FC0158D7-F256-4D3C-81EE-70A0A291B9BA}"/>
              </a:ext>
            </a:extLst>
          </p:cNvPr>
          <p:cNvCxnSpPr>
            <a:cxnSpLocks/>
          </p:cNvCxnSpPr>
          <p:nvPr/>
        </p:nvCxnSpPr>
        <p:spPr>
          <a:xfrm>
            <a:off x="990600" y="2362200"/>
            <a:ext cx="875602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A32906E2-0970-8B83-F91D-92E902C92C9C}"/>
              </a:ext>
            </a:extLst>
          </p:cNvPr>
          <p:cNvCxnSpPr>
            <a:cxnSpLocks/>
          </p:cNvCxnSpPr>
          <p:nvPr/>
        </p:nvCxnSpPr>
        <p:spPr>
          <a:xfrm>
            <a:off x="4572000" y="4419600"/>
            <a:ext cx="2133600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C05D31E6-7ED5-671E-0DE6-D6C8918DF432}"/>
              </a:ext>
            </a:extLst>
          </p:cNvPr>
          <p:cNvCxnSpPr>
            <a:cxnSpLocks/>
          </p:cNvCxnSpPr>
          <p:nvPr/>
        </p:nvCxnSpPr>
        <p:spPr>
          <a:xfrm>
            <a:off x="3878408" y="3056789"/>
            <a:ext cx="347472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71F1EC50-8A2F-604D-91FD-A8844FD4AC44}"/>
              </a:ext>
            </a:extLst>
          </p:cNvPr>
          <p:cNvCxnSpPr>
            <a:cxnSpLocks/>
          </p:cNvCxnSpPr>
          <p:nvPr/>
        </p:nvCxnSpPr>
        <p:spPr>
          <a:xfrm>
            <a:off x="4062324" y="3375574"/>
            <a:ext cx="310896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A024AD55-2AD8-CE37-C606-CB665EDB5EAE}"/>
              </a:ext>
            </a:extLst>
          </p:cNvPr>
          <p:cNvCxnSpPr>
            <a:cxnSpLocks/>
          </p:cNvCxnSpPr>
          <p:nvPr/>
        </p:nvCxnSpPr>
        <p:spPr>
          <a:xfrm>
            <a:off x="6477000" y="5630033"/>
            <a:ext cx="0" cy="740629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1D199AB2-78D0-811A-A4E1-4CE7638B8C8C}"/>
              </a:ext>
            </a:extLst>
          </p:cNvPr>
          <p:cNvCxnSpPr>
            <a:cxnSpLocks/>
          </p:cNvCxnSpPr>
          <p:nvPr/>
        </p:nvCxnSpPr>
        <p:spPr>
          <a:xfrm>
            <a:off x="5046784" y="5630033"/>
            <a:ext cx="584" cy="766177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394322FA-5BDE-080A-45BC-06EB842D8827}"/>
              </a:ext>
            </a:extLst>
          </p:cNvPr>
          <p:cNvCxnSpPr>
            <a:cxnSpLocks/>
          </p:cNvCxnSpPr>
          <p:nvPr/>
        </p:nvCxnSpPr>
        <p:spPr>
          <a:xfrm>
            <a:off x="6858000" y="4265319"/>
            <a:ext cx="0" cy="2079552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20B8A5A1-874D-DFB5-C2FB-929637EF9B52}"/>
              </a:ext>
            </a:extLst>
          </p:cNvPr>
          <p:cNvCxnSpPr>
            <a:cxnSpLocks/>
          </p:cNvCxnSpPr>
          <p:nvPr/>
        </p:nvCxnSpPr>
        <p:spPr>
          <a:xfrm>
            <a:off x="4478215" y="4332142"/>
            <a:ext cx="0" cy="2038520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D2F3557C-28F0-34F5-5FE6-E9C29C99158F}"/>
              </a:ext>
            </a:extLst>
          </p:cNvPr>
          <p:cNvCxnSpPr>
            <a:cxnSpLocks/>
          </p:cNvCxnSpPr>
          <p:nvPr/>
        </p:nvCxnSpPr>
        <p:spPr>
          <a:xfrm>
            <a:off x="3733800" y="4259445"/>
            <a:ext cx="0" cy="2079552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C0B91B3A-0977-0674-2A2F-0A71B3B25DB6}"/>
              </a:ext>
            </a:extLst>
          </p:cNvPr>
          <p:cNvCxnSpPr>
            <a:cxnSpLocks/>
          </p:cNvCxnSpPr>
          <p:nvPr/>
        </p:nvCxnSpPr>
        <p:spPr>
          <a:xfrm>
            <a:off x="7476712" y="4290066"/>
            <a:ext cx="0" cy="2165709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3B299E59-5FDA-25E5-8B71-00884461B3E5}"/>
              </a:ext>
            </a:extLst>
          </p:cNvPr>
          <p:cNvCxnSpPr>
            <a:cxnSpLocks/>
          </p:cNvCxnSpPr>
          <p:nvPr/>
        </p:nvCxnSpPr>
        <p:spPr>
          <a:xfrm>
            <a:off x="8534400" y="4291110"/>
            <a:ext cx="0" cy="2152249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2168658-F103-4C50-1AF6-E0A8275DFEF5}"/>
              </a:ext>
            </a:extLst>
          </p:cNvPr>
          <p:cNvCxnSpPr>
            <a:cxnSpLocks/>
          </p:cNvCxnSpPr>
          <p:nvPr/>
        </p:nvCxnSpPr>
        <p:spPr>
          <a:xfrm>
            <a:off x="2514600" y="4291110"/>
            <a:ext cx="0" cy="2079552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AA7FEA39-15AD-A39A-2971-23E8927658F1}"/>
              </a:ext>
            </a:extLst>
          </p:cNvPr>
          <p:cNvCxnSpPr>
            <a:cxnSpLocks/>
          </p:cNvCxnSpPr>
          <p:nvPr/>
        </p:nvCxnSpPr>
        <p:spPr>
          <a:xfrm>
            <a:off x="9216684" y="3970643"/>
            <a:ext cx="0" cy="2468880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5C010668-9231-26E3-6068-95528308226A}"/>
              </a:ext>
            </a:extLst>
          </p:cNvPr>
          <p:cNvCxnSpPr>
            <a:cxnSpLocks/>
            <a:endCxn id="4" idx="2"/>
          </p:cNvCxnSpPr>
          <p:nvPr/>
        </p:nvCxnSpPr>
        <p:spPr>
          <a:xfrm flipH="1">
            <a:off x="5715000" y="1662682"/>
            <a:ext cx="6055553" cy="4890518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B0603BF9-366B-156D-F6C9-9BBB5264F107}"/>
              </a:ext>
            </a:extLst>
          </p:cNvPr>
          <p:cNvCxnSpPr>
            <a:cxnSpLocks noChangeAspect="1"/>
          </p:cNvCxnSpPr>
          <p:nvPr/>
        </p:nvCxnSpPr>
        <p:spPr>
          <a:xfrm>
            <a:off x="7328696" y="3003264"/>
            <a:ext cx="1528355" cy="118872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9DFEF8F8-0D40-53DF-156C-85536516BAF1}"/>
              </a:ext>
            </a:extLst>
          </p:cNvPr>
          <p:cNvSpPr>
            <a:spLocks/>
          </p:cNvSpPr>
          <p:nvPr/>
        </p:nvSpPr>
        <p:spPr>
          <a:xfrm rot="13094903">
            <a:off x="7325146" y="3260173"/>
            <a:ext cx="2103120" cy="45719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9DE8A8D4-89F7-5EF2-D26A-4AF1DCAF4C95}"/>
              </a:ext>
            </a:extLst>
          </p:cNvPr>
          <p:cNvCxnSpPr>
            <a:cxnSpLocks noChangeAspect="1"/>
          </p:cNvCxnSpPr>
          <p:nvPr/>
        </p:nvCxnSpPr>
        <p:spPr>
          <a:xfrm flipH="1">
            <a:off x="2483377" y="3009281"/>
            <a:ext cx="1359764" cy="128016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1631CC77-94BC-5BD6-179F-B2B6A1E01FC7}"/>
              </a:ext>
            </a:extLst>
          </p:cNvPr>
          <p:cNvCxnSpPr/>
          <p:nvPr/>
        </p:nvCxnSpPr>
        <p:spPr>
          <a:xfrm flipV="1">
            <a:off x="6664325" y="4191000"/>
            <a:ext cx="193675" cy="381000"/>
          </a:xfrm>
          <a:prstGeom prst="line">
            <a:avLst/>
          </a:prstGeom>
          <a:ln w="571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3056F737-30A2-CBEA-BF1E-86F4048DFE29}"/>
              </a:ext>
            </a:extLst>
          </p:cNvPr>
          <p:cNvCxnSpPr/>
          <p:nvPr/>
        </p:nvCxnSpPr>
        <p:spPr>
          <a:xfrm>
            <a:off x="6804538" y="4208640"/>
            <a:ext cx="2101362" cy="0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DC9E0BD9-B271-A939-D218-341CDD449988}"/>
              </a:ext>
            </a:extLst>
          </p:cNvPr>
          <p:cNvCxnSpPr>
            <a:cxnSpLocks/>
          </p:cNvCxnSpPr>
          <p:nvPr/>
        </p:nvCxnSpPr>
        <p:spPr>
          <a:xfrm flipV="1">
            <a:off x="8839200" y="3318201"/>
            <a:ext cx="1084384" cy="872799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4427750E-D388-A8A6-746F-78E97A938243}"/>
              </a:ext>
            </a:extLst>
          </p:cNvPr>
          <p:cNvCxnSpPr/>
          <p:nvPr/>
        </p:nvCxnSpPr>
        <p:spPr>
          <a:xfrm>
            <a:off x="2415291" y="4297275"/>
            <a:ext cx="2101362" cy="0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607F3E8E-A80E-7DEB-1D32-DF8F05E6ECB6}"/>
              </a:ext>
            </a:extLst>
          </p:cNvPr>
          <p:cNvCxnSpPr>
            <a:cxnSpLocks/>
          </p:cNvCxnSpPr>
          <p:nvPr/>
        </p:nvCxnSpPr>
        <p:spPr>
          <a:xfrm>
            <a:off x="4478215" y="4332142"/>
            <a:ext cx="176958" cy="239858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E4E6D025-66F8-956A-7881-A9C0E40590ED}"/>
              </a:ext>
            </a:extLst>
          </p:cNvPr>
          <p:cNvSpPr txBox="1"/>
          <p:nvPr/>
        </p:nvSpPr>
        <p:spPr>
          <a:xfrm>
            <a:off x="4754415" y="1379812"/>
            <a:ext cx="1146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000" b="1" dirty="0"/>
              <a:t>MPGD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3BF9A4BF-B278-579F-1E77-C599BB4B08EE}"/>
              </a:ext>
            </a:extLst>
          </p:cNvPr>
          <p:cNvCxnSpPr>
            <a:cxnSpLocks/>
            <a:stCxn id="3" idx="2"/>
          </p:cNvCxnSpPr>
          <p:nvPr/>
        </p:nvCxnSpPr>
        <p:spPr>
          <a:xfrm flipH="1">
            <a:off x="3843141" y="1779922"/>
            <a:ext cx="1484370" cy="1772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F8C17FCA-80FA-A5E9-361A-7A41B9BDDB93}"/>
              </a:ext>
            </a:extLst>
          </p:cNvPr>
          <p:cNvCxnSpPr>
            <a:cxnSpLocks/>
            <a:stCxn id="3" idx="2"/>
          </p:cNvCxnSpPr>
          <p:nvPr/>
        </p:nvCxnSpPr>
        <p:spPr>
          <a:xfrm flipH="1">
            <a:off x="3230047" y="1779922"/>
            <a:ext cx="2097464" cy="18513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7490C267-D088-F85E-BDEA-7E36CBC14FF9}"/>
              </a:ext>
            </a:extLst>
          </p:cNvPr>
          <p:cNvCxnSpPr>
            <a:cxnSpLocks/>
            <a:stCxn id="3" idx="2"/>
          </p:cNvCxnSpPr>
          <p:nvPr/>
        </p:nvCxnSpPr>
        <p:spPr>
          <a:xfrm flipH="1">
            <a:off x="5065627" y="1779922"/>
            <a:ext cx="261884" cy="12093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5B0DCD95-1444-0A47-DC72-E5E7F6090D39}"/>
              </a:ext>
            </a:extLst>
          </p:cNvPr>
          <p:cNvCxnSpPr>
            <a:cxnSpLocks/>
            <a:stCxn id="3" idx="2"/>
          </p:cNvCxnSpPr>
          <p:nvPr/>
        </p:nvCxnSpPr>
        <p:spPr>
          <a:xfrm>
            <a:off x="5327511" y="1779922"/>
            <a:ext cx="357472" cy="17235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5BB1FBE9-04B1-393F-8C96-2B2B1D057003}"/>
              </a:ext>
            </a:extLst>
          </p:cNvPr>
          <p:cNvCxnSpPr>
            <a:cxnSpLocks/>
            <a:stCxn id="3" idx="2"/>
          </p:cNvCxnSpPr>
          <p:nvPr/>
        </p:nvCxnSpPr>
        <p:spPr>
          <a:xfrm>
            <a:off x="5327511" y="1779922"/>
            <a:ext cx="2527708" cy="16606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88008B9A-5135-D92B-C403-0921CAE0590B}"/>
              </a:ext>
            </a:extLst>
          </p:cNvPr>
          <p:cNvCxnSpPr>
            <a:cxnSpLocks/>
            <a:stCxn id="3" idx="2"/>
          </p:cNvCxnSpPr>
          <p:nvPr/>
        </p:nvCxnSpPr>
        <p:spPr>
          <a:xfrm>
            <a:off x="5327511" y="1779922"/>
            <a:ext cx="2097463" cy="17979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DB289490-E5B3-9EB4-6B53-F18CBE01D27A}"/>
              </a:ext>
            </a:extLst>
          </p:cNvPr>
          <p:cNvSpPr txBox="1"/>
          <p:nvPr/>
        </p:nvSpPr>
        <p:spPr>
          <a:xfrm>
            <a:off x="4883773" y="3912865"/>
            <a:ext cx="174118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0070C0"/>
                </a:solidFill>
              </a:rPr>
              <a:t>Si / MPGD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682EDE1-BD57-0C24-ED20-E299E4A919F1}"/>
              </a:ext>
            </a:extLst>
          </p:cNvPr>
          <p:cNvSpPr txBox="1"/>
          <p:nvPr/>
        </p:nvSpPr>
        <p:spPr>
          <a:xfrm>
            <a:off x="5046785" y="5029200"/>
            <a:ext cx="12763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cap="small" dirty="0"/>
              <a:t>   µ</a:t>
            </a:r>
            <a:r>
              <a:rPr lang="en-US" sz="2000" cap="small" dirty="0" err="1"/>
              <a:t>iniTPC</a:t>
            </a:r>
            <a:endParaRPr lang="en-US" sz="2000" cap="small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4042AE01-5EA3-DD87-F9BD-BD860BE3C7E7}"/>
              </a:ext>
            </a:extLst>
          </p:cNvPr>
          <p:cNvSpPr txBox="1"/>
          <p:nvPr/>
        </p:nvSpPr>
        <p:spPr>
          <a:xfrm>
            <a:off x="1112102" y="2502993"/>
            <a:ext cx="12934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DIRC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56E924D9-B753-A905-8957-25A4162F7A46}"/>
              </a:ext>
            </a:extLst>
          </p:cNvPr>
          <p:cNvSpPr txBox="1"/>
          <p:nvPr/>
        </p:nvSpPr>
        <p:spPr>
          <a:xfrm rot="18916713">
            <a:off x="2147965" y="2837759"/>
            <a:ext cx="1131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rgbClr val="7030A0"/>
                </a:solidFill>
              </a:rPr>
              <a:t>AC-LGAD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B5CD4796-0157-88F3-10ED-52104E1342AE}"/>
              </a:ext>
            </a:extLst>
          </p:cNvPr>
          <p:cNvSpPr txBox="1"/>
          <p:nvPr/>
        </p:nvSpPr>
        <p:spPr>
          <a:xfrm>
            <a:off x="7984588" y="5443183"/>
            <a:ext cx="762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0070C0"/>
                </a:solidFill>
              </a:rPr>
              <a:t>Si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CA520165-BC99-DEEE-41EC-20C5207162B6}"/>
              </a:ext>
            </a:extLst>
          </p:cNvPr>
          <p:cNvSpPr txBox="1"/>
          <p:nvPr/>
        </p:nvSpPr>
        <p:spPr>
          <a:xfrm>
            <a:off x="3207896" y="5339755"/>
            <a:ext cx="762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0070C0"/>
                </a:solidFill>
              </a:rPr>
              <a:t>Si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4D933118-2DE1-2219-A959-1C615FDFBDFE}"/>
              </a:ext>
            </a:extLst>
          </p:cNvPr>
          <p:cNvSpPr txBox="1"/>
          <p:nvPr/>
        </p:nvSpPr>
        <p:spPr>
          <a:xfrm>
            <a:off x="7294626" y="1111458"/>
            <a:ext cx="888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 </a:t>
            </a:r>
            <a:r>
              <a:rPr lang="en-US" dirty="0"/>
              <a:t>= +1.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2CE412B2-D715-9556-C874-3A990BA1985C}"/>
              </a:ext>
            </a:extLst>
          </p:cNvPr>
          <p:cNvSpPr txBox="1"/>
          <p:nvPr/>
        </p:nvSpPr>
        <p:spPr>
          <a:xfrm>
            <a:off x="10283104" y="1750814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 </a:t>
            </a:r>
            <a:r>
              <a:rPr lang="en-US" dirty="0"/>
              <a:t>= +1.5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84BFAC00-27F4-15AF-AC2E-BA280E01472D}"/>
              </a:ext>
            </a:extLst>
          </p:cNvPr>
          <p:cNvSpPr txBox="1"/>
          <p:nvPr/>
        </p:nvSpPr>
        <p:spPr>
          <a:xfrm>
            <a:off x="2240981" y="1296124"/>
            <a:ext cx="843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 </a:t>
            </a:r>
            <a:r>
              <a:rPr lang="en-US" dirty="0"/>
              <a:t>= -1.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7BEBB801-6091-FCBD-2F2F-9A1087D39BF3}"/>
              </a:ext>
            </a:extLst>
          </p:cNvPr>
          <p:cNvSpPr txBox="1"/>
          <p:nvPr/>
        </p:nvSpPr>
        <p:spPr>
          <a:xfrm>
            <a:off x="6624954" y="6305721"/>
            <a:ext cx="5033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50                      100                     150                      200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97585C87-3E84-014F-1E58-23BD17575BB3}"/>
              </a:ext>
            </a:extLst>
          </p:cNvPr>
          <p:cNvSpPr txBox="1"/>
          <p:nvPr/>
        </p:nvSpPr>
        <p:spPr>
          <a:xfrm>
            <a:off x="-381001" y="6286733"/>
            <a:ext cx="57618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-200                    -150                    -100                  -50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B1F92295-D0D0-D927-876A-0C6F865B1C94}"/>
              </a:ext>
            </a:extLst>
          </p:cNvPr>
          <p:cNvSpPr txBox="1"/>
          <p:nvPr/>
        </p:nvSpPr>
        <p:spPr>
          <a:xfrm>
            <a:off x="473565" y="360347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50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DDC35D19-7973-0576-0678-D87A676ECD60}"/>
              </a:ext>
            </a:extLst>
          </p:cNvPr>
          <p:cNvSpPr txBox="1"/>
          <p:nvPr/>
        </p:nvSpPr>
        <p:spPr>
          <a:xfrm>
            <a:off x="329811" y="973726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100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37764221-0E20-A7F5-BD13-38D285436F92}"/>
              </a:ext>
            </a:extLst>
          </p:cNvPr>
          <p:cNvSpPr txBox="1"/>
          <p:nvPr/>
        </p:nvSpPr>
        <p:spPr>
          <a:xfrm rot="5400000">
            <a:off x="9358468" y="4515877"/>
            <a:ext cx="1131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rgbClr val="7030A0"/>
                </a:solidFill>
              </a:rPr>
              <a:t>AC-LGAD</a:t>
            </a:r>
          </a:p>
        </p:txBody>
      </p: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796365FF-2884-72F5-71A8-122D8C541448}"/>
              </a:ext>
            </a:extLst>
          </p:cNvPr>
          <p:cNvCxnSpPr>
            <a:cxnSpLocks/>
          </p:cNvCxnSpPr>
          <p:nvPr/>
        </p:nvCxnSpPr>
        <p:spPr>
          <a:xfrm flipV="1">
            <a:off x="6804538" y="2637435"/>
            <a:ext cx="769741" cy="1550064"/>
          </a:xfrm>
          <a:prstGeom prst="line">
            <a:avLst/>
          </a:prstGeom>
          <a:ln w="4762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4BFB7E5C-5F41-C6C2-8C07-F0BCC844BFE6}"/>
              </a:ext>
            </a:extLst>
          </p:cNvPr>
          <p:cNvCxnSpPr/>
          <p:nvPr/>
        </p:nvCxnSpPr>
        <p:spPr>
          <a:xfrm flipH="1" flipV="1">
            <a:off x="3619501" y="2654233"/>
            <a:ext cx="912726" cy="1636877"/>
          </a:xfrm>
          <a:prstGeom prst="line">
            <a:avLst/>
          </a:prstGeom>
          <a:ln w="4762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E7CBDF85-4B54-E88A-E560-82425436F114}"/>
              </a:ext>
            </a:extLst>
          </p:cNvPr>
          <p:cNvCxnSpPr>
            <a:cxnSpLocks/>
          </p:cNvCxnSpPr>
          <p:nvPr/>
        </p:nvCxnSpPr>
        <p:spPr>
          <a:xfrm flipH="1" flipV="1">
            <a:off x="2288512" y="3785977"/>
            <a:ext cx="179643" cy="506609"/>
          </a:xfrm>
          <a:prstGeom prst="line">
            <a:avLst/>
          </a:prstGeom>
          <a:ln w="4762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Rectangle 104">
            <a:extLst>
              <a:ext uri="{FF2B5EF4-FFF2-40B4-BE49-F238E27FC236}">
                <a16:creationId xmlns:a16="http://schemas.microsoft.com/office/drawing/2014/main" id="{652CC7A1-B78A-6CC1-A64B-43B984524FAB}"/>
              </a:ext>
            </a:extLst>
          </p:cNvPr>
          <p:cNvSpPr/>
          <p:nvPr/>
        </p:nvSpPr>
        <p:spPr>
          <a:xfrm rot="16200000" flipV="1">
            <a:off x="319625" y="4331103"/>
            <a:ext cx="3035012" cy="729477"/>
          </a:xfrm>
          <a:prstGeom prst="rect">
            <a:avLst/>
          </a:prstGeom>
          <a:solidFill>
            <a:srgbClr val="FFFF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C486ABFB-5173-39F4-92EB-F5B4B801D717}"/>
              </a:ext>
            </a:extLst>
          </p:cNvPr>
          <p:cNvSpPr/>
          <p:nvPr/>
        </p:nvSpPr>
        <p:spPr>
          <a:xfrm>
            <a:off x="10263768" y="2518310"/>
            <a:ext cx="1047828" cy="3825416"/>
          </a:xfrm>
          <a:prstGeom prst="rect">
            <a:avLst/>
          </a:prstGeom>
          <a:pattFill prst="pct30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A95D3F68-31B5-4F41-48A3-1816BF6C9B82}"/>
              </a:ext>
            </a:extLst>
          </p:cNvPr>
          <p:cNvSpPr txBox="1"/>
          <p:nvPr/>
        </p:nvSpPr>
        <p:spPr>
          <a:xfrm>
            <a:off x="10377269" y="3761909"/>
            <a:ext cx="964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err="1"/>
              <a:t>dRICH</a:t>
            </a:r>
            <a:endParaRPr lang="en-US" sz="2000" b="1" i="1" dirty="0"/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458CB79E-6A7A-D97E-B71E-62549906CA48}"/>
              </a:ext>
            </a:extLst>
          </p:cNvPr>
          <p:cNvSpPr txBox="1"/>
          <p:nvPr/>
        </p:nvSpPr>
        <p:spPr>
          <a:xfrm rot="2362162">
            <a:off x="8166082" y="2922763"/>
            <a:ext cx="1131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rgbClr val="7030A0"/>
                </a:solidFill>
              </a:rPr>
              <a:t>AC-LGAD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01C23D6E-4EE0-A6A2-9D3E-D837CC9ED4DF}"/>
              </a:ext>
            </a:extLst>
          </p:cNvPr>
          <p:cNvSpPr/>
          <p:nvPr/>
        </p:nvSpPr>
        <p:spPr>
          <a:xfrm>
            <a:off x="856895" y="2783055"/>
            <a:ext cx="69789" cy="3400814"/>
          </a:xfrm>
          <a:prstGeom prst="rect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2F887307-3CD2-8967-084A-558B56B29D73}"/>
              </a:ext>
            </a:extLst>
          </p:cNvPr>
          <p:cNvSpPr txBox="1"/>
          <p:nvPr/>
        </p:nvSpPr>
        <p:spPr>
          <a:xfrm>
            <a:off x="881209" y="4524337"/>
            <a:ext cx="94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ToF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A24D584A-20D6-9787-74CF-B377BDF2A4D9}"/>
              </a:ext>
            </a:extLst>
          </p:cNvPr>
          <p:cNvSpPr txBox="1"/>
          <p:nvPr/>
        </p:nvSpPr>
        <p:spPr>
          <a:xfrm rot="5400000">
            <a:off x="11291176" y="4258077"/>
            <a:ext cx="94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MPGD</a:t>
            </a:r>
          </a:p>
        </p:txBody>
      </p: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B7F8BA85-624F-D4B6-8392-3DDE0E7B563F}"/>
              </a:ext>
            </a:extLst>
          </p:cNvPr>
          <p:cNvCxnSpPr>
            <a:cxnSpLocks/>
          </p:cNvCxnSpPr>
          <p:nvPr/>
        </p:nvCxnSpPr>
        <p:spPr>
          <a:xfrm>
            <a:off x="682917" y="6305721"/>
            <a:ext cx="4393197" cy="38005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66C000A1-5888-CF5B-6428-40E64820CC47}"/>
              </a:ext>
            </a:extLst>
          </p:cNvPr>
          <p:cNvCxnSpPr>
            <a:cxnSpLocks/>
            <a:endCxn id="4" idx="2"/>
          </p:cNvCxnSpPr>
          <p:nvPr/>
        </p:nvCxnSpPr>
        <p:spPr>
          <a:xfrm>
            <a:off x="-195395" y="1733957"/>
            <a:ext cx="5910395" cy="4819243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>
            <a:extLst>
              <a:ext uri="{FF2B5EF4-FFF2-40B4-BE49-F238E27FC236}">
                <a16:creationId xmlns:a16="http://schemas.microsoft.com/office/drawing/2014/main" id="{8390AAAC-0CA6-D117-4F5B-9E0EA07E6549}"/>
              </a:ext>
            </a:extLst>
          </p:cNvPr>
          <p:cNvSpPr txBox="1"/>
          <p:nvPr/>
        </p:nvSpPr>
        <p:spPr>
          <a:xfrm>
            <a:off x="180215" y="1747911"/>
            <a:ext cx="960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 </a:t>
            </a:r>
            <a:r>
              <a:rPr lang="en-US" dirty="0"/>
              <a:t>= -1.5</a:t>
            </a:r>
          </a:p>
        </p:txBody>
      </p: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A3708124-0074-0CB4-9E74-57C8028F07B3}"/>
              </a:ext>
            </a:extLst>
          </p:cNvPr>
          <p:cNvCxnSpPr>
            <a:cxnSpLocks/>
          </p:cNvCxnSpPr>
          <p:nvPr/>
        </p:nvCxnSpPr>
        <p:spPr>
          <a:xfrm>
            <a:off x="3084482" y="4313043"/>
            <a:ext cx="0" cy="2011680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Rectangle 97">
            <a:extLst>
              <a:ext uri="{FF2B5EF4-FFF2-40B4-BE49-F238E27FC236}">
                <a16:creationId xmlns:a16="http://schemas.microsoft.com/office/drawing/2014/main" id="{CB72130D-3746-4B6E-AB70-7540A60770FE}"/>
              </a:ext>
            </a:extLst>
          </p:cNvPr>
          <p:cNvSpPr/>
          <p:nvPr/>
        </p:nvSpPr>
        <p:spPr>
          <a:xfrm rot="5400000">
            <a:off x="8452104" y="4666133"/>
            <a:ext cx="3291840" cy="73152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75C8FCDE-88C0-4E6E-8E71-E9CBC250CEA2}"/>
              </a:ext>
            </a:extLst>
          </p:cNvPr>
          <p:cNvCxnSpPr>
            <a:cxnSpLocks noChangeAspect="1"/>
          </p:cNvCxnSpPr>
          <p:nvPr/>
        </p:nvCxnSpPr>
        <p:spPr>
          <a:xfrm>
            <a:off x="7211901" y="3416007"/>
            <a:ext cx="1097280" cy="84406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Rectangle 110">
            <a:extLst>
              <a:ext uri="{FF2B5EF4-FFF2-40B4-BE49-F238E27FC236}">
                <a16:creationId xmlns:a16="http://schemas.microsoft.com/office/drawing/2014/main" id="{D4B8A4EE-EF45-4953-BEAF-B859AD93C25E}"/>
              </a:ext>
            </a:extLst>
          </p:cNvPr>
          <p:cNvSpPr/>
          <p:nvPr/>
        </p:nvSpPr>
        <p:spPr>
          <a:xfrm rot="5400000">
            <a:off x="9559236" y="4439394"/>
            <a:ext cx="3840480" cy="731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7427FF72-04C4-97B6-BB1F-9F4A2A44A452}"/>
              </a:ext>
            </a:extLst>
          </p:cNvPr>
          <p:cNvCxnSpPr>
            <a:cxnSpLocks noChangeAspect="1"/>
          </p:cNvCxnSpPr>
          <p:nvPr/>
        </p:nvCxnSpPr>
        <p:spPr>
          <a:xfrm flipH="1">
            <a:off x="3027935" y="3385934"/>
            <a:ext cx="997527" cy="91440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>
            <a:extLst>
              <a:ext uri="{FF2B5EF4-FFF2-40B4-BE49-F238E27FC236}">
                <a16:creationId xmlns:a16="http://schemas.microsoft.com/office/drawing/2014/main" id="{B51620A6-B3A5-4468-9E0D-5B3C6A1AF9E6}"/>
              </a:ext>
            </a:extLst>
          </p:cNvPr>
          <p:cNvSpPr txBox="1"/>
          <p:nvPr/>
        </p:nvSpPr>
        <p:spPr>
          <a:xfrm rot="5400000">
            <a:off x="910569" y="4204902"/>
            <a:ext cx="1781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pfRICH</a:t>
            </a:r>
            <a:r>
              <a:rPr lang="en-US" dirty="0"/>
              <a:t> or mRICH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AF69294D-BBEF-4D92-8977-6A08D509BBC6}"/>
              </a:ext>
            </a:extLst>
          </p:cNvPr>
          <p:cNvSpPr/>
          <p:nvPr/>
        </p:nvSpPr>
        <p:spPr>
          <a:xfrm>
            <a:off x="3639325" y="2605883"/>
            <a:ext cx="3840480" cy="54864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F7F33821-4E8E-287A-55FD-CAD78F31EA80}"/>
              </a:ext>
            </a:extLst>
          </p:cNvPr>
          <p:cNvSpPr>
            <a:spLocks/>
          </p:cNvSpPr>
          <p:nvPr/>
        </p:nvSpPr>
        <p:spPr>
          <a:xfrm rot="8293209">
            <a:off x="2082929" y="3216008"/>
            <a:ext cx="1737360" cy="45719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2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668</TotalTime>
  <Words>382</Words>
  <Application>Microsoft Office PowerPoint</Application>
  <PresentationFormat>Widescreen</PresentationFormat>
  <Paragraphs>54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Calibri</vt:lpstr>
      <vt:lpstr>Calibri Light</vt:lpstr>
      <vt:lpstr>Office Theme</vt:lpstr>
      <vt:lpstr> GENERAL D1 tracking / PID comments</vt:lpstr>
      <vt:lpstr>Cartoon, as an idea for possible D1 setup  </vt:lpstr>
      <vt:lpstr>Cartoon  (KG modif), as an idea for possible D1 setup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ALI</dc:title>
  <dc:creator>Administrator</dc:creator>
  <cp:lastModifiedBy>Gnanvo, Kondo (kg6cq)</cp:lastModifiedBy>
  <cp:revision>26</cp:revision>
  <dcterms:created xsi:type="dcterms:W3CDTF">2022-01-31T14:24:20Z</dcterms:created>
  <dcterms:modified xsi:type="dcterms:W3CDTF">2022-07-06T16:24:24Z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2022-01-31T00:00:00Z</vt:filetime>
  </property>
  <property fmtid="{D5CDD505-2E9C-101B-9397-08002B2CF9AE}" pid="3" name="Creator">
    <vt:lpwstr>Adobe Acrobat Pro DC (32-bit) 21.11.20039</vt:lpwstr>
  </property>
  <property fmtid="{D5CDD505-2E9C-101B-9397-08002B2CF9AE}" pid="4" name="LastSaved">
    <vt:filetime>2022-01-31T00:00:00Z</vt:filetime>
  </property>
</Properties>
</file>