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55" r:id="rId2"/>
    <p:sldId id="257" r:id="rId3"/>
    <p:sldId id="280" r:id="rId4"/>
    <p:sldId id="443" r:id="rId5"/>
    <p:sldId id="444" r:id="rId6"/>
    <p:sldId id="445" r:id="rId7"/>
    <p:sldId id="453" r:id="rId8"/>
    <p:sldId id="446" r:id="rId9"/>
    <p:sldId id="281" r:id="rId10"/>
    <p:sldId id="447" r:id="rId11"/>
    <p:sldId id="448" r:id="rId12"/>
    <p:sldId id="449" r:id="rId13"/>
    <p:sldId id="450" r:id="rId14"/>
    <p:sldId id="456" r:id="rId15"/>
    <p:sldId id="457" r:id="rId16"/>
    <p:sldId id="318" r:id="rId17"/>
    <p:sldId id="312" r:id="rId18"/>
    <p:sldId id="427" r:id="rId19"/>
    <p:sldId id="39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9999FF"/>
    <a:srgbClr val="2E34A2"/>
    <a:srgbClr val="CCCC00"/>
    <a:srgbClr val="CC00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0" autoAdjust="0"/>
    <p:restoredTop sz="94689"/>
  </p:normalViewPr>
  <p:slideViewPr>
    <p:cSldViewPr showGuides="1">
      <p:cViewPr varScale="1">
        <p:scale>
          <a:sx n="55" d="100"/>
          <a:sy n="55" d="100"/>
        </p:scale>
        <p:origin x="66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Zach\Desktop\ToT%20updated%2009_07_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artmut%20Sadrozinski\Documents\UFSD\Electronics\Fast%20Amp\FAST\Fast-2\rising%20time%20vs%20capacitance.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Preamp Signal</a:t>
            </a:r>
            <a:r>
              <a:rPr lang="en-US" baseline="0"/>
              <a:t>-to-Noise</a:t>
            </a:r>
            <a:r>
              <a:rPr lang="en-US"/>
              <a:t> vs. Input Capacitance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'Sensor Cap'!$B$4</c:f>
              <c:strCache>
                <c:ptCount val="1"/>
                <c:pt idx="0">
                  <c:v>Preamp Amplitude (mV)</c:v>
                </c:pt>
              </c:strCache>
            </c:strRef>
          </c:tx>
          <c:spPr>
            <a:ln w="19050" cap="rnd">
              <a:noFill/>
              <a:round/>
            </a:ln>
            <a:effectLst/>
          </c:spPr>
          <c:marker>
            <c:symbol val="circle"/>
            <c:size val="5"/>
            <c:spPr>
              <a:solidFill>
                <a:schemeClr val="accent1"/>
              </a:solidFill>
              <a:ln w="9525">
                <a:solidFill>
                  <a:schemeClr val="accent1"/>
                </a:solidFill>
              </a:ln>
              <a:effectLst/>
            </c:spPr>
          </c:marker>
          <c:xVal>
            <c:numRef>
              <c:f>'Sensor Cap'!$A$5:$A$10</c:f>
              <c:numCache>
                <c:formatCode>General</c:formatCode>
                <c:ptCount val="6"/>
                <c:pt idx="0">
                  <c:v>0.05</c:v>
                </c:pt>
                <c:pt idx="1">
                  <c:v>0.1</c:v>
                </c:pt>
                <c:pt idx="2">
                  <c:v>0.2</c:v>
                </c:pt>
                <c:pt idx="3">
                  <c:v>0.3</c:v>
                </c:pt>
                <c:pt idx="4">
                  <c:v>0.5</c:v>
                </c:pt>
                <c:pt idx="5">
                  <c:v>1</c:v>
                </c:pt>
              </c:numCache>
            </c:numRef>
          </c:xVal>
          <c:yVal>
            <c:numRef>
              <c:f>'Sensor Cap'!$D$5:$D$10</c:f>
              <c:numCache>
                <c:formatCode>0</c:formatCode>
                <c:ptCount val="6"/>
                <c:pt idx="0">
                  <c:v>277.87362805080357</c:v>
                </c:pt>
                <c:pt idx="1">
                  <c:v>254.96004453003539</c:v>
                </c:pt>
                <c:pt idx="2">
                  <c:v>218.47587142251399</c:v>
                </c:pt>
                <c:pt idx="3">
                  <c:v>191.09273289784406</c:v>
                </c:pt>
                <c:pt idx="4">
                  <c:v>152.82791338159618</c:v>
                </c:pt>
                <c:pt idx="5">
                  <c:v>101.6076895387916</c:v>
                </c:pt>
              </c:numCache>
            </c:numRef>
          </c:yVal>
          <c:smooth val="0"/>
          <c:extLst xmlns:c16r2="http://schemas.microsoft.com/office/drawing/2015/06/chart">
            <c:ext xmlns:c16="http://schemas.microsoft.com/office/drawing/2014/chart" uri="{C3380CC4-5D6E-409C-BE32-E72D297353CC}">
              <c16:uniqueId val="{00000000-0F4E-4655-BA1B-F8115245B507}"/>
            </c:ext>
          </c:extLst>
        </c:ser>
        <c:dLbls>
          <c:showLegendKey val="0"/>
          <c:showVal val="0"/>
          <c:showCatName val="0"/>
          <c:showSerName val="0"/>
          <c:showPercent val="0"/>
          <c:showBubbleSize val="0"/>
        </c:dLbls>
        <c:axId val="179286624"/>
        <c:axId val="230215464"/>
      </c:scatterChart>
      <c:valAx>
        <c:axId val="1792866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Input Capacitance</a:t>
                </a:r>
                <a:r>
                  <a:rPr lang="en-US" baseline="0"/>
                  <a:t> (pF)</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0215464"/>
        <c:crosses val="autoZero"/>
        <c:crossBetween val="midCat"/>
      </c:valAx>
      <c:valAx>
        <c:axId val="230215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aseline="0"/>
                  <a:t>Signal-to-Noise</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286624"/>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FAST2:</a:t>
            </a:r>
            <a:r>
              <a:rPr lang="en-US" baseline="0" dirty="0"/>
              <a:t> </a:t>
            </a:r>
            <a:r>
              <a:rPr lang="en-US" dirty="0"/>
              <a:t>Rise Time vs. Sensor Capacitance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374562554680666"/>
          <c:y val="0.1388888888888889"/>
          <c:w val="0.80269881889763794"/>
          <c:h val="0.67963764946048411"/>
        </c:manualLayout>
      </c:layout>
      <c:scatterChart>
        <c:scatterStyle val="lineMarker"/>
        <c:varyColors val="0"/>
        <c:ser>
          <c:idx val="0"/>
          <c:order val="0"/>
          <c:tx>
            <c:strRef>
              <c:f>'rising time vs capacitance'!$E$2</c:f>
              <c:strCache>
                <c:ptCount val="1"/>
                <c:pt idx="0">
                  <c:v>Qin = 10 fC</c:v>
                </c:pt>
              </c:strCache>
            </c:strRef>
          </c:tx>
          <c:spPr>
            <a:ln w="25400" cap="rnd">
              <a:noFill/>
              <a:round/>
            </a:ln>
            <a:effectLst/>
          </c:spPr>
          <c:marker>
            <c:symbol val="circle"/>
            <c:size val="5"/>
            <c:spPr>
              <a:solidFill>
                <a:schemeClr val="accent1"/>
              </a:solidFill>
              <a:ln w="9525">
                <a:solidFill>
                  <a:schemeClr val="accent1"/>
                </a:solidFill>
              </a:ln>
              <a:effectLst/>
            </c:spPr>
          </c:marker>
          <c:xVal>
            <c:numRef>
              <c:f>'rising time vs capacitance'!$F$3:$F$50</c:f>
              <c:numCache>
                <c:formatCode>0.00E+00</c:formatCode>
                <c:ptCount val="48"/>
                <c:pt idx="0">
                  <c:v>0.5</c:v>
                </c:pt>
                <c:pt idx="1">
                  <c:v>0.70000000000000007</c:v>
                </c:pt>
                <c:pt idx="2">
                  <c:v>0.9</c:v>
                </c:pt>
                <c:pt idx="3">
                  <c:v>1.0999999999999999</c:v>
                </c:pt>
                <c:pt idx="4">
                  <c:v>1.2999999999999998</c:v>
                </c:pt>
                <c:pt idx="5">
                  <c:v>1.5</c:v>
                </c:pt>
                <c:pt idx="6">
                  <c:v>1.7</c:v>
                </c:pt>
                <c:pt idx="7">
                  <c:v>1.9</c:v>
                </c:pt>
                <c:pt idx="8">
                  <c:v>2.1</c:v>
                </c:pt>
                <c:pt idx="9">
                  <c:v>2.2999999999999998</c:v>
                </c:pt>
                <c:pt idx="10">
                  <c:v>2.5</c:v>
                </c:pt>
                <c:pt idx="11">
                  <c:v>2.6999999999999997</c:v>
                </c:pt>
                <c:pt idx="12">
                  <c:v>2.9000000000000004</c:v>
                </c:pt>
                <c:pt idx="13">
                  <c:v>3.1</c:v>
                </c:pt>
                <c:pt idx="14">
                  <c:v>3.3000000000000003</c:v>
                </c:pt>
                <c:pt idx="15">
                  <c:v>3.5</c:v>
                </c:pt>
                <c:pt idx="16">
                  <c:v>3.7</c:v>
                </c:pt>
                <c:pt idx="17">
                  <c:v>3.9</c:v>
                </c:pt>
                <c:pt idx="18">
                  <c:v>4.0999999999999996</c:v>
                </c:pt>
                <c:pt idx="19">
                  <c:v>4.3</c:v>
                </c:pt>
                <c:pt idx="20">
                  <c:v>4.5</c:v>
                </c:pt>
                <c:pt idx="21">
                  <c:v>4.7</c:v>
                </c:pt>
                <c:pt idx="22">
                  <c:v>4.8999999999999995</c:v>
                </c:pt>
                <c:pt idx="23">
                  <c:v>5.0999999999999996</c:v>
                </c:pt>
                <c:pt idx="24">
                  <c:v>5.3</c:v>
                </c:pt>
                <c:pt idx="25">
                  <c:v>5.5</c:v>
                </c:pt>
                <c:pt idx="26">
                  <c:v>5.7</c:v>
                </c:pt>
                <c:pt idx="27">
                  <c:v>5.8999999999999897</c:v>
                </c:pt>
                <c:pt idx="28">
                  <c:v>6.0999999999999899</c:v>
                </c:pt>
                <c:pt idx="29">
                  <c:v>6.2999999999999901</c:v>
                </c:pt>
                <c:pt idx="30">
                  <c:v>6.4999999999999893</c:v>
                </c:pt>
                <c:pt idx="31">
                  <c:v>6.6999999999999895</c:v>
                </c:pt>
                <c:pt idx="32">
                  <c:v>6.8999999999999906</c:v>
                </c:pt>
                <c:pt idx="33">
                  <c:v>7.0999999999999908</c:v>
                </c:pt>
                <c:pt idx="34">
                  <c:v>7.3</c:v>
                </c:pt>
                <c:pt idx="35">
                  <c:v>7.5</c:v>
                </c:pt>
                <c:pt idx="36">
                  <c:v>7.7</c:v>
                </c:pt>
                <c:pt idx="37">
                  <c:v>7.8999999999999995</c:v>
                </c:pt>
                <c:pt idx="38">
                  <c:v>8.1</c:v>
                </c:pt>
                <c:pt idx="39">
                  <c:v>8.2999999999999989</c:v>
                </c:pt>
                <c:pt idx="40">
                  <c:v>8.5</c:v>
                </c:pt>
                <c:pt idx="41">
                  <c:v>8.6999999999999993</c:v>
                </c:pt>
                <c:pt idx="42">
                  <c:v>8.9</c:v>
                </c:pt>
                <c:pt idx="43">
                  <c:v>9.1</c:v>
                </c:pt>
                <c:pt idx="44">
                  <c:v>9.2999999999999989</c:v>
                </c:pt>
                <c:pt idx="45">
                  <c:v>9.5</c:v>
                </c:pt>
                <c:pt idx="46">
                  <c:v>9.6999999999999904</c:v>
                </c:pt>
                <c:pt idx="47">
                  <c:v>9.8999999999999897</c:v>
                </c:pt>
              </c:numCache>
            </c:numRef>
          </c:xVal>
          <c:yVal>
            <c:numRef>
              <c:f>'rising time vs capacitance'!$H$3:$H$50</c:f>
              <c:numCache>
                <c:formatCode>0.00E+00</c:formatCode>
                <c:ptCount val="48"/>
                <c:pt idx="0">
                  <c:v>655.38412223555304</c:v>
                </c:pt>
                <c:pt idx="1">
                  <c:v>674.82791588782402</c:v>
                </c:pt>
                <c:pt idx="2">
                  <c:v>694.27170954009603</c:v>
                </c:pt>
                <c:pt idx="3">
                  <c:v>717.856389424638</c:v>
                </c:pt>
                <c:pt idx="4">
                  <c:v>745.58195554145095</c:v>
                </c:pt>
                <c:pt idx="5">
                  <c:v>773.30752165826402</c:v>
                </c:pt>
                <c:pt idx="6">
                  <c:v>801.03308777507698</c:v>
                </c:pt>
                <c:pt idx="7">
                  <c:v>828.75865389188903</c:v>
                </c:pt>
                <c:pt idx="8">
                  <c:v>853.70466984525797</c:v>
                </c:pt>
                <c:pt idx="9">
                  <c:v>875.87113563518301</c:v>
                </c:pt>
                <c:pt idx="10">
                  <c:v>898.03760142510805</c:v>
                </c:pt>
                <c:pt idx="11">
                  <c:v>920.204067215034</c:v>
                </c:pt>
                <c:pt idx="12">
                  <c:v>942.37053300495904</c:v>
                </c:pt>
                <c:pt idx="13">
                  <c:v>961.51759778170913</c:v>
                </c:pt>
                <c:pt idx="14">
                  <c:v>977.64526154528505</c:v>
                </c:pt>
                <c:pt idx="15">
                  <c:v>993.77292530886007</c:v>
                </c:pt>
                <c:pt idx="16">
                  <c:v>1009.90058907243</c:v>
                </c:pt>
                <c:pt idx="17">
                  <c:v>1026.0282528360099</c:v>
                </c:pt>
                <c:pt idx="18">
                  <c:v>1037.19460922451</c:v>
                </c:pt>
                <c:pt idx="19">
                  <c:v>1043.39965823793</c:v>
                </c:pt>
                <c:pt idx="20">
                  <c:v>1049.60470725135</c:v>
                </c:pt>
                <c:pt idx="21">
                  <c:v>1055.8097562647799</c:v>
                </c:pt>
                <c:pt idx="22">
                  <c:v>1062.0148052781999</c:v>
                </c:pt>
                <c:pt idx="23">
                  <c:v>1066.48076392903</c:v>
                </c:pt>
                <c:pt idx="24">
                  <c:v>1069.20763221726</c:v>
                </c:pt>
                <c:pt idx="25">
                  <c:v>1071.9345005055</c:v>
                </c:pt>
                <c:pt idx="26">
                  <c:v>1074.6613687937299</c:v>
                </c:pt>
                <c:pt idx="27">
                  <c:v>1077.3882370819601</c:v>
                </c:pt>
                <c:pt idx="28">
                  <c:v>1079.8356667939199</c:v>
                </c:pt>
                <c:pt idx="29">
                  <c:v>1082.00365792959</c:v>
                </c:pt>
                <c:pt idx="30">
                  <c:v>1084.17164906526</c:v>
                </c:pt>
                <c:pt idx="31">
                  <c:v>1086.33964020093</c:v>
                </c:pt>
                <c:pt idx="32">
                  <c:v>1088.5076313366001</c:v>
                </c:pt>
                <c:pt idx="33">
                  <c:v>1090.4819740303301</c:v>
                </c:pt>
                <c:pt idx="34">
                  <c:v>1092.2626682821101</c:v>
                </c:pt>
                <c:pt idx="35">
                  <c:v>1094.0433625338899</c:v>
                </c:pt>
                <c:pt idx="36">
                  <c:v>1095.8240567856699</c:v>
                </c:pt>
                <c:pt idx="37">
                  <c:v>1097.6047510374501</c:v>
                </c:pt>
                <c:pt idx="38">
                  <c:v>1099.12628712471</c:v>
                </c:pt>
                <c:pt idx="39">
                  <c:v>1100.3886650474399</c:v>
                </c:pt>
                <c:pt idx="40">
                  <c:v>1101.65104297017</c:v>
                </c:pt>
                <c:pt idx="41">
                  <c:v>1102.9134208928999</c:v>
                </c:pt>
                <c:pt idx="42">
                  <c:v>1104.1757988156301</c:v>
                </c:pt>
                <c:pt idx="43">
                  <c:v>1105.2833352299401</c:v>
                </c:pt>
                <c:pt idx="44">
                  <c:v>1106.2360301358199</c:v>
                </c:pt>
                <c:pt idx="45">
                  <c:v>1107.1887250417099</c:v>
                </c:pt>
                <c:pt idx="46">
                  <c:v>1108.1414199475901</c:v>
                </c:pt>
                <c:pt idx="47">
                  <c:v>1109.09411485347</c:v>
                </c:pt>
              </c:numCache>
            </c:numRef>
          </c:yVal>
          <c:smooth val="0"/>
          <c:extLst xmlns:c16r2="http://schemas.microsoft.com/office/drawing/2015/06/chart">
            <c:ext xmlns:c16="http://schemas.microsoft.com/office/drawing/2014/chart" uri="{C3380CC4-5D6E-409C-BE32-E72D297353CC}">
              <c16:uniqueId val="{00000000-BADD-4801-A0B0-32CDE8782815}"/>
            </c:ext>
          </c:extLst>
        </c:ser>
        <c:ser>
          <c:idx val="1"/>
          <c:order val="1"/>
          <c:tx>
            <c:strRef>
              <c:f>'rising time vs capacitance'!$A$2</c:f>
              <c:strCache>
                <c:ptCount val="1"/>
                <c:pt idx="0">
                  <c:v>Qin = 5 fC</c:v>
                </c:pt>
              </c:strCache>
            </c:strRef>
          </c:tx>
          <c:spPr>
            <a:ln w="25400" cap="rnd">
              <a:noFill/>
              <a:round/>
            </a:ln>
            <a:effectLst/>
          </c:spPr>
          <c:marker>
            <c:symbol val="circle"/>
            <c:size val="5"/>
            <c:spPr>
              <a:solidFill>
                <a:schemeClr val="accent2"/>
              </a:solidFill>
              <a:ln w="9525">
                <a:solidFill>
                  <a:schemeClr val="accent2"/>
                </a:solidFill>
              </a:ln>
              <a:effectLst/>
            </c:spPr>
          </c:marker>
          <c:xVal>
            <c:numRef>
              <c:f>'rising time vs capacitance'!$B$3:$B$50</c:f>
              <c:numCache>
                <c:formatCode>0.00E+00</c:formatCode>
                <c:ptCount val="48"/>
                <c:pt idx="0">
                  <c:v>0.5</c:v>
                </c:pt>
                <c:pt idx="1">
                  <c:v>0.70000000000000007</c:v>
                </c:pt>
                <c:pt idx="2">
                  <c:v>0.9</c:v>
                </c:pt>
                <c:pt idx="3">
                  <c:v>1.0999999999999999</c:v>
                </c:pt>
                <c:pt idx="4">
                  <c:v>1.2999999999999998</c:v>
                </c:pt>
                <c:pt idx="5">
                  <c:v>1.5</c:v>
                </c:pt>
                <c:pt idx="6">
                  <c:v>1.7</c:v>
                </c:pt>
                <c:pt idx="7">
                  <c:v>1.9</c:v>
                </c:pt>
                <c:pt idx="8">
                  <c:v>2.1</c:v>
                </c:pt>
                <c:pt idx="9">
                  <c:v>2.2999999999999998</c:v>
                </c:pt>
                <c:pt idx="10">
                  <c:v>2.5</c:v>
                </c:pt>
                <c:pt idx="11">
                  <c:v>2.6999999999999997</c:v>
                </c:pt>
                <c:pt idx="12">
                  <c:v>2.9000000000000004</c:v>
                </c:pt>
                <c:pt idx="13">
                  <c:v>3.1</c:v>
                </c:pt>
                <c:pt idx="14">
                  <c:v>3.3000000000000003</c:v>
                </c:pt>
                <c:pt idx="15">
                  <c:v>3.5</c:v>
                </c:pt>
                <c:pt idx="16">
                  <c:v>3.7</c:v>
                </c:pt>
                <c:pt idx="17">
                  <c:v>3.9</c:v>
                </c:pt>
                <c:pt idx="18">
                  <c:v>4.0999999999999996</c:v>
                </c:pt>
                <c:pt idx="19">
                  <c:v>4.3</c:v>
                </c:pt>
                <c:pt idx="20">
                  <c:v>4.5</c:v>
                </c:pt>
                <c:pt idx="21">
                  <c:v>4.7</c:v>
                </c:pt>
                <c:pt idx="22">
                  <c:v>4.8999999999999995</c:v>
                </c:pt>
                <c:pt idx="23">
                  <c:v>5.0999999999999996</c:v>
                </c:pt>
                <c:pt idx="24">
                  <c:v>5.3</c:v>
                </c:pt>
                <c:pt idx="25">
                  <c:v>5.5</c:v>
                </c:pt>
                <c:pt idx="26">
                  <c:v>5.7</c:v>
                </c:pt>
                <c:pt idx="27">
                  <c:v>5.8999999999999897</c:v>
                </c:pt>
                <c:pt idx="28">
                  <c:v>6.0999999999999899</c:v>
                </c:pt>
                <c:pt idx="29">
                  <c:v>6.2999999999999901</c:v>
                </c:pt>
                <c:pt idx="30">
                  <c:v>6.4999999999999893</c:v>
                </c:pt>
                <c:pt idx="31">
                  <c:v>6.6999999999999895</c:v>
                </c:pt>
                <c:pt idx="32">
                  <c:v>6.8999999999999906</c:v>
                </c:pt>
                <c:pt idx="33">
                  <c:v>7.0999999999999908</c:v>
                </c:pt>
                <c:pt idx="34">
                  <c:v>7.3</c:v>
                </c:pt>
                <c:pt idx="35">
                  <c:v>7.5</c:v>
                </c:pt>
                <c:pt idx="36">
                  <c:v>7.7</c:v>
                </c:pt>
                <c:pt idx="37">
                  <c:v>7.8999999999999995</c:v>
                </c:pt>
                <c:pt idx="38">
                  <c:v>8.1</c:v>
                </c:pt>
                <c:pt idx="39">
                  <c:v>8.2999999999999989</c:v>
                </c:pt>
                <c:pt idx="40">
                  <c:v>8.5</c:v>
                </c:pt>
                <c:pt idx="41">
                  <c:v>8.6999999999999993</c:v>
                </c:pt>
                <c:pt idx="42">
                  <c:v>8.9</c:v>
                </c:pt>
                <c:pt idx="43">
                  <c:v>9.1</c:v>
                </c:pt>
                <c:pt idx="44">
                  <c:v>9.2999999999999989</c:v>
                </c:pt>
                <c:pt idx="45">
                  <c:v>9.5</c:v>
                </c:pt>
                <c:pt idx="46">
                  <c:v>9.6999999999999904</c:v>
                </c:pt>
                <c:pt idx="47">
                  <c:v>9.8999999999999897</c:v>
                </c:pt>
              </c:numCache>
            </c:numRef>
          </c:xVal>
          <c:yVal>
            <c:numRef>
              <c:f>'rising time vs capacitance'!$D$3:$D$50</c:f>
              <c:numCache>
                <c:formatCode>0.00E+00</c:formatCode>
                <c:ptCount val="48"/>
                <c:pt idx="0">
                  <c:v>714.47794655569794</c:v>
                </c:pt>
                <c:pt idx="1">
                  <c:v>758.54252151941091</c:v>
                </c:pt>
                <c:pt idx="2">
                  <c:v>802.607096483124</c:v>
                </c:pt>
                <c:pt idx="3">
                  <c:v>838.31483240235696</c:v>
                </c:pt>
                <c:pt idx="4">
                  <c:v>865.66572927710899</c:v>
                </c:pt>
                <c:pt idx="5">
                  <c:v>893.01662615186103</c:v>
                </c:pt>
                <c:pt idx="6">
                  <c:v>920.36752302661307</c:v>
                </c:pt>
                <c:pt idx="7">
                  <c:v>947.718419901365</c:v>
                </c:pt>
                <c:pt idx="8">
                  <c:v>968.62760809338806</c:v>
                </c:pt>
                <c:pt idx="9">
                  <c:v>983.09508760268307</c:v>
                </c:pt>
                <c:pt idx="10">
                  <c:v>997.56256711197796</c:v>
                </c:pt>
                <c:pt idx="11">
                  <c:v>1012.03004662127</c:v>
                </c:pt>
                <c:pt idx="12">
                  <c:v>1026.4975261305601</c:v>
                </c:pt>
                <c:pt idx="13">
                  <c:v>1037.6319491247798</c:v>
                </c:pt>
                <c:pt idx="14">
                  <c:v>1045.4333156039199</c:v>
                </c:pt>
                <c:pt idx="15">
                  <c:v>1053.2346820830498</c:v>
                </c:pt>
                <c:pt idx="16">
                  <c:v>1061.03604856219</c:v>
                </c:pt>
                <c:pt idx="17">
                  <c:v>1068.8374150413301</c:v>
                </c:pt>
                <c:pt idx="18">
                  <c:v>1074.6425128685501</c:v>
                </c:pt>
                <c:pt idx="19">
                  <c:v>1078.45134204386</c:v>
                </c:pt>
                <c:pt idx="20">
                  <c:v>1082.2601712191699</c:v>
                </c:pt>
                <c:pt idx="21">
                  <c:v>1086.0690003944701</c:v>
                </c:pt>
                <c:pt idx="22">
                  <c:v>1089.87782956978</c:v>
                </c:pt>
                <c:pt idx="23">
                  <c:v>1092.89347159257</c:v>
                </c:pt>
                <c:pt idx="24">
                  <c:v>1095.11592646284</c:v>
                </c:pt>
                <c:pt idx="25">
                  <c:v>1097.33838133311</c:v>
                </c:pt>
                <c:pt idx="26">
                  <c:v>1099.5608362033799</c:v>
                </c:pt>
                <c:pt idx="27">
                  <c:v>1101.7832910736499</c:v>
                </c:pt>
                <c:pt idx="28">
                  <c:v>1103.85875848097</c:v>
                </c:pt>
                <c:pt idx="29">
                  <c:v>1105.7872384253399</c:v>
                </c:pt>
                <c:pt idx="30">
                  <c:v>1107.71571836971</c:v>
                </c:pt>
                <c:pt idx="31">
                  <c:v>1109.6441983140801</c:v>
                </c:pt>
                <c:pt idx="32">
                  <c:v>1111.57267825845</c:v>
                </c:pt>
                <c:pt idx="33">
                  <c:v>1113.23624415219</c:v>
                </c:pt>
                <c:pt idx="34">
                  <c:v>1114.6348959953</c:v>
                </c:pt>
                <c:pt idx="35">
                  <c:v>1116.03354783842</c:v>
                </c:pt>
                <c:pt idx="36">
                  <c:v>1117.4321996815302</c:v>
                </c:pt>
                <c:pt idx="37">
                  <c:v>1118.8308515246401</c:v>
                </c:pt>
                <c:pt idx="38">
                  <c:v>1120.0360811775499</c:v>
                </c:pt>
                <c:pt idx="39">
                  <c:v>1121.04788864027</c:v>
                </c:pt>
                <c:pt idx="40">
                  <c:v>1122.0596961029798</c:v>
                </c:pt>
                <c:pt idx="41">
                  <c:v>1123.0715035656999</c:v>
                </c:pt>
                <c:pt idx="42">
                  <c:v>1124.08331102842</c:v>
                </c:pt>
                <c:pt idx="43">
                  <c:v>1124.95705317642</c:v>
                </c:pt>
                <c:pt idx="44">
                  <c:v>1125.6927300097102</c:v>
                </c:pt>
                <c:pt idx="45">
                  <c:v>1126.4284068429999</c:v>
                </c:pt>
                <c:pt idx="46">
                  <c:v>1127.1640836763002</c:v>
                </c:pt>
                <c:pt idx="47">
                  <c:v>1127.8997605095899</c:v>
                </c:pt>
              </c:numCache>
            </c:numRef>
          </c:yVal>
          <c:smooth val="0"/>
          <c:extLst xmlns:c16r2="http://schemas.microsoft.com/office/drawing/2015/06/chart">
            <c:ext xmlns:c16="http://schemas.microsoft.com/office/drawing/2014/chart" uri="{C3380CC4-5D6E-409C-BE32-E72D297353CC}">
              <c16:uniqueId val="{00000001-BADD-4801-A0B0-32CDE8782815}"/>
            </c:ext>
          </c:extLst>
        </c:ser>
        <c:dLbls>
          <c:showLegendKey val="0"/>
          <c:showVal val="0"/>
          <c:showCatName val="0"/>
          <c:showSerName val="0"/>
          <c:showPercent val="0"/>
          <c:showBubbleSize val="0"/>
        </c:dLbls>
        <c:axId val="230750096"/>
        <c:axId val="230750480"/>
      </c:scatterChart>
      <c:valAx>
        <c:axId val="2307500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Capacitance [pF]</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30750480"/>
        <c:crosses val="autoZero"/>
        <c:crossBetween val="midCat"/>
        <c:minorUnit val="1"/>
      </c:valAx>
      <c:valAx>
        <c:axId val="230750480"/>
        <c:scaling>
          <c:orientation val="minMax"/>
          <c:max val="1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Rise time [ps]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30750096"/>
        <c:crosses val="autoZero"/>
        <c:crossBetween val="midCat"/>
      </c:valAx>
      <c:spPr>
        <a:noFill/>
        <a:ln>
          <a:noFill/>
        </a:ln>
        <a:effectLst/>
      </c:spPr>
    </c:plotArea>
    <c:legend>
      <c:legendPos val="r"/>
      <c:layout>
        <c:manualLayout>
          <c:xMode val="edge"/>
          <c:yMode val="edge"/>
          <c:x val="0.7426102362204724"/>
          <c:y val="0.4619626713327501"/>
          <c:w val="0.20183420822397199"/>
          <c:h val="0.18984762321376494"/>
        </c:manualLayout>
      </c:layout>
      <c:overlay val="0"/>
      <c:spPr>
        <a:solidFill>
          <a:sysClr val="window" lastClr="FFFFFF"/>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AE6C61-B64D-4AC9-BA06-D34ABFBEA615}" type="datetimeFigureOut">
              <a:rPr lang="en-US" smtClean="0"/>
              <a:t>6/6/2022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1DAFA6-1F6D-4234-BB88-0B3E253C6C51}" type="slidenum">
              <a:rPr lang="en-US" smtClean="0"/>
              <a:t>‹#›</a:t>
            </a:fld>
            <a:endParaRPr lang="en-US"/>
          </a:p>
        </p:txBody>
      </p:sp>
    </p:spTree>
    <p:extLst>
      <p:ext uri="{BB962C8B-B14F-4D97-AF65-F5344CB8AC3E}">
        <p14:creationId xmlns:p14="http://schemas.microsoft.com/office/powerpoint/2010/main" val="3417206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DAFA6-1F6D-4234-BB88-0B3E253C6C51}" type="slidenum">
              <a:rPr lang="en-US" smtClean="0"/>
              <a:t>3</a:t>
            </a:fld>
            <a:endParaRPr lang="en-US"/>
          </a:p>
        </p:txBody>
      </p:sp>
    </p:spTree>
    <p:extLst>
      <p:ext uri="{BB962C8B-B14F-4D97-AF65-F5344CB8AC3E}">
        <p14:creationId xmlns:p14="http://schemas.microsoft.com/office/powerpoint/2010/main" val="3434051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DAFA6-1F6D-4234-BB88-0B3E253C6C51}" type="slidenum">
              <a:rPr lang="en-US" smtClean="0"/>
              <a:t>13</a:t>
            </a:fld>
            <a:endParaRPr lang="en-US"/>
          </a:p>
        </p:txBody>
      </p:sp>
    </p:spTree>
    <p:extLst>
      <p:ext uri="{BB962C8B-B14F-4D97-AF65-F5344CB8AC3E}">
        <p14:creationId xmlns:p14="http://schemas.microsoft.com/office/powerpoint/2010/main" val="278270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DAFA6-1F6D-4234-BB88-0B3E253C6C51}" type="slidenum">
              <a:rPr lang="en-US" smtClean="0"/>
              <a:t>4</a:t>
            </a:fld>
            <a:endParaRPr lang="en-US"/>
          </a:p>
        </p:txBody>
      </p:sp>
    </p:spTree>
    <p:extLst>
      <p:ext uri="{BB962C8B-B14F-4D97-AF65-F5344CB8AC3E}">
        <p14:creationId xmlns:p14="http://schemas.microsoft.com/office/powerpoint/2010/main" val="3434051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DAFA6-1F6D-4234-BB88-0B3E253C6C51}" type="slidenum">
              <a:rPr lang="en-US" smtClean="0"/>
              <a:t>5</a:t>
            </a:fld>
            <a:endParaRPr lang="en-US"/>
          </a:p>
        </p:txBody>
      </p:sp>
    </p:spTree>
    <p:extLst>
      <p:ext uri="{BB962C8B-B14F-4D97-AF65-F5344CB8AC3E}">
        <p14:creationId xmlns:p14="http://schemas.microsoft.com/office/powerpoint/2010/main" val="3617039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DAFA6-1F6D-4234-BB88-0B3E253C6C51}" type="slidenum">
              <a:rPr lang="en-US" smtClean="0"/>
              <a:t>6</a:t>
            </a:fld>
            <a:endParaRPr lang="en-US"/>
          </a:p>
        </p:txBody>
      </p:sp>
    </p:spTree>
    <p:extLst>
      <p:ext uri="{BB962C8B-B14F-4D97-AF65-F5344CB8AC3E}">
        <p14:creationId xmlns:p14="http://schemas.microsoft.com/office/powerpoint/2010/main" val="290953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DAFA6-1F6D-4234-BB88-0B3E253C6C51}" type="slidenum">
              <a:rPr lang="en-US" smtClean="0"/>
              <a:t>7</a:t>
            </a:fld>
            <a:endParaRPr lang="en-US"/>
          </a:p>
        </p:txBody>
      </p:sp>
    </p:spTree>
    <p:extLst>
      <p:ext uri="{BB962C8B-B14F-4D97-AF65-F5344CB8AC3E}">
        <p14:creationId xmlns:p14="http://schemas.microsoft.com/office/powerpoint/2010/main" val="24717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DAFA6-1F6D-4234-BB88-0B3E253C6C51}" type="slidenum">
              <a:rPr lang="en-US" smtClean="0"/>
              <a:t>8</a:t>
            </a:fld>
            <a:endParaRPr lang="en-US"/>
          </a:p>
        </p:txBody>
      </p:sp>
    </p:spTree>
    <p:extLst>
      <p:ext uri="{BB962C8B-B14F-4D97-AF65-F5344CB8AC3E}">
        <p14:creationId xmlns:p14="http://schemas.microsoft.com/office/powerpoint/2010/main" val="195244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DAFA6-1F6D-4234-BB88-0B3E253C6C51}" type="slidenum">
              <a:rPr lang="en-US" smtClean="0"/>
              <a:t>10</a:t>
            </a:fld>
            <a:endParaRPr lang="en-US"/>
          </a:p>
        </p:txBody>
      </p:sp>
    </p:spTree>
    <p:extLst>
      <p:ext uri="{BB962C8B-B14F-4D97-AF65-F5344CB8AC3E}">
        <p14:creationId xmlns:p14="http://schemas.microsoft.com/office/powerpoint/2010/main" val="179853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DAFA6-1F6D-4234-BB88-0B3E253C6C51}" type="slidenum">
              <a:rPr lang="en-US" smtClean="0"/>
              <a:t>11</a:t>
            </a:fld>
            <a:endParaRPr lang="en-US"/>
          </a:p>
        </p:txBody>
      </p:sp>
    </p:spTree>
    <p:extLst>
      <p:ext uri="{BB962C8B-B14F-4D97-AF65-F5344CB8AC3E}">
        <p14:creationId xmlns:p14="http://schemas.microsoft.com/office/powerpoint/2010/main" val="3411528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DAFA6-1F6D-4234-BB88-0B3E253C6C51}" type="slidenum">
              <a:rPr lang="en-US" smtClean="0"/>
              <a:t>12</a:t>
            </a:fld>
            <a:endParaRPr lang="en-US"/>
          </a:p>
        </p:txBody>
      </p:sp>
    </p:spTree>
    <p:extLst>
      <p:ext uri="{BB962C8B-B14F-4D97-AF65-F5344CB8AC3E}">
        <p14:creationId xmlns:p14="http://schemas.microsoft.com/office/powerpoint/2010/main" val="3133904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Hartmut Sadrozinski, “UFSD ASICs" , June 3, 2022</a:t>
            </a:r>
          </a:p>
        </p:txBody>
      </p:sp>
      <p:sp>
        <p:nvSpPr>
          <p:cNvPr id="6" name="Slide Number Placeholder 5"/>
          <p:cNvSpPr>
            <a:spLocks noGrp="1"/>
          </p:cNvSpPr>
          <p:nvPr>
            <p:ph type="sldNum" sz="quarter" idx="12"/>
          </p:nvPr>
        </p:nvSpPr>
        <p:spPr/>
        <p:txBody>
          <a:bodyPr/>
          <a:lstStyle/>
          <a:p>
            <a:fld id="{DD631530-60A7-45DB-9E8A-278224D830F7}" type="slidenum">
              <a:rPr lang="en-US" smtClean="0"/>
              <a:t>‹#›</a:t>
            </a:fld>
            <a:endParaRPr lang="en-US"/>
          </a:p>
        </p:txBody>
      </p:sp>
    </p:spTree>
    <p:extLst>
      <p:ext uri="{BB962C8B-B14F-4D97-AF65-F5344CB8AC3E}">
        <p14:creationId xmlns:p14="http://schemas.microsoft.com/office/powerpoint/2010/main" val="302300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Hartmut Sadrozinski, “UFSD ASICs" , June 3, 2022</a:t>
            </a:r>
          </a:p>
        </p:txBody>
      </p:sp>
      <p:sp>
        <p:nvSpPr>
          <p:cNvPr id="6" name="Slide Number Placeholder 5"/>
          <p:cNvSpPr>
            <a:spLocks noGrp="1"/>
          </p:cNvSpPr>
          <p:nvPr>
            <p:ph type="sldNum" sz="quarter" idx="12"/>
          </p:nvPr>
        </p:nvSpPr>
        <p:spPr/>
        <p:txBody>
          <a:bodyPr/>
          <a:lstStyle/>
          <a:p>
            <a:fld id="{DD631530-60A7-45DB-9E8A-278224D830F7}" type="slidenum">
              <a:rPr lang="en-US" smtClean="0"/>
              <a:t>‹#›</a:t>
            </a:fld>
            <a:endParaRPr lang="en-US"/>
          </a:p>
        </p:txBody>
      </p:sp>
    </p:spTree>
    <p:extLst>
      <p:ext uri="{BB962C8B-B14F-4D97-AF65-F5344CB8AC3E}">
        <p14:creationId xmlns:p14="http://schemas.microsoft.com/office/powerpoint/2010/main" val="297428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Hartmut Sadrozinski, “UFSD ASICs" , June 3, 2022</a:t>
            </a:r>
          </a:p>
        </p:txBody>
      </p:sp>
      <p:sp>
        <p:nvSpPr>
          <p:cNvPr id="6" name="Slide Number Placeholder 5"/>
          <p:cNvSpPr>
            <a:spLocks noGrp="1"/>
          </p:cNvSpPr>
          <p:nvPr>
            <p:ph type="sldNum" sz="quarter" idx="12"/>
          </p:nvPr>
        </p:nvSpPr>
        <p:spPr/>
        <p:txBody>
          <a:bodyPr/>
          <a:lstStyle/>
          <a:p>
            <a:fld id="{DD631530-60A7-45DB-9E8A-278224D830F7}" type="slidenum">
              <a:rPr lang="en-US" smtClean="0"/>
              <a:t>‹#›</a:t>
            </a:fld>
            <a:endParaRPr lang="en-US"/>
          </a:p>
        </p:txBody>
      </p:sp>
    </p:spTree>
    <p:extLst>
      <p:ext uri="{BB962C8B-B14F-4D97-AF65-F5344CB8AC3E}">
        <p14:creationId xmlns:p14="http://schemas.microsoft.com/office/powerpoint/2010/main" val="865171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GTD Testin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82649" y="6541558"/>
            <a:ext cx="558151" cy="316442"/>
          </a:xfrm>
          <a:prstGeom prst="rect">
            <a:avLst/>
          </a:prstGeom>
        </p:spPr>
        <p:txBody>
          <a:bodyPr vert="horz" lIns="91440" tIns="45720" rIns="91440" bIns="45720" rtlCol="0" anchor="ctr"/>
          <a:lstStyle>
            <a:lvl1pPr>
              <a:defRPr lang="en-US" sz="1600" smtClean="0">
                <a:solidFill>
                  <a:schemeClr val="accent1"/>
                </a:solidFill>
              </a:defRPr>
            </a:lvl1pPr>
          </a:lstStyle>
          <a:p>
            <a:pPr algn="l"/>
            <a:fld id="{D42BACD5-DBBC-4041-9454-70A8D25A0F7B}" type="slidenum">
              <a:rPr>
                <a:solidFill>
                  <a:srgbClr val="4F81BD"/>
                </a:solidFill>
              </a:rPr>
              <a:pPr algn="l"/>
              <a:t>‹#›</a:t>
            </a:fld>
            <a:endParaRPr dirty="0">
              <a:solidFill>
                <a:srgbClr val="4F81BD"/>
              </a:solidFill>
            </a:endParaRPr>
          </a:p>
        </p:txBody>
      </p:sp>
      <p:sp>
        <p:nvSpPr>
          <p:cNvPr id="10" name="Rectangle 9"/>
          <p:cNvSpPr>
            <a:spLocks/>
          </p:cNvSpPr>
          <p:nvPr userDrawn="1"/>
        </p:nvSpPr>
        <p:spPr>
          <a:xfrm>
            <a:off x="234340" y="1135902"/>
            <a:ext cx="48431" cy="4883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dirty="0">
              <a:solidFill>
                <a:prstClr val="white"/>
              </a:solidFill>
            </a:endParaRPr>
          </a:p>
        </p:txBody>
      </p:sp>
      <p:sp>
        <p:nvSpPr>
          <p:cNvPr id="5" name="Footer Placeholder 4"/>
          <p:cNvSpPr>
            <a:spLocks noGrp="1"/>
          </p:cNvSpPr>
          <p:nvPr>
            <p:ph type="ftr" sz="quarter" idx="14"/>
          </p:nvPr>
        </p:nvSpPr>
        <p:spPr>
          <a:xfrm rot="16200000">
            <a:off x="-2684040" y="3293641"/>
            <a:ext cx="5638800" cy="270719"/>
          </a:xfrm>
          <a:prstGeom prst="rect">
            <a:avLst/>
          </a:prstGeom>
        </p:spPr>
        <p:txBody>
          <a:bodyPr/>
          <a:lstStyle>
            <a:lvl1pPr>
              <a:defRPr sz="1400">
                <a:solidFill>
                  <a:schemeClr val="bg1">
                    <a:lumMod val="50000"/>
                  </a:schemeClr>
                </a:solidFill>
              </a:defRPr>
            </a:lvl1pPr>
          </a:lstStyle>
          <a:p>
            <a:r>
              <a:rPr lang="en-US">
                <a:solidFill>
                  <a:prstClr val="white">
                    <a:lumMod val="50000"/>
                  </a:prstClr>
                </a:solidFill>
              </a:rPr>
              <a:t>Hartmut Sadrozinski, “UFSD ASICs" , June 3, 2022</a:t>
            </a:r>
            <a:endParaRPr lang="en-US" dirty="0">
              <a:solidFill>
                <a:prstClr val="white">
                  <a:lumMod val="50000"/>
                </a:prstClr>
              </a:solidFill>
            </a:endParaRPr>
          </a:p>
        </p:txBody>
      </p:sp>
      <p:cxnSp>
        <p:nvCxnSpPr>
          <p:cNvPr id="3" name="Straight Connector 2"/>
          <p:cNvCxnSpPr/>
          <p:nvPr userDrawn="1"/>
        </p:nvCxnSpPr>
        <p:spPr>
          <a:xfrm>
            <a:off x="2061964" y="641762"/>
            <a:ext cx="5366573" cy="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5"/>
          </p:nvPr>
        </p:nvSpPr>
        <p:spPr>
          <a:xfrm>
            <a:off x="283183" y="76200"/>
            <a:ext cx="8860817" cy="641762"/>
          </a:xfrm>
          <a:prstGeom prst="rect">
            <a:avLst/>
          </a:prstGeom>
        </p:spPr>
        <p:txBody>
          <a:bodyPr vert="horz"/>
          <a:lstStyle>
            <a:lvl1pPr marL="0" indent="0" algn="ctr">
              <a:buNone/>
              <a:defRPr sz="3200">
                <a:solidFill>
                  <a:srgbClr val="800000"/>
                </a:solidFill>
              </a:defRPr>
            </a:lvl1pPr>
          </a:lstStyle>
          <a:p>
            <a:pPr lvl="0"/>
            <a:r>
              <a:rPr lang="en-US" dirty="0"/>
              <a:t>Click to edit Master text styles</a:t>
            </a:r>
          </a:p>
        </p:txBody>
      </p:sp>
      <p:pic>
        <p:nvPicPr>
          <p:cNvPr id="9" name="Picture 2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533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953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STD10">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82668" y="6541558"/>
            <a:ext cx="558151" cy="316442"/>
          </a:xfrm>
          <a:prstGeom prst="rect">
            <a:avLst/>
          </a:prstGeom>
        </p:spPr>
        <p:txBody>
          <a:bodyPr vert="horz" lIns="91440" tIns="45720" rIns="91440" bIns="45720" rtlCol="0" anchor="ctr"/>
          <a:lstStyle>
            <a:lvl1pPr>
              <a:defRPr lang="en-US" sz="1600" smtClean="0">
                <a:solidFill>
                  <a:schemeClr val="accent1"/>
                </a:solidFill>
              </a:defRPr>
            </a:lvl1pPr>
          </a:lstStyle>
          <a:p>
            <a:pPr algn="l"/>
            <a:fld id="{D42BACD5-DBBC-4041-9454-70A8D25A0F7B}" type="slidenum">
              <a:rPr>
                <a:solidFill>
                  <a:srgbClr val="4F81BD"/>
                </a:solidFill>
              </a:rPr>
              <a:pPr algn="l"/>
              <a:t>‹#›</a:t>
            </a:fld>
            <a:endParaRPr dirty="0">
              <a:solidFill>
                <a:srgbClr val="4F81BD"/>
              </a:solidFill>
            </a:endParaRPr>
          </a:p>
        </p:txBody>
      </p:sp>
      <p:sp>
        <p:nvSpPr>
          <p:cNvPr id="10" name="Rectangle 9"/>
          <p:cNvSpPr>
            <a:spLocks/>
          </p:cNvSpPr>
          <p:nvPr userDrawn="1"/>
        </p:nvSpPr>
        <p:spPr>
          <a:xfrm>
            <a:off x="234359" y="914400"/>
            <a:ext cx="48431" cy="4883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sz="1800" kern="1200" dirty="0">
              <a:solidFill>
                <a:prstClr val="white"/>
              </a:solidFill>
            </a:endParaRPr>
          </a:p>
        </p:txBody>
      </p:sp>
      <p:sp>
        <p:nvSpPr>
          <p:cNvPr id="5" name="Footer Placeholder 4"/>
          <p:cNvSpPr>
            <a:spLocks noGrp="1"/>
          </p:cNvSpPr>
          <p:nvPr>
            <p:ph type="ftr" sz="quarter" idx="14"/>
          </p:nvPr>
        </p:nvSpPr>
        <p:spPr>
          <a:xfrm rot="16200000">
            <a:off x="-2696203" y="3217478"/>
            <a:ext cx="5638800" cy="270719"/>
          </a:xfrm>
          <a:prstGeom prst="rect">
            <a:avLst/>
          </a:prstGeom>
        </p:spPr>
        <p:txBody>
          <a:bodyPr/>
          <a:lstStyle>
            <a:lvl1pPr>
              <a:defRPr sz="1400">
                <a:solidFill>
                  <a:schemeClr val="bg1">
                    <a:lumMod val="50000"/>
                  </a:schemeClr>
                </a:solidFill>
              </a:defRPr>
            </a:lvl1pPr>
          </a:lstStyle>
          <a:p>
            <a:r>
              <a:rPr lang="en-US">
                <a:solidFill>
                  <a:prstClr val="white">
                    <a:lumMod val="50000"/>
                  </a:prstClr>
                </a:solidFill>
              </a:rPr>
              <a:t>Hartmut Sadrozinski, “UFSD ASICs" , June 3, 2022</a:t>
            </a:r>
            <a:endParaRPr lang="en-US" dirty="0">
              <a:solidFill>
                <a:prstClr val="white">
                  <a:lumMod val="50000"/>
                </a:prstClr>
              </a:solidFill>
            </a:endParaRPr>
          </a:p>
        </p:txBody>
      </p:sp>
      <p:cxnSp>
        <p:nvCxnSpPr>
          <p:cNvPr id="3" name="Straight Connector 2"/>
          <p:cNvCxnSpPr/>
          <p:nvPr userDrawn="1"/>
        </p:nvCxnSpPr>
        <p:spPr>
          <a:xfrm>
            <a:off x="2061983" y="641762"/>
            <a:ext cx="5366573" cy="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5"/>
          </p:nvPr>
        </p:nvSpPr>
        <p:spPr>
          <a:xfrm>
            <a:off x="283202" y="76200"/>
            <a:ext cx="8860817" cy="641762"/>
          </a:xfrm>
          <a:prstGeom prst="rect">
            <a:avLst/>
          </a:prstGeom>
        </p:spPr>
        <p:txBody>
          <a:bodyPr vert="horz"/>
          <a:lstStyle>
            <a:lvl1pPr marL="0" indent="0" algn="ctr">
              <a:buNone/>
              <a:defRPr sz="3200">
                <a:solidFill>
                  <a:srgbClr val="800000"/>
                </a:solidFill>
              </a:defRPr>
            </a:lvl1pPr>
          </a:lstStyle>
          <a:p>
            <a:pPr lvl="0"/>
            <a:r>
              <a:rPr lang="en-US" dirty="0"/>
              <a:t>Click to edit Master text styles</a:t>
            </a:r>
          </a:p>
        </p:txBody>
      </p:sp>
      <p:pic>
        <p:nvPicPr>
          <p:cNvPr id="9" name="Picture 2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533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067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D50-2017">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82649" y="6541558"/>
            <a:ext cx="558151" cy="316442"/>
          </a:xfrm>
          <a:prstGeom prst="rect">
            <a:avLst/>
          </a:prstGeom>
        </p:spPr>
        <p:txBody>
          <a:bodyPr vert="horz" lIns="91440" tIns="45720" rIns="91440" bIns="45720" rtlCol="0" anchor="ctr"/>
          <a:lstStyle>
            <a:lvl1pPr>
              <a:defRPr lang="en-US" sz="1600" smtClean="0">
                <a:solidFill>
                  <a:schemeClr val="accent1"/>
                </a:solidFill>
              </a:defRPr>
            </a:lvl1pPr>
          </a:lstStyle>
          <a:p>
            <a:pPr algn="l"/>
            <a:fld id="{D42BACD5-DBBC-4041-9454-70A8D25A0F7B}" type="slidenum">
              <a:rPr>
                <a:solidFill>
                  <a:srgbClr val="4F81BD"/>
                </a:solidFill>
              </a:rPr>
              <a:pPr algn="l"/>
              <a:t>‹#›</a:t>
            </a:fld>
            <a:endParaRPr dirty="0">
              <a:solidFill>
                <a:srgbClr val="4F81BD"/>
              </a:solidFill>
            </a:endParaRPr>
          </a:p>
        </p:txBody>
      </p:sp>
      <p:sp>
        <p:nvSpPr>
          <p:cNvPr id="10" name="Rectangle 9"/>
          <p:cNvSpPr>
            <a:spLocks/>
          </p:cNvSpPr>
          <p:nvPr userDrawn="1"/>
        </p:nvSpPr>
        <p:spPr>
          <a:xfrm>
            <a:off x="234340" y="914400"/>
            <a:ext cx="48431" cy="4883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5" name="Footer Placeholder 4"/>
          <p:cNvSpPr>
            <a:spLocks noGrp="1"/>
          </p:cNvSpPr>
          <p:nvPr>
            <p:ph type="ftr" sz="quarter" idx="14"/>
          </p:nvPr>
        </p:nvSpPr>
        <p:spPr>
          <a:xfrm rot="16200000">
            <a:off x="-3039103" y="3560341"/>
            <a:ext cx="6324602" cy="270719"/>
          </a:xfrm>
          <a:prstGeom prst="rect">
            <a:avLst/>
          </a:prstGeom>
        </p:spPr>
        <p:txBody>
          <a:bodyPr/>
          <a:lstStyle>
            <a:lvl1pPr>
              <a:defRPr sz="1400">
                <a:solidFill>
                  <a:schemeClr val="bg1">
                    <a:lumMod val="50000"/>
                  </a:schemeClr>
                </a:solidFill>
              </a:defRPr>
            </a:lvl1pPr>
          </a:lstStyle>
          <a:p>
            <a:r>
              <a:rPr lang="en-US">
                <a:solidFill>
                  <a:prstClr val="white">
                    <a:lumMod val="50000"/>
                  </a:prstClr>
                </a:solidFill>
              </a:rPr>
              <a:t>Hartmut Sadrozinski, “UFSD ASICs" , June 3, 2022</a:t>
            </a:r>
            <a:endParaRPr lang="en-US" dirty="0">
              <a:solidFill>
                <a:prstClr val="white">
                  <a:lumMod val="50000"/>
                </a:prstClr>
              </a:solidFill>
            </a:endParaRPr>
          </a:p>
        </p:txBody>
      </p:sp>
      <p:cxnSp>
        <p:nvCxnSpPr>
          <p:cNvPr id="3" name="Straight Connector 2"/>
          <p:cNvCxnSpPr/>
          <p:nvPr userDrawn="1"/>
        </p:nvCxnSpPr>
        <p:spPr>
          <a:xfrm>
            <a:off x="2061964" y="641762"/>
            <a:ext cx="5366573" cy="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5"/>
          </p:nvPr>
        </p:nvSpPr>
        <p:spPr>
          <a:xfrm>
            <a:off x="283183" y="76200"/>
            <a:ext cx="8860817" cy="641762"/>
          </a:xfrm>
          <a:prstGeom prst="rect">
            <a:avLst/>
          </a:prstGeom>
        </p:spPr>
        <p:txBody>
          <a:bodyPr vert="horz"/>
          <a:lstStyle>
            <a:lvl1pPr marL="0" indent="0" algn="ctr">
              <a:buNone/>
              <a:defRPr sz="3200">
                <a:solidFill>
                  <a:srgbClr val="800000"/>
                </a:solidFill>
              </a:defRPr>
            </a:lvl1pPr>
          </a:lstStyle>
          <a:p>
            <a:pPr lvl="0"/>
            <a:r>
              <a:rPr lang="en-US" dirty="0"/>
              <a:t>Click to edit Master text styles</a:t>
            </a:r>
          </a:p>
        </p:txBody>
      </p:sp>
      <p:pic>
        <p:nvPicPr>
          <p:cNvPr id="9" name="Picture 2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533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36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Hartmut Sadrozinski, “UFSD ASICs" , June 3, 2022</a:t>
            </a:r>
          </a:p>
        </p:txBody>
      </p:sp>
      <p:sp>
        <p:nvSpPr>
          <p:cNvPr id="6" name="Slide Number Placeholder 5"/>
          <p:cNvSpPr>
            <a:spLocks noGrp="1"/>
          </p:cNvSpPr>
          <p:nvPr>
            <p:ph type="sldNum" sz="quarter" idx="12"/>
          </p:nvPr>
        </p:nvSpPr>
        <p:spPr/>
        <p:txBody>
          <a:bodyPr/>
          <a:lstStyle/>
          <a:p>
            <a:fld id="{DD631530-60A7-45DB-9E8A-278224D830F7}" type="slidenum">
              <a:rPr lang="en-US" smtClean="0"/>
              <a:t>‹#›</a:t>
            </a:fld>
            <a:endParaRPr lang="en-US"/>
          </a:p>
        </p:txBody>
      </p:sp>
    </p:spTree>
    <p:extLst>
      <p:ext uri="{BB962C8B-B14F-4D97-AF65-F5344CB8AC3E}">
        <p14:creationId xmlns:p14="http://schemas.microsoft.com/office/powerpoint/2010/main" val="419159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Hartmut Sadrozinski, “UFSD ASICs" , June 3, 2022</a:t>
            </a:r>
          </a:p>
        </p:txBody>
      </p:sp>
      <p:sp>
        <p:nvSpPr>
          <p:cNvPr id="6" name="Slide Number Placeholder 5"/>
          <p:cNvSpPr>
            <a:spLocks noGrp="1"/>
          </p:cNvSpPr>
          <p:nvPr>
            <p:ph type="sldNum" sz="quarter" idx="12"/>
          </p:nvPr>
        </p:nvSpPr>
        <p:spPr/>
        <p:txBody>
          <a:bodyPr/>
          <a:lstStyle/>
          <a:p>
            <a:fld id="{DD631530-60A7-45DB-9E8A-278224D830F7}" type="slidenum">
              <a:rPr lang="en-US" smtClean="0"/>
              <a:t>‹#›</a:t>
            </a:fld>
            <a:endParaRPr lang="en-US"/>
          </a:p>
        </p:txBody>
      </p:sp>
    </p:spTree>
    <p:extLst>
      <p:ext uri="{BB962C8B-B14F-4D97-AF65-F5344CB8AC3E}">
        <p14:creationId xmlns:p14="http://schemas.microsoft.com/office/powerpoint/2010/main" val="1422603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Hartmut Sadrozinski, “UFSD ASICs" , June 3, 2022</a:t>
            </a:r>
          </a:p>
        </p:txBody>
      </p:sp>
      <p:sp>
        <p:nvSpPr>
          <p:cNvPr id="7" name="Slide Number Placeholder 6"/>
          <p:cNvSpPr>
            <a:spLocks noGrp="1"/>
          </p:cNvSpPr>
          <p:nvPr>
            <p:ph type="sldNum" sz="quarter" idx="12"/>
          </p:nvPr>
        </p:nvSpPr>
        <p:spPr/>
        <p:txBody>
          <a:bodyPr/>
          <a:lstStyle/>
          <a:p>
            <a:fld id="{DD631530-60A7-45DB-9E8A-278224D830F7}" type="slidenum">
              <a:rPr lang="en-US" smtClean="0"/>
              <a:t>‹#›</a:t>
            </a:fld>
            <a:endParaRPr lang="en-US"/>
          </a:p>
        </p:txBody>
      </p:sp>
    </p:spTree>
    <p:extLst>
      <p:ext uri="{BB962C8B-B14F-4D97-AF65-F5344CB8AC3E}">
        <p14:creationId xmlns:p14="http://schemas.microsoft.com/office/powerpoint/2010/main" val="299212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Hartmut Sadrozinski, “UFSD ASICs" , June 3, 2022</a:t>
            </a:r>
          </a:p>
        </p:txBody>
      </p:sp>
      <p:sp>
        <p:nvSpPr>
          <p:cNvPr id="9" name="Slide Number Placeholder 8"/>
          <p:cNvSpPr>
            <a:spLocks noGrp="1"/>
          </p:cNvSpPr>
          <p:nvPr>
            <p:ph type="sldNum" sz="quarter" idx="12"/>
          </p:nvPr>
        </p:nvSpPr>
        <p:spPr/>
        <p:txBody>
          <a:bodyPr/>
          <a:lstStyle/>
          <a:p>
            <a:fld id="{DD631530-60A7-45DB-9E8A-278224D830F7}" type="slidenum">
              <a:rPr lang="en-US" smtClean="0"/>
              <a:t>‹#›</a:t>
            </a:fld>
            <a:endParaRPr lang="en-US"/>
          </a:p>
        </p:txBody>
      </p:sp>
    </p:spTree>
    <p:extLst>
      <p:ext uri="{BB962C8B-B14F-4D97-AF65-F5344CB8AC3E}">
        <p14:creationId xmlns:p14="http://schemas.microsoft.com/office/powerpoint/2010/main" val="340524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Hartmut Sadrozinski, “UFSD ASICs" , June 3, 2022</a:t>
            </a:r>
          </a:p>
        </p:txBody>
      </p:sp>
      <p:sp>
        <p:nvSpPr>
          <p:cNvPr id="5" name="Slide Number Placeholder 4"/>
          <p:cNvSpPr>
            <a:spLocks noGrp="1"/>
          </p:cNvSpPr>
          <p:nvPr>
            <p:ph type="sldNum" sz="quarter" idx="12"/>
          </p:nvPr>
        </p:nvSpPr>
        <p:spPr/>
        <p:txBody>
          <a:bodyPr/>
          <a:lstStyle/>
          <a:p>
            <a:fld id="{DD631530-60A7-45DB-9E8A-278224D830F7}" type="slidenum">
              <a:rPr lang="en-US" smtClean="0"/>
              <a:t>‹#›</a:t>
            </a:fld>
            <a:endParaRPr lang="en-US"/>
          </a:p>
        </p:txBody>
      </p:sp>
    </p:spTree>
    <p:extLst>
      <p:ext uri="{BB962C8B-B14F-4D97-AF65-F5344CB8AC3E}">
        <p14:creationId xmlns:p14="http://schemas.microsoft.com/office/powerpoint/2010/main" val="100816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Hartmut Sadrozinski, “UFSD ASICs" , June 3, 2022</a:t>
            </a:r>
          </a:p>
        </p:txBody>
      </p:sp>
      <p:sp>
        <p:nvSpPr>
          <p:cNvPr id="4" name="Slide Number Placeholder 3"/>
          <p:cNvSpPr>
            <a:spLocks noGrp="1"/>
          </p:cNvSpPr>
          <p:nvPr>
            <p:ph type="sldNum" sz="quarter" idx="12"/>
          </p:nvPr>
        </p:nvSpPr>
        <p:spPr/>
        <p:txBody>
          <a:bodyPr/>
          <a:lstStyle/>
          <a:p>
            <a:fld id="{DD631530-60A7-45DB-9E8A-278224D830F7}" type="slidenum">
              <a:rPr lang="en-US" smtClean="0"/>
              <a:t>‹#›</a:t>
            </a:fld>
            <a:endParaRPr lang="en-US"/>
          </a:p>
        </p:txBody>
      </p:sp>
    </p:spTree>
    <p:extLst>
      <p:ext uri="{BB962C8B-B14F-4D97-AF65-F5344CB8AC3E}">
        <p14:creationId xmlns:p14="http://schemas.microsoft.com/office/powerpoint/2010/main" val="4179877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Hartmut Sadrozinski, “UFSD ASICs" , June 3, 2022</a:t>
            </a:r>
          </a:p>
        </p:txBody>
      </p:sp>
      <p:sp>
        <p:nvSpPr>
          <p:cNvPr id="7" name="Slide Number Placeholder 6"/>
          <p:cNvSpPr>
            <a:spLocks noGrp="1"/>
          </p:cNvSpPr>
          <p:nvPr>
            <p:ph type="sldNum" sz="quarter" idx="12"/>
          </p:nvPr>
        </p:nvSpPr>
        <p:spPr/>
        <p:txBody>
          <a:bodyPr/>
          <a:lstStyle/>
          <a:p>
            <a:fld id="{DD631530-60A7-45DB-9E8A-278224D830F7}" type="slidenum">
              <a:rPr lang="en-US" smtClean="0"/>
              <a:t>‹#›</a:t>
            </a:fld>
            <a:endParaRPr lang="en-US"/>
          </a:p>
        </p:txBody>
      </p:sp>
    </p:spTree>
    <p:extLst>
      <p:ext uri="{BB962C8B-B14F-4D97-AF65-F5344CB8AC3E}">
        <p14:creationId xmlns:p14="http://schemas.microsoft.com/office/powerpoint/2010/main" val="222916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Hartmut Sadrozinski, “UFSD ASICs" , June 3, 2022</a:t>
            </a:r>
          </a:p>
        </p:txBody>
      </p:sp>
      <p:sp>
        <p:nvSpPr>
          <p:cNvPr id="7" name="Slide Number Placeholder 6"/>
          <p:cNvSpPr>
            <a:spLocks noGrp="1"/>
          </p:cNvSpPr>
          <p:nvPr>
            <p:ph type="sldNum" sz="quarter" idx="12"/>
          </p:nvPr>
        </p:nvSpPr>
        <p:spPr/>
        <p:txBody>
          <a:bodyPr/>
          <a:lstStyle/>
          <a:p>
            <a:fld id="{DD631530-60A7-45DB-9E8A-278224D830F7}" type="slidenum">
              <a:rPr lang="en-US" smtClean="0"/>
              <a:t>‹#›</a:t>
            </a:fld>
            <a:endParaRPr lang="en-US"/>
          </a:p>
        </p:txBody>
      </p:sp>
    </p:spTree>
    <p:extLst>
      <p:ext uri="{BB962C8B-B14F-4D97-AF65-F5344CB8AC3E}">
        <p14:creationId xmlns:p14="http://schemas.microsoft.com/office/powerpoint/2010/main" val="1958488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Hartmut Sadrozinski, “UFSD ASICs" , June 3, 2022</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31530-60A7-45DB-9E8A-278224D830F7}" type="slidenum">
              <a:rPr lang="en-US" smtClean="0"/>
              <a:t>‹#›</a:t>
            </a:fld>
            <a:endParaRPr lang="en-US"/>
          </a:p>
        </p:txBody>
      </p:sp>
    </p:spTree>
    <p:extLst>
      <p:ext uri="{BB962C8B-B14F-4D97-AF65-F5344CB8AC3E}">
        <p14:creationId xmlns:p14="http://schemas.microsoft.com/office/powerpoint/2010/main" val="670740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631530-60A7-45DB-9E8A-278224D830F7}" type="slidenum">
              <a:rPr lang="en-US" smtClean="0"/>
              <a:t>1</a:t>
            </a:fld>
            <a:endParaRPr lang="en-US"/>
          </a:p>
        </p:txBody>
      </p:sp>
      <p:sp>
        <p:nvSpPr>
          <p:cNvPr id="4" name="TextBox 3"/>
          <p:cNvSpPr txBox="1"/>
          <p:nvPr/>
        </p:nvSpPr>
        <p:spPr>
          <a:xfrm>
            <a:off x="228600" y="457200"/>
            <a:ext cx="868680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General Considerations for Electronics Work at UCSC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85800" y="828020"/>
            <a:ext cx="7543800" cy="5909310"/>
          </a:xfrm>
          <a:prstGeom prst="rect">
            <a:avLst/>
          </a:prstGeom>
          <a:noFill/>
        </p:spPr>
        <p:txBody>
          <a:bodyPr wrap="square" rtlCol="0">
            <a:spAutoFit/>
          </a:bodyPr>
          <a:lstStyle/>
          <a:p>
            <a:endParaRPr lang="en-US" dirty="0" smtClean="0"/>
          </a:p>
          <a:p>
            <a:pPr algn="just"/>
            <a:r>
              <a:rPr lang="en-US" dirty="0" smtClean="0"/>
              <a:t>Originally designed a single channel amplifier using discrete components, was very useful for studying sensors but not practical for sensors with many channels.   Now working on several options aimed at VLSI amplifiers.</a:t>
            </a:r>
          </a:p>
          <a:p>
            <a:pPr algn="just"/>
            <a:r>
              <a:rPr lang="en-US" dirty="0" smtClean="0"/>
              <a:t> We are working with 3 VLSI projects for AC-LGADs (details to follow).  All use trans-impedance front end amplifiers. These have low input impedance,  resistive feedback, and moderate gain to try to maintain as much as possible the short rise time of the LGAD signal.  Typical output signals are about 40-120 </a:t>
            </a:r>
            <a:r>
              <a:rPr lang="en-US" dirty="0" err="1" smtClean="0"/>
              <a:t>mVolts</a:t>
            </a:r>
            <a:r>
              <a:rPr lang="en-US" dirty="0" smtClean="0"/>
              <a:t> and noise of 1-2 </a:t>
            </a:r>
            <a:r>
              <a:rPr lang="en-US" dirty="0" err="1" smtClean="0"/>
              <a:t>mVolts</a:t>
            </a:r>
            <a:r>
              <a:rPr lang="en-US" dirty="0" smtClean="0"/>
              <a:t>.  So signal-to-noise is about 30 to 60, depending partly on the input capacitance.  Power typically 0.7-2 </a:t>
            </a:r>
            <a:r>
              <a:rPr lang="en-US" dirty="0" err="1" smtClean="0"/>
              <a:t>mWatts</a:t>
            </a:r>
            <a:r>
              <a:rPr lang="en-US" dirty="0" smtClean="0"/>
              <a:t> per channel.</a:t>
            </a:r>
          </a:p>
          <a:p>
            <a:pPr algn="just"/>
            <a:r>
              <a:rPr lang="en-US" dirty="0" smtClean="0"/>
              <a:t>The </a:t>
            </a:r>
            <a:r>
              <a:rPr lang="en-US" dirty="0" smtClean="0"/>
              <a:t>AC-LGAD strip detector </a:t>
            </a:r>
            <a:r>
              <a:rPr lang="en-US" dirty="0" smtClean="0"/>
              <a:t>behaves like a ladder network of distributed R’s (from the n++ sheet) and C’s (from the metal readout strip) driven by a current source of the detector.  The signal sharing is determined by the impedances of these elements  and to minimize the sharing we would like a large sheet resistance for the n++ and a large capacitance of the readout strip to the n++ so a thin oxide separating the n++ and the metal strip.  Would however like to minimize the strip capacitance to the back plane.  Also would like to minimize the resistance of the metal strip itself.  These are design considerations for the sensor, which then impact its performance when combined with the electronics.</a:t>
            </a:r>
            <a:endParaRPr lang="en-US" dirty="0"/>
          </a:p>
        </p:txBody>
      </p:sp>
    </p:spTree>
    <p:extLst>
      <p:ext uri="{BB962C8B-B14F-4D97-AF65-F5344CB8AC3E}">
        <p14:creationId xmlns:p14="http://schemas.microsoft.com/office/powerpoint/2010/main" val="2089473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10</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7" name="Rectangle 6">
            <a:extLst>
              <a:ext uri="{FF2B5EF4-FFF2-40B4-BE49-F238E27FC236}">
                <a16:creationId xmlns="" xmlns:a16="http://schemas.microsoft.com/office/drawing/2014/main" id="{92F0AAE4-BA69-4BAC-8D3E-8EB762289C92}"/>
              </a:ext>
            </a:extLst>
          </p:cNvPr>
          <p:cNvSpPr/>
          <p:nvPr/>
        </p:nvSpPr>
        <p:spPr>
          <a:xfrm>
            <a:off x="0" y="69568"/>
            <a:ext cx="9220200" cy="523220"/>
          </a:xfrm>
          <a:prstGeom prst="rect">
            <a:avLst/>
          </a:prstGeom>
        </p:spPr>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What about Strip sensors with “Large” Capacitance?</a:t>
            </a:r>
            <a:endParaRPr lang="en-US" dirty="0">
              <a:solidFill>
                <a:srgbClr val="00206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 xmlns:a16="http://schemas.microsoft.com/office/drawing/2014/main" id="{21D1D7CD-322C-493D-8BCC-F5F56BE985B2}"/>
              </a:ext>
            </a:extLst>
          </p:cNvPr>
          <p:cNvSpPr/>
          <p:nvPr/>
        </p:nvSpPr>
        <p:spPr>
          <a:xfrm>
            <a:off x="4190999" y="833497"/>
            <a:ext cx="4953001" cy="2862322"/>
          </a:xfrm>
          <a:prstGeom prst="rect">
            <a:avLst/>
          </a:prstGeom>
        </p:spPr>
        <p:txBody>
          <a:bodyPr wrap="square">
            <a:spAutoFit/>
          </a:bodyPr>
          <a:lstStyle/>
          <a:p>
            <a:r>
              <a:rPr lang="en-US" dirty="0" err="1"/>
              <a:t>Anadyne</a:t>
            </a:r>
            <a:r>
              <a:rPr lang="en-US" dirty="0"/>
              <a:t> Simulation (Low-power </a:t>
            </a:r>
            <a:r>
              <a:rPr lang="en-US" dirty="0" smtClean="0"/>
              <a:t>Option):</a:t>
            </a:r>
            <a:endParaRPr lang="en-US" dirty="0"/>
          </a:p>
          <a:p>
            <a:endParaRPr lang="en-US" dirty="0"/>
          </a:p>
          <a:p>
            <a:endParaRPr lang="en-US" dirty="0"/>
          </a:p>
          <a:p>
            <a:endParaRPr lang="en-US" dirty="0"/>
          </a:p>
          <a:p>
            <a:endParaRPr lang="en-US" dirty="0"/>
          </a:p>
          <a:p>
            <a:r>
              <a:rPr lang="en-US" dirty="0"/>
              <a:t>Capacitance reduces </a:t>
            </a:r>
            <a:r>
              <a:rPr lang="en-US" dirty="0" err="1"/>
              <a:t>dV</a:t>
            </a:r>
            <a:r>
              <a:rPr lang="en-US" dirty="0"/>
              <a:t>/dt and increases Noise </a:t>
            </a:r>
            <a:r>
              <a:rPr lang="en-US" dirty="0" smtClean="0"/>
              <a:t>(</a:t>
            </a:r>
            <a:r>
              <a:rPr lang="en-US" dirty="0"/>
              <a:t>can be </a:t>
            </a:r>
            <a:r>
              <a:rPr lang="en-US" dirty="0" smtClean="0"/>
              <a:t>partially mitigated </a:t>
            </a:r>
            <a:r>
              <a:rPr lang="en-US" dirty="0"/>
              <a:t>with larger power</a:t>
            </a:r>
            <a:r>
              <a:rPr lang="en-US" dirty="0" smtClean="0"/>
              <a:t>).</a:t>
            </a:r>
            <a:endParaRPr lang="en-US" dirty="0"/>
          </a:p>
          <a:p>
            <a:endParaRPr lang="en-US" dirty="0"/>
          </a:p>
          <a:p>
            <a:endParaRPr lang="en-US" dirty="0"/>
          </a:p>
          <a:p>
            <a:r>
              <a:rPr lang="en-US" dirty="0"/>
              <a:t>				</a:t>
            </a:r>
          </a:p>
        </p:txBody>
      </p:sp>
      <p:pic>
        <p:nvPicPr>
          <p:cNvPr id="4" name="Picture 3">
            <a:extLst>
              <a:ext uri="{FF2B5EF4-FFF2-40B4-BE49-F238E27FC236}">
                <a16:creationId xmlns="" xmlns:a16="http://schemas.microsoft.com/office/drawing/2014/main" id="{52FE84F6-8BDE-4FD6-A016-43ACDCC12979}"/>
              </a:ext>
            </a:extLst>
          </p:cNvPr>
          <p:cNvPicPr>
            <a:picLocks noChangeAspect="1"/>
          </p:cNvPicPr>
          <p:nvPr/>
        </p:nvPicPr>
        <p:blipFill>
          <a:blip r:embed="rId3"/>
          <a:stretch>
            <a:fillRect/>
          </a:stretch>
        </p:blipFill>
        <p:spPr>
          <a:xfrm>
            <a:off x="557066" y="692503"/>
            <a:ext cx="3316472" cy="2050697"/>
          </a:xfrm>
          <a:prstGeom prst="rect">
            <a:avLst/>
          </a:prstGeom>
        </p:spPr>
      </p:pic>
      <p:pic>
        <p:nvPicPr>
          <p:cNvPr id="6" name="Picture 5">
            <a:extLst>
              <a:ext uri="{FF2B5EF4-FFF2-40B4-BE49-F238E27FC236}">
                <a16:creationId xmlns="" xmlns:a16="http://schemas.microsoft.com/office/drawing/2014/main" id="{F16E024D-4EC5-4644-9E80-967979456808}"/>
              </a:ext>
            </a:extLst>
          </p:cNvPr>
          <p:cNvPicPr>
            <a:picLocks noChangeAspect="1"/>
          </p:cNvPicPr>
          <p:nvPr/>
        </p:nvPicPr>
        <p:blipFill>
          <a:blip r:embed="rId4"/>
          <a:stretch>
            <a:fillRect/>
          </a:stretch>
        </p:blipFill>
        <p:spPr>
          <a:xfrm>
            <a:off x="531091" y="2743200"/>
            <a:ext cx="3316473" cy="2050697"/>
          </a:xfrm>
          <a:prstGeom prst="rect">
            <a:avLst/>
          </a:prstGeom>
        </p:spPr>
      </p:pic>
      <p:sp>
        <p:nvSpPr>
          <p:cNvPr id="11" name="Rectangle 10">
            <a:extLst>
              <a:ext uri="{FF2B5EF4-FFF2-40B4-BE49-F238E27FC236}">
                <a16:creationId xmlns="" xmlns:a16="http://schemas.microsoft.com/office/drawing/2014/main" id="{95282CF5-F958-474A-BE67-A2C74F662750}"/>
              </a:ext>
            </a:extLst>
          </p:cNvPr>
          <p:cNvSpPr/>
          <p:nvPr/>
        </p:nvSpPr>
        <p:spPr>
          <a:xfrm>
            <a:off x="4129292" y="5105400"/>
            <a:ext cx="3657989" cy="1200329"/>
          </a:xfrm>
          <a:prstGeom prst="rect">
            <a:avLst/>
          </a:prstGeom>
        </p:spPr>
        <p:txBody>
          <a:bodyPr wrap="none">
            <a:spAutoFit/>
          </a:bodyPr>
          <a:lstStyle/>
          <a:p>
            <a:r>
              <a:rPr lang="en-US" dirty="0"/>
              <a:t>Jitter </a:t>
            </a:r>
          </a:p>
          <a:p>
            <a:r>
              <a:rPr lang="en-US" dirty="0"/>
              <a:t>&lt; 10 </a:t>
            </a:r>
            <a:r>
              <a:rPr lang="en-US" dirty="0" err="1"/>
              <a:t>ps</a:t>
            </a:r>
            <a:r>
              <a:rPr lang="en-US" dirty="0"/>
              <a:t> requires Capacitance &lt; 1.5 pF</a:t>
            </a:r>
          </a:p>
          <a:p>
            <a:r>
              <a:rPr lang="en-US" dirty="0"/>
              <a:t>&lt; 20 </a:t>
            </a:r>
            <a:r>
              <a:rPr lang="en-US" dirty="0" err="1"/>
              <a:t>ps</a:t>
            </a:r>
            <a:r>
              <a:rPr lang="en-US" dirty="0"/>
              <a:t> requires Capacitance </a:t>
            </a:r>
            <a:r>
              <a:rPr lang="en-US"/>
              <a:t>&lt; 2.5 pF</a:t>
            </a:r>
            <a:endParaRPr lang="en-US" dirty="0"/>
          </a:p>
          <a:p>
            <a:r>
              <a:rPr lang="en-US" dirty="0"/>
              <a:t> </a:t>
            </a:r>
          </a:p>
        </p:txBody>
      </p:sp>
      <p:pic>
        <p:nvPicPr>
          <p:cNvPr id="12" name="Picture 11">
            <a:extLst>
              <a:ext uri="{FF2B5EF4-FFF2-40B4-BE49-F238E27FC236}">
                <a16:creationId xmlns="" xmlns:a16="http://schemas.microsoft.com/office/drawing/2014/main" id="{8ECCBC0A-12B5-4473-A3F1-21B1EF7E3B58}"/>
              </a:ext>
            </a:extLst>
          </p:cNvPr>
          <p:cNvPicPr>
            <a:picLocks noChangeAspect="1"/>
          </p:cNvPicPr>
          <p:nvPr/>
        </p:nvPicPr>
        <p:blipFill>
          <a:blip r:embed="rId5"/>
          <a:stretch>
            <a:fillRect/>
          </a:stretch>
        </p:blipFill>
        <p:spPr>
          <a:xfrm>
            <a:off x="531091" y="4793898"/>
            <a:ext cx="3050309" cy="1889371"/>
          </a:xfrm>
          <a:prstGeom prst="rect">
            <a:avLst/>
          </a:prstGeom>
        </p:spPr>
      </p:pic>
    </p:spTree>
    <p:extLst>
      <p:ext uri="{BB962C8B-B14F-4D97-AF65-F5344CB8AC3E}">
        <p14:creationId xmlns:p14="http://schemas.microsoft.com/office/powerpoint/2010/main" val="2844795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11</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7" name="Rectangle 6">
            <a:extLst>
              <a:ext uri="{FF2B5EF4-FFF2-40B4-BE49-F238E27FC236}">
                <a16:creationId xmlns="" xmlns:a16="http://schemas.microsoft.com/office/drawing/2014/main" id="{92F0AAE4-BA69-4BAC-8D3E-8EB762289C92}"/>
              </a:ext>
            </a:extLst>
          </p:cNvPr>
          <p:cNvSpPr/>
          <p:nvPr/>
        </p:nvSpPr>
        <p:spPr>
          <a:xfrm>
            <a:off x="609600" y="69568"/>
            <a:ext cx="8534400" cy="523220"/>
          </a:xfrm>
          <a:prstGeom prst="rect">
            <a:avLst/>
          </a:prstGeom>
        </p:spPr>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What about ASIC with larger Risetime: FAST2</a:t>
            </a:r>
            <a:endParaRPr lang="en-US" dirty="0">
              <a:solidFill>
                <a:srgbClr val="00206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 xmlns:a16="http://schemas.microsoft.com/office/drawing/2014/main" id="{95282CF5-F958-474A-BE67-A2C74F662750}"/>
              </a:ext>
            </a:extLst>
          </p:cNvPr>
          <p:cNvSpPr/>
          <p:nvPr/>
        </p:nvSpPr>
        <p:spPr>
          <a:xfrm>
            <a:off x="990600" y="5286016"/>
            <a:ext cx="7162800" cy="1477328"/>
          </a:xfrm>
          <a:prstGeom prst="rect">
            <a:avLst/>
          </a:prstGeom>
        </p:spPr>
        <p:txBody>
          <a:bodyPr wrap="square">
            <a:spAutoFit/>
          </a:bodyPr>
          <a:lstStyle/>
          <a:p>
            <a:r>
              <a:rPr lang="en-US" dirty="0"/>
              <a:t>With C ~ 400 </a:t>
            </a:r>
            <a:r>
              <a:rPr lang="en-US" dirty="0" err="1"/>
              <a:t>fF</a:t>
            </a:r>
            <a:r>
              <a:rPr lang="en-US" dirty="0"/>
              <a:t>: </a:t>
            </a:r>
          </a:p>
          <a:p>
            <a:r>
              <a:rPr lang="en-US" dirty="0"/>
              <a:t>Jitter @ 20 </a:t>
            </a:r>
            <a:r>
              <a:rPr lang="en-US" dirty="0" err="1"/>
              <a:t>fC</a:t>
            </a:r>
            <a:r>
              <a:rPr lang="en-US" dirty="0"/>
              <a:t>:   	1.26/(281/0.95) = 4 </a:t>
            </a:r>
            <a:r>
              <a:rPr lang="en-US" dirty="0" err="1"/>
              <a:t>ps</a:t>
            </a:r>
            <a:endParaRPr lang="en-US" dirty="0"/>
          </a:p>
          <a:p>
            <a:r>
              <a:rPr lang="en-US" dirty="0"/>
              <a:t>Jitter @ 10 </a:t>
            </a:r>
            <a:r>
              <a:rPr lang="en-US" dirty="0" err="1"/>
              <a:t>fC</a:t>
            </a:r>
            <a:r>
              <a:rPr lang="en-US" dirty="0"/>
              <a:t>:	1.3/(150/0.95) = 8 </a:t>
            </a:r>
            <a:r>
              <a:rPr lang="en-US" dirty="0" err="1" smtClean="0"/>
              <a:t>ps</a:t>
            </a:r>
            <a:endParaRPr lang="en-US" dirty="0" smtClean="0"/>
          </a:p>
          <a:p>
            <a:r>
              <a:rPr lang="en-US" dirty="0" smtClean="0"/>
              <a:t>Chip has two amplifier designs (Called Evo1 and Evo2), both have two stages of amplification, give different noise values measured above.</a:t>
            </a:r>
            <a:endParaRPr lang="en-US" dirty="0"/>
          </a:p>
        </p:txBody>
      </p:sp>
      <p:pic>
        <p:nvPicPr>
          <p:cNvPr id="3" name="Picture 2">
            <a:extLst>
              <a:ext uri="{FF2B5EF4-FFF2-40B4-BE49-F238E27FC236}">
                <a16:creationId xmlns="" xmlns:a16="http://schemas.microsoft.com/office/drawing/2014/main" id="{30445257-A4EC-424A-86CB-95D292CD4A90}"/>
              </a:ext>
            </a:extLst>
          </p:cNvPr>
          <p:cNvPicPr>
            <a:picLocks noChangeAspect="1"/>
          </p:cNvPicPr>
          <p:nvPr/>
        </p:nvPicPr>
        <p:blipFill rotWithShape="1">
          <a:blip r:embed="rId3"/>
          <a:srcRect l="27784" t="8475" r="17978" b="3390"/>
          <a:stretch/>
        </p:blipFill>
        <p:spPr>
          <a:xfrm>
            <a:off x="457200" y="762000"/>
            <a:ext cx="1828801" cy="3962400"/>
          </a:xfrm>
          <a:prstGeom prst="rect">
            <a:avLst/>
          </a:prstGeom>
        </p:spPr>
      </p:pic>
      <p:pic>
        <p:nvPicPr>
          <p:cNvPr id="10" name="Picture 9">
            <a:extLst>
              <a:ext uri="{FF2B5EF4-FFF2-40B4-BE49-F238E27FC236}">
                <a16:creationId xmlns="" xmlns:a16="http://schemas.microsoft.com/office/drawing/2014/main" id="{B45181ED-10BB-4F6C-91F8-80F3F3DD5CBC}"/>
              </a:ext>
            </a:extLst>
          </p:cNvPr>
          <p:cNvPicPr>
            <a:picLocks noChangeAspect="1"/>
          </p:cNvPicPr>
          <p:nvPr/>
        </p:nvPicPr>
        <p:blipFill rotWithShape="1">
          <a:blip r:embed="rId4"/>
          <a:srcRect t="20363" r="41667" b="11473"/>
          <a:stretch/>
        </p:blipFill>
        <p:spPr>
          <a:xfrm>
            <a:off x="2595545" y="669312"/>
            <a:ext cx="2808047" cy="2161020"/>
          </a:xfrm>
          <a:prstGeom prst="rect">
            <a:avLst/>
          </a:prstGeom>
        </p:spPr>
      </p:pic>
      <p:pic>
        <p:nvPicPr>
          <p:cNvPr id="13" name="Picture 12">
            <a:extLst>
              <a:ext uri="{FF2B5EF4-FFF2-40B4-BE49-F238E27FC236}">
                <a16:creationId xmlns="" xmlns:a16="http://schemas.microsoft.com/office/drawing/2014/main" id="{B99139AA-4D30-4853-B067-95631B11FD27}"/>
              </a:ext>
            </a:extLst>
          </p:cNvPr>
          <p:cNvPicPr>
            <a:picLocks noChangeAspect="1"/>
          </p:cNvPicPr>
          <p:nvPr/>
        </p:nvPicPr>
        <p:blipFill rotWithShape="1">
          <a:blip r:embed="rId5"/>
          <a:srcRect l="833" t="28933" r="53333" b="15602"/>
          <a:stretch/>
        </p:blipFill>
        <p:spPr>
          <a:xfrm>
            <a:off x="5596531" y="669313"/>
            <a:ext cx="3362742" cy="2289051"/>
          </a:xfrm>
          <a:prstGeom prst="rect">
            <a:avLst/>
          </a:prstGeom>
        </p:spPr>
      </p:pic>
      <p:pic>
        <p:nvPicPr>
          <p:cNvPr id="15" name="Picture 14">
            <a:extLst>
              <a:ext uri="{FF2B5EF4-FFF2-40B4-BE49-F238E27FC236}">
                <a16:creationId xmlns="" xmlns:a16="http://schemas.microsoft.com/office/drawing/2014/main" id="{C39911FA-F20A-476C-BA2C-2DA5DF485C39}"/>
              </a:ext>
            </a:extLst>
          </p:cNvPr>
          <p:cNvPicPr>
            <a:picLocks noChangeAspect="1"/>
          </p:cNvPicPr>
          <p:nvPr/>
        </p:nvPicPr>
        <p:blipFill rotWithShape="1">
          <a:blip r:embed="rId6"/>
          <a:srcRect l="15833" t="15923" r="17500" b="42590"/>
          <a:stretch/>
        </p:blipFill>
        <p:spPr>
          <a:xfrm>
            <a:off x="2472481" y="2830332"/>
            <a:ext cx="6096000" cy="2670849"/>
          </a:xfrm>
          <a:prstGeom prst="rect">
            <a:avLst/>
          </a:prstGeom>
        </p:spPr>
      </p:pic>
    </p:spTree>
    <p:extLst>
      <p:ext uri="{BB962C8B-B14F-4D97-AF65-F5344CB8AC3E}">
        <p14:creationId xmlns:p14="http://schemas.microsoft.com/office/powerpoint/2010/main" val="4083753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12</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7" name="Rectangle 6">
            <a:extLst>
              <a:ext uri="{FF2B5EF4-FFF2-40B4-BE49-F238E27FC236}">
                <a16:creationId xmlns="" xmlns:a16="http://schemas.microsoft.com/office/drawing/2014/main" id="{92F0AAE4-BA69-4BAC-8D3E-8EB762289C92}"/>
              </a:ext>
            </a:extLst>
          </p:cNvPr>
          <p:cNvSpPr/>
          <p:nvPr/>
        </p:nvSpPr>
        <p:spPr>
          <a:xfrm>
            <a:off x="2895600" y="86380"/>
            <a:ext cx="7239000" cy="523220"/>
          </a:xfrm>
          <a:prstGeom prst="rect">
            <a:avLst/>
          </a:prstGeom>
        </p:spPr>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FAST2 Simulation </a:t>
            </a:r>
            <a:endParaRPr lang="en-US" dirty="0">
              <a:solidFill>
                <a:srgbClr val="002060"/>
              </a:solidFill>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 xmlns:a16="http://schemas.microsoft.com/office/drawing/2014/main" id="{B932FAD0-23EC-4BDD-A8F5-B2011740EB41}"/>
              </a:ext>
            </a:extLst>
          </p:cNvPr>
          <p:cNvGraphicFramePr>
            <a:graphicFrameLocks/>
          </p:cNvGraphicFramePr>
          <p:nvPr>
            <p:extLst>
              <p:ext uri="{D42A27DB-BD31-4B8C-83A1-F6EECF244321}">
                <p14:modId xmlns:p14="http://schemas.microsoft.com/office/powerpoint/2010/main" val="3254092168"/>
              </p:ext>
            </p:extLst>
          </p:nvPr>
        </p:nvGraphicFramePr>
        <p:xfrm>
          <a:off x="441036" y="762000"/>
          <a:ext cx="5731164" cy="2881647"/>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 xmlns:a16="http://schemas.microsoft.com/office/drawing/2014/main" id="{8861F32A-D0C0-43B2-9AE2-10FAC54A7A24}"/>
              </a:ext>
            </a:extLst>
          </p:cNvPr>
          <p:cNvPicPr>
            <a:picLocks noChangeAspect="1"/>
          </p:cNvPicPr>
          <p:nvPr/>
        </p:nvPicPr>
        <p:blipFill>
          <a:blip r:embed="rId4"/>
          <a:stretch>
            <a:fillRect/>
          </a:stretch>
        </p:blipFill>
        <p:spPr>
          <a:xfrm>
            <a:off x="762000" y="3956341"/>
            <a:ext cx="5867400" cy="2743438"/>
          </a:xfrm>
          <a:prstGeom prst="rect">
            <a:avLst/>
          </a:prstGeom>
        </p:spPr>
      </p:pic>
    </p:spTree>
    <p:extLst>
      <p:ext uri="{BB962C8B-B14F-4D97-AF65-F5344CB8AC3E}">
        <p14:creationId xmlns:p14="http://schemas.microsoft.com/office/powerpoint/2010/main" val="2009682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13</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7" name="Rectangle 6">
            <a:extLst>
              <a:ext uri="{FF2B5EF4-FFF2-40B4-BE49-F238E27FC236}">
                <a16:creationId xmlns="" xmlns:a16="http://schemas.microsoft.com/office/drawing/2014/main" id="{92F0AAE4-BA69-4BAC-8D3E-8EB762289C92}"/>
              </a:ext>
            </a:extLst>
          </p:cNvPr>
          <p:cNvSpPr/>
          <p:nvPr/>
        </p:nvSpPr>
        <p:spPr>
          <a:xfrm>
            <a:off x="457200" y="69568"/>
            <a:ext cx="8763000" cy="523220"/>
          </a:xfrm>
          <a:prstGeom prst="rect">
            <a:avLst/>
          </a:prstGeom>
        </p:spPr>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FAST2 Measurements </a:t>
            </a:r>
            <a:r>
              <a:rPr lang="en-US" sz="2800" b="1" dirty="0" smtClean="0">
                <a:solidFill>
                  <a:srgbClr val="002060"/>
                </a:solidFill>
                <a:latin typeface="Arial" panose="020B0604020202020204" pitchFamily="34" charset="0"/>
                <a:cs typeface="Arial" panose="020B0604020202020204" pitchFamily="34" charset="0"/>
              </a:rPr>
              <a:t>– Calibration Pulses</a:t>
            </a:r>
            <a:endParaRPr lang="en-US"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D678A6F1-0A9F-4AD8-A5B7-663A51DFEA4A}"/>
              </a:ext>
            </a:extLst>
          </p:cNvPr>
          <p:cNvPicPr>
            <a:picLocks noChangeAspect="1"/>
          </p:cNvPicPr>
          <p:nvPr/>
        </p:nvPicPr>
        <p:blipFill>
          <a:blip r:embed="rId3"/>
          <a:stretch>
            <a:fillRect/>
          </a:stretch>
        </p:blipFill>
        <p:spPr>
          <a:xfrm>
            <a:off x="1096818" y="1177636"/>
            <a:ext cx="5257800" cy="3779044"/>
          </a:xfrm>
          <a:prstGeom prst="rect">
            <a:avLst/>
          </a:prstGeom>
        </p:spPr>
      </p:pic>
      <p:sp>
        <p:nvSpPr>
          <p:cNvPr id="4" name="TextBox 3"/>
          <p:cNvSpPr txBox="1"/>
          <p:nvPr/>
        </p:nvSpPr>
        <p:spPr>
          <a:xfrm>
            <a:off x="1295400" y="5602147"/>
            <a:ext cx="5024377" cy="923330"/>
          </a:xfrm>
          <a:prstGeom prst="rect">
            <a:avLst/>
          </a:prstGeom>
          <a:noFill/>
        </p:spPr>
        <p:txBody>
          <a:bodyPr wrap="square" rtlCol="0">
            <a:spAutoFit/>
          </a:bodyPr>
          <a:lstStyle/>
          <a:p>
            <a:r>
              <a:rPr lang="en-US" dirty="0" smtClean="0"/>
              <a:t>Two methods to determine jitter, jitter formula and measurement on scope at 30% pulse height.  Need further work to understand differences.</a:t>
            </a:r>
            <a:endParaRPr lang="en-US" dirty="0"/>
          </a:p>
        </p:txBody>
      </p:sp>
    </p:spTree>
    <p:extLst>
      <p:ext uri="{BB962C8B-B14F-4D97-AF65-F5344CB8AC3E}">
        <p14:creationId xmlns:p14="http://schemas.microsoft.com/office/powerpoint/2010/main" val="2934003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631530-60A7-45DB-9E8A-278224D830F7}" type="slidenum">
              <a:rPr lang="en-US" smtClean="0"/>
              <a:t>14</a:t>
            </a:fld>
            <a:endParaRPr lang="en-US"/>
          </a:p>
        </p:txBody>
      </p:sp>
      <p:sp>
        <p:nvSpPr>
          <p:cNvPr id="4" name="TextBox 3"/>
          <p:cNvSpPr txBox="1"/>
          <p:nvPr/>
        </p:nvSpPr>
        <p:spPr>
          <a:xfrm>
            <a:off x="685800" y="990600"/>
            <a:ext cx="7543800" cy="3570208"/>
          </a:xfrm>
          <a:prstGeom prst="rect">
            <a:avLst/>
          </a:prstGeom>
          <a:noFill/>
        </p:spPr>
        <p:txBody>
          <a:bodyPr wrap="square" rtlCol="0">
            <a:spAutoFit/>
          </a:bodyPr>
          <a:lstStyle/>
          <a:p>
            <a:r>
              <a:rPr lang="en-US" sz="2800" b="1" dirty="0" smtClean="0">
                <a:solidFill>
                  <a:srgbClr val="FF0000"/>
                </a:solidFill>
              </a:rPr>
              <a:t>Conclusions: </a:t>
            </a:r>
          </a:p>
          <a:p>
            <a:endParaRPr lang="en-US" dirty="0"/>
          </a:p>
          <a:p>
            <a:r>
              <a:rPr lang="en-US" dirty="0" smtClean="0"/>
              <a:t>Have in hand the NALU and FAST chips.  We plan to map out performance with sensors and various capacitance and power values.  For NALU chip we expect next year to have also the backend readout of the full waveform.  Would like to see if we can use the full signal information to improve the resolution limitation coming from the Landau fluctuations.  </a:t>
            </a:r>
          </a:p>
          <a:p>
            <a:endParaRPr lang="en-US" dirty="0"/>
          </a:p>
          <a:p>
            <a:r>
              <a:rPr lang="en-US" dirty="0" smtClean="0"/>
              <a:t>Almost ready for submission of the </a:t>
            </a:r>
            <a:r>
              <a:rPr lang="en-US" dirty="0" err="1" smtClean="0"/>
              <a:t>Anadyne</a:t>
            </a:r>
            <a:r>
              <a:rPr lang="en-US" dirty="0" smtClean="0"/>
              <a:t> chips (will be two, a low power and high power version).  Next year  map out performance with sensors and various capacitance values.  Want to verify the  simulated performance advantages in power and signal-to-noise for the Si-</a:t>
            </a:r>
            <a:r>
              <a:rPr lang="en-US" dirty="0" err="1" smtClean="0"/>
              <a:t>Ge</a:t>
            </a:r>
            <a:r>
              <a:rPr lang="en-US" dirty="0" smtClean="0"/>
              <a:t> technology.</a:t>
            </a:r>
            <a:endParaRPr lang="en-US" dirty="0"/>
          </a:p>
        </p:txBody>
      </p:sp>
    </p:spTree>
    <p:extLst>
      <p:ext uri="{BB962C8B-B14F-4D97-AF65-F5344CB8AC3E}">
        <p14:creationId xmlns:p14="http://schemas.microsoft.com/office/powerpoint/2010/main" val="3288330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631530-60A7-45DB-9E8A-278224D830F7}" type="slidenum">
              <a:rPr lang="en-US" smtClean="0"/>
              <a:t>15</a:t>
            </a:fld>
            <a:endParaRPr lang="en-US"/>
          </a:p>
        </p:txBody>
      </p:sp>
      <p:sp>
        <p:nvSpPr>
          <p:cNvPr id="4" name="TextBox 3"/>
          <p:cNvSpPr txBox="1"/>
          <p:nvPr/>
        </p:nvSpPr>
        <p:spPr>
          <a:xfrm>
            <a:off x="2362200" y="1905000"/>
            <a:ext cx="5562600" cy="584775"/>
          </a:xfrm>
          <a:prstGeom prst="rect">
            <a:avLst/>
          </a:prstGeom>
          <a:noFill/>
        </p:spPr>
        <p:txBody>
          <a:bodyPr wrap="square" rtlCol="0">
            <a:spAutoFit/>
          </a:bodyPr>
          <a:lstStyle/>
          <a:p>
            <a:r>
              <a:rPr lang="en-US" sz="3200" b="1" dirty="0" smtClean="0">
                <a:solidFill>
                  <a:srgbClr val="FF0000"/>
                </a:solidFill>
              </a:rPr>
              <a:t>Backup Slides:</a:t>
            </a:r>
            <a:endParaRPr lang="en-US" sz="3200" b="1" dirty="0">
              <a:solidFill>
                <a:srgbClr val="FF0000"/>
              </a:solidFill>
            </a:endParaRPr>
          </a:p>
        </p:txBody>
      </p:sp>
    </p:spTree>
    <p:extLst>
      <p:ext uri="{BB962C8B-B14F-4D97-AF65-F5344CB8AC3E}">
        <p14:creationId xmlns:p14="http://schemas.microsoft.com/office/powerpoint/2010/main" val="540765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69552" y="1310641"/>
            <a:ext cx="6683867" cy="4343400"/>
            <a:chOff x="1469552" y="1310641"/>
            <a:chExt cx="6683867" cy="4343400"/>
          </a:xfrm>
        </p:grpSpPr>
        <p:grpSp>
          <p:nvGrpSpPr>
            <p:cNvPr id="16" name="Group 15"/>
            <p:cNvGrpSpPr/>
            <p:nvPr/>
          </p:nvGrpSpPr>
          <p:grpSpPr>
            <a:xfrm>
              <a:off x="1469552" y="1310641"/>
              <a:ext cx="6683867" cy="4343400"/>
              <a:chOff x="1469533" y="1219201"/>
              <a:chExt cx="6683867" cy="4343400"/>
            </a:xfrm>
          </p:grpSpPr>
          <p:grpSp>
            <p:nvGrpSpPr>
              <p:cNvPr id="12" name="Group 11"/>
              <p:cNvGrpSpPr/>
              <p:nvPr/>
            </p:nvGrpSpPr>
            <p:grpSpPr>
              <a:xfrm>
                <a:off x="1469533" y="1219201"/>
                <a:ext cx="6683867" cy="4343400"/>
                <a:chOff x="1676400" y="948779"/>
                <a:chExt cx="5692876" cy="3699421"/>
              </a:xfrm>
            </p:grpSpPr>
            <p:grpSp>
              <p:nvGrpSpPr>
                <p:cNvPr id="11" name="Group 10"/>
                <p:cNvGrpSpPr/>
                <p:nvPr/>
              </p:nvGrpSpPr>
              <p:grpSpPr>
                <a:xfrm>
                  <a:off x="1676400" y="948779"/>
                  <a:ext cx="5692876" cy="3699421"/>
                  <a:chOff x="1676400" y="948779"/>
                  <a:chExt cx="5692876" cy="3699421"/>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948779"/>
                    <a:ext cx="5692876" cy="369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4-Point Star 3"/>
                  <p:cNvSpPr/>
                  <p:nvPr/>
                </p:nvSpPr>
                <p:spPr>
                  <a:xfrm>
                    <a:off x="2632773" y="3768798"/>
                    <a:ext cx="91440" cy="91440"/>
                  </a:xfrm>
                  <a:prstGeom prst="star4">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Curved Right Arrow 7"/>
                <p:cNvSpPr/>
                <p:nvPr/>
              </p:nvSpPr>
              <p:spPr>
                <a:xfrm>
                  <a:off x="5943600" y="1447800"/>
                  <a:ext cx="304800" cy="914400"/>
                </a:xfrm>
                <a:prstGeom prst="curv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a:off x="6174914" y="1676400"/>
                  <a:ext cx="1064086" cy="445644"/>
                </a:xfrm>
                <a:prstGeom prst="rect">
                  <a:avLst/>
                </a:prstGeom>
                <a:noFill/>
              </p:spPr>
              <p:txBody>
                <a:bodyPr wrap="square" rtlCol="0">
                  <a:spAutoFit/>
                </a:bodyPr>
                <a:lstStyle/>
                <a:p>
                  <a:r>
                    <a:rPr lang="en-US" sz="1400" b="1" dirty="0">
                      <a:solidFill>
                        <a:schemeClr val="accent1"/>
                      </a:solidFill>
                    </a:rPr>
                    <a:t>Smaller C</a:t>
                  </a:r>
                </a:p>
                <a:p>
                  <a:r>
                    <a:rPr lang="en-US" sz="1400" b="1" dirty="0">
                      <a:solidFill>
                        <a:schemeClr val="accent1"/>
                      </a:solidFill>
                    </a:rPr>
                    <a:t>Low noise</a:t>
                  </a:r>
                </a:p>
              </p:txBody>
            </p:sp>
            <p:cxnSp>
              <p:nvCxnSpPr>
                <p:cNvPr id="3" name="Straight Arrow Connector 2"/>
                <p:cNvCxnSpPr/>
                <p:nvPr/>
              </p:nvCxnSpPr>
              <p:spPr>
                <a:xfrm flipH="1">
                  <a:off x="4030548" y="2753058"/>
                  <a:ext cx="2537170" cy="8770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rot="20432538">
                  <a:off x="4388132" y="3198159"/>
                  <a:ext cx="1686458" cy="314573"/>
                </a:xfrm>
                <a:prstGeom prst="rect">
                  <a:avLst/>
                </a:prstGeom>
              </p:spPr>
              <p:txBody>
                <a:bodyPr wrap="none">
                  <a:spAutoFit/>
                </a:bodyPr>
                <a:lstStyle/>
                <a:p>
                  <a:r>
                    <a:rPr lang="en-US" sz="1800" b="1" dirty="0">
                      <a:solidFill>
                        <a:srgbClr val="FF0000"/>
                      </a:solidFill>
                    </a:rPr>
                    <a:t>Thinner sensors</a:t>
                  </a:r>
                  <a:endParaRPr lang="en-US" sz="1800" dirty="0">
                    <a:solidFill>
                      <a:srgbClr val="FF0000"/>
                    </a:solidFill>
                  </a:endParaRPr>
                </a:p>
              </p:txBody>
            </p:sp>
          </p:grpSp>
          <p:sp>
            <p:nvSpPr>
              <p:cNvPr id="15" name="TextBox 14"/>
              <p:cNvSpPr txBox="1"/>
              <p:nvPr/>
            </p:nvSpPr>
            <p:spPr>
              <a:xfrm>
                <a:off x="2326641" y="4196080"/>
                <a:ext cx="676934" cy="369332"/>
              </a:xfrm>
              <a:prstGeom prst="rect">
                <a:avLst/>
              </a:prstGeom>
              <a:solidFill>
                <a:schemeClr val="bg1"/>
              </a:solidFill>
            </p:spPr>
            <p:txBody>
              <a:bodyPr wrap="square" rtlCol="0">
                <a:spAutoFit/>
              </a:bodyPr>
              <a:lstStyle/>
              <a:p>
                <a:r>
                  <a:rPr lang="en-US" dirty="0"/>
                  <a:t>2020</a:t>
                </a:r>
              </a:p>
            </p:txBody>
          </p:sp>
        </p:grpSp>
        <p:sp>
          <p:nvSpPr>
            <p:cNvPr id="13" name="4-Point Star 12"/>
            <p:cNvSpPr/>
            <p:nvPr/>
          </p:nvSpPr>
          <p:spPr>
            <a:xfrm>
              <a:off x="3577590" y="4286250"/>
              <a:ext cx="114300" cy="80010"/>
            </a:xfrm>
            <a:prstGeom prst="star4">
              <a:avLst>
                <a:gd name="adj" fmla="val 86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134470" y="76200"/>
            <a:ext cx="8839200" cy="523220"/>
          </a:xfrm>
          <a:prstGeom prst="rect">
            <a:avLst/>
          </a:prstGeom>
          <a:noFill/>
        </p:spPr>
        <p:txBody>
          <a:bodyPr wrap="square">
            <a:spAutoFit/>
          </a:bodyPr>
          <a:lstStyle/>
          <a:p>
            <a:pPr algn="ctr"/>
            <a:r>
              <a:rPr lang="en-US" sz="2800" b="1" dirty="0">
                <a:solidFill>
                  <a:srgbClr val="002060"/>
                </a:solidFill>
                <a:latin typeface="Arial" panose="020B0604020202020204" pitchFamily="34" charset="0"/>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Trend of Time Resolution</a:t>
            </a:r>
            <a:endParaRPr lang="en-US" sz="2800" dirty="0">
              <a:solidFill>
                <a:srgbClr val="002060"/>
              </a:solidFill>
              <a:latin typeface="Arial" panose="020B0604020202020204" pitchFamily="34" charset="0"/>
              <a:cs typeface="Arial" panose="020B0604020202020204" pitchFamily="34" charset="0"/>
            </a:endParaRPr>
          </a:p>
        </p:txBody>
      </p:sp>
      <p:sp>
        <p:nvSpPr>
          <p:cNvPr id="237" name="Slide Number Placeholder 236"/>
          <p:cNvSpPr>
            <a:spLocks noGrp="1"/>
          </p:cNvSpPr>
          <p:nvPr>
            <p:ph type="sldNum" sz="quarter" idx="12"/>
          </p:nvPr>
        </p:nvSpPr>
        <p:spPr/>
        <p:txBody>
          <a:bodyPr/>
          <a:lstStyle/>
          <a:p>
            <a:pPr algn="l"/>
            <a:fld id="{D42BACD5-DBBC-4041-9454-70A8D25A0F7B}" type="slidenum">
              <a:rPr lang="en-US" smtClean="0">
                <a:solidFill>
                  <a:srgbClr val="4F81BD"/>
                </a:solidFill>
              </a:rPr>
              <a:pPr algn="l"/>
              <a:t>16</a:t>
            </a:fld>
            <a:endParaRPr lang="en-US" dirty="0">
              <a:solidFill>
                <a:srgbClr val="4F81BD"/>
              </a:solidFill>
            </a:endParaRPr>
          </a:p>
        </p:txBody>
      </p:sp>
      <p:sp>
        <p:nvSpPr>
          <p:cNvPr id="238" name="Footer Placeholder 237"/>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6" name="Rectangle 5"/>
          <p:cNvSpPr/>
          <p:nvPr/>
        </p:nvSpPr>
        <p:spPr>
          <a:xfrm>
            <a:off x="605790" y="6290348"/>
            <a:ext cx="7898130" cy="276999"/>
          </a:xfrm>
          <a:prstGeom prst="rect">
            <a:avLst/>
          </a:prstGeom>
        </p:spPr>
        <p:txBody>
          <a:bodyPr wrap="square">
            <a:spAutoFit/>
          </a:bodyPr>
          <a:lstStyle/>
          <a:p>
            <a:r>
              <a:rPr lang="en-US" sz="1200" dirty="0"/>
              <a:t>F. </a:t>
            </a:r>
            <a:r>
              <a:rPr lang="en-US" sz="1200" dirty="0" err="1"/>
              <a:t>Cenna</a:t>
            </a:r>
            <a:r>
              <a:rPr lang="en-US" sz="1200" dirty="0"/>
              <a:t>, et al., “Weightfield2:”, NIM A796 (2015) 149</a:t>
            </a:r>
          </a:p>
        </p:txBody>
      </p:sp>
      <p:sp>
        <p:nvSpPr>
          <p:cNvPr id="2" name="Rectangle 1"/>
          <p:cNvSpPr/>
          <p:nvPr/>
        </p:nvSpPr>
        <p:spPr>
          <a:xfrm>
            <a:off x="651510" y="5784860"/>
            <a:ext cx="8241030" cy="338554"/>
          </a:xfrm>
          <a:prstGeom prst="rect">
            <a:avLst/>
          </a:prstGeom>
        </p:spPr>
        <p:txBody>
          <a:bodyPr wrap="square">
            <a:spAutoFit/>
          </a:bodyPr>
          <a:lstStyle/>
          <a:p>
            <a:pPr algn="ctr"/>
            <a:r>
              <a:rPr lang="en-US" sz="1600" b="1" dirty="0">
                <a:solidFill>
                  <a:srgbClr val="FF0000"/>
                </a:solidFill>
              </a:rPr>
              <a:t>The temporal resolution as a function of LGAD thickness is well simulated by WF2</a:t>
            </a:r>
            <a:r>
              <a:rPr lang="en-US" dirty="0"/>
              <a:t>. </a:t>
            </a:r>
          </a:p>
        </p:txBody>
      </p:sp>
      <p:sp>
        <p:nvSpPr>
          <p:cNvPr id="7" name="TextBox 6"/>
          <p:cNvSpPr txBox="1"/>
          <p:nvPr/>
        </p:nvSpPr>
        <p:spPr>
          <a:xfrm>
            <a:off x="2834640" y="4126230"/>
            <a:ext cx="582211" cy="307777"/>
          </a:xfrm>
          <a:prstGeom prst="rect">
            <a:avLst/>
          </a:prstGeom>
          <a:noFill/>
        </p:spPr>
        <p:txBody>
          <a:bodyPr wrap="none" rtlCol="0">
            <a:spAutoFit/>
          </a:bodyPr>
          <a:lstStyle/>
          <a:p>
            <a:r>
              <a:rPr lang="en-US" dirty="0"/>
              <a:t>2017</a:t>
            </a:r>
          </a:p>
        </p:txBody>
      </p:sp>
    </p:spTree>
    <p:extLst>
      <p:ext uri="{BB962C8B-B14F-4D97-AF65-F5344CB8AC3E}">
        <p14:creationId xmlns:p14="http://schemas.microsoft.com/office/powerpoint/2010/main" val="2159697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pPr marL="0" lvl="0" indent="0">
                <a:spcBef>
                  <a:spcPts val="0"/>
                </a:spcBef>
                <a:spcAft>
                  <a:spcPts val="0"/>
                </a:spcAft>
                <a:buNone/>
              </a:pPr>
              <a:t>17</a:t>
            </a:fld>
            <a:endParaRPr lang="en-US"/>
          </a:p>
        </p:txBody>
      </p:sp>
      <p:sp>
        <p:nvSpPr>
          <p:cNvPr id="2" name="Title 1"/>
          <p:cNvSpPr>
            <a:spLocks noGrp="1"/>
          </p:cNvSpPr>
          <p:nvPr>
            <p:ph type="title" idx="4294967295"/>
          </p:nvPr>
        </p:nvSpPr>
        <p:spPr>
          <a:xfrm>
            <a:off x="1" y="80870"/>
            <a:ext cx="9144000" cy="590550"/>
          </a:xfrm>
        </p:spPr>
        <p:txBody>
          <a:bodyPr/>
          <a:lstStyle/>
          <a:p>
            <a:r>
              <a:rPr lang="en-US" sz="2800" b="1" dirty="0">
                <a:solidFill>
                  <a:srgbClr val="002060"/>
                </a:solidFill>
                <a:latin typeface="Arial" panose="020B0604020202020204" pitchFamily="34" charset="0"/>
                <a:cs typeface="Arial" panose="020B0604020202020204" pitchFamily="34" charset="0"/>
              </a:rPr>
              <a:t>Phase II: 20 µm LGAD offer good Time Resolution</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536659" y="1013012"/>
            <a:ext cx="3337322" cy="3535680"/>
          </a:xfrm>
          <a:prstGeom prst="rect">
            <a:avLst/>
          </a:prstGeom>
          <a:extLst>
            <a:ext uri="{FAA26D3D-D897-4be2-8F04-BA451C77F1D7}">
              <ma14:placeholderFlag xmlns:ma14="http://schemas.microsoft.com/office/mac/drawingml/2011/main" xmlns=""/>
            </a:ext>
          </a:extLst>
        </p:spPr>
      </p:pic>
      <p:sp>
        <p:nvSpPr>
          <p:cNvPr id="6" name="TextBox 5"/>
          <p:cNvSpPr txBox="1"/>
          <p:nvPr/>
        </p:nvSpPr>
        <p:spPr>
          <a:xfrm>
            <a:off x="450029" y="4517949"/>
            <a:ext cx="8126729" cy="1569660"/>
          </a:xfrm>
          <a:prstGeom prst="rect">
            <a:avLst/>
          </a:prstGeom>
          <a:noFill/>
        </p:spPr>
        <p:txBody>
          <a:bodyPr wrap="square" rtlCol="0">
            <a:spAutoFit/>
          </a:bodyPr>
          <a:lstStyle/>
          <a:p>
            <a:pPr algn="just"/>
            <a:r>
              <a:rPr lang="en-GB" sz="1600" dirty="0"/>
              <a:t>Signal much larger than baseline fluctuations indicating very good signal-to-noise even with a gain of only 8.  </a:t>
            </a:r>
          </a:p>
          <a:p>
            <a:pPr algn="just"/>
            <a:r>
              <a:rPr lang="en-GB" sz="1600" dirty="0">
                <a:solidFill>
                  <a:srgbClr val="FF0000"/>
                </a:solidFill>
              </a:rPr>
              <a:t>Rise-time (10-90%) about 150 </a:t>
            </a:r>
            <a:r>
              <a:rPr lang="en-GB" sz="1600" dirty="0" err="1">
                <a:solidFill>
                  <a:srgbClr val="FF0000"/>
                </a:solidFill>
              </a:rPr>
              <a:t>ps</a:t>
            </a:r>
            <a:r>
              <a:rPr lang="en-GB" sz="1600" dirty="0">
                <a:solidFill>
                  <a:srgbClr val="FF0000"/>
                </a:solidFill>
              </a:rPr>
              <a:t> compared to about 500 </a:t>
            </a:r>
            <a:r>
              <a:rPr lang="en-GB" sz="1600" dirty="0" err="1">
                <a:solidFill>
                  <a:srgbClr val="FF0000"/>
                </a:solidFill>
              </a:rPr>
              <a:t>ps</a:t>
            </a:r>
            <a:r>
              <a:rPr lang="en-GB" sz="1600" dirty="0">
                <a:solidFill>
                  <a:srgbClr val="FF0000"/>
                </a:solidFill>
              </a:rPr>
              <a:t> for the 50 micron sensor.  </a:t>
            </a:r>
          </a:p>
          <a:p>
            <a:pPr algn="just"/>
            <a:r>
              <a:rPr lang="en-GB" sz="1600" dirty="0"/>
              <a:t>Contribution to the time resolution from Landau fluctuations is proportional to the detector thickness so smaller for thinner detectors (expected to be ~ 15 picoseconds for the 20 micron thick sensor).</a:t>
            </a:r>
            <a:endParaRPr lang="en-US" sz="1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500" y="1097157"/>
            <a:ext cx="3627437" cy="33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800" y="809819"/>
            <a:ext cx="4060727" cy="369332"/>
          </a:xfrm>
          <a:prstGeom prst="rect">
            <a:avLst/>
          </a:prstGeom>
        </p:spPr>
        <p:txBody>
          <a:bodyPr wrap="square">
            <a:spAutoFit/>
          </a:bodyPr>
          <a:lstStyle/>
          <a:p>
            <a:r>
              <a:rPr lang="en-GB" b="1" dirty="0">
                <a:solidFill>
                  <a:srgbClr val="FF0000"/>
                </a:solidFill>
              </a:rPr>
              <a:t>Averaged Pulse for 20 micron thick LGAD  </a:t>
            </a:r>
          </a:p>
        </p:txBody>
      </p:sp>
      <p:sp>
        <p:nvSpPr>
          <p:cNvPr id="7" name="Rectangle 6"/>
          <p:cNvSpPr/>
          <p:nvPr/>
        </p:nvSpPr>
        <p:spPr>
          <a:xfrm>
            <a:off x="2670211" y="3427512"/>
            <a:ext cx="934871" cy="307777"/>
          </a:xfrm>
          <a:prstGeom prst="rect">
            <a:avLst/>
          </a:prstGeom>
        </p:spPr>
        <p:txBody>
          <a:bodyPr wrap="none">
            <a:spAutoFit/>
          </a:bodyPr>
          <a:lstStyle/>
          <a:p>
            <a:r>
              <a:rPr lang="en-GB" b="1" dirty="0"/>
              <a:t>Gain = 8.</a:t>
            </a:r>
          </a:p>
        </p:txBody>
      </p:sp>
      <p:sp>
        <p:nvSpPr>
          <p:cNvPr id="8" name="Rectangle 7"/>
          <p:cNvSpPr/>
          <p:nvPr/>
        </p:nvSpPr>
        <p:spPr>
          <a:xfrm>
            <a:off x="4653419" y="809819"/>
            <a:ext cx="4060727" cy="307777"/>
          </a:xfrm>
          <a:prstGeom prst="rect">
            <a:avLst/>
          </a:prstGeom>
        </p:spPr>
        <p:txBody>
          <a:bodyPr wrap="none">
            <a:spAutoFit/>
          </a:bodyPr>
          <a:lstStyle/>
          <a:p>
            <a:r>
              <a:rPr lang="en-GB" b="1" dirty="0">
                <a:solidFill>
                  <a:srgbClr val="FF0000"/>
                </a:solidFill>
              </a:rPr>
              <a:t>Temporal resolution vs. Signal-to-Noise Ratio</a:t>
            </a:r>
            <a:endParaRPr lang="en-US" b="1" dirty="0">
              <a:solidFill>
                <a:srgbClr val="FF0000"/>
              </a:solidFill>
            </a:endParaRPr>
          </a:p>
        </p:txBody>
      </p:sp>
      <p:sp>
        <p:nvSpPr>
          <p:cNvPr id="9" name="Footer Placeholder 8"/>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10" name="Rectangle 9"/>
          <p:cNvSpPr/>
          <p:nvPr/>
        </p:nvSpPr>
        <p:spPr>
          <a:xfrm>
            <a:off x="388620" y="6247745"/>
            <a:ext cx="8481060" cy="461665"/>
          </a:xfrm>
          <a:prstGeom prst="rect">
            <a:avLst/>
          </a:prstGeom>
        </p:spPr>
        <p:txBody>
          <a:bodyPr wrap="square">
            <a:spAutoFit/>
          </a:bodyPr>
          <a:lstStyle/>
          <a:p>
            <a:r>
              <a:rPr lang="en-US" sz="1200" dirty="0"/>
              <a:t>A. </a:t>
            </a:r>
            <a:r>
              <a:rPr lang="en-US" sz="1200" dirty="0" err="1"/>
              <a:t>Seiden</a:t>
            </a:r>
            <a:r>
              <a:rPr lang="en-US" sz="1200" dirty="0"/>
              <a:t>, et al, “Potential for Improved Time Resolution Using Very Thin Ultra-Fast Silicon Detectors (UFSDs)”, </a:t>
            </a:r>
          </a:p>
          <a:p>
            <a:r>
              <a:rPr lang="en-US" sz="1200" dirty="0"/>
              <a:t>https://arxiv.org/abs/2006.04241</a:t>
            </a:r>
          </a:p>
        </p:txBody>
      </p:sp>
    </p:spTree>
    <p:extLst>
      <p:ext uri="{BB962C8B-B14F-4D97-AF65-F5344CB8AC3E}">
        <p14:creationId xmlns:p14="http://schemas.microsoft.com/office/powerpoint/2010/main" val="1958586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A432B3F-801D-5549-823B-0F49F1C2F577}" type="slidenum">
              <a:rPr lang="es-ES" smtClean="0"/>
              <a:t>18</a:t>
            </a:fld>
            <a:endParaRPr lang="es-ES"/>
          </a:p>
        </p:txBody>
      </p:sp>
      <p:sp>
        <p:nvSpPr>
          <p:cNvPr id="3" name="Marcador de pie de página 2"/>
          <p:cNvSpPr>
            <a:spLocks noGrp="1"/>
          </p:cNvSpPr>
          <p:nvPr>
            <p:ph type="ftr" sz="quarter" idx="14"/>
          </p:nvPr>
        </p:nvSpPr>
        <p:spPr/>
        <p:txBody>
          <a:bodyPr/>
          <a:lstStyle/>
          <a:p>
            <a:r>
              <a:rPr lang="es-ES"/>
              <a:t>Hartmut Sadrozinski, “UFSD ASICs" , June 3, 2022</a:t>
            </a:r>
            <a:endParaRPr lang="es-ES" dirty="0"/>
          </a:p>
        </p:txBody>
      </p:sp>
      <p:sp>
        <p:nvSpPr>
          <p:cNvPr id="36" name="Text Placeholder 35"/>
          <p:cNvSpPr>
            <a:spLocks noGrp="1"/>
          </p:cNvSpPr>
          <p:nvPr>
            <p:ph type="body" sz="quarter" idx="15"/>
          </p:nvPr>
        </p:nvSpPr>
        <p:spPr>
          <a:xfrm>
            <a:off x="283183" y="0"/>
            <a:ext cx="8860817" cy="560070"/>
          </a:xfrm>
        </p:spPr>
        <p:txBody>
          <a:bodyPr/>
          <a:lstStyle/>
          <a:p>
            <a:r>
              <a:rPr lang="en-US" sz="2800" b="1" dirty="0">
                <a:solidFill>
                  <a:srgbClr val="002060"/>
                </a:solidFill>
                <a:latin typeface="Arial" panose="020B0604020202020204" pitchFamily="34" charset="0"/>
                <a:cs typeface="Arial" panose="020B0604020202020204" pitchFamily="34" charset="0"/>
              </a:rPr>
              <a:t>Low-Gain Avalanche Detectors (LGAD)</a:t>
            </a:r>
          </a:p>
        </p:txBody>
      </p:sp>
      <p:grpSp>
        <p:nvGrpSpPr>
          <p:cNvPr id="4" name="Group 3"/>
          <p:cNvGrpSpPr/>
          <p:nvPr/>
        </p:nvGrpSpPr>
        <p:grpSpPr>
          <a:xfrm>
            <a:off x="592130" y="2097235"/>
            <a:ext cx="2966410" cy="2083133"/>
            <a:chOff x="839780" y="3792685"/>
            <a:chExt cx="3296610" cy="2083133"/>
          </a:xfrm>
        </p:grpSpPr>
        <p:grpSp>
          <p:nvGrpSpPr>
            <p:cNvPr id="5" name="Group 4"/>
            <p:cNvGrpSpPr/>
            <p:nvPr/>
          </p:nvGrpSpPr>
          <p:grpSpPr>
            <a:xfrm>
              <a:off x="839780" y="3851755"/>
              <a:ext cx="3296610" cy="2024063"/>
              <a:chOff x="839780" y="3851755"/>
              <a:chExt cx="3296610" cy="2024063"/>
            </a:xfrm>
          </p:grpSpPr>
          <p:pic>
            <p:nvPicPr>
              <p:cNvPr id="21" name="Picture 22" descr="APD_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0" y="3851755"/>
                <a:ext cx="329661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2" descr="APD_Fig1"/>
              <p:cNvPicPr>
                <a:picLocks noChangeAspect="1" noChangeArrowheads="1"/>
              </p:cNvPicPr>
              <p:nvPr/>
            </p:nvPicPr>
            <p:blipFill rotWithShape="1">
              <a:blip r:embed="rId2">
                <a:extLst>
                  <a:ext uri="{28A0092B-C50C-407E-A947-70E740481C1C}">
                    <a14:useLocalDpi xmlns:a14="http://schemas.microsoft.com/office/drawing/2010/main" val="0"/>
                  </a:ext>
                </a:extLst>
              </a:blip>
              <a:srcRect l="3433" t="20055" r="35578" b="64776"/>
              <a:stretch/>
            </p:blipFill>
            <p:spPr bwMode="auto">
              <a:xfrm>
                <a:off x="1623060" y="4036375"/>
                <a:ext cx="2010568" cy="30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Line 32"/>
            <p:cNvSpPr>
              <a:spLocks noChangeShapeType="1"/>
            </p:cNvSpPr>
            <p:nvPr/>
          </p:nvSpPr>
          <p:spPr bwMode="auto">
            <a:xfrm flipH="1" flipV="1">
              <a:off x="3764099" y="3792685"/>
              <a:ext cx="677" cy="89203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3" name="Line 33"/>
            <p:cNvSpPr>
              <a:spLocks noChangeShapeType="1"/>
            </p:cNvSpPr>
            <p:nvPr/>
          </p:nvSpPr>
          <p:spPr bwMode="auto">
            <a:xfrm flipH="1">
              <a:off x="3755304" y="4939583"/>
              <a:ext cx="8795" cy="783006"/>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4" name="AutoShape 34"/>
            <p:cNvSpPr>
              <a:spLocks noChangeArrowheads="1"/>
            </p:cNvSpPr>
            <p:nvPr/>
          </p:nvSpPr>
          <p:spPr bwMode="auto">
            <a:xfrm>
              <a:off x="3405764" y="4706909"/>
              <a:ext cx="730626" cy="25486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sysDot"/>
                  <a:round/>
                  <a:headEnd/>
                  <a:tailEnd/>
                </a14:hiddenLine>
              </a:ext>
            </a:extLst>
          </p:spPr>
          <p:txBody>
            <a:bodyPr anchor="ctr"/>
            <a:lstStyle/>
            <a:p>
              <a:pPr algn="ctr"/>
              <a:r>
                <a:rPr lang="es-ES" sz="700" b="1">
                  <a:solidFill>
                    <a:srgbClr val="000000"/>
                  </a:solidFill>
                </a:rPr>
                <a:t>285 um</a:t>
              </a:r>
              <a:endParaRPr lang="en-GB" sz="700"/>
            </a:p>
          </p:txBody>
        </p:sp>
      </p:grpSp>
      <p:sp>
        <p:nvSpPr>
          <p:cNvPr id="14" name="Rectangle 13"/>
          <p:cNvSpPr/>
          <p:nvPr/>
        </p:nvSpPr>
        <p:spPr>
          <a:xfrm>
            <a:off x="3846764" y="1941316"/>
            <a:ext cx="1887286" cy="1292662"/>
          </a:xfrm>
          <a:prstGeom prst="rect">
            <a:avLst/>
          </a:prstGeom>
        </p:spPr>
        <p:txBody>
          <a:bodyPr wrap="square">
            <a:spAutoFit/>
          </a:bodyPr>
          <a:lstStyle/>
          <a:p>
            <a:r>
              <a:rPr lang="en-US" sz="1600" dirty="0"/>
              <a:t>Create </a:t>
            </a:r>
            <a:r>
              <a:rPr lang="en-US" sz="1600" b="1" dirty="0">
                <a:solidFill>
                  <a:srgbClr val="C00000"/>
                </a:solidFill>
              </a:rPr>
              <a:t>high field </a:t>
            </a:r>
          </a:p>
          <a:p>
            <a:r>
              <a:rPr lang="en-US" sz="1600" dirty="0"/>
              <a:t>by introducing </a:t>
            </a:r>
          </a:p>
          <a:p>
            <a:r>
              <a:rPr lang="en-US" sz="1600" b="1" dirty="0">
                <a:solidFill>
                  <a:schemeClr val="accent1"/>
                </a:solidFill>
              </a:rPr>
              <a:t>gain layer  </a:t>
            </a:r>
          </a:p>
          <a:p>
            <a:r>
              <a:rPr lang="en-US" sz="1600" dirty="0">
                <a:solidFill>
                  <a:srgbClr val="002060"/>
                </a:solidFill>
              </a:rPr>
              <a:t>to increase signal</a:t>
            </a:r>
          </a:p>
          <a:p>
            <a:endParaRPr lang="en-US" dirty="0">
              <a:solidFill>
                <a:srgbClr val="C00000"/>
              </a:solidFill>
            </a:endParaRPr>
          </a:p>
        </p:txBody>
      </p:sp>
      <p:grpSp>
        <p:nvGrpSpPr>
          <p:cNvPr id="12" name="Group 11"/>
          <p:cNvGrpSpPr/>
          <p:nvPr/>
        </p:nvGrpSpPr>
        <p:grpSpPr>
          <a:xfrm>
            <a:off x="5916930" y="1729741"/>
            <a:ext cx="2817930" cy="2598420"/>
            <a:chOff x="4834890" y="3253740"/>
            <a:chExt cx="3480870" cy="3075535"/>
          </a:xfrm>
        </p:grpSpPr>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79" r="5660" b="3419"/>
            <a:stretch/>
          </p:blipFill>
          <p:spPr bwMode="auto">
            <a:xfrm>
              <a:off x="4834890" y="3253740"/>
              <a:ext cx="3480870" cy="307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600950" y="3817620"/>
              <a:ext cx="699230" cy="1954530"/>
              <a:chOff x="7600950" y="3817620"/>
              <a:chExt cx="699230" cy="1954530"/>
            </a:xfrm>
          </p:grpSpPr>
          <p:cxnSp>
            <p:nvCxnSpPr>
              <p:cNvPr id="7" name="Straight Arrow Connector 6"/>
              <p:cNvCxnSpPr/>
              <p:nvPr/>
            </p:nvCxnSpPr>
            <p:spPr>
              <a:xfrm>
                <a:off x="7955280" y="3817620"/>
                <a:ext cx="11430" cy="195453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00950" y="4617720"/>
                <a:ext cx="699230" cy="246221"/>
              </a:xfrm>
              <a:prstGeom prst="rect">
                <a:avLst/>
              </a:prstGeom>
              <a:solidFill>
                <a:schemeClr val="bg1"/>
              </a:solidFill>
            </p:spPr>
            <p:txBody>
              <a:bodyPr wrap="none" rtlCol="0">
                <a:spAutoFit/>
              </a:bodyPr>
              <a:lstStyle/>
              <a:p>
                <a:r>
                  <a:rPr lang="en-US" sz="1000" b="1" dirty="0"/>
                  <a:t> &lt; 50 um</a:t>
                </a:r>
              </a:p>
            </p:txBody>
          </p:sp>
        </p:grpSp>
      </p:grpSp>
      <p:sp>
        <p:nvSpPr>
          <p:cNvPr id="6" name="Right Arrow 5"/>
          <p:cNvSpPr/>
          <p:nvPr/>
        </p:nvSpPr>
        <p:spPr>
          <a:xfrm>
            <a:off x="4171950" y="3009900"/>
            <a:ext cx="144780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37264" y="3351016"/>
            <a:ext cx="1887286" cy="830997"/>
          </a:xfrm>
          <a:prstGeom prst="rect">
            <a:avLst/>
          </a:prstGeom>
        </p:spPr>
        <p:txBody>
          <a:bodyPr wrap="square">
            <a:spAutoFit/>
          </a:bodyPr>
          <a:lstStyle/>
          <a:p>
            <a:r>
              <a:rPr lang="en-US" sz="1600" dirty="0"/>
              <a:t>Reduce t</a:t>
            </a:r>
            <a:r>
              <a:rPr lang="en-US" sz="1600" b="1" dirty="0"/>
              <a:t>hickness</a:t>
            </a:r>
            <a:r>
              <a:rPr lang="en-US" sz="1600" dirty="0"/>
              <a:t> </a:t>
            </a:r>
          </a:p>
          <a:p>
            <a:r>
              <a:rPr lang="en-US" sz="1600" dirty="0"/>
              <a:t>to decrease </a:t>
            </a:r>
          </a:p>
          <a:p>
            <a:r>
              <a:rPr lang="en-US" sz="1600" b="1" dirty="0"/>
              <a:t>rise time</a:t>
            </a:r>
          </a:p>
        </p:txBody>
      </p:sp>
      <p:cxnSp>
        <p:nvCxnSpPr>
          <p:cNvPr id="10" name="Straight Arrow Connector 9"/>
          <p:cNvCxnSpPr/>
          <p:nvPr/>
        </p:nvCxnSpPr>
        <p:spPr>
          <a:xfrm flipV="1">
            <a:off x="5010150" y="2457450"/>
            <a:ext cx="2228850" cy="1905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695950" y="2076450"/>
            <a:ext cx="1905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077144" y="4981696"/>
            <a:ext cx="5868736" cy="369332"/>
          </a:xfrm>
          <a:prstGeom prst="rect">
            <a:avLst/>
          </a:prstGeom>
        </p:spPr>
        <p:txBody>
          <a:bodyPr wrap="square">
            <a:spAutoFit/>
          </a:bodyPr>
          <a:lstStyle/>
          <a:p>
            <a:pPr algn="ctr"/>
            <a:r>
              <a:rPr lang="en-US" sz="1800" b="1" dirty="0"/>
              <a:t>LGAD have large and fast signals</a:t>
            </a:r>
          </a:p>
        </p:txBody>
      </p:sp>
      <p:sp>
        <p:nvSpPr>
          <p:cNvPr id="37" name="Rectangle 36"/>
          <p:cNvSpPr/>
          <p:nvPr/>
        </p:nvSpPr>
        <p:spPr>
          <a:xfrm>
            <a:off x="7306066" y="1617762"/>
            <a:ext cx="692818" cy="307777"/>
          </a:xfrm>
          <a:prstGeom prst="rect">
            <a:avLst/>
          </a:prstGeom>
        </p:spPr>
        <p:txBody>
          <a:bodyPr wrap="none">
            <a:spAutoFit/>
          </a:bodyPr>
          <a:lstStyle/>
          <a:p>
            <a:r>
              <a:rPr lang="en-US" b="1" dirty="0"/>
              <a:t>LGAD</a:t>
            </a:r>
            <a:endParaRPr lang="en-US" dirty="0"/>
          </a:p>
        </p:txBody>
      </p:sp>
      <p:sp>
        <p:nvSpPr>
          <p:cNvPr id="43" name="Rectangle 42"/>
          <p:cNvSpPr/>
          <p:nvPr/>
        </p:nvSpPr>
        <p:spPr>
          <a:xfrm>
            <a:off x="1400566" y="1617762"/>
            <a:ext cx="1050288" cy="307777"/>
          </a:xfrm>
          <a:prstGeom prst="rect">
            <a:avLst/>
          </a:prstGeom>
        </p:spPr>
        <p:txBody>
          <a:bodyPr wrap="none">
            <a:spAutoFit/>
          </a:bodyPr>
          <a:lstStyle/>
          <a:p>
            <a:r>
              <a:rPr lang="en-US" b="1" dirty="0"/>
              <a:t>N-in-p PIN</a:t>
            </a:r>
            <a:endParaRPr lang="en-US" dirty="0"/>
          </a:p>
        </p:txBody>
      </p:sp>
      <p:sp>
        <p:nvSpPr>
          <p:cNvPr id="38" name="Rectangle 37"/>
          <p:cNvSpPr/>
          <p:nvPr/>
        </p:nvSpPr>
        <p:spPr>
          <a:xfrm>
            <a:off x="494142" y="5493456"/>
            <a:ext cx="8267700" cy="954107"/>
          </a:xfrm>
          <a:prstGeom prst="rect">
            <a:avLst/>
          </a:prstGeom>
        </p:spPr>
        <p:txBody>
          <a:bodyPr wrap="square">
            <a:spAutoFit/>
          </a:bodyPr>
          <a:lstStyle/>
          <a:p>
            <a:r>
              <a:rPr lang="en-GB" dirty="0"/>
              <a:t>G. Pellegrini </a:t>
            </a:r>
            <a:r>
              <a:rPr lang="en-GB" i="1" dirty="0"/>
              <a:t>et al.</a:t>
            </a:r>
            <a:r>
              <a:rPr lang="en-GB" dirty="0"/>
              <a:t>, Technology developments and first measurements of LGAD for high energy physics applications, </a:t>
            </a:r>
            <a:r>
              <a:rPr lang="en-GB" dirty="0" err="1"/>
              <a:t>Nucl</a:t>
            </a:r>
            <a:r>
              <a:rPr lang="en-GB" dirty="0"/>
              <a:t>. </a:t>
            </a:r>
            <a:r>
              <a:rPr lang="en-GB" dirty="0" err="1"/>
              <a:t>Instrum</a:t>
            </a:r>
            <a:r>
              <a:rPr lang="en-GB" dirty="0"/>
              <a:t>. Meth. A765 (2014) 12 – 16.</a:t>
            </a:r>
          </a:p>
          <a:p>
            <a:r>
              <a:rPr lang="en-US" dirty="0"/>
              <a:t>H.F.-W. Sadrozinski, A. </a:t>
            </a:r>
            <a:r>
              <a:rPr lang="en-US" dirty="0" err="1"/>
              <a:t>Seiden</a:t>
            </a:r>
            <a:r>
              <a:rPr lang="en-US" dirty="0"/>
              <a:t> and N. Cartiglia, 4D tracking with ultra-fast silicon detectors, 2018 Rep. </a:t>
            </a:r>
            <a:r>
              <a:rPr lang="en-US" dirty="0" err="1"/>
              <a:t>Prog</a:t>
            </a:r>
            <a:r>
              <a:rPr lang="en-US" dirty="0"/>
              <a:t>. Phys. 81 026101.</a:t>
            </a:r>
          </a:p>
        </p:txBody>
      </p:sp>
      <p:sp>
        <p:nvSpPr>
          <p:cNvPr id="8" name="Rectangle 7"/>
          <p:cNvSpPr/>
          <p:nvPr/>
        </p:nvSpPr>
        <p:spPr>
          <a:xfrm>
            <a:off x="921689" y="977682"/>
            <a:ext cx="7412607" cy="338554"/>
          </a:xfrm>
          <a:prstGeom prst="rect">
            <a:avLst/>
          </a:prstGeom>
        </p:spPr>
        <p:txBody>
          <a:bodyPr wrap="none">
            <a:spAutoFit/>
          </a:bodyPr>
          <a:lstStyle/>
          <a:p>
            <a:r>
              <a:rPr lang="en-US" sz="1600" b="1" dirty="0"/>
              <a:t>“Simple” extension of silicon detector results in perfect  sensor for timing</a:t>
            </a:r>
            <a:endParaRPr lang="en-US" sz="1600" dirty="0"/>
          </a:p>
        </p:txBody>
      </p:sp>
    </p:spTree>
    <p:extLst>
      <p:ext uri="{BB962C8B-B14F-4D97-AF65-F5344CB8AC3E}">
        <p14:creationId xmlns:p14="http://schemas.microsoft.com/office/powerpoint/2010/main" val="4228810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6824"/>
            <a:ext cx="7848600" cy="523220"/>
          </a:xfrm>
          <a:prstGeom prst="rect">
            <a:avLst/>
          </a:prstGeom>
          <a:noFill/>
        </p:spPr>
        <p:txBody>
          <a:bodyPr wrap="square">
            <a:spAutoFit/>
          </a:bodyPr>
          <a:lstStyle/>
          <a:p>
            <a:pPr algn="ctr"/>
            <a:r>
              <a:rPr lang="en-US" sz="2800" b="1" dirty="0">
                <a:solidFill>
                  <a:srgbClr val="002060"/>
                </a:solidFill>
                <a:latin typeface="Arial" panose="020B0604020202020204" pitchFamily="34" charset="0"/>
                <a:cs typeface="Arial" panose="020B0604020202020204" pitchFamily="34" charset="0"/>
              </a:rPr>
              <a:t>Extension of LGAD : AC-LGAD (aka RSD)</a:t>
            </a:r>
            <a:endParaRPr lang="en-US" sz="2800" dirty="0">
              <a:solidFill>
                <a:srgbClr val="002060"/>
              </a:solidFill>
              <a:latin typeface="Arial" panose="020B0604020202020204" pitchFamily="34" charset="0"/>
              <a:cs typeface="Arial" panose="020B0604020202020204" pitchFamily="34" charset="0"/>
            </a:endParaRPr>
          </a:p>
        </p:txBody>
      </p:sp>
      <p:sp>
        <p:nvSpPr>
          <p:cNvPr id="237" name="Slide Number Placeholder 236"/>
          <p:cNvSpPr>
            <a:spLocks noGrp="1"/>
          </p:cNvSpPr>
          <p:nvPr>
            <p:ph type="sldNum" sz="quarter" idx="12"/>
          </p:nvPr>
        </p:nvSpPr>
        <p:spPr/>
        <p:txBody>
          <a:bodyPr/>
          <a:lstStyle/>
          <a:p>
            <a:pPr algn="l"/>
            <a:fld id="{D42BACD5-DBBC-4041-9454-70A8D25A0F7B}" type="slidenum">
              <a:rPr lang="en-US" smtClean="0">
                <a:solidFill>
                  <a:srgbClr val="4F81BD"/>
                </a:solidFill>
              </a:rPr>
              <a:pPr algn="l"/>
              <a:t>19</a:t>
            </a:fld>
            <a:endParaRPr lang="en-US" dirty="0">
              <a:solidFill>
                <a:srgbClr val="4F81BD"/>
              </a:solidFill>
            </a:endParaRPr>
          </a:p>
        </p:txBody>
      </p:sp>
      <p:sp>
        <p:nvSpPr>
          <p:cNvPr id="238" name="Footer Placeholder 237"/>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grpSp>
        <p:nvGrpSpPr>
          <p:cNvPr id="4" name="Group 3"/>
          <p:cNvGrpSpPr/>
          <p:nvPr/>
        </p:nvGrpSpPr>
        <p:grpSpPr>
          <a:xfrm>
            <a:off x="557713" y="2308769"/>
            <a:ext cx="3721100" cy="1742353"/>
            <a:chOff x="678180" y="3357967"/>
            <a:chExt cx="3721100" cy="1742353"/>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 y="3357967"/>
              <a:ext cx="3657600" cy="1600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0958"/>
            <a:stretch/>
          </p:blipFill>
          <p:spPr bwMode="auto">
            <a:xfrm>
              <a:off x="680720" y="4846319"/>
              <a:ext cx="3718560" cy="25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5104611" y="2009597"/>
            <a:ext cx="3708400" cy="2121535"/>
            <a:chOff x="4175760" y="2999105"/>
            <a:chExt cx="3708400" cy="2121535"/>
          </a:xfrm>
        </p:grpSpPr>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9" t="500" r="3889" b="-500"/>
            <a:stretch/>
          </p:blipFill>
          <p:spPr bwMode="auto">
            <a:xfrm>
              <a:off x="4175760" y="2999105"/>
              <a:ext cx="3566160" cy="203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5461"/>
            <a:stretch/>
          </p:blipFill>
          <p:spPr bwMode="auto">
            <a:xfrm>
              <a:off x="4216400" y="4775199"/>
              <a:ext cx="3657600" cy="345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6943" b="20543"/>
            <a:stretch/>
          </p:blipFill>
          <p:spPr bwMode="auto">
            <a:xfrm>
              <a:off x="4226560" y="4145279"/>
              <a:ext cx="3657600" cy="66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497190" y="900710"/>
            <a:ext cx="8521079" cy="1077218"/>
          </a:xfrm>
          <a:prstGeom prst="rect">
            <a:avLst/>
          </a:prstGeom>
        </p:spPr>
        <p:txBody>
          <a:bodyPr wrap="square">
            <a:spAutoFit/>
          </a:bodyPr>
          <a:lstStyle/>
          <a:p>
            <a:r>
              <a:rPr lang="en-US" sz="1600" dirty="0"/>
              <a:t>Difference between LGAD and AC-LGAD appears to be small:</a:t>
            </a:r>
          </a:p>
          <a:p>
            <a:pPr marL="285750" indent="-285750">
              <a:buFont typeface="Arial" panose="020B0604020202020204" pitchFamily="34" charset="0"/>
              <a:buChar char="•"/>
            </a:pPr>
            <a:r>
              <a:rPr lang="en-US" sz="1600" dirty="0"/>
              <a:t>make n++-implant at the junction slightly resistive  and extend it as a continuous sheet across the entire sensor-&gt; resistive silicon detector RSD</a:t>
            </a:r>
          </a:p>
          <a:p>
            <a:pPr marL="285750" indent="-285750">
              <a:buFont typeface="Arial" panose="020B0604020202020204" pitchFamily="34" charset="0"/>
              <a:buChar char="•"/>
            </a:pPr>
            <a:r>
              <a:rPr lang="en-US" sz="1600" dirty="0"/>
              <a:t>add di-electric layer for isolation and AC-coupling into pads of optimized size and position</a:t>
            </a:r>
          </a:p>
        </p:txBody>
      </p:sp>
      <p:sp>
        <p:nvSpPr>
          <p:cNvPr id="10" name="Rectangle 9"/>
          <p:cNvSpPr/>
          <p:nvPr/>
        </p:nvSpPr>
        <p:spPr>
          <a:xfrm>
            <a:off x="496386" y="4163546"/>
            <a:ext cx="8647614" cy="1323439"/>
          </a:xfrm>
          <a:prstGeom prst="rect">
            <a:avLst/>
          </a:prstGeom>
        </p:spPr>
        <p:txBody>
          <a:bodyPr wrap="square">
            <a:spAutoFit/>
          </a:bodyPr>
          <a:lstStyle/>
          <a:p>
            <a:pPr lvl="7"/>
            <a:r>
              <a:rPr lang="en-US" sz="1600" dirty="0"/>
              <a:t>Result:</a:t>
            </a:r>
          </a:p>
          <a:p>
            <a:pPr marL="285750" lvl="7" indent="-285750">
              <a:buFont typeface="Arial" panose="020B0604020202020204" pitchFamily="34" charset="0"/>
              <a:buChar char="•"/>
            </a:pPr>
            <a:r>
              <a:rPr lang="en-US" sz="1600" dirty="0">
                <a:solidFill>
                  <a:srgbClr val="FF0000"/>
                </a:solidFill>
              </a:rPr>
              <a:t>Simplification of design and production </a:t>
            </a:r>
            <a:r>
              <a:rPr lang="en-US" sz="1600" dirty="0"/>
              <a:t>(no p-stop, JTE, inter-pad gap)</a:t>
            </a:r>
          </a:p>
          <a:p>
            <a:pPr marL="285750" lvl="7" indent="-285750">
              <a:buFont typeface="Arial" panose="020B0604020202020204" pitchFamily="34" charset="0"/>
              <a:buChar char="•"/>
            </a:pPr>
            <a:r>
              <a:rPr lang="en-US" sz="1600" dirty="0">
                <a:solidFill>
                  <a:srgbClr val="FF0000"/>
                </a:solidFill>
              </a:rPr>
              <a:t>100% Fill-factor</a:t>
            </a:r>
          </a:p>
          <a:p>
            <a:pPr marL="285750" lvl="7" indent="-285750">
              <a:buFont typeface="Arial" panose="020B0604020202020204" pitchFamily="34" charset="0"/>
              <a:buChar char="•"/>
            </a:pPr>
            <a:r>
              <a:rPr lang="en-US" sz="1600" dirty="0">
                <a:solidFill>
                  <a:srgbClr val="FF0000"/>
                </a:solidFill>
              </a:rPr>
              <a:t>Sparse readout (power savings)</a:t>
            </a:r>
          </a:p>
          <a:p>
            <a:pPr marL="285750" lvl="7" indent="-285750">
              <a:buFont typeface="Arial" panose="020B0604020202020204" pitchFamily="34" charset="0"/>
              <a:buChar char="•"/>
            </a:pPr>
            <a:r>
              <a:rPr lang="en-US" sz="1600" dirty="0"/>
              <a:t>AC-coupling affords ease of testing (like usual silicon strip sensors, which are AC-coupled)</a:t>
            </a:r>
          </a:p>
        </p:txBody>
      </p:sp>
      <p:sp>
        <p:nvSpPr>
          <p:cNvPr id="2" name="Rectangle 1"/>
          <p:cNvSpPr/>
          <p:nvPr/>
        </p:nvSpPr>
        <p:spPr>
          <a:xfrm>
            <a:off x="426047" y="6125519"/>
            <a:ext cx="8543366" cy="461665"/>
          </a:xfrm>
          <a:prstGeom prst="rect">
            <a:avLst/>
          </a:prstGeom>
        </p:spPr>
        <p:txBody>
          <a:bodyPr wrap="square">
            <a:spAutoFit/>
          </a:bodyPr>
          <a:lstStyle/>
          <a:p>
            <a:pPr lvl="0"/>
            <a:r>
              <a:rPr lang="en-US" sz="1200" dirty="0"/>
              <a:t>US patent No.: 9,613,993 B2 “Segmented AC-coupled readout from continuous collection electrodes in semiconductor sensors”, H. Sadrozinski, A. </a:t>
            </a:r>
            <a:r>
              <a:rPr lang="en-US" sz="1200" dirty="0" err="1"/>
              <a:t>Seiden</a:t>
            </a:r>
            <a:r>
              <a:rPr lang="en-US" sz="1200" dirty="0"/>
              <a:t> (UC Santa Cruz) and N. Cartiglia (INFN Torino), granted on April 4, 2017 </a:t>
            </a:r>
          </a:p>
        </p:txBody>
      </p:sp>
      <p:sp>
        <p:nvSpPr>
          <p:cNvPr id="6" name="Rectangle 5"/>
          <p:cNvSpPr/>
          <p:nvPr/>
        </p:nvSpPr>
        <p:spPr>
          <a:xfrm>
            <a:off x="446829" y="5623870"/>
            <a:ext cx="8633012" cy="461665"/>
          </a:xfrm>
          <a:prstGeom prst="rect">
            <a:avLst/>
          </a:prstGeom>
        </p:spPr>
        <p:txBody>
          <a:bodyPr wrap="square">
            <a:spAutoFit/>
          </a:bodyPr>
          <a:lstStyle/>
          <a:p>
            <a:r>
              <a:rPr lang="en-US" sz="1200" dirty="0"/>
              <a:t>M. </a:t>
            </a:r>
            <a:r>
              <a:rPr lang="en-US" sz="1200" dirty="0" err="1"/>
              <a:t>Mandurrino</a:t>
            </a:r>
            <a:r>
              <a:rPr lang="en-US" sz="1200" dirty="0"/>
              <a:t> et al., "Demonstration of 200-, 100-, and 50- micron Pitch Resistive AC-Coupled Silicon Detectors (RSD) with 100% Fill-Factor for 4D Particle Tracking“, IEEE Electron Device Letters, vol. 40, no. 11, pp. 1780-1783, Nov. 2019.</a:t>
            </a:r>
          </a:p>
        </p:txBody>
      </p:sp>
      <p:sp>
        <p:nvSpPr>
          <p:cNvPr id="7" name="Right Arrow 6"/>
          <p:cNvSpPr/>
          <p:nvPr/>
        </p:nvSpPr>
        <p:spPr>
          <a:xfrm>
            <a:off x="4423410" y="3040380"/>
            <a:ext cx="54864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263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11010"/>
            <a:ext cx="6629400" cy="523220"/>
          </a:xfrm>
          <a:prstGeom prst="rect">
            <a:avLst/>
          </a:prstGeom>
        </p:spPr>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Fast LGAD Read-out ASICs at SCIPP</a:t>
            </a:r>
          </a:p>
        </p:txBody>
      </p:sp>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2</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3" name="Rectangle 2">
            <a:extLst>
              <a:ext uri="{FF2B5EF4-FFF2-40B4-BE49-F238E27FC236}">
                <a16:creationId xmlns="" xmlns:a16="http://schemas.microsoft.com/office/drawing/2014/main" id="{ED303363-2A8F-4463-A297-6EA18E1A0846}"/>
              </a:ext>
            </a:extLst>
          </p:cNvPr>
          <p:cNvSpPr/>
          <p:nvPr/>
        </p:nvSpPr>
        <p:spPr>
          <a:xfrm>
            <a:off x="457200" y="711612"/>
            <a:ext cx="8592684" cy="83099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The development work of LGAD sensors was/is based on high-speed readout boards with discrete components introduced by SCIPP.</a:t>
            </a:r>
          </a:p>
          <a:p>
            <a:r>
              <a:rPr lang="en-US" sz="1600" dirty="0">
                <a:latin typeface="Arial" panose="020B0604020202020204" pitchFamily="34" charset="0"/>
                <a:cs typeface="Arial" panose="020B0604020202020204" pitchFamily="34" charset="0"/>
              </a:rPr>
              <a:t>The crucial characteristics of LGAD signals were mapped out.</a:t>
            </a:r>
          </a:p>
        </p:txBody>
      </p:sp>
      <p:pic>
        <p:nvPicPr>
          <p:cNvPr id="6" name="Picture 5">
            <a:extLst>
              <a:ext uri="{FF2B5EF4-FFF2-40B4-BE49-F238E27FC236}">
                <a16:creationId xmlns="" xmlns:a16="http://schemas.microsoft.com/office/drawing/2014/main" id="{E960CDEE-E4FF-4F7E-AD65-90BF78342ACC}"/>
              </a:ext>
            </a:extLst>
          </p:cNvPr>
          <p:cNvPicPr>
            <a:picLocks noChangeAspect="1"/>
          </p:cNvPicPr>
          <p:nvPr/>
        </p:nvPicPr>
        <p:blipFill>
          <a:blip r:embed="rId2"/>
          <a:stretch>
            <a:fillRect/>
          </a:stretch>
        </p:blipFill>
        <p:spPr>
          <a:xfrm>
            <a:off x="430831" y="1989325"/>
            <a:ext cx="3733800" cy="2277463"/>
          </a:xfrm>
          <a:prstGeom prst="rect">
            <a:avLst/>
          </a:prstGeom>
        </p:spPr>
      </p:pic>
      <p:pic>
        <p:nvPicPr>
          <p:cNvPr id="11" name="Picture 10">
            <a:extLst>
              <a:ext uri="{FF2B5EF4-FFF2-40B4-BE49-F238E27FC236}">
                <a16:creationId xmlns="" xmlns:a16="http://schemas.microsoft.com/office/drawing/2014/main" id="{4688E3B1-5CA5-4439-842D-F17D69016369}"/>
              </a:ext>
            </a:extLst>
          </p:cNvPr>
          <p:cNvPicPr>
            <a:picLocks noChangeAspect="1"/>
          </p:cNvPicPr>
          <p:nvPr/>
        </p:nvPicPr>
        <p:blipFill>
          <a:blip r:embed="rId3"/>
          <a:stretch>
            <a:fillRect/>
          </a:stretch>
        </p:blipFill>
        <p:spPr>
          <a:xfrm>
            <a:off x="5172271" y="1695081"/>
            <a:ext cx="3231160" cy="1310754"/>
          </a:xfrm>
          <a:prstGeom prst="rect">
            <a:avLst/>
          </a:prstGeom>
        </p:spPr>
      </p:pic>
      <p:pic>
        <p:nvPicPr>
          <p:cNvPr id="12" name="Picture 11">
            <a:extLst>
              <a:ext uri="{FF2B5EF4-FFF2-40B4-BE49-F238E27FC236}">
                <a16:creationId xmlns="" xmlns:a16="http://schemas.microsoft.com/office/drawing/2014/main" id="{7E01D1C2-BD21-476D-8B44-EC65D3122312}"/>
              </a:ext>
            </a:extLst>
          </p:cNvPr>
          <p:cNvPicPr>
            <a:picLocks noChangeAspect="1"/>
          </p:cNvPicPr>
          <p:nvPr/>
        </p:nvPicPr>
        <p:blipFill>
          <a:blip r:embed="rId4"/>
          <a:stretch>
            <a:fillRect/>
          </a:stretch>
        </p:blipFill>
        <p:spPr>
          <a:xfrm>
            <a:off x="4744997" y="4343400"/>
            <a:ext cx="4267849" cy="2095648"/>
          </a:xfrm>
          <a:prstGeom prst="rect">
            <a:avLst/>
          </a:prstGeom>
        </p:spPr>
      </p:pic>
      <p:sp>
        <p:nvSpPr>
          <p:cNvPr id="13" name="Rectangle 12">
            <a:extLst>
              <a:ext uri="{FF2B5EF4-FFF2-40B4-BE49-F238E27FC236}">
                <a16:creationId xmlns="" xmlns:a16="http://schemas.microsoft.com/office/drawing/2014/main" id="{17B59B64-01AA-479C-9945-20103C612F34}"/>
              </a:ext>
            </a:extLst>
          </p:cNvPr>
          <p:cNvSpPr/>
          <p:nvPr/>
        </p:nvSpPr>
        <p:spPr>
          <a:xfrm>
            <a:off x="435495" y="4621552"/>
            <a:ext cx="4136505" cy="1754326"/>
          </a:xfrm>
          <a:prstGeom prst="rect">
            <a:avLst/>
          </a:prstGeom>
        </p:spPr>
        <p:txBody>
          <a:bodyPr wrap="square">
            <a:spAutoFit/>
          </a:bodyPr>
          <a:lstStyle/>
          <a:p>
            <a:r>
              <a:rPr lang="en-US" dirty="0"/>
              <a:t>It allowed to come up with specifications for different applications in terms of temporal and spatial resolution and the double pulse capability and translate them into required performance parameters for ASICs (“Design Goals”).</a:t>
            </a:r>
          </a:p>
        </p:txBody>
      </p:sp>
      <p:sp>
        <p:nvSpPr>
          <p:cNvPr id="4" name="Rectangle 3">
            <a:extLst>
              <a:ext uri="{FF2B5EF4-FFF2-40B4-BE49-F238E27FC236}">
                <a16:creationId xmlns="" xmlns:a16="http://schemas.microsoft.com/office/drawing/2014/main" id="{B5CD8A02-E648-4F3B-A863-2BE1C4C19D76}"/>
              </a:ext>
            </a:extLst>
          </p:cNvPr>
          <p:cNvSpPr/>
          <p:nvPr/>
        </p:nvSpPr>
        <p:spPr>
          <a:xfrm>
            <a:off x="6019800" y="3951762"/>
            <a:ext cx="1390124" cy="369332"/>
          </a:xfrm>
          <a:prstGeom prst="rect">
            <a:avLst/>
          </a:prstGeom>
        </p:spPr>
        <p:txBody>
          <a:bodyPr wrap="none">
            <a:spAutoFit/>
          </a:bodyPr>
          <a:lstStyle/>
          <a:p>
            <a:r>
              <a:rPr lang="en-US" dirty="0"/>
              <a:t>Design Goals</a:t>
            </a:r>
          </a:p>
        </p:txBody>
      </p:sp>
      <p:sp>
        <p:nvSpPr>
          <p:cNvPr id="7" name="Rectangle 6">
            <a:extLst>
              <a:ext uri="{FF2B5EF4-FFF2-40B4-BE49-F238E27FC236}">
                <a16:creationId xmlns="" xmlns:a16="http://schemas.microsoft.com/office/drawing/2014/main" id="{9EC64AE2-F120-443B-9DBD-08E377D85ACA}"/>
              </a:ext>
            </a:extLst>
          </p:cNvPr>
          <p:cNvSpPr/>
          <p:nvPr/>
        </p:nvSpPr>
        <p:spPr>
          <a:xfrm>
            <a:off x="718707" y="1642333"/>
            <a:ext cx="3570080"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Measured Pulse shapes of AC-LGAD</a:t>
            </a:r>
            <a:endParaRPr lang="en-US" sz="1600" dirty="0"/>
          </a:p>
        </p:txBody>
      </p:sp>
    </p:spTree>
    <p:extLst>
      <p:ext uri="{BB962C8B-B14F-4D97-AF65-F5344CB8AC3E}">
        <p14:creationId xmlns:p14="http://schemas.microsoft.com/office/powerpoint/2010/main" val="2386310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3</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graphicFrame>
        <p:nvGraphicFramePr>
          <p:cNvPr id="3" name="Table 2">
            <a:extLst>
              <a:ext uri="{FF2B5EF4-FFF2-40B4-BE49-F238E27FC236}">
                <a16:creationId xmlns="" xmlns:a16="http://schemas.microsoft.com/office/drawing/2014/main" id="{DF64239E-388F-43FB-93FB-A548A89E2E5D}"/>
              </a:ext>
            </a:extLst>
          </p:cNvPr>
          <p:cNvGraphicFramePr>
            <a:graphicFrameLocks noGrp="1"/>
          </p:cNvGraphicFramePr>
          <p:nvPr>
            <p:extLst>
              <p:ext uri="{D42A27DB-BD31-4B8C-83A1-F6EECF244321}">
                <p14:modId xmlns:p14="http://schemas.microsoft.com/office/powerpoint/2010/main" val="2919596946"/>
              </p:ext>
            </p:extLst>
          </p:nvPr>
        </p:nvGraphicFramePr>
        <p:xfrm>
          <a:off x="346365" y="2338108"/>
          <a:ext cx="8797636" cy="2138680"/>
        </p:xfrm>
        <a:graphic>
          <a:graphicData uri="http://schemas.openxmlformats.org/drawingml/2006/table">
            <a:tbl>
              <a:tblPr firstRow="1" bandRow="1">
                <a:tableStyleId>{5940675A-B579-460E-94D1-54222C63F5DA}</a:tableStyleId>
              </a:tblPr>
              <a:tblGrid>
                <a:gridCol w="949035">
                  <a:extLst>
                    <a:ext uri="{9D8B030D-6E8A-4147-A177-3AD203B41FA5}">
                      <a16:colId xmlns="" xmlns:a16="http://schemas.microsoft.com/office/drawing/2014/main" val="2383713123"/>
                    </a:ext>
                  </a:extLst>
                </a:gridCol>
                <a:gridCol w="799167">
                  <a:extLst>
                    <a:ext uri="{9D8B030D-6E8A-4147-A177-3AD203B41FA5}">
                      <a16:colId xmlns="" xmlns:a16="http://schemas.microsoft.com/office/drawing/2014/main" val="1399387630"/>
                    </a:ext>
                  </a:extLst>
                </a:gridCol>
                <a:gridCol w="1258233">
                  <a:extLst>
                    <a:ext uri="{9D8B030D-6E8A-4147-A177-3AD203B41FA5}">
                      <a16:colId xmlns="" xmlns:a16="http://schemas.microsoft.com/office/drawing/2014/main" val="2232087824"/>
                    </a:ext>
                  </a:extLst>
                </a:gridCol>
                <a:gridCol w="990600">
                  <a:extLst>
                    <a:ext uri="{9D8B030D-6E8A-4147-A177-3AD203B41FA5}">
                      <a16:colId xmlns="" xmlns:a16="http://schemas.microsoft.com/office/drawing/2014/main" val="780832134"/>
                    </a:ext>
                  </a:extLst>
                </a:gridCol>
                <a:gridCol w="1219200">
                  <a:extLst>
                    <a:ext uri="{9D8B030D-6E8A-4147-A177-3AD203B41FA5}">
                      <a16:colId xmlns="" xmlns:a16="http://schemas.microsoft.com/office/drawing/2014/main" val="3687441414"/>
                    </a:ext>
                  </a:extLst>
                </a:gridCol>
                <a:gridCol w="838200">
                  <a:extLst>
                    <a:ext uri="{9D8B030D-6E8A-4147-A177-3AD203B41FA5}">
                      <a16:colId xmlns="" xmlns:a16="http://schemas.microsoft.com/office/drawing/2014/main" val="318187768"/>
                    </a:ext>
                  </a:extLst>
                </a:gridCol>
                <a:gridCol w="1600200">
                  <a:extLst>
                    <a:ext uri="{9D8B030D-6E8A-4147-A177-3AD203B41FA5}">
                      <a16:colId xmlns="" xmlns:a16="http://schemas.microsoft.com/office/drawing/2014/main" val="1759586595"/>
                    </a:ext>
                  </a:extLst>
                </a:gridCol>
                <a:gridCol w="1143001">
                  <a:extLst>
                    <a:ext uri="{9D8B030D-6E8A-4147-A177-3AD203B41FA5}">
                      <a16:colId xmlns="" xmlns:a16="http://schemas.microsoft.com/office/drawing/2014/main" val="2451985507"/>
                    </a:ext>
                  </a:extLst>
                </a:gridCol>
              </a:tblGrid>
              <a:tr h="370840">
                <a:tc>
                  <a:txBody>
                    <a:bodyPr/>
                    <a:lstStyle/>
                    <a:p>
                      <a:r>
                        <a:rPr lang="en-US" sz="1400" dirty="0"/>
                        <a:t>Institution</a:t>
                      </a:r>
                    </a:p>
                  </a:txBody>
                  <a:tcPr/>
                </a:tc>
                <a:tc>
                  <a:txBody>
                    <a:bodyPr/>
                    <a:lstStyle/>
                    <a:p>
                      <a:endParaRPr lang="en-US" sz="1400" dirty="0"/>
                    </a:p>
                  </a:txBody>
                  <a:tcPr/>
                </a:tc>
                <a:tc>
                  <a:txBody>
                    <a:bodyPr/>
                    <a:lstStyle/>
                    <a:p>
                      <a:r>
                        <a:rPr lang="en-US" sz="1400" dirty="0"/>
                        <a:t>Technology</a:t>
                      </a:r>
                    </a:p>
                  </a:txBody>
                  <a:tcPr/>
                </a:tc>
                <a:tc>
                  <a:txBody>
                    <a:bodyPr/>
                    <a:lstStyle/>
                    <a:p>
                      <a:r>
                        <a:rPr lang="en-US" sz="1400" dirty="0"/>
                        <a:t>Output</a:t>
                      </a:r>
                    </a:p>
                  </a:txBody>
                  <a:tcPr/>
                </a:tc>
                <a:tc>
                  <a:txBody>
                    <a:bodyPr/>
                    <a:lstStyle/>
                    <a:p>
                      <a:r>
                        <a:rPr lang="en-US" sz="1400" dirty="0"/>
                        <a:t># of Chan</a:t>
                      </a:r>
                    </a:p>
                  </a:txBody>
                  <a:tcPr/>
                </a:tc>
                <a:tc>
                  <a:txBody>
                    <a:bodyPr/>
                    <a:lstStyle/>
                    <a:p>
                      <a:r>
                        <a:rPr lang="en-US" sz="1400" dirty="0"/>
                        <a:t>Funding</a:t>
                      </a:r>
                    </a:p>
                  </a:txBody>
                  <a:tcPr/>
                </a:tc>
                <a:tc>
                  <a:txBody>
                    <a:bodyPr/>
                    <a:lstStyle/>
                    <a:p>
                      <a:r>
                        <a:rPr lang="en-US" sz="1400" dirty="0"/>
                        <a:t>Specific Goals</a:t>
                      </a:r>
                    </a:p>
                  </a:txBody>
                  <a:tcPr/>
                </a:tc>
                <a:tc>
                  <a:txBody>
                    <a:bodyPr/>
                    <a:lstStyle/>
                    <a:p>
                      <a:r>
                        <a:rPr lang="en-US" sz="1400" dirty="0"/>
                        <a:t>Status</a:t>
                      </a:r>
                    </a:p>
                  </a:txBody>
                  <a:tcPr/>
                </a:tc>
                <a:extLst>
                  <a:ext uri="{0D108BD9-81ED-4DB2-BD59-A6C34878D82A}">
                    <a16:rowId xmlns="" xmlns:a16="http://schemas.microsoft.com/office/drawing/2014/main" val="2944063543"/>
                  </a:ext>
                </a:extLst>
              </a:tr>
              <a:tr h="370840">
                <a:tc>
                  <a:txBody>
                    <a:bodyPr/>
                    <a:lstStyle/>
                    <a:p>
                      <a:r>
                        <a:rPr lang="en-US" sz="1400" dirty="0"/>
                        <a:t>INFN Torino</a:t>
                      </a:r>
                    </a:p>
                  </a:txBody>
                  <a:tcPr/>
                </a:tc>
                <a:tc>
                  <a:txBody>
                    <a:bodyPr/>
                    <a:lstStyle/>
                    <a:p>
                      <a:r>
                        <a:rPr lang="en-US" sz="1400" dirty="0"/>
                        <a:t>FAST</a:t>
                      </a:r>
                    </a:p>
                  </a:txBody>
                  <a:tcPr/>
                </a:tc>
                <a:tc>
                  <a:txBody>
                    <a:bodyPr/>
                    <a:lstStyle/>
                    <a:p>
                      <a:r>
                        <a:rPr lang="en-US" sz="1400" dirty="0"/>
                        <a:t>110 nm CMOS</a:t>
                      </a:r>
                    </a:p>
                  </a:txBody>
                  <a:tcPr/>
                </a:tc>
                <a:tc>
                  <a:txBody>
                    <a:bodyPr/>
                    <a:lstStyle/>
                    <a:p>
                      <a:r>
                        <a:rPr lang="en-US" sz="1400" dirty="0" err="1"/>
                        <a:t>Discrim</a:t>
                      </a:r>
                      <a:r>
                        <a:rPr lang="en-US" sz="1400" dirty="0"/>
                        <a:t>.</a:t>
                      </a:r>
                    </a:p>
                    <a:p>
                      <a:r>
                        <a:rPr lang="en-US" sz="1400" dirty="0"/>
                        <a:t>&amp; TDC!</a:t>
                      </a:r>
                    </a:p>
                  </a:txBody>
                  <a:tcPr/>
                </a:tc>
                <a:tc>
                  <a:txBody>
                    <a:bodyPr/>
                    <a:lstStyle/>
                    <a:p>
                      <a:pPr algn="ctr"/>
                      <a:r>
                        <a:rPr lang="en-US" sz="1400" dirty="0"/>
                        <a:t>20</a:t>
                      </a:r>
                    </a:p>
                  </a:txBody>
                  <a:tcPr/>
                </a:tc>
                <a:tc>
                  <a:txBody>
                    <a:bodyPr/>
                    <a:lstStyle/>
                    <a:p>
                      <a:r>
                        <a:rPr lang="en-US" sz="1400" dirty="0"/>
                        <a:t>INFN</a:t>
                      </a:r>
                    </a:p>
                  </a:txBody>
                  <a:tcPr/>
                </a:tc>
                <a:tc>
                  <a:txBody>
                    <a:bodyPr/>
                    <a:lstStyle/>
                    <a:p>
                      <a:r>
                        <a:rPr lang="en-US" sz="1400" dirty="0"/>
                        <a:t>Large Capacitance TDC</a:t>
                      </a:r>
                    </a:p>
                  </a:txBody>
                  <a:tcPr/>
                </a:tc>
                <a:tc>
                  <a:txBody>
                    <a:bodyPr/>
                    <a:lstStyle/>
                    <a:p>
                      <a:r>
                        <a:rPr lang="en-US" sz="1400" dirty="0"/>
                        <a:t>Testing</a:t>
                      </a:r>
                    </a:p>
                  </a:txBody>
                  <a:tcPr/>
                </a:tc>
                <a:extLst>
                  <a:ext uri="{0D108BD9-81ED-4DB2-BD59-A6C34878D82A}">
                    <a16:rowId xmlns="" xmlns:a16="http://schemas.microsoft.com/office/drawing/2014/main" val="2523980847"/>
                  </a:ext>
                </a:extLst>
              </a:tr>
              <a:tr h="370840">
                <a:tc>
                  <a:txBody>
                    <a:bodyPr/>
                    <a:lstStyle/>
                    <a:p>
                      <a:r>
                        <a:rPr lang="en-US" sz="1400" dirty="0"/>
                        <a:t>NALU Scientific</a:t>
                      </a:r>
                    </a:p>
                  </a:txBody>
                  <a:tcPr/>
                </a:tc>
                <a:tc>
                  <a:txBody>
                    <a:bodyPr/>
                    <a:lstStyle/>
                    <a:p>
                      <a:r>
                        <a:rPr lang="en-US" sz="1400" b="0" dirty="0" err="1"/>
                        <a:t>HPSoC</a:t>
                      </a:r>
                      <a:r>
                        <a:rPr lang="en-US" sz="1400" b="0" baseline="30000" dirty="0"/>
                        <a:t>*</a:t>
                      </a:r>
                    </a:p>
                  </a:txBody>
                  <a:tcPr/>
                </a:tc>
                <a:tc>
                  <a:txBody>
                    <a:bodyPr/>
                    <a:lstStyle/>
                    <a:p>
                      <a:r>
                        <a:rPr lang="en-US" sz="1400" dirty="0"/>
                        <a:t>65 nm CMOS </a:t>
                      </a:r>
                    </a:p>
                  </a:txBody>
                  <a:tcPr/>
                </a:tc>
                <a:tc>
                  <a:txBody>
                    <a:bodyPr/>
                    <a:lstStyle/>
                    <a:p>
                      <a:r>
                        <a:rPr lang="en-US" sz="1400" dirty="0"/>
                        <a:t>Waveform</a:t>
                      </a:r>
                    </a:p>
                  </a:txBody>
                  <a:tcPr/>
                </a:tc>
                <a:tc>
                  <a:txBody>
                    <a:bodyPr/>
                    <a:lstStyle/>
                    <a:p>
                      <a:pPr algn="ctr"/>
                      <a:r>
                        <a:rPr lang="en-US" sz="1400" dirty="0"/>
                        <a:t>5 (Prototype)</a:t>
                      </a:r>
                    </a:p>
                    <a:p>
                      <a:pPr algn="ctr"/>
                      <a:r>
                        <a:rPr lang="en-US" sz="1400"/>
                        <a:t>&gt; 81 (Final)</a:t>
                      </a:r>
                      <a:endParaRPr lang="en-US" sz="1400" dirty="0"/>
                    </a:p>
                  </a:txBody>
                  <a:tcPr/>
                </a:tc>
                <a:tc>
                  <a:txBody>
                    <a:bodyPr/>
                    <a:lstStyle/>
                    <a:p>
                      <a:r>
                        <a:rPr lang="en-US" sz="1400" dirty="0"/>
                        <a:t>DoE SBIR</a:t>
                      </a:r>
                    </a:p>
                  </a:txBody>
                  <a:tcPr/>
                </a:tc>
                <a:tc>
                  <a:txBody>
                    <a:bodyPr/>
                    <a:lstStyle/>
                    <a:p>
                      <a:r>
                        <a:rPr lang="en-US" sz="1400" dirty="0"/>
                        <a:t>Digital back-end</a:t>
                      </a:r>
                    </a:p>
                  </a:txBody>
                  <a:tcPr/>
                </a:tc>
                <a:tc>
                  <a:txBody>
                    <a:bodyPr/>
                    <a:lstStyle/>
                    <a:p>
                      <a:r>
                        <a:rPr lang="en-US" sz="1400" dirty="0"/>
                        <a:t>Testing</a:t>
                      </a:r>
                    </a:p>
                  </a:txBody>
                  <a:tcPr/>
                </a:tc>
                <a:extLst>
                  <a:ext uri="{0D108BD9-81ED-4DB2-BD59-A6C34878D82A}">
                    <a16:rowId xmlns="" xmlns:a16="http://schemas.microsoft.com/office/drawing/2014/main" val="1762734011"/>
                  </a:ext>
                </a:extLst>
              </a:tr>
              <a:tr h="370840">
                <a:tc>
                  <a:txBody>
                    <a:bodyPr/>
                    <a:lstStyle/>
                    <a:p>
                      <a:r>
                        <a:rPr lang="en-US" sz="1400" dirty="0" err="1"/>
                        <a:t>Anadyne</a:t>
                      </a:r>
                      <a:r>
                        <a:rPr lang="en-US" sz="1400" dirty="0"/>
                        <a:t> Inc</a:t>
                      </a:r>
                    </a:p>
                  </a:txBody>
                  <a:tcPr/>
                </a:tc>
                <a:tc>
                  <a:txBody>
                    <a:bodyPr/>
                    <a:lstStyle/>
                    <a:p>
                      <a:r>
                        <a:rPr lang="en-US" sz="1400" dirty="0"/>
                        <a:t>ASROC</a:t>
                      </a:r>
                      <a:r>
                        <a:rPr lang="en-US" sz="1400" baseline="30000" dirty="0"/>
                        <a:t>**</a:t>
                      </a:r>
                    </a:p>
                  </a:txBody>
                  <a:tcPr/>
                </a:tc>
                <a:tc>
                  <a:txBody>
                    <a:bodyPr/>
                    <a:lstStyle/>
                    <a:p>
                      <a:r>
                        <a:rPr lang="en-US" sz="1400" dirty="0"/>
                        <a:t>Si-Ge </a:t>
                      </a:r>
                      <a:r>
                        <a:rPr lang="en-US" sz="1400" dirty="0" err="1"/>
                        <a:t>BiCMOS</a:t>
                      </a:r>
                      <a:endParaRPr lang="en-US" sz="1400" dirty="0"/>
                    </a:p>
                  </a:txBody>
                  <a:tcPr/>
                </a:tc>
                <a:tc>
                  <a:txBody>
                    <a:bodyPr/>
                    <a:lstStyle/>
                    <a:p>
                      <a:r>
                        <a:rPr lang="en-US" sz="1400" dirty="0" err="1"/>
                        <a:t>Discrim</a:t>
                      </a:r>
                      <a:r>
                        <a:rPr lang="en-US" sz="1400" dirty="0"/>
                        <a:t>.</a:t>
                      </a:r>
                    </a:p>
                  </a:txBody>
                  <a:tcPr/>
                </a:tc>
                <a:tc>
                  <a:txBody>
                    <a:bodyPr/>
                    <a:lstStyle/>
                    <a:p>
                      <a:pPr algn="ctr"/>
                      <a:r>
                        <a:rPr lang="en-US" sz="1400" dirty="0"/>
                        <a:t>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DoE SBIR</a:t>
                      </a:r>
                    </a:p>
                  </a:txBody>
                  <a:tcPr/>
                </a:tc>
                <a:tc>
                  <a:txBody>
                    <a:bodyPr/>
                    <a:lstStyle/>
                    <a:p>
                      <a:r>
                        <a:rPr lang="en-US" sz="1400" dirty="0"/>
                        <a:t>Low Power</a:t>
                      </a:r>
                    </a:p>
                  </a:txBody>
                  <a:tcPr/>
                </a:tc>
                <a:tc>
                  <a:txBody>
                    <a:bodyPr/>
                    <a:lstStyle/>
                    <a:p>
                      <a:r>
                        <a:rPr lang="en-US" sz="1400" dirty="0"/>
                        <a:t>Simulations final Layout</a:t>
                      </a:r>
                    </a:p>
                    <a:p>
                      <a:r>
                        <a:rPr lang="en-US" sz="1400" dirty="0"/>
                        <a:t>Board design</a:t>
                      </a:r>
                    </a:p>
                  </a:txBody>
                  <a:tcPr/>
                </a:tc>
                <a:extLst>
                  <a:ext uri="{0D108BD9-81ED-4DB2-BD59-A6C34878D82A}">
                    <a16:rowId xmlns="" xmlns:a16="http://schemas.microsoft.com/office/drawing/2014/main" val="2580144388"/>
                  </a:ext>
                </a:extLst>
              </a:tr>
            </a:tbl>
          </a:graphicData>
        </a:graphic>
      </p:graphicFrame>
      <p:sp>
        <p:nvSpPr>
          <p:cNvPr id="7" name="Rectangle 6">
            <a:extLst>
              <a:ext uri="{FF2B5EF4-FFF2-40B4-BE49-F238E27FC236}">
                <a16:creationId xmlns="" xmlns:a16="http://schemas.microsoft.com/office/drawing/2014/main" id="{92F0AAE4-BA69-4BAC-8D3E-8EB762289C92}"/>
              </a:ext>
            </a:extLst>
          </p:cNvPr>
          <p:cNvSpPr/>
          <p:nvPr/>
        </p:nvSpPr>
        <p:spPr>
          <a:xfrm>
            <a:off x="2057400" y="86380"/>
            <a:ext cx="4748992" cy="523220"/>
          </a:xfrm>
          <a:prstGeom prst="rect">
            <a:avLst/>
          </a:prstGeom>
        </p:spPr>
        <p:txBody>
          <a:bodyPr wrap="none">
            <a:spAutoFit/>
          </a:bodyPr>
          <a:lstStyle/>
          <a:p>
            <a:r>
              <a:rPr lang="en-US" sz="2800" b="1" dirty="0">
                <a:solidFill>
                  <a:srgbClr val="002060"/>
                </a:solidFill>
                <a:latin typeface="Arial" panose="020B0604020202020204" pitchFamily="34" charset="0"/>
                <a:cs typeface="Arial" panose="020B0604020202020204" pitchFamily="34" charset="0"/>
              </a:rPr>
              <a:t>ASICs under Test at SCIPP</a:t>
            </a:r>
            <a:endParaRPr lang="en-US" dirty="0">
              <a:solidFill>
                <a:srgbClr val="00206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 xmlns:a16="http://schemas.microsoft.com/office/drawing/2014/main" id="{E4A92C2E-453B-479A-B7F1-CAE328E257C2}"/>
              </a:ext>
            </a:extLst>
          </p:cNvPr>
          <p:cNvSpPr/>
          <p:nvPr/>
        </p:nvSpPr>
        <p:spPr>
          <a:xfrm>
            <a:off x="350982" y="4416322"/>
            <a:ext cx="8488218" cy="738664"/>
          </a:xfrm>
          <a:prstGeom prst="rect">
            <a:avLst/>
          </a:prstGeom>
        </p:spPr>
        <p:txBody>
          <a:bodyPr wrap="square">
            <a:spAutoFit/>
          </a:bodyPr>
          <a:lstStyle/>
          <a:p>
            <a:r>
              <a:rPr lang="en-US" sz="1400" dirty="0"/>
              <a:t>* </a:t>
            </a:r>
            <a:r>
              <a:rPr lang="en-US" sz="1400" dirty="0" err="1"/>
              <a:t>HPSoC</a:t>
            </a:r>
            <a:r>
              <a:rPr lang="en-US" sz="1400" baseline="30000" dirty="0"/>
              <a:t> </a:t>
            </a:r>
            <a:r>
              <a:rPr lang="en-US" sz="1400" dirty="0"/>
              <a:t>: High Pitch digitizer System on a Chip, </a:t>
            </a:r>
          </a:p>
          <a:p>
            <a:r>
              <a:rPr lang="en-US" sz="1400" dirty="0"/>
              <a:t>(L. </a:t>
            </a:r>
            <a:r>
              <a:rPr lang="en-US" sz="1400" dirty="0" err="1"/>
              <a:t>Macchiarulo</a:t>
            </a:r>
            <a:r>
              <a:rPr lang="en-US" sz="1400" dirty="0"/>
              <a:t> et al.: “Design of </a:t>
            </a:r>
            <a:r>
              <a:rPr lang="en-US" sz="1400" dirty="0" err="1"/>
              <a:t>HPSoC</a:t>
            </a:r>
            <a:r>
              <a:rPr lang="en-US" sz="1400" dirty="0"/>
              <a:t> - a 10GSa/s Waveform Digitizer for Readout of Dense Sensor Arrays”, 							submitted to IEEE NSS-MIC 2022)</a:t>
            </a:r>
          </a:p>
        </p:txBody>
      </p:sp>
      <p:sp>
        <p:nvSpPr>
          <p:cNvPr id="11" name="Rectangle 10">
            <a:extLst>
              <a:ext uri="{FF2B5EF4-FFF2-40B4-BE49-F238E27FC236}">
                <a16:creationId xmlns="" xmlns:a16="http://schemas.microsoft.com/office/drawing/2014/main" id="{160B253D-7152-485A-A1EF-A07B72C32CA2}"/>
              </a:ext>
            </a:extLst>
          </p:cNvPr>
          <p:cNvSpPr/>
          <p:nvPr/>
        </p:nvSpPr>
        <p:spPr>
          <a:xfrm>
            <a:off x="389082" y="5161913"/>
            <a:ext cx="8567882" cy="523220"/>
          </a:xfrm>
          <a:prstGeom prst="rect">
            <a:avLst/>
          </a:prstGeom>
        </p:spPr>
        <p:txBody>
          <a:bodyPr wrap="square">
            <a:spAutoFit/>
          </a:bodyPr>
          <a:lstStyle/>
          <a:p>
            <a:r>
              <a:rPr lang="en-US" sz="1400" dirty="0"/>
              <a:t>** ASROC: A custom amplifier/discriminator IC designed for AC-LGAD readout, </a:t>
            </a:r>
          </a:p>
          <a:p>
            <a:r>
              <a:rPr lang="en-US" sz="1400" dirty="0"/>
              <a:t>(G. </a:t>
            </a:r>
            <a:r>
              <a:rPr lang="en-US" sz="1400" dirty="0" err="1"/>
              <a:t>Saffier</a:t>
            </a:r>
            <a:r>
              <a:rPr lang="en-US" sz="1400" dirty="0"/>
              <a:t>-Ewing et al., “ASROC: A custom amplifier/discriminator IC designed for AC-LGAD readout “ , TWEPP 2021) </a:t>
            </a:r>
          </a:p>
        </p:txBody>
      </p:sp>
      <p:sp>
        <p:nvSpPr>
          <p:cNvPr id="8" name="Rectangle 7">
            <a:extLst>
              <a:ext uri="{FF2B5EF4-FFF2-40B4-BE49-F238E27FC236}">
                <a16:creationId xmlns="" xmlns:a16="http://schemas.microsoft.com/office/drawing/2014/main" id="{DEEAEC94-140D-4203-9865-B909B74B6A68}"/>
              </a:ext>
            </a:extLst>
          </p:cNvPr>
          <p:cNvSpPr/>
          <p:nvPr/>
        </p:nvSpPr>
        <p:spPr>
          <a:xfrm>
            <a:off x="416791" y="933837"/>
            <a:ext cx="8310418" cy="1077218"/>
          </a:xfrm>
          <a:prstGeom prst="rect">
            <a:avLst/>
          </a:prstGeom>
        </p:spPr>
        <p:txBody>
          <a:bodyPr wrap="square">
            <a:spAutoFit/>
          </a:bodyPr>
          <a:lstStyle/>
          <a:p>
            <a:r>
              <a:rPr lang="en-US" sz="1600" dirty="0"/>
              <a:t>Based on the Specifications, three ASICs are being produced which will emphasize different performance goals.</a:t>
            </a:r>
          </a:p>
          <a:p>
            <a:r>
              <a:rPr lang="en-US" sz="1600" dirty="0"/>
              <a:t>Here we leverage our partner’s familiarity with the technology and our experience with sensors and readout systems.</a:t>
            </a:r>
          </a:p>
        </p:txBody>
      </p:sp>
    </p:spTree>
    <p:extLst>
      <p:ext uri="{BB962C8B-B14F-4D97-AF65-F5344CB8AC3E}">
        <p14:creationId xmlns:p14="http://schemas.microsoft.com/office/powerpoint/2010/main" val="3990561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4</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7" name="Rectangle 6">
            <a:extLst>
              <a:ext uri="{FF2B5EF4-FFF2-40B4-BE49-F238E27FC236}">
                <a16:creationId xmlns="" xmlns:a16="http://schemas.microsoft.com/office/drawing/2014/main" id="{92F0AAE4-BA69-4BAC-8D3E-8EB762289C92}"/>
              </a:ext>
            </a:extLst>
          </p:cNvPr>
          <p:cNvSpPr/>
          <p:nvPr/>
        </p:nvSpPr>
        <p:spPr>
          <a:xfrm>
            <a:off x="501059" y="69568"/>
            <a:ext cx="9240673" cy="523220"/>
          </a:xfrm>
          <a:prstGeom prst="rect">
            <a:avLst/>
          </a:prstGeom>
        </p:spPr>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Preliminary Test Results with </a:t>
            </a:r>
            <a:r>
              <a:rPr lang="en-US" sz="2800" b="1" dirty="0" err="1" smtClean="0">
                <a:solidFill>
                  <a:srgbClr val="002060"/>
                </a:solidFill>
                <a:latin typeface="Arial" panose="020B0604020202020204" pitchFamily="34" charset="0"/>
                <a:cs typeface="Arial" panose="020B0604020202020204" pitchFamily="34" charset="0"/>
              </a:rPr>
              <a:t>HPSoC</a:t>
            </a:r>
            <a:r>
              <a:rPr lang="en-US" sz="2800" b="1" dirty="0" smtClean="0">
                <a:solidFill>
                  <a:srgbClr val="002060"/>
                </a:solidFill>
                <a:latin typeface="Arial" panose="020B0604020202020204" pitchFamily="34" charset="0"/>
                <a:cs typeface="Arial" panose="020B0604020202020204" pitchFamily="34" charset="0"/>
              </a:rPr>
              <a:t> (NALU Chip)</a:t>
            </a:r>
            <a:endParaRPr lang="en-US" dirty="0">
              <a:solidFill>
                <a:srgbClr val="00206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 xmlns:a16="http://schemas.microsoft.com/office/drawing/2014/main" id="{DEEAEC94-140D-4203-9865-B909B74B6A68}"/>
              </a:ext>
            </a:extLst>
          </p:cNvPr>
          <p:cNvSpPr/>
          <p:nvPr/>
        </p:nvSpPr>
        <p:spPr>
          <a:xfrm>
            <a:off x="501059" y="1263759"/>
            <a:ext cx="4442664" cy="1815882"/>
          </a:xfrm>
          <a:prstGeom prst="rect">
            <a:avLst/>
          </a:prstGeom>
        </p:spPr>
        <p:txBody>
          <a:bodyPr wrap="square">
            <a:spAutoFit/>
          </a:bodyPr>
          <a:lstStyle/>
          <a:p>
            <a:r>
              <a:rPr lang="en-US" sz="1600" dirty="0"/>
              <a:t>The </a:t>
            </a:r>
            <a:r>
              <a:rPr lang="en-US" sz="1600" dirty="0" err="1"/>
              <a:t>HPSoC</a:t>
            </a:r>
            <a:r>
              <a:rPr lang="en-US" sz="1600" dirty="0"/>
              <a:t> was tested with fast calibration </a:t>
            </a:r>
          </a:p>
          <a:p>
            <a:r>
              <a:rPr lang="en-US" sz="1600" dirty="0"/>
              <a:t>pulses to verify the performance of the first stage, the Trans-Impedance Amplifier (TIA). </a:t>
            </a:r>
          </a:p>
          <a:p>
            <a:endParaRPr lang="en-US" sz="1600" dirty="0"/>
          </a:p>
          <a:p>
            <a:r>
              <a:rPr lang="en-US" sz="1600" dirty="0"/>
              <a:t>It was then mounted on a test board and wire bonded to a 60 um thick AC-LGAD pad sensor and tested with </a:t>
            </a:r>
            <a:r>
              <a:rPr lang="el-GR" sz="1600" dirty="0"/>
              <a:t>β</a:t>
            </a:r>
            <a:r>
              <a:rPr lang="en-US" sz="1600" dirty="0"/>
              <a:t>. </a:t>
            </a:r>
          </a:p>
        </p:txBody>
      </p:sp>
      <p:sp>
        <p:nvSpPr>
          <p:cNvPr id="6" name="Rectangle 5">
            <a:extLst>
              <a:ext uri="{FF2B5EF4-FFF2-40B4-BE49-F238E27FC236}">
                <a16:creationId xmlns="" xmlns:a16="http://schemas.microsoft.com/office/drawing/2014/main" id="{21CBCBBC-807A-4635-A0BE-B46CB99AA81A}"/>
              </a:ext>
            </a:extLst>
          </p:cNvPr>
          <p:cNvSpPr/>
          <p:nvPr/>
        </p:nvSpPr>
        <p:spPr>
          <a:xfrm>
            <a:off x="501059" y="3526735"/>
            <a:ext cx="5029200" cy="2800767"/>
          </a:xfrm>
          <a:prstGeom prst="rect">
            <a:avLst/>
          </a:prstGeom>
        </p:spPr>
        <p:txBody>
          <a:bodyPr wrap="square">
            <a:spAutoFit/>
          </a:bodyPr>
          <a:lstStyle/>
          <a:p>
            <a:r>
              <a:rPr lang="en-US" sz="1600" dirty="0"/>
              <a:t>The expected analog performance of the ASIC can be derived from the analysis of the pulse shapes.</a:t>
            </a:r>
          </a:p>
          <a:p>
            <a:r>
              <a:rPr lang="en-US" sz="1600" dirty="0"/>
              <a:t>The contribution to the time resolution due to the electronics is the jitter</a:t>
            </a:r>
          </a:p>
          <a:p>
            <a:r>
              <a:rPr lang="en-US" sz="1600" dirty="0"/>
              <a:t>	Jitter = rise time / (S/N) </a:t>
            </a:r>
          </a:p>
          <a:p>
            <a:r>
              <a:rPr lang="en-US" sz="1600" dirty="0"/>
              <a:t>Its parameters can be measured pulse-by-pulse and then extrapolated to the final ASIC – sensor combination.</a:t>
            </a:r>
          </a:p>
          <a:p>
            <a:endParaRPr lang="en-US" sz="1600" dirty="0"/>
          </a:p>
          <a:p>
            <a:r>
              <a:rPr lang="en-US" sz="1600" dirty="0"/>
              <a:t>Most important is the short rise time and the very low noise which allows to predict a jitter of the order 10 - 15 </a:t>
            </a:r>
            <a:r>
              <a:rPr lang="en-US" sz="1600" dirty="0" err="1"/>
              <a:t>ps</a:t>
            </a:r>
            <a:r>
              <a:rPr lang="en-US" sz="1600" dirty="0"/>
              <a:t> for the final ASIC version and 50 um thick AC-LGAD. </a:t>
            </a:r>
          </a:p>
        </p:txBody>
      </p:sp>
      <p:sp>
        <p:nvSpPr>
          <p:cNvPr id="3" name="Rectangle 2">
            <a:extLst>
              <a:ext uri="{FF2B5EF4-FFF2-40B4-BE49-F238E27FC236}">
                <a16:creationId xmlns="" xmlns:a16="http://schemas.microsoft.com/office/drawing/2014/main" id="{DD9BE0D2-50D5-478F-83A3-95205C29B2BC}"/>
              </a:ext>
            </a:extLst>
          </p:cNvPr>
          <p:cNvSpPr/>
          <p:nvPr/>
        </p:nvSpPr>
        <p:spPr>
          <a:xfrm>
            <a:off x="4572000" y="6425237"/>
            <a:ext cx="3636893" cy="307777"/>
          </a:xfrm>
          <a:prstGeom prst="rect">
            <a:avLst/>
          </a:prstGeom>
        </p:spPr>
        <p:txBody>
          <a:bodyPr wrap="none">
            <a:spAutoFit/>
          </a:bodyPr>
          <a:lstStyle/>
          <a:p>
            <a:r>
              <a:rPr lang="en-US" sz="1400" dirty="0"/>
              <a:t>Abstract &amp; Summary submitted to TWEPP 2022</a:t>
            </a:r>
          </a:p>
        </p:txBody>
      </p:sp>
      <p:grpSp>
        <p:nvGrpSpPr>
          <p:cNvPr id="12" name="Group 11">
            <a:extLst>
              <a:ext uri="{FF2B5EF4-FFF2-40B4-BE49-F238E27FC236}">
                <a16:creationId xmlns="" xmlns:a16="http://schemas.microsoft.com/office/drawing/2014/main" id="{5DFBF65C-DAD4-4417-B5D3-FBBF88A075BF}"/>
              </a:ext>
            </a:extLst>
          </p:cNvPr>
          <p:cNvGrpSpPr/>
          <p:nvPr/>
        </p:nvGrpSpPr>
        <p:grpSpPr>
          <a:xfrm>
            <a:off x="5042723" y="914400"/>
            <a:ext cx="4025076" cy="2514600"/>
            <a:chOff x="5042723" y="914400"/>
            <a:chExt cx="4025076" cy="2514600"/>
          </a:xfrm>
        </p:grpSpPr>
        <p:pic>
          <p:nvPicPr>
            <p:cNvPr id="4" name="Picture 3">
              <a:extLst>
                <a:ext uri="{FF2B5EF4-FFF2-40B4-BE49-F238E27FC236}">
                  <a16:creationId xmlns="" xmlns:a16="http://schemas.microsoft.com/office/drawing/2014/main" id="{D7694534-C003-49F1-BA3F-CACF5C1CA195}"/>
                </a:ext>
              </a:extLst>
            </p:cNvPr>
            <p:cNvPicPr>
              <a:picLocks noChangeAspect="1"/>
            </p:cNvPicPr>
            <p:nvPr/>
          </p:nvPicPr>
          <p:blipFill>
            <a:blip r:embed="rId3"/>
            <a:stretch>
              <a:fillRect/>
            </a:stretch>
          </p:blipFill>
          <p:spPr>
            <a:xfrm>
              <a:off x="5042723" y="914400"/>
              <a:ext cx="4025076" cy="2514600"/>
            </a:xfrm>
            <a:prstGeom prst="rect">
              <a:avLst/>
            </a:prstGeom>
          </p:spPr>
        </p:pic>
        <p:sp>
          <p:nvSpPr>
            <p:cNvPr id="9" name="Arrow: Down 8">
              <a:extLst>
                <a:ext uri="{FF2B5EF4-FFF2-40B4-BE49-F238E27FC236}">
                  <a16:creationId xmlns="" xmlns:a16="http://schemas.microsoft.com/office/drawing/2014/main" id="{5D5015ED-EDF7-4D21-BA4C-6D30DFB57472}"/>
                </a:ext>
              </a:extLst>
            </p:cNvPr>
            <p:cNvSpPr/>
            <p:nvPr/>
          </p:nvSpPr>
          <p:spPr>
            <a:xfrm rot="335622">
              <a:off x="8197372" y="1329873"/>
              <a:ext cx="215684" cy="63176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A9913ECF-159E-43A8-93F4-169CA43FD973}"/>
                </a:ext>
              </a:extLst>
            </p:cNvPr>
            <p:cNvSpPr txBox="1"/>
            <p:nvPr/>
          </p:nvSpPr>
          <p:spPr>
            <a:xfrm>
              <a:off x="8000999" y="934605"/>
              <a:ext cx="798617" cy="369332"/>
            </a:xfrm>
            <a:prstGeom prst="rect">
              <a:avLst/>
            </a:prstGeom>
            <a:noFill/>
          </p:spPr>
          <p:txBody>
            <a:bodyPr wrap="none" rtlCol="0">
              <a:spAutoFit/>
            </a:bodyPr>
            <a:lstStyle/>
            <a:p>
              <a:r>
                <a:rPr lang="en-US" dirty="0" err="1">
                  <a:solidFill>
                    <a:srgbClr val="FF0000"/>
                  </a:solidFill>
                  <a:highlight>
                    <a:srgbClr val="00FF00"/>
                  </a:highlight>
                </a:rPr>
                <a:t>HPSoC</a:t>
              </a:r>
              <a:endParaRPr lang="en-US" dirty="0">
                <a:solidFill>
                  <a:srgbClr val="FF0000"/>
                </a:solidFill>
                <a:highlight>
                  <a:srgbClr val="00FF00"/>
                </a:highlight>
              </a:endParaRPr>
            </a:p>
          </p:txBody>
        </p:sp>
      </p:grpSp>
    </p:spTree>
    <p:extLst>
      <p:ext uri="{BB962C8B-B14F-4D97-AF65-F5344CB8AC3E}">
        <p14:creationId xmlns:p14="http://schemas.microsoft.com/office/powerpoint/2010/main" val="3990014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5</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7" name="Rectangle 6">
            <a:extLst>
              <a:ext uri="{FF2B5EF4-FFF2-40B4-BE49-F238E27FC236}">
                <a16:creationId xmlns="" xmlns:a16="http://schemas.microsoft.com/office/drawing/2014/main" id="{92F0AAE4-BA69-4BAC-8D3E-8EB762289C92}"/>
              </a:ext>
            </a:extLst>
          </p:cNvPr>
          <p:cNvSpPr/>
          <p:nvPr/>
        </p:nvSpPr>
        <p:spPr>
          <a:xfrm>
            <a:off x="1018895" y="69568"/>
            <a:ext cx="6486648" cy="523220"/>
          </a:xfrm>
          <a:prstGeom prst="rect">
            <a:avLst/>
          </a:prstGeom>
        </p:spPr>
        <p:txBody>
          <a:bodyPr wrap="none">
            <a:spAutoFit/>
          </a:bodyPr>
          <a:lstStyle/>
          <a:p>
            <a:r>
              <a:rPr lang="en-US" sz="2800" b="1" dirty="0">
                <a:solidFill>
                  <a:srgbClr val="002060"/>
                </a:solidFill>
                <a:latin typeface="Arial" panose="020B0604020202020204" pitchFamily="34" charset="0"/>
                <a:cs typeface="Arial" panose="020B0604020202020204" pitchFamily="34" charset="0"/>
              </a:rPr>
              <a:t>Preliminary Test Results with </a:t>
            </a:r>
            <a:r>
              <a:rPr lang="en-US" sz="2800" b="1" dirty="0" err="1">
                <a:solidFill>
                  <a:srgbClr val="002060"/>
                </a:solidFill>
                <a:latin typeface="Arial" panose="020B0604020202020204" pitchFamily="34" charset="0"/>
                <a:cs typeface="Arial" panose="020B0604020202020204" pitchFamily="34" charset="0"/>
              </a:rPr>
              <a:t>HPSoC</a:t>
            </a:r>
            <a:endParaRPr lang="en-US"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 xmlns:a16="http://schemas.microsoft.com/office/drawing/2014/main" id="{DD9BE0D2-50D5-478F-83A3-95205C29B2BC}"/>
              </a:ext>
            </a:extLst>
          </p:cNvPr>
          <p:cNvSpPr/>
          <p:nvPr/>
        </p:nvSpPr>
        <p:spPr>
          <a:xfrm>
            <a:off x="4572000" y="6425237"/>
            <a:ext cx="3636893" cy="307777"/>
          </a:xfrm>
          <a:prstGeom prst="rect">
            <a:avLst/>
          </a:prstGeom>
        </p:spPr>
        <p:txBody>
          <a:bodyPr wrap="none">
            <a:spAutoFit/>
          </a:bodyPr>
          <a:lstStyle/>
          <a:p>
            <a:r>
              <a:rPr lang="en-US" sz="1400" dirty="0"/>
              <a:t>Abstract &amp; Summary submitted to TWEPP 2022</a:t>
            </a:r>
          </a:p>
        </p:txBody>
      </p:sp>
      <p:pic>
        <p:nvPicPr>
          <p:cNvPr id="13" name="Picture 12">
            <a:extLst>
              <a:ext uri="{FF2B5EF4-FFF2-40B4-BE49-F238E27FC236}">
                <a16:creationId xmlns="" xmlns:a16="http://schemas.microsoft.com/office/drawing/2014/main" id="{E43E75F9-30E5-43B3-8728-DBFDDE0C0CCA}"/>
              </a:ext>
            </a:extLst>
          </p:cNvPr>
          <p:cNvPicPr>
            <a:picLocks noChangeAspect="1"/>
          </p:cNvPicPr>
          <p:nvPr/>
        </p:nvPicPr>
        <p:blipFill>
          <a:blip r:embed="rId3"/>
          <a:stretch>
            <a:fillRect/>
          </a:stretch>
        </p:blipFill>
        <p:spPr>
          <a:xfrm>
            <a:off x="914400" y="1264918"/>
            <a:ext cx="2786113" cy="1676545"/>
          </a:xfrm>
          <a:prstGeom prst="rect">
            <a:avLst/>
          </a:prstGeom>
        </p:spPr>
      </p:pic>
      <p:pic>
        <p:nvPicPr>
          <p:cNvPr id="15" name="Picture 14">
            <a:extLst>
              <a:ext uri="{FF2B5EF4-FFF2-40B4-BE49-F238E27FC236}">
                <a16:creationId xmlns="" xmlns:a16="http://schemas.microsoft.com/office/drawing/2014/main" id="{DA2DBFA4-3A43-4E3D-9D20-0BB28B3486D4}"/>
              </a:ext>
            </a:extLst>
          </p:cNvPr>
          <p:cNvPicPr>
            <a:picLocks noChangeAspect="1"/>
          </p:cNvPicPr>
          <p:nvPr/>
        </p:nvPicPr>
        <p:blipFill>
          <a:blip r:embed="rId4"/>
          <a:stretch>
            <a:fillRect/>
          </a:stretch>
        </p:blipFill>
        <p:spPr>
          <a:xfrm>
            <a:off x="877455" y="3886200"/>
            <a:ext cx="2658086" cy="1676545"/>
          </a:xfrm>
          <a:prstGeom prst="rect">
            <a:avLst/>
          </a:prstGeom>
        </p:spPr>
      </p:pic>
      <p:sp>
        <p:nvSpPr>
          <p:cNvPr id="4" name="Rectangle 3">
            <a:extLst>
              <a:ext uri="{FF2B5EF4-FFF2-40B4-BE49-F238E27FC236}">
                <a16:creationId xmlns="" xmlns:a16="http://schemas.microsoft.com/office/drawing/2014/main" id="{CBB1706A-FD5E-41FC-9B5C-3A57C84FFDBB}"/>
              </a:ext>
            </a:extLst>
          </p:cNvPr>
          <p:cNvSpPr/>
          <p:nvPr/>
        </p:nvSpPr>
        <p:spPr>
          <a:xfrm>
            <a:off x="4262219" y="1711427"/>
            <a:ext cx="3446521" cy="646331"/>
          </a:xfrm>
          <a:prstGeom prst="rect">
            <a:avLst/>
          </a:prstGeom>
        </p:spPr>
        <p:txBody>
          <a:bodyPr wrap="none">
            <a:spAutoFit/>
          </a:bodyPr>
          <a:lstStyle/>
          <a:p>
            <a:r>
              <a:rPr lang="en-US" dirty="0"/>
              <a:t>M</a:t>
            </a:r>
            <a:r>
              <a:rPr lang="en-US" dirty="0" smtClean="0"/>
              <a:t>easured </a:t>
            </a:r>
            <a:r>
              <a:rPr lang="en-US" dirty="0"/>
              <a:t>and simulated </a:t>
            </a:r>
            <a:r>
              <a:rPr lang="en-US" dirty="0" smtClean="0"/>
              <a:t>behavior </a:t>
            </a:r>
          </a:p>
          <a:p>
            <a:r>
              <a:rPr lang="en-US" dirty="0"/>
              <a:t>w</a:t>
            </a:r>
            <a:r>
              <a:rPr lang="en-US" dirty="0" smtClean="0"/>
              <a:t>ith a fast </a:t>
            </a:r>
            <a:r>
              <a:rPr lang="en-US" dirty="0"/>
              <a:t>Calibration </a:t>
            </a:r>
            <a:r>
              <a:rPr lang="en-US" dirty="0" smtClean="0"/>
              <a:t>Input Pulse.</a:t>
            </a:r>
            <a:endParaRPr lang="en-US" dirty="0"/>
          </a:p>
        </p:txBody>
      </p:sp>
      <p:sp>
        <p:nvSpPr>
          <p:cNvPr id="11" name="Rectangle 10">
            <a:extLst>
              <a:ext uri="{FF2B5EF4-FFF2-40B4-BE49-F238E27FC236}">
                <a16:creationId xmlns="" xmlns:a16="http://schemas.microsoft.com/office/drawing/2014/main" id="{A6A674C3-F512-42F6-9F81-55D7D505287E}"/>
              </a:ext>
            </a:extLst>
          </p:cNvPr>
          <p:cNvSpPr/>
          <p:nvPr/>
        </p:nvSpPr>
        <p:spPr>
          <a:xfrm>
            <a:off x="4105331" y="4191000"/>
            <a:ext cx="4395947" cy="1477328"/>
          </a:xfrm>
          <a:prstGeom prst="rect">
            <a:avLst/>
          </a:prstGeom>
        </p:spPr>
        <p:txBody>
          <a:bodyPr wrap="none">
            <a:spAutoFit/>
          </a:bodyPr>
          <a:lstStyle/>
          <a:p>
            <a:r>
              <a:rPr lang="en-US" dirty="0"/>
              <a:t>Calibration Curve with (red) </a:t>
            </a:r>
          </a:p>
          <a:p>
            <a:r>
              <a:rPr lang="en-US" dirty="0"/>
              <a:t>and without( black) 2nd gain </a:t>
            </a:r>
            <a:r>
              <a:rPr lang="en-US" dirty="0" smtClean="0"/>
              <a:t>Stage</a:t>
            </a:r>
          </a:p>
          <a:p>
            <a:endParaRPr lang="en-US" dirty="0"/>
          </a:p>
          <a:p>
            <a:r>
              <a:rPr lang="en-US" dirty="0" smtClean="0"/>
              <a:t>Note there are two versions of the amplifier, </a:t>
            </a:r>
          </a:p>
          <a:p>
            <a:r>
              <a:rPr lang="en-US" dirty="0"/>
              <a:t>a</a:t>
            </a:r>
            <a:r>
              <a:rPr lang="en-US" dirty="0" smtClean="0"/>
              <a:t> single  stage (black) and two stage (red).</a:t>
            </a:r>
            <a:endParaRPr lang="en-US" dirty="0"/>
          </a:p>
        </p:txBody>
      </p:sp>
    </p:spTree>
    <p:extLst>
      <p:ext uri="{BB962C8B-B14F-4D97-AF65-F5344CB8AC3E}">
        <p14:creationId xmlns:p14="http://schemas.microsoft.com/office/powerpoint/2010/main" val="3859065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6</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7" name="Rectangle 6">
            <a:extLst>
              <a:ext uri="{FF2B5EF4-FFF2-40B4-BE49-F238E27FC236}">
                <a16:creationId xmlns="" xmlns:a16="http://schemas.microsoft.com/office/drawing/2014/main" id="{92F0AAE4-BA69-4BAC-8D3E-8EB762289C92}"/>
              </a:ext>
            </a:extLst>
          </p:cNvPr>
          <p:cNvSpPr/>
          <p:nvPr/>
        </p:nvSpPr>
        <p:spPr>
          <a:xfrm>
            <a:off x="1018895" y="69568"/>
            <a:ext cx="7664278" cy="523220"/>
          </a:xfrm>
          <a:prstGeom prst="rect">
            <a:avLst/>
          </a:prstGeom>
        </p:spPr>
        <p:txBody>
          <a:bodyPr wrap="none">
            <a:spAutoFit/>
          </a:bodyPr>
          <a:lstStyle/>
          <a:p>
            <a:r>
              <a:rPr lang="en-US" sz="2800" b="1" dirty="0">
                <a:solidFill>
                  <a:srgbClr val="002060"/>
                </a:solidFill>
                <a:latin typeface="Arial" panose="020B0604020202020204" pitchFamily="34" charset="0"/>
                <a:cs typeface="Arial" panose="020B0604020202020204" pitchFamily="34" charset="0"/>
              </a:rPr>
              <a:t>Very Preliminary </a:t>
            </a:r>
            <a:r>
              <a:rPr lang="el-GR" sz="2800" b="1" dirty="0">
                <a:solidFill>
                  <a:srgbClr val="002060"/>
                </a:solidFill>
                <a:latin typeface="Arial" panose="020B0604020202020204" pitchFamily="34" charset="0"/>
                <a:cs typeface="Arial" panose="020B0604020202020204" pitchFamily="34" charset="0"/>
              </a:rPr>
              <a:t>β</a:t>
            </a:r>
            <a:r>
              <a:rPr lang="en-US" sz="2800" b="1" dirty="0">
                <a:solidFill>
                  <a:srgbClr val="002060"/>
                </a:solidFill>
                <a:latin typeface="Arial" panose="020B0604020202020204" pitchFamily="34" charset="0"/>
                <a:cs typeface="Arial" panose="020B0604020202020204" pitchFamily="34" charset="0"/>
              </a:rPr>
              <a:t> Test Results with </a:t>
            </a:r>
            <a:r>
              <a:rPr lang="en-US" sz="2800" b="1" dirty="0" err="1">
                <a:solidFill>
                  <a:srgbClr val="002060"/>
                </a:solidFill>
                <a:latin typeface="Arial" panose="020B0604020202020204" pitchFamily="34" charset="0"/>
                <a:cs typeface="Arial" panose="020B0604020202020204" pitchFamily="34" charset="0"/>
              </a:rPr>
              <a:t>HPSoC</a:t>
            </a:r>
            <a:endParaRPr lang="en-US"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 xmlns:a16="http://schemas.microsoft.com/office/drawing/2014/main" id="{DD9BE0D2-50D5-478F-83A3-95205C29B2BC}"/>
              </a:ext>
            </a:extLst>
          </p:cNvPr>
          <p:cNvSpPr/>
          <p:nvPr/>
        </p:nvSpPr>
        <p:spPr>
          <a:xfrm>
            <a:off x="4572000" y="6425237"/>
            <a:ext cx="3636893" cy="307777"/>
          </a:xfrm>
          <a:prstGeom prst="rect">
            <a:avLst/>
          </a:prstGeom>
        </p:spPr>
        <p:txBody>
          <a:bodyPr wrap="none">
            <a:spAutoFit/>
          </a:bodyPr>
          <a:lstStyle/>
          <a:p>
            <a:r>
              <a:rPr lang="en-US" sz="1400" dirty="0"/>
              <a:t>Abstract &amp; Summary submitted to TWEPP 2022</a:t>
            </a:r>
          </a:p>
        </p:txBody>
      </p:sp>
      <p:pic>
        <p:nvPicPr>
          <p:cNvPr id="9" name="Picture 8">
            <a:extLst>
              <a:ext uri="{FF2B5EF4-FFF2-40B4-BE49-F238E27FC236}">
                <a16:creationId xmlns="" xmlns:a16="http://schemas.microsoft.com/office/drawing/2014/main" id="{FF5E5AF0-99A2-4EED-8B80-5959F879EF60}"/>
              </a:ext>
            </a:extLst>
          </p:cNvPr>
          <p:cNvPicPr>
            <a:picLocks noChangeAspect="1"/>
          </p:cNvPicPr>
          <p:nvPr/>
        </p:nvPicPr>
        <p:blipFill>
          <a:blip r:embed="rId3"/>
          <a:stretch>
            <a:fillRect/>
          </a:stretch>
        </p:blipFill>
        <p:spPr>
          <a:xfrm>
            <a:off x="709986" y="763969"/>
            <a:ext cx="4141048" cy="2665031"/>
          </a:xfrm>
          <a:prstGeom prst="rect">
            <a:avLst/>
          </a:prstGeom>
        </p:spPr>
      </p:pic>
      <p:pic>
        <p:nvPicPr>
          <p:cNvPr id="4" name="Picture 3">
            <a:extLst>
              <a:ext uri="{FF2B5EF4-FFF2-40B4-BE49-F238E27FC236}">
                <a16:creationId xmlns="" xmlns:a16="http://schemas.microsoft.com/office/drawing/2014/main" id="{5B9C10A3-2E30-4F44-92F0-31A9FC009656}"/>
              </a:ext>
            </a:extLst>
          </p:cNvPr>
          <p:cNvPicPr>
            <a:picLocks noChangeAspect="1"/>
          </p:cNvPicPr>
          <p:nvPr/>
        </p:nvPicPr>
        <p:blipFill>
          <a:blip r:embed="rId4"/>
          <a:stretch>
            <a:fillRect/>
          </a:stretch>
        </p:blipFill>
        <p:spPr>
          <a:xfrm>
            <a:off x="609600" y="3200401"/>
            <a:ext cx="4386145" cy="3048000"/>
          </a:xfrm>
          <a:prstGeom prst="rect">
            <a:avLst/>
          </a:prstGeom>
        </p:spPr>
      </p:pic>
      <p:sp>
        <p:nvSpPr>
          <p:cNvPr id="16" name="Rectangle 15">
            <a:extLst>
              <a:ext uri="{FF2B5EF4-FFF2-40B4-BE49-F238E27FC236}">
                <a16:creationId xmlns="" xmlns:a16="http://schemas.microsoft.com/office/drawing/2014/main" id="{21D1D7CD-322C-493D-8BCC-F5F56BE985B2}"/>
              </a:ext>
            </a:extLst>
          </p:cNvPr>
          <p:cNvSpPr/>
          <p:nvPr/>
        </p:nvSpPr>
        <p:spPr>
          <a:xfrm>
            <a:off x="5026423" y="2096484"/>
            <a:ext cx="4117577" cy="1754326"/>
          </a:xfrm>
          <a:prstGeom prst="rect">
            <a:avLst/>
          </a:prstGeom>
        </p:spPr>
        <p:txBody>
          <a:bodyPr wrap="square">
            <a:spAutoFit/>
          </a:bodyPr>
          <a:lstStyle/>
          <a:p>
            <a:r>
              <a:rPr lang="en-US" dirty="0" err="1"/>
              <a:t>Trise</a:t>
            </a:r>
            <a:r>
              <a:rPr lang="en-US" dirty="0"/>
              <a:t> (60 </a:t>
            </a:r>
            <a:r>
              <a:rPr lang="en-US" dirty="0" smtClean="0"/>
              <a:t>um thick detector) </a:t>
            </a:r>
            <a:r>
              <a:rPr lang="en-US" dirty="0"/>
              <a:t>= 677 </a:t>
            </a:r>
            <a:r>
              <a:rPr lang="en-US" dirty="0" err="1"/>
              <a:t>ps</a:t>
            </a:r>
            <a:r>
              <a:rPr lang="en-US" dirty="0"/>
              <a:t>  </a:t>
            </a:r>
          </a:p>
          <a:p>
            <a:r>
              <a:rPr lang="en-US" dirty="0" smtClean="0"/>
              <a:t>-&gt; </a:t>
            </a:r>
            <a:r>
              <a:rPr lang="en-US" dirty="0" err="1"/>
              <a:t>Trise</a:t>
            </a:r>
            <a:r>
              <a:rPr lang="en-US" dirty="0"/>
              <a:t> (50 </a:t>
            </a:r>
            <a:r>
              <a:rPr lang="en-US" dirty="0" smtClean="0"/>
              <a:t>um detector) </a:t>
            </a:r>
            <a:r>
              <a:rPr lang="en-US" dirty="0"/>
              <a:t>= 564 </a:t>
            </a:r>
            <a:r>
              <a:rPr lang="en-US" dirty="0" err="1"/>
              <a:t>ps</a:t>
            </a:r>
            <a:r>
              <a:rPr lang="en-US" dirty="0"/>
              <a:t> </a:t>
            </a:r>
          </a:p>
          <a:p>
            <a:endParaRPr lang="en-US" dirty="0"/>
          </a:p>
          <a:p>
            <a:r>
              <a:rPr lang="en-US" dirty="0"/>
              <a:t>Noise = Sqrt(RMS</a:t>
            </a:r>
            <a:r>
              <a:rPr lang="en-US" baseline="30000" dirty="0"/>
              <a:t>2</a:t>
            </a:r>
            <a:r>
              <a:rPr lang="en-US" dirty="0"/>
              <a:t>-ScopeNoise</a:t>
            </a:r>
            <a:r>
              <a:rPr lang="en-US" baseline="30000" dirty="0"/>
              <a:t>2</a:t>
            </a:r>
            <a:r>
              <a:rPr lang="en-US" dirty="0"/>
              <a:t>) =1.7 mV</a:t>
            </a:r>
          </a:p>
          <a:p>
            <a:r>
              <a:rPr lang="en-US" dirty="0"/>
              <a:t>		(RMS = 2 mV</a:t>
            </a:r>
          </a:p>
          <a:p>
            <a:r>
              <a:rPr lang="en-US" dirty="0"/>
              <a:t>		</a:t>
            </a:r>
            <a:r>
              <a:rPr lang="en-US" dirty="0" smtClean="0"/>
              <a:t>Scope Noise </a:t>
            </a:r>
            <a:r>
              <a:rPr lang="en-US" dirty="0"/>
              <a:t>= 1mV)</a:t>
            </a:r>
          </a:p>
        </p:txBody>
      </p:sp>
    </p:spTree>
    <p:extLst>
      <p:ext uri="{BB962C8B-B14F-4D97-AF65-F5344CB8AC3E}">
        <p14:creationId xmlns:p14="http://schemas.microsoft.com/office/powerpoint/2010/main" val="4127738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7</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7" name="Rectangle 6">
            <a:extLst>
              <a:ext uri="{FF2B5EF4-FFF2-40B4-BE49-F238E27FC236}">
                <a16:creationId xmlns="" xmlns:a16="http://schemas.microsoft.com/office/drawing/2014/main" id="{92F0AAE4-BA69-4BAC-8D3E-8EB762289C92}"/>
              </a:ext>
            </a:extLst>
          </p:cNvPr>
          <p:cNvSpPr/>
          <p:nvPr/>
        </p:nvSpPr>
        <p:spPr>
          <a:xfrm>
            <a:off x="1018895" y="69568"/>
            <a:ext cx="7664278" cy="523220"/>
          </a:xfrm>
          <a:prstGeom prst="rect">
            <a:avLst/>
          </a:prstGeom>
        </p:spPr>
        <p:txBody>
          <a:bodyPr wrap="none">
            <a:spAutoFit/>
          </a:bodyPr>
          <a:lstStyle/>
          <a:p>
            <a:r>
              <a:rPr lang="en-US" sz="2800" b="1" dirty="0">
                <a:solidFill>
                  <a:srgbClr val="002060"/>
                </a:solidFill>
                <a:latin typeface="Arial" panose="020B0604020202020204" pitchFamily="34" charset="0"/>
                <a:cs typeface="Arial" panose="020B0604020202020204" pitchFamily="34" charset="0"/>
              </a:rPr>
              <a:t>Very Preliminary </a:t>
            </a:r>
            <a:r>
              <a:rPr lang="el-GR" sz="2800" b="1" dirty="0">
                <a:solidFill>
                  <a:srgbClr val="002060"/>
                </a:solidFill>
                <a:latin typeface="Arial" panose="020B0604020202020204" pitchFamily="34" charset="0"/>
                <a:cs typeface="Arial" panose="020B0604020202020204" pitchFamily="34" charset="0"/>
              </a:rPr>
              <a:t>β</a:t>
            </a:r>
            <a:r>
              <a:rPr lang="en-US" sz="2800" b="1" dirty="0">
                <a:solidFill>
                  <a:srgbClr val="002060"/>
                </a:solidFill>
                <a:latin typeface="Arial" panose="020B0604020202020204" pitchFamily="34" charset="0"/>
                <a:cs typeface="Arial" panose="020B0604020202020204" pitchFamily="34" charset="0"/>
              </a:rPr>
              <a:t> Test Results with </a:t>
            </a:r>
            <a:r>
              <a:rPr lang="en-US" sz="2800" b="1" dirty="0" err="1">
                <a:solidFill>
                  <a:srgbClr val="002060"/>
                </a:solidFill>
                <a:latin typeface="Arial" panose="020B0604020202020204" pitchFamily="34" charset="0"/>
                <a:cs typeface="Arial" panose="020B0604020202020204" pitchFamily="34" charset="0"/>
              </a:rPr>
              <a:t>HPSoC</a:t>
            </a:r>
            <a:endParaRPr lang="en-US"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 xmlns:a16="http://schemas.microsoft.com/office/drawing/2014/main" id="{DD9BE0D2-50D5-478F-83A3-95205C29B2BC}"/>
              </a:ext>
            </a:extLst>
          </p:cNvPr>
          <p:cNvSpPr/>
          <p:nvPr/>
        </p:nvSpPr>
        <p:spPr>
          <a:xfrm>
            <a:off x="4572000" y="6425237"/>
            <a:ext cx="3636893" cy="307777"/>
          </a:xfrm>
          <a:prstGeom prst="rect">
            <a:avLst/>
          </a:prstGeom>
        </p:spPr>
        <p:txBody>
          <a:bodyPr wrap="none">
            <a:spAutoFit/>
          </a:bodyPr>
          <a:lstStyle/>
          <a:p>
            <a:r>
              <a:rPr lang="en-US" sz="1400" dirty="0"/>
              <a:t>Abstract &amp; Summary submitted to TWEPP 2022</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 xmlns:a16="http://schemas.microsoft.com/office/drawing/2014/main" id="{7AA6087E-886C-4EC0-8C35-7497D7525578}"/>
                  </a:ext>
                </a:extLst>
              </p:cNvPr>
              <p:cNvSpPr/>
              <p:nvPr/>
            </p:nvSpPr>
            <p:spPr>
              <a:xfrm>
                <a:off x="4851034" y="1070364"/>
                <a:ext cx="2269275" cy="1855636"/>
              </a:xfrm>
              <a:prstGeom prst="rect">
                <a:avLst/>
              </a:prstGeom>
            </p:spPr>
            <p:txBody>
              <a:bodyPr wrap="none">
                <a:spAutoFit/>
              </a:bodyPr>
              <a:lstStyle/>
              <a:p>
                <a:pPr marL="228600" marR="0" algn="ctr">
                  <a:lnSpc>
                    <a:spcPct val="150000"/>
                  </a:lnSpc>
                  <a:spcBef>
                    <a:spcPts val="0"/>
                  </a:spcBef>
                  <a:spcAft>
                    <a:spcPts val="0"/>
                  </a:spcAft>
                </a:pPr>
                <a:endParaRPr lang="en-US" i="1" baseline="-25000" dirty="0" smtClean="0">
                  <a:latin typeface="Cambria Math" panose="02040503050406030204" pitchFamily="18" charset="0"/>
                  <a:ea typeface="Times New Roman" panose="02020603050405020304" pitchFamily="18" charset="0"/>
                  <a:cs typeface="Times New Roman" panose="02020603050405020304" pitchFamily="18" charset="0"/>
                </a:endParaRPr>
              </a:p>
              <a:p>
                <a:pPr marL="228600" marR="0" algn="ctr">
                  <a:lnSpc>
                    <a:spcPct val="150000"/>
                  </a:lnSpc>
                  <a:spcBef>
                    <a:spcPts val="0"/>
                  </a:spcBef>
                  <a:spcAft>
                    <a:spcPts val="0"/>
                  </a:spcAft>
                </a:pPr>
                <a:endParaRPr lang="en-US" i="1" baseline="-25000" dirty="0">
                  <a:latin typeface="Cambria Math" panose="02040503050406030204" pitchFamily="18" charset="0"/>
                  <a:ea typeface="Times New Roman" panose="02020603050405020304" pitchFamily="18" charset="0"/>
                  <a:cs typeface="Times New Roman" panose="02020603050405020304" pitchFamily="18" charset="0"/>
                </a:endParaRPr>
              </a:p>
              <a:p>
                <a:pPr marL="228600" marR="0" algn="ctr">
                  <a:lnSpc>
                    <a:spcPct val="150000"/>
                  </a:lnSpc>
                  <a:spcBef>
                    <a:spcPts val="0"/>
                  </a:spcBef>
                  <a:spcAft>
                    <a:spcPts val="0"/>
                  </a:spcAft>
                </a:pPr>
                <a:endParaRPr lang="en-US" i="1" baseline="-25000" dirty="0" smtClean="0">
                  <a:latin typeface="Cambria Math" panose="02040503050406030204" pitchFamily="18" charset="0"/>
                  <a:ea typeface="Times New Roman" panose="02020603050405020304" pitchFamily="18" charset="0"/>
                  <a:cs typeface="Times New Roman" panose="02020603050405020304" pitchFamily="18" charset="0"/>
                </a:endParaRPr>
              </a:p>
              <a:p>
                <a:pPr marL="228600" marR="0" algn="ctr">
                  <a:lnSpc>
                    <a:spcPct val="150000"/>
                  </a:lnSpc>
                  <a:spcBef>
                    <a:spcPts val="0"/>
                  </a:spcBef>
                  <a:spcAft>
                    <a:spcPts val="0"/>
                  </a:spcAft>
                </a:pPr>
                <a:endParaRPr lang="en-US" i="1" baseline="-25000" dirty="0">
                  <a:latin typeface="Cambria Math" panose="02040503050406030204" pitchFamily="18" charset="0"/>
                  <a:ea typeface="Times New Roman" panose="02020603050405020304" pitchFamily="18" charset="0"/>
                  <a:cs typeface="Times New Roman" panose="02020603050405020304" pitchFamily="18" charset="0"/>
                </a:endParaRPr>
              </a:p>
              <a:p>
                <a:pPr marL="228600" marR="0" algn="ctr">
                  <a:lnSpc>
                    <a:spcPct val="150000"/>
                  </a:lnSpc>
                  <a:spcBef>
                    <a:spcPts val="0"/>
                  </a:spcBef>
                  <a:spcAft>
                    <a:spcPts val="0"/>
                  </a:spcAft>
                </a:pPr>
                <a14:m>
                  <m:oMath xmlns:m="http://schemas.openxmlformats.org/officeDocument/2006/math">
                    <m:sSub>
                      <m:sSubPr>
                        <m:ctrlPr>
                          <a:rPr lang="en-US" i="1" baseline="-25000">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m:t>
                        </m:r>
                      </m:e>
                      <m:sub>
                        <m:r>
                          <a:rPr lang="en-US" i="1" baseline="-25000">
                            <a:latin typeface="Cambria Math" panose="02040503050406030204" pitchFamily="18" charset="0"/>
                            <a:ea typeface="Times New Roman" panose="02020603050405020304" pitchFamily="18" charset="0"/>
                            <a:cs typeface="Times New Roman" panose="02020603050405020304" pitchFamily="18" charset="0"/>
                          </a:rPr>
                          <m:t>𝐽𝑖𝑡𝑡𝑒𝑟</m:t>
                        </m:r>
                      </m:sub>
                    </m:sSub>
                    <m:r>
                      <a:rPr lang="en-US" i="1" baseline="-25000">
                        <a:latin typeface="Cambria Math" panose="02040503050406030204" pitchFamily="18" charset="0"/>
                        <a:ea typeface="Times New Roman" panose="02020603050405020304" pitchFamily="18" charset="0"/>
                        <a:cs typeface="Times New Roman" panose="02020603050405020304" pitchFamily="18" charset="0"/>
                      </a:rPr>
                      <m:t> </m:t>
                    </m:r>
                  </m:oMath>
                </a14:m>
                <a:r>
                  <a:rPr lang="en-US" dirty="0">
                    <a:latin typeface="Times New Roman" panose="02020603050405020304" pitchFamily="18" charset="0"/>
                    <a:ea typeface="Times New Roman" panose="02020603050405020304" pitchFamily="18" charset="0"/>
                    <a:cs typeface="Liberation Serif"/>
                  </a:rPr>
                  <a:t>=  </a:t>
                </a:r>
                <a14:m>
                  <m:oMath xmlns:m="http://schemas.openxmlformats.org/officeDocument/2006/math">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n-US" i="1">
                            <a:latin typeface="Cambria Math" panose="02040503050406030204" pitchFamily="18" charset="0"/>
                            <a:ea typeface="Times New Roman" panose="02020603050405020304" pitchFamily="18" charset="0"/>
                            <a:cs typeface="Times New Roman" panose="02020603050405020304" pitchFamily="18" charset="0"/>
                          </a:rPr>
                          <m:t>𝑁𝑜𝑖𝑠𝑒</m:t>
                        </m:r>
                      </m:num>
                      <m:den>
                        <m:r>
                          <a:rPr lang="en-US" i="1">
                            <a:latin typeface="Cambria Math" panose="02040503050406030204" pitchFamily="18" charset="0"/>
                            <a:ea typeface="Times New Roman" panose="02020603050405020304" pitchFamily="18" charset="0"/>
                            <a:cs typeface="Times New Roman" panose="02020603050405020304" pitchFamily="18" charset="0"/>
                          </a:rPr>
                          <m:t>𝑑𝑉</m:t>
                        </m:r>
                        <m:r>
                          <a:rPr lang="en-US" i="1">
                            <a:latin typeface="Cambria Math" panose="02040503050406030204" pitchFamily="18" charset="0"/>
                            <a:ea typeface="Times New Roman" panose="02020603050405020304" pitchFamily="18" charset="0"/>
                            <a:cs typeface="Times New Roman" panose="02020603050405020304" pitchFamily="18" charset="0"/>
                          </a:rPr>
                          <m:t>/</m:t>
                        </m:r>
                        <m:r>
                          <a:rPr lang="en-US" i="1">
                            <a:latin typeface="Cambria Math" panose="02040503050406030204" pitchFamily="18" charset="0"/>
                            <a:ea typeface="Times New Roman" panose="02020603050405020304" pitchFamily="18" charset="0"/>
                            <a:cs typeface="Times New Roman" panose="02020603050405020304" pitchFamily="18" charset="0"/>
                          </a:rPr>
                          <m:t>𝑑𝑡</m:t>
                        </m:r>
                      </m:den>
                    </m:f>
                    <m:r>
                      <a:rPr lang="en-US" i="1">
                        <a:latin typeface="Cambria Math" panose="02040503050406030204" pitchFamily="18" charset="0"/>
                        <a:ea typeface="Times New Roman" panose="02020603050405020304" pitchFamily="18" charset="0"/>
                        <a:cs typeface="Times New Roman" panose="02020603050405020304" pitchFamily="18" charset="0"/>
                      </a:rPr>
                      <m:t> </m:t>
                    </m:r>
                  </m:oMath>
                </a14:m>
                <a:r>
                  <a:rPr lang="en-US" dirty="0">
                    <a:latin typeface="Times New Roman" panose="02020603050405020304" pitchFamily="18" charset="0"/>
                    <a:ea typeface="Times New Roman" panose="02020603050405020304" pitchFamily="18" charset="0"/>
                    <a:cs typeface="Liberation Serif"/>
                  </a:rPr>
                  <a:t>≈ </a:t>
                </a:r>
                <a14:m>
                  <m:oMath xmlns:m="http://schemas.openxmlformats.org/officeDocument/2006/math">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𝑇</m:t>
                            </m:r>
                          </m:e>
                          <m:sub>
                            <m:r>
                              <a:rPr lang="en-US" i="1">
                                <a:latin typeface="Cambria Math" panose="02040503050406030204" pitchFamily="18" charset="0"/>
                                <a:ea typeface="Times New Roman" panose="02020603050405020304" pitchFamily="18" charset="0"/>
                                <a:cs typeface="Times New Roman" panose="02020603050405020304" pitchFamily="18" charset="0"/>
                              </a:rPr>
                              <m:t>𝑟𝑖𝑠𝑒</m:t>
                            </m:r>
                          </m:sub>
                        </m:sSub>
                      </m:num>
                      <m:den>
                        <m:r>
                          <a:rPr lang="en-US" i="1">
                            <a:latin typeface="Cambria Math" panose="02040503050406030204" pitchFamily="18" charset="0"/>
                            <a:ea typeface="Times New Roman" panose="02020603050405020304" pitchFamily="18" charset="0"/>
                            <a:cs typeface="Times New Roman" panose="02020603050405020304" pitchFamily="18" charset="0"/>
                          </a:rPr>
                          <m:t>𝑆𝑁𝑅</m:t>
                        </m:r>
                      </m:den>
                    </m:f>
                  </m:oMath>
                </a14:m>
                <a:endParaRPr lang="en-US" sz="1400" dirty="0">
                  <a:effectLst/>
                  <a:latin typeface="Liberation Serif"/>
                  <a:ea typeface="Liberation Serif"/>
                  <a:cs typeface="Liberation Serif"/>
                </a:endParaRPr>
              </a:p>
            </p:txBody>
          </p:sp>
        </mc:Choice>
        <mc:Fallback xmlns="">
          <p:sp>
            <p:nvSpPr>
              <p:cNvPr id="10" name="Rectangle 9">
                <a:extLst>
                  <a:ext uri="{FF2B5EF4-FFF2-40B4-BE49-F238E27FC236}">
                    <a16:creationId xmlns="" xmlns:a16="http://schemas.microsoft.com/office/drawing/2014/main" xmlns:a14="http://schemas.microsoft.com/office/drawing/2010/main" id="{7AA6087E-886C-4EC0-8C35-7497D7525578}"/>
                  </a:ext>
                </a:extLst>
              </p:cNvPr>
              <p:cNvSpPr>
                <a:spLocks noRot="1" noChangeAspect="1" noMove="1" noResize="1" noEditPoints="1" noAdjustHandles="1" noChangeArrowheads="1" noChangeShapeType="1" noTextEdit="1"/>
              </p:cNvSpPr>
              <p:nvPr/>
            </p:nvSpPr>
            <p:spPr>
              <a:xfrm>
                <a:off x="4851034" y="1070364"/>
                <a:ext cx="2269275" cy="1855636"/>
              </a:xfrm>
              <a:prstGeom prst="rect">
                <a:avLst/>
              </a:prstGeom>
              <a:blipFill rotWithShape="0">
                <a:blip r:embed="rId3"/>
                <a:stretch>
                  <a:fillRect/>
                </a:stretch>
              </a:blipFill>
            </p:spPr>
            <p:txBody>
              <a:bodyPr/>
              <a:lstStyle/>
              <a:p>
                <a:r>
                  <a:rPr lang="en-US">
                    <a:noFill/>
                  </a:rPr>
                  <a:t> </a:t>
                </a:r>
              </a:p>
            </p:txBody>
          </p:sp>
        </mc:Fallback>
      </mc:AlternateContent>
      <p:sp>
        <p:nvSpPr>
          <p:cNvPr id="16" name="Rectangle 15">
            <a:extLst>
              <a:ext uri="{FF2B5EF4-FFF2-40B4-BE49-F238E27FC236}">
                <a16:creationId xmlns="" xmlns:a16="http://schemas.microsoft.com/office/drawing/2014/main" xmlns:a14="http://schemas.microsoft.com/office/drawing/2010/main" xmlns:mc="http://schemas.openxmlformats.org/markup-compatibility/2006" id="{21D1D7CD-322C-493D-8BCC-F5F56BE985B2}"/>
              </a:ext>
            </a:extLst>
          </p:cNvPr>
          <p:cNvSpPr/>
          <p:nvPr/>
        </p:nvSpPr>
        <p:spPr>
          <a:xfrm>
            <a:off x="4851034" y="2501956"/>
            <a:ext cx="4292965" cy="3416320"/>
          </a:xfrm>
          <a:prstGeom prst="rect">
            <a:avLst/>
          </a:prstGeom>
        </p:spPr>
        <p:txBody>
          <a:bodyPr wrap="square">
            <a:spAutoFit/>
          </a:bodyPr>
          <a:lstStyle/>
          <a:p>
            <a:endParaRPr lang="en-US" dirty="0"/>
          </a:p>
          <a:p>
            <a:endParaRPr lang="en-US" dirty="0"/>
          </a:p>
          <a:p>
            <a:endParaRPr lang="en-US" dirty="0"/>
          </a:p>
          <a:p>
            <a:r>
              <a:rPr lang="en-US" dirty="0"/>
              <a:t>R</a:t>
            </a:r>
            <a:r>
              <a:rPr lang="en-US" dirty="0" smtClean="0"/>
              <a:t>esults for single stage amplifier. Note, signal is shared since an AC-LGAD but signal shown is on one electrode only.</a:t>
            </a:r>
            <a:endParaRPr lang="en-US" dirty="0"/>
          </a:p>
          <a:p>
            <a:endParaRPr lang="en-US" dirty="0"/>
          </a:p>
          <a:p>
            <a:r>
              <a:rPr lang="en-US" dirty="0"/>
              <a:t>Tests on a channel with 2</a:t>
            </a:r>
            <a:r>
              <a:rPr lang="en-US" baseline="30000" dirty="0"/>
              <a:t>nd</a:t>
            </a:r>
            <a:r>
              <a:rPr lang="en-US" dirty="0"/>
              <a:t> amplifier stage </a:t>
            </a:r>
            <a:r>
              <a:rPr lang="en-US" dirty="0" smtClean="0"/>
              <a:t>ongoing.  Indications are that performance is better, that is smaller jitter and larger signals.</a:t>
            </a:r>
            <a:endParaRPr lang="en-US" dirty="0"/>
          </a:p>
          <a:p>
            <a:endParaRPr lang="en-US" dirty="0"/>
          </a:p>
        </p:txBody>
      </p:sp>
      <p:pic>
        <p:nvPicPr>
          <p:cNvPr id="11" name="Picture 10">
            <a:extLst>
              <a:ext uri="{FF2B5EF4-FFF2-40B4-BE49-F238E27FC236}">
                <a16:creationId xmlns="" xmlns:a16="http://schemas.microsoft.com/office/drawing/2014/main" id="{7EFB345B-A8D5-4A85-A87A-5A4EE4F62E76}"/>
              </a:ext>
            </a:extLst>
          </p:cNvPr>
          <p:cNvPicPr>
            <a:picLocks noChangeAspect="1"/>
          </p:cNvPicPr>
          <p:nvPr/>
        </p:nvPicPr>
        <p:blipFill>
          <a:blip r:embed="rId4"/>
          <a:stretch>
            <a:fillRect/>
          </a:stretch>
        </p:blipFill>
        <p:spPr>
          <a:xfrm>
            <a:off x="457200" y="1600200"/>
            <a:ext cx="4393833" cy="4822103"/>
          </a:xfrm>
          <a:prstGeom prst="rect">
            <a:avLst/>
          </a:prstGeom>
        </p:spPr>
      </p:pic>
    </p:spTree>
    <p:extLst>
      <p:ext uri="{BB962C8B-B14F-4D97-AF65-F5344CB8AC3E}">
        <p14:creationId xmlns:p14="http://schemas.microsoft.com/office/powerpoint/2010/main" val="3986872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8</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7" name="Rectangle 6">
            <a:extLst>
              <a:ext uri="{FF2B5EF4-FFF2-40B4-BE49-F238E27FC236}">
                <a16:creationId xmlns="" xmlns:a16="http://schemas.microsoft.com/office/drawing/2014/main" id="{92F0AAE4-BA69-4BAC-8D3E-8EB762289C92}"/>
              </a:ext>
            </a:extLst>
          </p:cNvPr>
          <p:cNvSpPr/>
          <p:nvPr/>
        </p:nvSpPr>
        <p:spPr>
          <a:xfrm>
            <a:off x="381000" y="97277"/>
            <a:ext cx="9067800" cy="523220"/>
          </a:xfrm>
          <a:prstGeom prst="rect">
            <a:avLst/>
          </a:prstGeom>
        </p:spPr>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            Layout </a:t>
            </a:r>
            <a:r>
              <a:rPr lang="en-US" sz="2800" b="1" dirty="0">
                <a:solidFill>
                  <a:srgbClr val="002060"/>
                </a:solidFill>
                <a:latin typeface="Arial" panose="020B0604020202020204" pitchFamily="34" charset="0"/>
                <a:cs typeface="Arial" panose="020B0604020202020204" pitchFamily="34" charset="0"/>
              </a:rPr>
              <a:t>of </a:t>
            </a:r>
            <a:r>
              <a:rPr lang="en-US" sz="2800" b="1" dirty="0" err="1">
                <a:solidFill>
                  <a:srgbClr val="002060"/>
                </a:solidFill>
                <a:latin typeface="Arial" panose="020B0604020202020204" pitchFamily="34" charset="0"/>
                <a:cs typeface="Arial" panose="020B0604020202020204" pitchFamily="34" charset="0"/>
              </a:rPr>
              <a:t>SiGe</a:t>
            </a:r>
            <a:r>
              <a:rPr lang="en-US" sz="2800" b="1" dirty="0">
                <a:solidFill>
                  <a:srgbClr val="002060"/>
                </a:solidFill>
                <a:latin typeface="Arial" panose="020B0604020202020204" pitchFamily="34" charset="0"/>
                <a:cs typeface="Arial" panose="020B0604020202020204" pitchFamily="34" charset="0"/>
              </a:rPr>
              <a:t> Amplifier (</a:t>
            </a:r>
            <a:r>
              <a:rPr lang="en-US" sz="2800" b="1" dirty="0" err="1">
                <a:solidFill>
                  <a:srgbClr val="002060"/>
                </a:solidFill>
                <a:latin typeface="Arial" panose="020B0604020202020204" pitchFamily="34" charset="0"/>
                <a:cs typeface="Arial" panose="020B0604020202020204" pitchFamily="34" charset="0"/>
              </a:rPr>
              <a:t>Anadyne</a:t>
            </a:r>
            <a:r>
              <a:rPr lang="en-US" sz="2800" b="1" dirty="0">
                <a:solidFill>
                  <a:srgbClr val="002060"/>
                </a:solidFill>
                <a:latin typeface="Arial" panose="020B0604020202020204" pitchFamily="34" charset="0"/>
                <a:cs typeface="Arial" panose="020B0604020202020204" pitchFamily="34" charset="0"/>
              </a:rPr>
              <a:t>) </a:t>
            </a:r>
            <a:endParaRPr lang="en-US" dirty="0">
              <a:solidFill>
                <a:srgbClr val="00206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BFE58474-A982-4775-9C5A-8F8101C3CE95}"/>
              </a:ext>
            </a:extLst>
          </p:cNvPr>
          <p:cNvPicPr>
            <a:picLocks noChangeAspect="1"/>
          </p:cNvPicPr>
          <p:nvPr/>
        </p:nvPicPr>
        <p:blipFill>
          <a:blip r:embed="rId3"/>
          <a:stretch>
            <a:fillRect/>
          </a:stretch>
        </p:blipFill>
        <p:spPr>
          <a:xfrm>
            <a:off x="533400" y="762000"/>
            <a:ext cx="7229421" cy="5928531"/>
          </a:xfrm>
          <a:prstGeom prst="rect">
            <a:avLst/>
          </a:prstGeom>
        </p:spPr>
      </p:pic>
    </p:spTree>
    <p:extLst>
      <p:ext uri="{BB962C8B-B14F-4D97-AF65-F5344CB8AC3E}">
        <p14:creationId xmlns:p14="http://schemas.microsoft.com/office/powerpoint/2010/main" val="1587824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5565563"/>
            <a:ext cx="8610600" cy="923330"/>
          </a:xfrm>
          <a:prstGeom prst="rect">
            <a:avLst/>
          </a:prstGeom>
        </p:spPr>
        <p:txBody>
          <a:bodyPr wrap="square">
            <a:spAutoFit/>
          </a:bodyPr>
          <a:lstStyle/>
          <a:p>
            <a:r>
              <a:rPr lang="en-US" dirty="0">
                <a:latin typeface="+mj-lt"/>
                <a:cs typeface="Arial" panose="020B0604020202020204" pitchFamily="34" charset="0"/>
              </a:rPr>
              <a:t>At low signals, trade-off of Time resolution and power?</a:t>
            </a:r>
          </a:p>
          <a:p>
            <a:endParaRPr lang="en-US" dirty="0">
              <a:latin typeface="+mj-lt"/>
              <a:cs typeface="Arial" panose="020B0604020202020204" pitchFamily="34" charset="0"/>
            </a:endParaRPr>
          </a:p>
          <a:p>
            <a:r>
              <a:rPr lang="en-US" dirty="0">
                <a:latin typeface="+mj-lt"/>
                <a:cs typeface="Arial" panose="020B0604020202020204" pitchFamily="34" charset="0"/>
              </a:rPr>
              <a:t>(The power/performance tradeoff is entirely in the preamp)</a:t>
            </a:r>
          </a:p>
        </p:txBody>
      </p:sp>
      <p:sp>
        <p:nvSpPr>
          <p:cNvPr id="5" name="Slide Number Placeholder 4"/>
          <p:cNvSpPr>
            <a:spLocks noGrp="1"/>
          </p:cNvSpPr>
          <p:nvPr>
            <p:ph type="sldNum" sz="quarter" idx="12"/>
          </p:nvPr>
        </p:nvSpPr>
        <p:spPr/>
        <p:txBody>
          <a:bodyPr/>
          <a:lstStyle/>
          <a:p>
            <a:pPr algn="l"/>
            <a:fld id="{D42BACD5-DBBC-4041-9454-70A8D25A0F7B}" type="slidenum">
              <a:rPr lang="en-US" smtClean="0">
                <a:solidFill>
                  <a:srgbClr val="4F81BD"/>
                </a:solidFill>
              </a:rPr>
              <a:pPr algn="l"/>
              <a:t>9</a:t>
            </a:fld>
            <a:endParaRPr lang="en-US" dirty="0">
              <a:solidFill>
                <a:srgbClr val="4F81BD"/>
              </a:solidFill>
            </a:endParaRPr>
          </a:p>
        </p:txBody>
      </p:sp>
      <p:sp>
        <p:nvSpPr>
          <p:cNvPr id="2" name="Footer Placeholder 1"/>
          <p:cNvSpPr>
            <a:spLocks noGrp="1"/>
          </p:cNvSpPr>
          <p:nvPr>
            <p:ph type="ftr" sz="quarter" idx="14"/>
          </p:nvPr>
        </p:nvSpPr>
        <p:spPr/>
        <p:txBody>
          <a:bodyPr/>
          <a:lstStyle/>
          <a:p>
            <a:r>
              <a:rPr lang="en-US">
                <a:solidFill>
                  <a:prstClr val="white">
                    <a:lumMod val="50000"/>
                  </a:prstClr>
                </a:solidFill>
              </a:rPr>
              <a:t>Hartmut Sadrozinski, “UFSD ASICs" , June 3, 2022</a:t>
            </a:r>
            <a:endParaRPr lang="en-US" dirty="0">
              <a:solidFill>
                <a:prstClr val="white">
                  <a:lumMod val="50000"/>
                </a:prstClr>
              </a:solidFill>
            </a:endParaRPr>
          </a:p>
        </p:txBody>
      </p:sp>
      <p:sp>
        <p:nvSpPr>
          <p:cNvPr id="3" name="Rectangle 2">
            <a:extLst>
              <a:ext uri="{FF2B5EF4-FFF2-40B4-BE49-F238E27FC236}">
                <a16:creationId xmlns="" xmlns:a16="http://schemas.microsoft.com/office/drawing/2014/main" id="{66655E41-5BE3-4CE3-9982-ACBAC76D623F}"/>
              </a:ext>
            </a:extLst>
          </p:cNvPr>
          <p:cNvSpPr/>
          <p:nvPr/>
        </p:nvSpPr>
        <p:spPr>
          <a:xfrm>
            <a:off x="1161370" y="51528"/>
            <a:ext cx="7200497" cy="523220"/>
          </a:xfrm>
          <a:prstGeom prst="rect">
            <a:avLst/>
          </a:prstGeom>
        </p:spPr>
        <p:txBody>
          <a:bodyPr wrap="none">
            <a:spAutoFit/>
          </a:bodyPr>
          <a:lstStyle/>
          <a:p>
            <a:r>
              <a:rPr lang="en-US" sz="2800" b="1" dirty="0" err="1">
                <a:solidFill>
                  <a:srgbClr val="002060"/>
                </a:solidFill>
                <a:latin typeface="Arial" panose="020B0604020202020204" pitchFamily="34" charset="0"/>
                <a:cs typeface="Arial" panose="020B0604020202020204" pitchFamily="34" charset="0"/>
              </a:rPr>
              <a:t>Anadyne</a:t>
            </a:r>
            <a:r>
              <a:rPr lang="en-US" sz="2800" b="1" dirty="0">
                <a:solidFill>
                  <a:srgbClr val="002060"/>
                </a:solidFill>
                <a:latin typeface="Arial" panose="020B0604020202020204" pitchFamily="34" charset="0"/>
                <a:cs typeface="Arial" panose="020B0604020202020204" pitchFamily="34" charset="0"/>
              </a:rPr>
              <a:t> ASROC Simulated Performance</a:t>
            </a:r>
          </a:p>
        </p:txBody>
      </p:sp>
      <p:sp>
        <p:nvSpPr>
          <p:cNvPr id="4" name="Rectangle 3">
            <a:extLst>
              <a:ext uri="{FF2B5EF4-FFF2-40B4-BE49-F238E27FC236}">
                <a16:creationId xmlns="" xmlns:a16="http://schemas.microsoft.com/office/drawing/2014/main" id="{D27AFFE3-32E8-4FDD-8B08-1C869ED2DEAE}"/>
              </a:ext>
            </a:extLst>
          </p:cNvPr>
          <p:cNvSpPr/>
          <p:nvPr/>
        </p:nvSpPr>
        <p:spPr>
          <a:xfrm>
            <a:off x="428196" y="1057238"/>
            <a:ext cx="5041969" cy="1477328"/>
          </a:xfrm>
          <a:prstGeom prst="rect">
            <a:avLst/>
          </a:prstGeom>
        </p:spPr>
        <p:txBody>
          <a:bodyPr wrap="square">
            <a:spAutoFit/>
          </a:bodyPr>
          <a:lstStyle/>
          <a:p>
            <a:r>
              <a:rPr lang="en-US" dirty="0"/>
              <a:t>Input capacitance increases noise and rise </a:t>
            </a:r>
            <a:r>
              <a:rPr lang="en-US" dirty="0" smtClean="0"/>
              <a:t>time.</a:t>
            </a:r>
            <a:endParaRPr lang="en-US" dirty="0"/>
          </a:p>
          <a:p>
            <a:r>
              <a:rPr lang="en-US" dirty="0"/>
              <a:t>Signal-to-noise for 10 </a:t>
            </a:r>
            <a:r>
              <a:rPr lang="en-US" dirty="0" err="1"/>
              <a:t>fC</a:t>
            </a:r>
            <a:r>
              <a:rPr lang="en-US" dirty="0"/>
              <a:t> pulse and </a:t>
            </a:r>
            <a:r>
              <a:rPr lang="en-US" dirty="0" smtClean="0"/>
              <a:t>710 </a:t>
            </a:r>
            <a:r>
              <a:rPr lang="en-US" dirty="0" err="1"/>
              <a:t>uW</a:t>
            </a:r>
            <a:r>
              <a:rPr lang="en-US" dirty="0"/>
              <a:t>/channel</a:t>
            </a:r>
          </a:p>
          <a:p>
            <a:r>
              <a:rPr lang="en-US" dirty="0"/>
              <a:t>is very large for pad </a:t>
            </a:r>
            <a:r>
              <a:rPr lang="en-US" dirty="0" smtClean="0"/>
              <a:t>detectors with low input capacitance.  Signal simulated is for 20 micron thick sensor.</a:t>
            </a:r>
            <a:endParaRPr lang="en-US" dirty="0"/>
          </a:p>
        </p:txBody>
      </p:sp>
      <p:graphicFrame>
        <p:nvGraphicFramePr>
          <p:cNvPr id="7" name="Chart 6">
            <a:extLst>
              <a:ext uri="{FF2B5EF4-FFF2-40B4-BE49-F238E27FC236}">
                <a16:creationId xmlns="" xmlns:a16="http://schemas.microsoft.com/office/drawing/2014/main" id="{4CAB7DEA-44FC-432F-B344-2AC0C98E35A8}"/>
              </a:ext>
            </a:extLst>
          </p:cNvPr>
          <p:cNvGraphicFramePr>
            <a:graphicFrameLocks/>
          </p:cNvGraphicFramePr>
          <p:nvPr/>
        </p:nvGraphicFramePr>
        <p:xfrm>
          <a:off x="5444279" y="742950"/>
          <a:ext cx="3611136" cy="222885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 xmlns:a16="http://schemas.microsoft.com/office/drawing/2014/main" id="{0695E07F-2456-4274-9952-B733C164B97F}"/>
              </a:ext>
            </a:extLst>
          </p:cNvPr>
          <p:cNvSpPr/>
          <p:nvPr/>
        </p:nvSpPr>
        <p:spPr>
          <a:xfrm>
            <a:off x="772273" y="2699327"/>
            <a:ext cx="4170452" cy="646331"/>
          </a:xfrm>
          <a:prstGeom prst="rect">
            <a:avLst/>
          </a:prstGeom>
        </p:spPr>
        <p:txBody>
          <a:bodyPr wrap="square">
            <a:spAutoFit/>
          </a:bodyPr>
          <a:lstStyle/>
          <a:p>
            <a:r>
              <a:rPr lang="en-US" dirty="0"/>
              <a:t>Jitter vs input Q  for two Power Settings </a:t>
            </a:r>
          </a:p>
          <a:p>
            <a:r>
              <a:rPr lang="en-US" dirty="0"/>
              <a:t>(preamp + discriminator)  </a:t>
            </a:r>
            <a:r>
              <a:rPr lang="en-US" sz="1400" dirty="0"/>
              <a:t>(</a:t>
            </a:r>
            <a:r>
              <a:rPr lang="en-US" sz="1400" dirty="0" err="1"/>
              <a:t>C</a:t>
            </a:r>
            <a:r>
              <a:rPr lang="en-US" sz="1400" baseline="-25000" dirty="0" err="1"/>
              <a:t>in</a:t>
            </a:r>
            <a:r>
              <a:rPr lang="en-US" sz="1400" dirty="0"/>
              <a:t> = 200 </a:t>
            </a:r>
            <a:r>
              <a:rPr lang="en-US" sz="1400" dirty="0" err="1"/>
              <a:t>fF</a:t>
            </a:r>
            <a:r>
              <a:rPr lang="en-US" sz="1400" dirty="0"/>
              <a:t>)</a:t>
            </a:r>
          </a:p>
        </p:txBody>
      </p:sp>
      <p:sp>
        <p:nvSpPr>
          <p:cNvPr id="10" name="Rectangle 9">
            <a:extLst>
              <a:ext uri="{FF2B5EF4-FFF2-40B4-BE49-F238E27FC236}">
                <a16:creationId xmlns="" xmlns:a16="http://schemas.microsoft.com/office/drawing/2014/main" id="{91B3D7B2-C768-4D5B-BD17-3601856C7464}"/>
              </a:ext>
            </a:extLst>
          </p:cNvPr>
          <p:cNvSpPr/>
          <p:nvPr/>
        </p:nvSpPr>
        <p:spPr>
          <a:xfrm>
            <a:off x="6123754" y="6525504"/>
            <a:ext cx="2238113" cy="276999"/>
          </a:xfrm>
          <a:prstGeom prst="rect">
            <a:avLst/>
          </a:prstGeom>
        </p:spPr>
        <p:txBody>
          <a:bodyPr wrap="none">
            <a:spAutoFit/>
          </a:bodyPr>
          <a:lstStyle/>
          <a:p>
            <a:r>
              <a:rPr lang="en-US" sz="1200" dirty="0">
                <a:solidFill>
                  <a:prstClr val="black">
                    <a:tint val="75000"/>
                  </a:prstClr>
                </a:solidFill>
              </a:rPr>
              <a:t>Gabe </a:t>
            </a:r>
            <a:r>
              <a:rPr lang="en-US" sz="1200" dirty="0" err="1">
                <a:solidFill>
                  <a:prstClr val="black">
                    <a:tint val="75000"/>
                  </a:prstClr>
                </a:solidFill>
              </a:rPr>
              <a:t>Saffier</a:t>
            </a:r>
            <a:r>
              <a:rPr lang="en-US" sz="1200" dirty="0">
                <a:solidFill>
                  <a:prstClr val="black">
                    <a:tint val="75000"/>
                  </a:prstClr>
                </a:solidFill>
              </a:rPr>
              <a:t>-Ewing, TWEPP 2021</a:t>
            </a:r>
            <a:endParaRPr lang="en-US" dirty="0"/>
          </a:p>
        </p:txBody>
      </p:sp>
      <p:sp>
        <p:nvSpPr>
          <p:cNvPr id="13" name="Oval 12">
            <a:extLst>
              <a:ext uri="{FF2B5EF4-FFF2-40B4-BE49-F238E27FC236}">
                <a16:creationId xmlns="" xmlns:a16="http://schemas.microsoft.com/office/drawing/2014/main" id="{FF61D0E1-8D18-433B-B402-6E4AFF8F8AA1}"/>
              </a:ext>
            </a:extLst>
          </p:cNvPr>
          <p:cNvSpPr/>
          <p:nvPr/>
        </p:nvSpPr>
        <p:spPr>
          <a:xfrm rot="1503040">
            <a:off x="6225206" y="1603342"/>
            <a:ext cx="650893" cy="17678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799632AA-B8B1-465F-B77C-7EC463E17359}"/>
              </a:ext>
            </a:extLst>
          </p:cNvPr>
          <p:cNvPicPr>
            <a:picLocks noChangeAspect="1"/>
          </p:cNvPicPr>
          <p:nvPr/>
        </p:nvPicPr>
        <p:blipFill>
          <a:blip r:embed="rId3"/>
          <a:stretch>
            <a:fillRect/>
          </a:stretch>
        </p:blipFill>
        <p:spPr>
          <a:xfrm>
            <a:off x="5241078" y="3139860"/>
            <a:ext cx="3699722" cy="2287661"/>
          </a:xfrm>
          <a:prstGeom prst="rect">
            <a:avLst/>
          </a:prstGeom>
        </p:spPr>
      </p:pic>
      <p:graphicFrame>
        <p:nvGraphicFramePr>
          <p:cNvPr id="14" name="Table 13">
            <a:extLst>
              <a:ext uri="{FF2B5EF4-FFF2-40B4-BE49-F238E27FC236}">
                <a16:creationId xmlns="" xmlns:a16="http://schemas.microsoft.com/office/drawing/2014/main" id="{901D0053-55B3-4650-9F86-9A55FF2D8936}"/>
              </a:ext>
            </a:extLst>
          </p:cNvPr>
          <p:cNvGraphicFramePr>
            <a:graphicFrameLocks noGrp="1"/>
          </p:cNvGraphicFramePr>
          <p:nvPr>
            <p:extLst>
              <p:ext uri="{D42A27DB-BD31-4B8C-83A1-F6EECF244321}">
                <p14:modId xmlns:p14="http://schemas.microsoft.com/office/powerpoint/2010/main" val="3333755011"/>
              </p:ext>
            </p:extLst>
          </p:nvPr>
        </p:nvGraphicFramePr>
        <p:xfrm>
          <a:off x="446896" y="3467560"/>
          <a:ext cx="4170452" cy="1854200"/>
        </p:xfrm>
        <a:graphic>
          <a:graphicData uri="http://schemas.openxmlformats.org/drawingml/2006/table">
            <a:tbl>
              <a:tblPr firstRow="1" bandRow="1">
                <a:tableStyleId>{5940675A-B579-460E-94D1-54222C63F5DA}</a:tableStyleId>
              </a:tblPr>
              <a:tblGrid>
                <a:gridCol w="1351051">
                  <a:extLst>
                    <a:ext uri="{9D8B030D-6E8A-4147-A177-3AD203B41FA5}">
                      <a16:colId xmlns="" xmlns:a16="http://schemas.microsoft.com/office/drawing/2014/main" val="455722724"/>
                    </a:ext>
                  </a:extLst>
                </a:gridCol>
                <a:gridCol w="1295400">
                  <a:extLst>
                    <a:ext uri="{9D8B030D-6E8A-4147-A177-3AD203B41FA5}">
                      <a16:colId xmlns="" xmlns:a16="http://schemas.microsoft.com/office/drawing/2014/main" val="479709929"/>
                    </a:ext>
                  </a:extLst>
                </a:gridCol>
                <a:gridCol w="1524001">
                  <a:extLst>
                    <a:ext uri="{9D8B030D-6E8A-4147-A177-3AD203B41FA5}">
                      <a16:colId xmlns="" xmlns:a16="http://schemas.microsoft.com/office/drawing/2014/main" val="1310083011"/>
                    </a:ext>
                  </a:extLst>
                </a:gridCol>
              </a:tblGrid>
              <a:tr h="370840">
                <a:tc>
                  <a:txBody>
                    <a:bodyPr/>
                    <a:lstStyle/>
                    <a:p>
                      <a:pPr algn="ctr"/>
                      <a:endParaRPr lang="en-US" dirty="0"/>
                    </a:p>
                  </a:txBody>
                  <a:tcPr/>
                </a:tc>
                <a:tc gridSpan="2">
                  <a:txBody>
                    <a:bodyPr/>
                    <a:lstStyle/>
                    <a:p>
                      <a:r>
                        <a:rPr lang="en-US" dirty="0"/>
                        <a:t>Power @ R.T. [</a:t>
                      </a:r>
                      <a:r>
                        <a:rPr lang="en-US" dirty="0" err="1"/>
                        <a:t>mW</a:t>
                      </a:r>
                      <a:r>
                        <a:rPr lang="en-US" dirty="0"/>
                        <a:t>/channel]</a:t>
                      </a:r>
                    </a:p>
                  </a:txBody>
                  <a:tcPr/>
                </a:tc>
                <a:tc hMerge="1">
                  <a:txBody>
                    <a:bodyPr/>
                    <a:lstStyle/>
                    <a:p>
                      <a:endParaRPr lang="en-US" dirty="0"/>
                    </a:p>
                  </a:txBody>
                  <a:tcPr/>
                </a:tc>
                <a:extLst>
                  <a:ext uri="{0D108BD9-81ED-4DB2-BD59-A6C34878D82A}">
                    <a16:rowId xmlns="" xmlns:a16="http://schemas.microsoft.com/office/drawing/2014/main" val="155932271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Input Q [</a:t>
                      </a:r>
                      <a:r>
                        <a:rPr lang="en-US" dirty="0" err="1"/>
                        <a:t>fC</a:t>
                      </a:r>
                      <a:r>
                        <a:rPr lang="en-US" dirty="0"/>
                        <a:t>]</a:t>
                      </a:r>
                    </a:p>
                  </a:txBody>
                  <a:tcPr/>
                </a:tc>
                <a:tc>
                  <a:txBody>
                    <a:bodyPr/>
                    <a:lstStyle/>
                    <a:p>
                      <a:pPr algn="ctr"/>
                      <a:r>
                        <a:rPr lang="en-US" dirty="0"/>
                        <a:t>0.71</a:t>
                      </a:r>
                    </a:p>
                  </a:txBody>
                  <a:tcPr/>
                </a:tc>
                <a:tc>
                  <a:txBody>
                    <a:bodyPr/>
                    <a:lstStyle/>
                    <a:p>
                      <a:pPr algn="ctr"/>
                      <a:r>
                        <a:rPr lang="en-US" dirty="0"/>
                        <a:t>1.1</a:t>
                      </a:r>
                    </a:p>
                  </a:txBody>
                  <a:tcPr/>
                </a:tc>
                <a:extLst>
                  <a:ext uri="{0D108BD9-81ED-4DB2-BD59-A6C34878D82A}">
                    <a16:rowId xmlns="" xmlns:a16="http://schemas.microsoft.com/office/drawing/2014/main" val="3583945628"/>
                  </a:ext>
                </a:extLst>
              </a:tr>
              <a:tr h="370840">
                <a:tc>
                  <a:txBody>
                    <a:bodyPr/>
                    <a:lstStyle/>
                    <a:p>
                      <a:pPr algn="ctr"/>
                      <a:r>
                        <a:rPr lang="en-US" dirty="0"/>
                        <a:t>4 </a:t>
                      </a:r>
                    </a:p>
                  </a:txBody>
                  <a:tcPr/>
                </a:tc>
                <a:tc>
                  <a:txBody>
                    <a:bodyPr/>
                    <a:lstStyle/>
                    <a:p>
                      <a:pPr algn="ctr"/>
                      <a:r>
                        <a:rPr lang="en-US" dirty="0"/>
                        <a:t>13 </a:t>
                      </a:r>
                      <a:r>
                        <a:rPr lang="en-US" dirty="0" err="1"/>
                        <a:t>ps</a:t>
                      </a:r>
                      <a:endParaRPr lang="en-US" dirty="0"/>
                    </a:p>
                  </a:txBody>
                  <a:tcPr/>
                </a:tc>
                <a:tc>
                  <a:txBody>
                    <a:bodyPr/>
                    <a:lstStyle/>
                    <a:p>
                      <a:pPr algn="ctr"/>
                      <a:r>
                        <a:rPr lang="en-US" dirty="0"/>
                        <a:t>10 </a:t>
                      </a:r>
                      <a:r>
                        <a:rPr lang="en-US" dirty="0" err="1"/>
                        <a:t>ps</a:t>
                      </a:r>
                      <a:r>
                        <a:rPr lang="en-US" dirty="0"/>
                        <a:t> </a:t>
                      </a:r>
                    </a:p>
                  </a:txBody>
                  <a:tcPr/>
                </a:tc>
                <a:extLst>
                  <a:ext uri="{0D108BD9-81ED-4DB2-BD59-A6C34878D82A}">
                    <a16:rowId xmlns="" xmlns:a16="http://schemas.microsoft.com/office/drawing/2014/main" val="331672618"/>
                  </a:ext>
                </a:extLst>
              </a:tr>
              <a:tr h="370840">
                <a:tc>
                  <a:txBody>
                    <a:bodyPr/>
                    <a:lstStyle/>
                    <a:p>
                      <a:pPr algn="ctr"/>
                      <a:r>
                        <a:rPr lang="en-US" dirty="0"/>
                        <a:t>5</a:t>
                      </a:r>
                    </a:p>
                  </a:txBody>
                  <a:tcPr/>
                </a:tc>
                <a:tc>
                  <a:txBody>
                    <a:bodyPr/>
                    <a:lstStyle/>
                    <a:p>
                      <a:pPr algn="ctr"/>
                      <a:r>
                        <a:rPr lang="en-US" dirty="0"/>
                        <a:t>11 </a:t>
                      </a:r>
                      <a:r>
                        <a:rPr lang="en-US" dirty="0" err="1"/>
                        <a:t>ps</a:t>
                      </a:r>
                      <a:endParaRPr lang="en-US" dirty="0"/>
                    </a:p>
                  </a:txBody>
                  <a:tcPr/>
                </a:tc>
                <a:tc>
                  <a:txBody>
                    <a:bodyPr/>
                    <a:lstStyle/>
                    <a:p>
                      <a:pPr algn="ctr"/>
                      <a:r>
                        <a:rPr lang="en-US" dirty="0"/>
                        <a:t>8 </a:t>
                      </a:r>
                      <a:r>
                        <a:rPr lang="en-US" dirty="0" err="1"/>
                        <a:t>ps</a:t>
                      </a:r>
                      <a:endParaRPr lang="en-US" dirty="0"/>
                    </a:p>
                  </a:txBody>
                  <a:tcPr/>
                </a:tc>
                <a:extLst>
                  <a:ext uri="{0D108BD9-81ED-4DB2-BD59-A6C34878D82A}">
                    <a16:rowId xmlns="" xmlns:a16="http://schemas.microsoft.com/office/drawing/2014/main" val="449091510"/>
                  </a:ext>
                </a:extLst>
              </a:tr>
              <a:tr h="370840">
                <a:tc>
                  <a:txBody>
                    <a:bodyPr/>
                    <a:lstStyle/>
                    <a:p>
                      <a:pPr algn="ctr"/>
                      <a:r>
                        <a:rPr lang="en-US" dirty="0"/>
                        <a:t>10</a:t>
                      </a:r>
                    </a:p>
                  </a:txBody>
                  <a:tcPr/>
                </a:tc>
                <a:tc>
                  <a:txBody>
                    <a:bodyPr/>
                    <a:lstStyle/>
                    <a:p>
                      <a:pPr algn="ctr"/>
                      <a:r>
                        <a:rPr lang="en-US" dirty="0"/>
                        <a:t>7 </a:t>
                      </a:r>
                      <a:r>
                        <a:rPr lang="en-US" dirty="0" err="1"/>
                        <a:t>ps</a:t>
                      </a:r>
                      <a:endParaRPr lang="en-US" dirty="0"/>
                    </a:p>
                  </a:txBody>
                  <a:tcPr/>
                </a:tc>
                <a:tc>
                  <a:txBody>
                    <a:bodyPr/>
                    <a:lstStyle/>
                    <a:p>
                      <a:pPr algn="ctr"/>
                      <a:r>
                        <a:rPr lang="en-US" dirty="0"/>
                        <a:t>5 </a:t>
                      </a:r>
                      <a:r>
                        <a:rPr lang="en-US" dirty="0" err="1"/>
                        <a:t>ps</a:t>
                      </a:r>
                      <a:endParaRPr lang="en-US" dirty="0"/>
                    </a:p>
                  </a:txBody>
                  <a:tcPr/>
                </a:tc>
                <a:extLst>
                  <a:ext uri="{0D108BD9-81ED-4DB2-BD59-A6C34878D82A}">
                    <a16:rowId xmlns="" xmlns:a16="http://schemas.microsoft.com/office/drawing/2014/main" val="58720377"/>
                  </a:ext>
                </a:extLst>
              </a:tr>
            </a:tbl>
          </a:graphicData>
        </a:graphic>
      </p:graphicFrame>
    </p:spTree>
    <p:extLst>
      <p:ext uri="{BB962C8B-B14F-4D97-AF65-F5344CB8AC3E}">
        <p14:creationId xmlns:p14="http://schemas.microsoft.com/office/powerpoint/2010/main" val="973470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9020</TotalTime>
  <Words>1788</Words>
  <Application>Microsoft Office PowerPoint</Application>
  <PresentationFormat>On-screen Show (4:3)</PresentationFormat>
  <Paragraphs>242</Paragraphs>
  <Slides>19</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Cambria Math</vt:lpstr>
      <vt:lpstr>Liberation Serif</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II: 20 µm LGAD offer good Time Resolution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Hartmut</dc:creator>
  <cp:lastModifiedBy>Abe Seden</cp:lastModifiedBy>
  <cp:revision>324</cp:revision>
  <dcterms:created xsi:type="dcterms:W3CDTF">2019-01-07T17:57:59Z</dcterms:created>
  <dcterms:modified xsi:type="dcterms:W3CDTF">2022-06-07T00:09:52Z</dcterms:modified>
</cp:coreProperties>
</file>