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73" r:id="rId3"/>
    <p:sldId id="257" r:id="rId4"/>
    <p:sldId id="258" r:id="rId5"/>
    <p:sldId id="267" r:id="rId6"/>
    <p:sldId id="268" r:id="rId7"/>
    <p:sldId id="271" r:id="rId8"/>
    <p:sldId id="272" r:id="rId9"/>
    <p:sldId id="277" r:id="rId10"/>
    <p:sldId id="274" r:id="rId11"/>
    <p:sldId id="275" r:id="rId12"/>
    <p:sldId id="278" r:id="rId13"/>
    <p:sldId id="279" r:id="rId14"/>
    <p:sldId id="280" r:id="rId15"/>
    <p:sldId id="276" r:id="rId16"/>
    <p:sldId id="281" r:id="rId17"/>
    <p:sldId id="270" r:id="rId18"/>
    <p:sldId id="28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784" autoAdjust="0"/>
    <p:restoredTop sz="97182" autoAdjust="0"/>
  </p:normalViewPr>
  <p:slideViewPr>
    <p:cSldViewPr snapToGrid="0" snapToObjects="1">
      <p:cViewPr varScale="1">
        <p:scale>
          <a:sx n="156" d="100"/>
          <a:sy n="156" d="100"/>
        </p:scale>
        <p:origin x="1104" y="18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11/1/22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Learning from interaction with an environment to achieve some long-term goal that is related to the state of the environment</a:t>
            </a:r>
          </a:p>
          <a:p>
            <a:r>
              <a:rPr lang="en-US" dirty="0"/>
              <a:t>The goal is defined by reward signal, which must be </a:t>
            </a:r>
            <a:r>
              <a:rPr lang="en-US" dirty="0" err="1"/>
              <a:t>maximised</a:t>
            </a:r>
            <a:endParaRPr lang="en-US" dirty="0"/>
          </a:p>
          <a:p>
            <a:r>
              <a:rPr lang="en-US" dirty="0"/>
              <a:t>Agent must be able to partially/fully sense the environment state and take actions to influence the environment state</a:t>
            </a:r>
          </a:p>
          <a:p>
            <a:r>
              <a:rPr lang="en-US" dirty="0"/>
              <a:t>The state is typically described with a feature-vector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69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30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Learning from interaction with an environment to achieve some long-term goal that is related to the state of the environment</a:t>
            </a:r>
          </a:p>
          <a:p>
            <a:r>
              <a:rPr lang="en-US" dirty="0"/>
              <a:t>The goal is defined by reward signal, which must be </a:t>
            </a:r>
            <a:r>
              <a:rPr lang="en-US" dirty="0" err="1"/>
              <a:t>maximised</a:t>
            </a:r>
            <a:endParaRPr lang="en-US" dirty="0"/>
          </a:p>
          <a:p>
            <a:r>
              <a:rPr lang="en-US" dirty="0"/>
              <a:t>Agent must be able to partially/fully sense the environment state and take actions to influence the environment state</a:t>
            </a:r>
          </a:p>
          <a:p>
            <a:r>
              <a:rPr lang="en-US" dirty="0"/>
              <a:t>The state is typically described with a feature-vector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32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Learning from interaction with an environment to achieve some long-term goal that is related to the state of the environment</a:t>
            </a:r>
          </a:p>
          <a:p>
            <a:r>
              <a:rPr lang="en-US" dirty="0"/>
              <a:t>The goal is defined by reward signal, which must be </a:t>
            </a:r>
            <a:r>
              <a:rPr lang="en-US" dirty="0" err="1"/>
              <a:t>maximised</a:t>
            </a:r>
            <a:endParaRPr lang="en-US" dirty="0"/>
          </a:p>
          <a:p>
            <a:r>
              <a:rPr lang="en-US" dirty="0"/>
              <a:t>Agent must be able to partially/fully sense the environment state and take actions to influence the environment state</a:t>
            </a:r>
          </a:p>
          <a:p>
            <a:r>
              <a:rPr lang="en-US" dirty="0"/>
              <a:t>The state is typically described with a feature-vector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76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03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Tuesday, November 1, 2022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Tuesday, November 1, 2022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Tuesday, November 1,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openai/gym/blob/master/gym/core.py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2105.12847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table-baselines.readthedocs.io/en/master/" TargetMode="External"/><Relationship Id="rId2" Type="http://schemas.openxmlformats.org/officeDocument/2006/relationships/hyperlink" Target="https://www.gymlibrary.dev/content/environment_creation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JeffersonLab/jlab_datascience_tutorial" TargetMode="External"/><Relationship Id="rId4" Type="http://schemas.openxmlformats.org/officeDocument/2006/relationships/hyperlink" Target="https://www.tensorflow.org/agents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hyperlink" Target="https://arxiv.org/pdf/1509.06461.pdf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Bookman Old Style" panose="02050604050505020204" pitchFamily="18" charset="0"/>
              </a:rPr>
              <a:t>Reinforcement Learning </a:t>
            </a:r>
            <a:r>
              <a:rPr lang="en-US" sz="1200" dirty="0">
                <a:latin typeface="Bookman Old Style" panose="02050604050505020204" pitchFamily="18" charset="0"/>
              </a:rPr>
              <a:t>Tutorial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350" y="2080669"/>
            <a:ext cx="4458512" cy="3246671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Hands on Reinforcement Learning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3350" y="3493574"/>
            <a:ext cx="4051834" cy="207124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Bookman Old Style" panose="02050604050505020204" pitchFamily="18" charset="0"/>
              </a:rPr>
              <a:t>Kishansingh Rajput</a:t>
            </a:r>
          </a:p>
          <a:p>
            <a:r>
              <a:rPr lang="en-US" sz="1600" dirty="0">
                <a:solidFill>
                  <a:schemeClr val="tx2"/>
                </a:solidFill>
                <a:latin typeface="Bookman Old Style" panose="02050604050505020204" pitchFamily="18" charset="0"/>
              </a:rPr>
              <a:t>Data Science Department</a:t>
            </a:r>
          </a:p>
          <a:p>
            <a:r>
              <a:rPr lang="en-US" sz="1400" dirty="0">
                <a:solidFill>
                  <a:schemeClr val="tx2"/>
                </a:solidFill>
                <a:latin typeface="Bookman Old Style" panose="02050604050505020204" pitchFamily="18" charset="0"/>
              </a:rPr>
              <a:t>Thomas Jefferson National Accelerator Facility</a:t>
            </a:r>
          </a:p>
          <a:p>
            <a:r>
              <a:rPr lang="en-US" sz="1400" dirty="0" err="1">
                <a:solidFill>
                  <a:schemeClr val="tx2"/>
                </a:solidFill>
                <a:latin typeface="Bookman Old Style" panose="02050604050505020204" pitchFamily="18" charset="0"/>
              </a:rPr>
              <a:t>Kishan@jlab.org</a:t>
            </a:r>
            <a:endParaRPr lang="en-US" sz="1400" dirty="0">
              <a:solidFill>
                <a:schemeClr val="tx2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>
          <a:xfrm>
            <a:off x="332386" y="4891569"/>
            <a:ext cx="2057400" cy="365125"/>
          </a:xfrm>
        </p:spPr>
        <p:txBody>
          <a:bodyPr/>
          <a:lstStyle/>
          <a:p>
            <a:fld id="{BDC57488-3539-8349-95E7-E0E3D7B2EDB0}" type="datetime2">
              <a:rPr lang="en-US" smtClean="0">
                <a:latin typeface="Bookman Old Style" panose="02050604050505020204" pitchFamily="18" charset="0"/>
              </a:rPr>
              <a:pPr/>
              <a:t>Tuesday, November 1, 2022</a:t>
            </a:fld>
            <a:endParaRPr lang="en-US" dirty="0">
              <a:latin typeface="Bookman Old Style" panose="02050604050505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38139F-18AA-6247-B151-FB1720DACD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23" r="26148"/>
          <a:stretch/>
        </p:blipFill>
        <p:spPr>
          <a:xfrm>
            <a:off x="4781862" y="1663908"/>
            <a:ext cx="4349016" cy="427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A5D60-AE43-3E40-A6B8-4870B7C2C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vs Exploitation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92B41-CBA9-0949-AD3E-F01A2615F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sz="2400" dirty="0">
                <a:latin typeface="Bookman Old Style" panose="02050604050505020204" pitchFamily="18" charset="0"/>
              </a:rPr>
              <a:t>Exploit previous experiences</a:t>
            </a:r>
          </a:p>
          <a:p>
            <a:pPr lvl="1">
              <a:spcAft>
                <a:spcPts val="1000"/>
              </a:spcAft>
            </a:pPr>
            <a:r>
              <a:rPr lang="en-US" sz="2400" dirty="0">
                <a:latin typeface="Bookman Old Style" panose="02050604050505020204" pitchFamily="18" charset="0"/>
              </a:rPr>
              <a:t>Store (s, a, r, s’, d) tuples to a Buffer to build dataset (D)</a:t>
            </a:r>
          </a:p>
          <a:p>
            <a:pPr lvl="1">
              <a:spcAft>
                <a:spcPts val="1000"/>
              </a:spcAft>
            </a:pPr>
            <a:r>
              <a:rPr lang="en-US" sz="2400" dirty="0">
                <a:latin typeface="Bookman Old Style" panose="02050604050505020204" pitchFamily="18" charset="0"/>
              </a:rPr>
              <a:t>Train the agent on the dataset (D)</a:t>
            </a:r>
          </a:p>
          <a:p>
            <a:pPr>
              <a:spcAft>
                <a:spcPts val="1000"/>
              </a:spcAft>
            </a:pPr>
            <a:r>
              <a:rPr lang="en-US" sz="2400" dirty="0">
                <a:latin typeface="Bookman Old Style" panose="02050604050505020204" pitchFamily="18" charset="0"/>
              </a:rPr>
              <a:t>Explore new actions/states (make agent more robust)</a:t>
            </a:r>
          </a:p>
          <a:p>
            <a:pPr lvl="1">
              <a:spcAft>
                <a:spcPts val="1000"/>
              </a:spcAft>
            </a:pPr>
            <a:r>
              <a:rPr lang="en-US" sz="2400" dirty="0">
                <a:latin typeface="Bookman Old Style" panose="02050604050505020204" pitchFamily="18" charset="0"/>
              </a:rPr>
              <a:t>To explore new actions add small noise to the actions</a:t>
            </a:r>
          </a:p>
          <a:p>
            <a:pPr lvl="1">
              <a:spcAft>
                <a:spcPts val="1000"/>
              </a:spcAft>
            </a:pPr>
            <a:r>
              <a:rPr lang="en-US" sz="2400" dirty="0">
                <a:latin typeface="Bookman Old Style" panose="02050604050505020204" pitchFamily="18" charset="0"/>
              </a:rPr>
              <a:t>With new exploration the reward might decrease temporarily during training</a:t>
            </a:r>
          </a:p>
          <a:p>
            <a:pPr lvl="1">
              <a:spcAft>
                <a:spcPts val="1000"/>
              </a:spcAft>
            </a:pPr>
            <a:r>
              <a:rPr lang="en-US" sz="2400" dirty="0">
                <a:latin typeface="Bookman Old Style" panose="02050604050505020204" pitchFamily="18" charset="0"/>
              </a:rPr>
              <a:t>Slowly decrease the amount of noise as training progress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EAA325-0597-334E-80B8-EBBF51BB8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1A7B991-FA6B-F541-8BF2-9A5F65E7F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Reinforcement Learning Tutorial</a:t>
            </a:r>
          </a:p>
        </p:txBody>
      </p:sp>
    </p:spTree>
    <p:extLst>
      <p:ext uri="{BB962C8B-B14F-4D97-AF65-F5344CB8AC3E}">
        <p14:creationId xmlns:p14="http://schemas.microsoft.com/office/powerpoint/2010/main" val="1636576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DA879-2C10-164D-BAD7-2549E9C0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BD6BC-9DC2-6B46-A0D8-A965138A8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okman Old Style" panose="02050604050505020204" pitchFamily="18" charset="0"/>
              </a:rPr>
              <a:t>OpenAI Gym standards</a:t>
            </a:r>
          </a:p>
          <a:p>
            <a:pPr lvl="1"/>
            <a:r>
              <a:rPr lang="en-US" dirty="0">
                <a:latin typeface="Bookman Old Style" panose="02050604050505020204" pitchFamily="18" charset="0"/>
                <a:hlinkClick r:id="rId2"/>
              </a:rPr>
              <a:t>https://github.com/openai/gym/blob/master/gym/core.py</a:t>
            </a:r>
            <a:endParaRPr lang="en-US" dirty="0">
              <a:latin typeface="Bookman Old Style" panose="02050604050505020204" pitchFamily="18" charset="0"/>
            </a:endParaRPr>
          </a:p>
          <a:p>
            <a:pPr lvl="1"/>
            <a:r>
              <a:rPr lang="en-US" dirty="0" err="1">
                <a:latin typeface="Bookman Old Style" panose="02050604050505020204" pitchFamily="18" charset="0"/>
              </a:rPr>
              <a:t>Env</a:t>
            </a:r>
            <a:r>
              <a:rPr lang="en-US" dirty="0">
                <a:latin typeface="Bookman Old Style" panose="02050604050505020204" pitchFamily="18" charset="0"/>
              </a:rPr>
              <a:t> base class</a:t>
            </a:r>
          </a:p>
          <a:p>
            <a:pPr marL="457200" lvl="1" indent="0">
              <a:buNone/>
            </a:pPr>
            <a:endParaRPr lang="en-US" dirty="0">
              <a:latin typeface="Bookman Old Style" panose="02050604050505020204" pitchFamily="18" charset="0"/>
            </a:endParaRPr>
          </a:p>
          <a:p>
            <a:pPr marL="914400" lvl="2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class </a:t>
            </a:r>
            <a:r>
              <a:rPr lang="en-US" dirty="0" err="1">
                <a:latin typeface="Bookman Old Style" panose="02050604050505020204" pitchFamily="18" charset="0"/>
              </a:rPr>
              <a:t>Env</a:t>
            </a:r>
            <a:r>
              <a:rPr lang="en-US" dirty="0">
                <a:latin typeface="Bookman Old Style" panose="02050604050505020204" pitchFamily="18" charset="0"/>
              </a:rPr>
              <a:t>(Generic[</a:t>
            </a:r>
            <a:r>
              <a:rPr lang="en-US" dirty="0" err="1">
                <a:latin typeface="Bookman Old Style" panose="02050604050505020204" pitchFamily="18" charset="0"/>
              </a:rPr>
              <a:t>ObsType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ActType</a:t>
            </a:r>
            <a:r>
              <a:rPr lang="en-US" dirty="0">
                <a:latin typeface="Bookman Old Style" panose="02050604050505020204" pitchFamily="18" charset="0"/>
              </a:rPr>
              <a:t>]):</a:t>
            </a:r>
          </a:p>
          <a:p>
            <a:pPr marL="914400" lvl="2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	</a:t>
            </a:r>
            <a:r>
              <a:rPr lang="en-US" sz="1200" dirty="0">
                <a:latin typeface="Bookman Old Style" panose="02050604050505020204" pitchFamily="18" charset="0"/>
              </a:rPr>
              <a:t>def __</a:t>
            </a:r>
            <a:r>
              <a:rPr lang="en-US" sz="1200" dirty="0" err="1">
                <a:latin typeface="Bookman Old Style" panose="02050604050505020204" pitchFamily="18" charset="0"/>
              </a:rPr>
              <a:t>init</a:t>
            </a:r>
            <a:r>
              <a:rPr lang="en-US" sz="1200" dirty="0">
                <a:latin typeface="Bookman Old Style" panose="02050604050505020204" pitchFamily="18" charset="0"/>
              </a:rPr>
              <a:t>__()</a:t>
            </a:r>
          </a:p>
          <a:p>
            <a:pPr marL="914400" lvl="2" indent="0">
              <a:buNone/>
            </a:pPr>
            <a:r>
              <a:rPr lang="en-US" sz="1200" dirty="0">
                <a:latin typeface="Bookman Old Style" panose="02050604050505020204" pitchFamily="18" charset="0"/>
              </a:rPr>
              <a:t>	def step(self, action: </a:t>
            </a:r>
            <a:r>
              <a:rPr lang="en-US" sz="1200" dirty="0" err="1">
                <a:latin typeface="Bookman Old Style" panose="02050604050505020204" pitchFamily="18" charset="0"/>
              </a:rPr>
              <a:t>ActType</a:t>
            </a:r>
            <a:r>
              <a:rPr lang="en-US" sz="1200" dirty="0">
                <a:latin typeface="Bookman Old Style" panose="02050604050505020204" pitchFamily="18" charset="0"/>
              </a:rPr>
              <a:t>) -&gt; Tuple[</a:t>
            </a:r>
            <a:r>
              <a:rPr lang="en-US" sz="1200" dirty="0" err="1">
                <a:latin typeface="Bookman Old Style" panose="02050604050505020204" pitchFamily="18" charset="0"/>
              </a:rPr>
              <a:t>new_state</a:t>
            </a:r>
            <a:r>
              <a:rPr lang="en-US" sz="1200" dirty="0">
                <a:latin typeface="Bookman Old Style" panose="02050604050505020204" pitchFamily="18" charset="0"/>
              </a:rPr>
              <a:t>, reward, done, info]:</a:t>
            </a:r>
          </a:p>
          <a:p>
            <a:pPr marL="914400" lvl="2" indent="0">
              <a:buNone/>
            </a:pPr>
            <a:r>
              <a:rPr lang="en-US" sz="1200" dirty="0">
                <a:latin typeface="Bookman Old Style" panose="02050604050505020204" pitchFamily="18" charset="0"/>
              </a:rPr>
              <a:t>	def reset(self, *) -&gt; Tuple[state, info]:</a:t>
            </a:r>
          </a:p>
          <a:p>
            <a:pPr marL="914400" lvl="2" indent="0">
              <a:buNone/>
            </a:pPr>
            <a:r>
              <a:rPr lang="en-US" sz="1200" dirty="0">
                <a:latin typeface="Bookman Old Style" panose="02050604050505020204" pitchFamily="18" charset="0"/>
              </a:rPr>
              <a:t>	def render(self) -&gt; Optional[Union[</a:t>
            </a:r>
            <a:r>
              <a:rPr lang="en-US" sz="1200" dirty="0" err="1">
                <a:latin typeface="Bookman Old Style" panose="02050604050505020204" pitchFamily="18" charset="0"/>
              </a:rPr>
              <a:t>RenderFrame</a:t>
            </a:r>
            <a:r>
              <a:rPr lang="en-US" sz="1200" dirty="0">
                <a:latin typeface="Bookman Old Style" panose="02050604050505020204" pitchFamily="18" charset="0"/>
              </a:rPr>
              <a:t>, List[</a:t>
            </a:r>
            <a:r>
              <a:rPr lang="en-US" sz="1200" dirty="0" err="1">
                <a:latin typeface="Bookman Old Style" panose="02050604050505020204" pitchFamily="18" charset="0"/>
              </a:rPr>
              <a:t>RenderFrame</a:t>
            </a:r>
            <a:r>
              <a:rPr lang="en-US" sz="1200" dirty="0">
                <a:latin typeface="Bookman Old Style" panose="02050604050505020204" pitchFamily="18" charset="0"/>
              </a:rPr>
              <a:t>]]]:</a:t>
            </a:r>
          </a:p>
          <a:p>
            <a:pPr marL="914400" lvl="2" indent="0">
              <a:buNone/>
            </a:pPr>
            <a:r>
              <a:rPr lang="en-US" sz="1200" dirty="0">
                <a:latin typeface="Bookman Old Style" panose="02050604050505020204" pitchFamily="18" charset="0"/>
              </a:rPr>
              <a:t>	def close(self) [Necessary cleanup]</a:t>
            </a:r>
          </a:p>
          <a:p>
            <a:pPr marL="457200" lvl="1" indent="0">
              <a:buNone/>
            </a:pPr>
            <a:r>
              <a:rPr lang="en-US" sz="1400" dirty="0">
                <a:latin typeface="Bookman Old Style" panose="02050604050505020204" pitchFamily="18" charset="0"/>
              </a:rPr>
              <a:t>	</a:t>
            </a:r>
          </a:p>
          <a:p>
            <a:pPr marL="457200" lvl="1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	</a:t>
            </a:r>
          </a:p>
          <a:p>
            <a:pPr marL="457200" lvl="1" indent="0">
              <a:buNone/>
            </a:pP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5D0ADD-A9B6-5244-8A40-A701DBB8F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97" name="Footer Placeholder 3">
            <a:extLst>
              <a:ext uri="{FF2B5EF4-FFF2-40B4-BE49-F238E27FC236}">
                <a16:creationId xmlns:a16="http://schemas.microsoft.com/office/drawing/2014/main" id="{475C28A2-4408-1F4B-9051-77F576D3C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Reinforcement Learning Tutorial</a:t>
            </a:r>
          </a:p>
        </p:txBody>
      </p:sp>
    </p:spTree>
    <p:extLst>
      <p:ext uri="{BB962C8B-B14F-4D97-AF65-F5344CB8AC3E}">
        <p14:creationId xmlns:p14="http://schemas.microsoft.com/office/powerpoint/2010/main" val="4262189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397F2-5820-4F45-B267-5F53E86C1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CartPole</a:t>
            </a:r>
            <a:r>
              <a:rPr lang="en-US" dirty="0"/>
              <a:t> OpenAI gym environment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1FCD8-70CD-1D4A-93EE-26FD602E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F765C5-1791-D349-8044-5C932FC4B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6" y="816922"/>
            <a:ext cx="2675322" cy="1783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169768-8888-8C44-8248-48EE1E172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820" y="816922"/>
            <a:ext cx="3303137" cy="153653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D22E8E6-21D3-D44B-A3D5-1681A577F245}"/>
              </a:ext>
            </a:extLst>
          </p:cNvPr>
          <p:cNvSpPr/>
          <p:nvPr/>
        </p:nvSpPr>
        <p:spPr>
          <a:xfrm>
            <a:off x="498625" y="2502449"/>
            <a:ext cx="8570423" cy="523220"/>
          </a:xfrm>
          <a:prstGeom prst="rect">
            <a:avLst/>
          </a:prstGeom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The action is a </a:t>
            </a:r>
            <a:r>
              <a:rPr lang="en-US" sz="1400" dirty="0" err="1">
                <a:latin typeface="Bookman Old Style" panose="02050604050505020204" pitchFamily="18" charset="0"/>
              </a:rPr>
              <a:t>ndarray</a:t>
            </a:r>
            <a:r>
              <a:rPr lang="en-US" sz="1400" dirty="0">
                <a:latin typeface="Bookman Old Style" panose="02050604050505020204" pitchFamily="18" charset="0"/>
              </a:rPr>
              <a:t> with shape (1,) which can take values {0, 1} indicating the direction of the fixed force the cart is pushed with.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087A26-B883-F643-A466-AB453C3858EA}"/>
              </a:ext>
            </a:extLst>
          </p:cNvPr>
          <p:cNvSpPr/>
          <p:nvPr/>
        </p:nvSpPr>
        <p:spPr>
          <a:xfrm>
            <a:off x="498624" y="3589538"/>
            <a:ext cx="41108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The observation is a </a:t>
            </a:r>
            <a:r>
              <a:rPr lang="en-US" sz="1400" dirty="0" err="1">
                <a:latin typeface="Bookman Old Style" panose="02050604050505020204" pitchFamily="18" charset="0"/>
              </a:rPr>
              <a:t>ndarray</a:t>
            </a:r>
            <a:r>
              <a:rPr lang="en-US" sz="1400" dirty="0">
                <a:latin typeface="Bookman Old Style" panose="02050604050505020204" pitchFamily="18" charset="0"/>
              </a:rPr>
              <a:t> with shape (4,) with the values corresponding to the following positions and velocities: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49C3C0-5AD2-D74F-AD31-FDDFB5D7B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714" y="3312044"/>
            <a:ext cx="4086583" cy="13221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B6C7067-D6EB-C242-B5F5-33C948B8FB0D}"/>
              </a:ext>
            </a:extLst>
          </p:cNvPr>
          <p:cNvSpPr/>
          <p:nvPr/>
        </p:nvSpPr>
        <p:spPr>
          <a:xfrm>
            <a:off x="498624" y="5060263"/>
            <a:ext cx="41880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Since the goal is to keep the pole upright for as long as possible, a reward of +1 for every step taken, including the termination step, is allotted.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1DE963-508D-6C44-A5B2-B871B66F361A}"/>
              </a:ext>
            </a:extLst>
          </p:cNvPr>
          <p:cNvSpPr/>
          <p:nvPr/>
        </p:nvSpPr>
        <p:spPr>
          <a:xfrm>
            <a:off x="4534525" y="4920549"/>
            <a:ext cx="45345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1400" dirty="0">
                <a:latin typeface="Bookman Old Style" panose="02050604050505020204" pitchFamily="18" charset="0"/>
              </a:rPr>
              <a:t>Termination: Pole Angle is greater than ±12°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latin typeface="Bookman Old Style" panose="02050604050505020204" pitchFamily="18" charset="0"/>
              </a:rPr>
              <a:t>Termination: Cart Position is greater than ±2.4 (center of the cart reaches the edge of the display)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latin typeface="Bookman Old Style" panose="02050604050505020204" pitchFamily="18" charset="0"/>
              </a:rPr>
              <a:t>Truncation: Episode length is greater than 500 (200 for v0)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EEFD314-1B8A-FD46-92C4-4D1123EF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Reinforcement Learning Tutorial</a:t>
            </a:r>
          </a:p>
        </p:txBody>
      </p:sp>
    </p:spTree>
    <p:extLst>
      <p:ext uri="{BB962C8B-B14F-4D97-AF65-F5344CB8AC3E}">
        <p14:creationId xmlns:p14="http://schemas.microsoft.com/office/powerpoint/2010/main" val="3520427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E183F-EEF3-9A4C-A94D-32C31680A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GMPS Regulator environment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0777DF-B1F8-3648-91DB-0AC50DB46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6" name="Google Shape;598;p31">
            <a:extLst>
              <a:ext uri="{FF2B5EF4-FFF2-40B4-BE49-F238E27FC236}">
                <a16:creationId xmlns:a16="http://schemas.microsoft.com/office/drawing/2014/main" id="{FAF0A1D2-482F-2E44-835A-E429C23C1A74}"/>
              </a:ext>
            </a:extLst>
          </p:cNvPr>
          <p:cNvGrpSpPr/>
          <p:nvPr/>
        </p:nvGrpSpPr>
        <p:grpSpPr>
          <a:xfrm>
            <a:off x="126247" y="960297"/>
            <a:ext cx="5878138" cy="2337540"/>
            <a:chOff x="1599592" y="2681650"/>
            <a:chExt cx="6151778" cy="2242005"/>
          </a:xfrm>
        </p:grpSpPr>
        <p:grpSp>
          <p:nvGrpSpPr>
            <p:cNvPr id="7" name="Google Shape;599;p31">
              <a:extLst>
                <a:ext uri="{FF2B5EF4-FFF2-40B4-BE49-F238E27FC236}">
                  <a16:creationId xmlns:a16="http://schemas.microsoft.com/office/drawing/2014/main" id="{9C04AD53-DF8E-AE42-B251-0BBD827C059B}"/>
                </a:ext>
              </a:extLst>
            </p:cNvPr>
            <p:cNvGrpSpPr/>
            <p:nvPr/>
          </p:nvGrpSpPr>
          <p:grpSpPr>
            <a:xfrm>
              <a:off x="3844998" y="2701753"/>
              <a:ext cx="3238253" cy="2021233"/>
              <a:chOff x="0" y="0"/>
              <a:chExt cx="7675403" cy="4793060"/>
            </a:xfrm>
          </p:grpSpPr>
          <p:pic>
            <p:nvPicPr>
              <p:cNvPr id="17" name="Google Shape;600;p31" descr="07-0329-14D.hr_-1024x580.jpg">
                <a:extLst>
                  <a:ext uri="{FF2B5EF4-FFF2-40B4-BE49-F238E27FC236}">
                    <a16:creationId xmlns:a16="http://schemas.microsoft.com/office/drawing/2014/main" id="{A2C416B5-FBC0-3F40-A691-C4AEAED35713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r="16756"/>
              <a:stretch/>
            </p:blipFill>
            <p:spPr>
              <a:xfrm>
                <a:off x="0" y="0"/>
                <a:ext cx="7675403" cy="47930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" name="Google Shape;601;p31">
                <a:extLst>
                  <a:ext uri="{FF2B5EF4-FFF2-40B4-BE49-F238E27FC236}">
                    <a16:creationId xmlns:a16="http://schemas.microsoft.com/office/drawing/2014/main" id="{A879217B-AC60-CF47-A56E-24255DDE687E}"/>
                  </a:ext>
                </a:extLst>
              </p:cNvPr>
              <p:cNvSpPr/>
              <p:nvPr/>
            </p:nvSpPr>
            <p:spPr>
              <a:xfrm>
                <a:off x="2550500" y="278821"/>
                <a:ext cx="695400" cy="828000"/>
              </a:xfrm>
              <a:prstGeom prst="rect">
                <a:avLst/>
              </a:prstGeom>
              <a:noFill/>
              <a:ln w="50800" cap="flat" cmpd="sng">
                <a:solidFill>
                  <a:srgbClr val="93111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5700" tIns="35700" rIns="35700" bIns="35700" anchor="ctr" anchorCtr="0">
                <a:noAutofit/>
              </a:bodyPr>
              <a:lstStyle/>
              <a:p>
                <a:pPr algn="ctr"/>
                <a:endParaRPr sz="1687">
                  <a:solidFill>
                    <a:srgbClr val="FEFEFE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pic>
          <p:nvPicPr>
            <p:cNvPr id="8" name="Google Shape;602;p31" descr="CCtev2_09_11.jpg">
              <a:extLst>
                <a:ext uri="{FF2B5EF4-FFF2-40B4-BE49-F238E27FC236}">
                  <a16:creationId xmlns:a16="http://schemas.microsoft.com/office/drawing/2014/main" id="{0DA5862A-C737-0647-8E31-6345F80A606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4733"/>
            <a:stretch/>
          </p:blipFill>
          <p:spPr>
            <a:xfrm>
              <a:off x="1599592" y="2681650"/>
              <a:ext cx="2224736" cy="2021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603;p31">
              <a:extLst>
                <a:ext uri="{FF2B5EF4-FFF2-40B4-BE49-F238E27FC236}">
                  <a16:creationId xmlns:a16="http://schemas.microsoft.com/office/drawing/2014/main" id="{5C2850DB-D6B3-F947-998B-62A8CBE4B06C}"/>
                </a:ext>
              </a:extLst>
            </p:cNvPr>
            <p:cNvSpPr/>
            <p:nvPr/>
          </p:nvSpPr>
          <p:spPr>
            <a:xfrm>
              <a:off x="3911710" y="3390202"/>
              <a:ext cx="2503200" cy="1189200"/>
            </a:xfrm>
            <a:prstGeom prst="ellipse">
              <a:avLst/>
            </a:prstGeom>
            <a:noFill/>
            <a:ln w="38100" cap="flat" cmpd="sng">
              <a:solidFill>
                <a:srgbClr val="DD1C02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algn="ctr"/>
              <a:endParaRPr sz="1687">
                <a:solidFill>
                  <a:srgbClr val="FEFEF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0" name="Google Shape;604;p31">
              <a:extLst>
                <a:ext uri="{FF2B5EF4-FFF2-40B4-BE49-F238E27FC236}">
                  <a16:creationId xmlns:a16="http://schemas.microsoft.com/office/drawing/2014/main" id="{14F00A5D-2B6E-C542-AF09-BAC171D03B21}"/>
                </a:ext>
              </a:extLst>
            </p:cNvPr>
            <p:cNvSpPr/>
            <p:nvPr/>
          </p:nvSpPr>
          <p:spPr>
            <a:xfrm>
              <a:off x="5248170" y="2730187"/>
              <a:ext cx="2503200" cy="803400"/>
            </a:xfrm>
            <a:prstGeom prst="ellipse">
              <a:avLst/>
            </a:prstGeom>
            <a:noFill/>
            <a:ln w="38100" cap="flat" cmpd="sng">
              <a:solidFill>
                <a:srgbClr val="027726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algn="ctr"/>
              <a:endParaRPr sz="1687">
                <a:solidFill>
                  <a:srgbClr val="FEFEF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1" name="Google Shape;605;p31">
              <a:extLst>
                <a:ext uri="{FF2B5EF4-FFF2-40B4-BE49-F238E27FC236}">
                  <a16:creationId xmlns:a16="http://schemas.microsoft.com/office/drawing/2014/main" id="{B90E7295-0292-7E4D-946A-915A7CB9DE91}"/>
                </a:ext>
              </a:extLst>
            </p:cNvPr>
            <p:cNvSpPr/>
            <p:nvPr/>
          </p:nvSpPr>
          <p:spPr>
            <a:xfrm>
              <a:off x="6134489" y="2723498"/>
              <a:ext cx="931500" cy="228300"/>
            </a:xfrm>
            <a:prstGeom prst="rect">
              <a:avLst/>
            </a:prstGeom>
            <a:solidFill>
              <a:srgbClr val="E9EAEB"/>
            </a:solidFill>
            <a:ln w="508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algn="ctr"/>
              <a:r>
                <a:rPr lang="en" sz="11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Fermilab Site</a:t>
              </a:r>
              <a:endParaRPr sz="1100"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2" name="Google Shape;606;p31" descr="94-1023-02.jpg">
              <a:extLst>
                <a:ext uri="{FF2B5EF4-FFF2-40B4-BE49-F238E27FC236}">
                  <a16:creationId xmlns:a16="http://schemas.microsoft.com/office/drawing/2014/main" id="{5C7B567A-E234-084F-BFA2-D21CA6B62ED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b="16722"/>
            <a:stretch/>
          </p:blipFill>
          <p:spPr>
            <a:xfrm>
              <a:off x="5341286" y="3747675"/>
              <a:ext cx="1706625" cy="891083"/>
            </a:xfrm>
            <a:prstGeom prst="rect">
              <a:avLst/>
            </a:prstGeom>
            <a:noFill/>
            <a:ln w="50800" cap="flat" cmpd="sng">
              <a:solidFill>
                <a:srgbClr val="931111"/>
              </a:solidFill>
              <a:prstDash val="solid"/>
              <a:miter lim="400000"/>
              <a:headEnd type="none" w="sm" len="sm"/>
              <a:tailEnd type="none" w="sm" len="sm"/>
            </a:ln>
          </p:spPr>
        </p:pic>
        <p:sp>
          <p:nvSpPr>
            <p:cNvPr id="13" name="Google Shape;607;p31">
              <a:extLst>
                <a:ext uri="{FF2B5EF4-FFF2-40B4-BE49-F238E27FC236}">
                  <a16:creationId xmlns:a16="http://schemas.microsoft.com/office/drawing/2014/main" id="{49AF9F86-07F9-4A4E-8A20-DDD3EA89C776}"/>
                </a:ext>
              </a:extLst>
            </p:cNvPr>
            <p:cNvSpPr/>
            <p:nvPr/>
          </p:nvSpPr>
          <p:spPr>
            <a:xfrm>
              <a:off x="6251910" y="4427317"/>
              <a:ext cx="813300" cy="228300"/>
            </a:xfrm>
            <a:prstGeom prst="rect">
              <a:avLst/>
            </a:prstGeom>
            <a:solidFill>
              <a:srgbClr val="E9EAEB"/>
            </a:solidFill>
            <a:ln w="50800" cap="flat" cmpd="sng">
              <a:solidFill>
                <a:srgbClr val="931111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algn="ctr"/>
              <a:r>
                <a:rPr lang="en" sz="11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Booster ring</a:t>
              </a:r>
              <a:endParaRPr sz="11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" name="Google Shape;608;p31">
              <a:extLst>
                <a:ext uri="{FF2B5EF4-FFF2-40B4-BE49-F238E27FC236}">
                  <a16:creationId xmlns:a16="http://schemas.microsoft.com/office/drawing/2014/main" id="{286A7776-F853-5245-B2C3-2BC1C4CE11DC}"/>
                </a:ext>
              </a:extLst>
            </p:cNvPr>
            <p:cNvSpPr/>
            <p:nvPr/>
          </p:nvSpPr>
          <p:spPr>
            <a:xfrm>
              <a:off x="4974785" y="3060683"/>
              <a:ext cx="159000" cy="67800"/>
            </a:xfrm>
            <a:prstGeom prst="ellipse">
              <a:avLst/>
            </a:prstGeom>
            <a:noFill/>
            <a:ln w="50800" cap="flat" cmpd="sng">
              <a:solidFill>
                <a:srgbClr val="FF0F38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algn="ctr"/>
              <a:endParaRPr sz="1687">
                <a:solidFill>
                  <a:srgbClr val="FEFEF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5" name="Google Shape;609;p31">
              <a:extLst>
                <a:ext uri="{FF2B5EF4-FFF2-40B4-BE49-F238E27FC236}">
                  <a16:creationId xmlns:a16="http://schemas.microsoft.com/office/drawing/2014/main" id="{5BBF6DCB-501C-1344-82E2-6446A70F716C}"/>
                </a:ext>
              </a:extLst>
            </p:cNvPr>
            <p:cNvSpPr/>
            <p:nvPr/>
          </p:nvSpPr>
          <p:spPr>
            <a:xfrm>
              <a:off x="5949815" y="3826417"/>
              <a:ext cx="724800" cy="309600"/>
            </a:xfrm>
            <a:prstGeom prst="ellipse">
              <a:avLst/>
            </a:prstGeom>
            <a:noFill/>
            <a:ln w="101600" cap="flat" cmpd="sng">
              <a:solidFill>
                <a:srgbClr val="FF0F38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algn="ctr"/>
              <a:endParaRPr sz="1687">
                <a:solidFill>
                  <a:srgbClr val="FEFEF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6" name="Google Shape;610;p31">
              <a:extLst>
                <a:ext uri="{FF2B5EF4-FFF2-40B4-BE49-F238E27FC236}">
                  <a16:creationId xmlns:a16="http://schemas.microsoft.com/office/drawing/2014/main" id="{C9FA9B85-98E9-D347-A434-374ECD1757D7}"/>
                </a:ext>
              </a:extLst>
            </p:cNvPr>
            <p:cNvSpPr/>
            <p:nvPr/>
          </p:nvSpPr>
          <p:spPr>
            <a:xfrm>
              <a:off x="1604591" y="4702255"/>
              <a:ext cx="2307119" cy="22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" sz="1100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Courtesy: Christian Herwig</a:t>
              </a:r>
              <a:endParaRPr sz="1100" dirty="0">
                <a:solidFill>
                  <a:srgbClr val="616265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9" name="Google Shape;611;p31">
            <a:extLst>
              <a:ext uri="{FF2B5EF4-FFF2-40B4-BE49-F238E27FC236}">
                <a16:creationId xmlns:a16="http://schemas.microsoft.com/office/drawing/2014/main" id="{113E1945-0F1C-0242-A0CF-CC1524B509D9}"/>
              </a:ext>
            </a:extLst>
          </p:cNvPr>
          <p:cNvSpPr/>
          <p:nvPr/>
        </p:nvSpPr>
        <p:spPr>
          <a:xfrm>
            <a:off x="5369110" y="960297"/>
            <a:ext cx="1092909" cy="32149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0" name="Google Shape;612;p31">
            <a:extLst>
              <a:ext uri="{FF2B5EF4-FFF2-40B4-BE49-F238E27FC236}">
                <a16:creationId xmlns:a16="http://schemas.microsoft.com/office/drawing/2014/main" id="{84C38EE0-E263-A543-ABE3-AEC489905966}"/>
              </a:ext>
            </a:extLst>
          </p:cNvPr>
          <p:cNvSpPr/>
          <p:nvPr/>
        </p:nvSpPr>
        <p:spPr>
          <a:xfrm>
            <a:off x="2938865" y="4110158"/>
            <a:ext cx="4707780" cy="2849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244B7F-FF26-5E4C-B8AF-5D32645FEE31}"/>
              </a:ext>
            </a:extLst>
          </p:cNvPr>
          <p:cNvSpPr txBox="1"/>
          <p:nvPr/>
        </p:nvSpPr>
        <p:spPr>
          <a:xfrm>
            <a:off x="5452605" y="922977"/>
            <a:ext cx="3320692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Bookman Old Style" panose="02050604050505020204" pitchFamily="18" charset="0"/>
              </a:rPr>
              <a:t>The Booster receives the 400 MeV (kinetic energy) beam from the </a:t>
            </a:r>
            <a:r>
              <a:rPr lang="en-US" sz="1300" dirty="0" err="1">
                <a:latin typeface="Bookman Old Style" panose="02050604050505020204" pitchFamily="18" charset="0"/>
              </a:rPr>
              <a:t>Linac</a:t>
            </a:r>
            <a:endParaRPr lang="en-US" sz="1300" dirty="0">
              <a:latin typeface="Bookman Old Style" panose="02050604050505020204" pitchFamily="18" charset="0"/>
            </a:endParaRPr>
          </a:p>
          <a:p>
            <a:endParaRPr lang="en-US" sz="1300" dirty="0">
              <a:latin typeface="Bookman Old Style" panose="02050604050505020204" pitchFamily="18" charset="0"/>
            </a:endParaRPr>
          </a:p>
          <a:p>
            <a:r>
              <a:rPr lang="en-US" sz="1300" dirty="0">
                <a:latin typeface="Bookman Old Style" panose="02050604050505020204" pitchFamily="18" charset="0"/>
              </a:rPr>
              <a:t>It is then accelerated to 8GeV with the help of booster cavities and Combined-function bending and focusing electromagnets known as gradient magnets.</a:t>
            </a:r>
          </a:p>
          <a:p>
            <a:endParaRPr lang="en-US" sz="1300" dirty="0">
              <a:latin typeface="Bookman Old Style" panose="02050604050505020204" pitchFamily="18" charset="0"/>
            </a:endParaRPr>
          </a:p>
          <a:p>
            <a:r>
              <a:rPr lang="en-US" sz="1300" dirty="0">
                <a:latin typeface="Bookman Old Style" panose="02050604050505020204" pitchFamily="18" charset="0"/>
              </a:rPr>
              <a:t>These magnets are powered by the gradient magnet power supply (GMPS)</a:t>
            </a:r>
          </a:p>
          <a:p>
            <a:endParaRPr lang="en-US" sz="1300" dirty="0">
              <a:latin typeface="Bookman Old Style" panose="02050604050505020204" pitchFamily="18" charset="0"/>
            </a:endParaRPr>
          </a:p>
          <a:p>
            <a:endParaRPr lang="en-US" sz="1300" dirty="0">
              <a:latin typeface="Bookman Old Style" panose="02050604050505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6A6280-6A0B-7C4E-A382-61B937FAD352}"/>
              </a:ext>
            </a:extLst>
          </p:cNvPr>
          <p:cNvSpPr txBox="1"/>
          <p:nvPr/>
        </p:nvSpPr>
        <p:spPr>
          <a:xfrm>
            <a:off x="126247" y="3357677"/>
            <a:ext cx="8830376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latin typeface="Bookman Old Style" panose="02050604050505020204" pitchFamily="18" charset="0"/>
              </a:rPr>
              <a:t>Other high-current, high-power electrical loads near GMPS varies in time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latin typeface="Bookman Old Style" panose="02050604050505020204" pitchFamily="18" charset="0"/>
              </a:rPr>
              <a:t>Causing unwanted fluctuations of the actual GMPS electrical current and thus fluctuations of the magnetic field in the Booster gradient magnets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latin typeface="Bookman Old Style" panose="02050604050505020204" pitchFamily="18" charset="0"/>
              </a:rPr>
              <a:t>Spread in B-field degrades beam quality, degrades repeatability, &amp; contributes to losses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latin typeface="Bookman Old Style" panose="02050604050505020204" pitchFamily="18" charset="0"/>
              </a:rPr>
              <a:t>A GMPS regulator is required to calculate and apply small compensating offsets in the GMPS driving signal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250" dirty="0">
                <a:latin typeface="Bookman Old Style" panose="02050604050505020204" pitchFamily="18" charset="0"/>
                <a:ea typeface="Lato"/>
                <a:cs typeface="Lato"/>
                <a:sym typeface="Lato"/>
              </a:rPr>
              <a:t>A RL agent can be trained to learn an optimal regulator, focusing on reducing the errors</a:t>
            </a:r>
            <a:endParaRPr lang="en-US" sz="1250" b="1" dirty="0">
              <a:latin typeface="Bookman Old Style" panose="02050604050505020204" pitchFamily="18" charset="0"/>
              <a:ea typeface="Lato"/>
              <a:cs typeface="Lato"/>
              <a:sym typeface="Lato"/>
            </a:endParaRPr>
          </a:p>
        </p:txBody>
      </p:sp>
      <p:sp>
        <p:nvSpPr>
          <p:cNvPr id="23" name="Google Shape;438;p24">
            <a:extLst>
              <a:ext uri="{FF2B5EF4-FFF2-40B4-BE49-F238E27FC236}">
                <a16:creationId xmlns:a16="http://schemas.microsoft.com/office/drawing/2014/main" id="{630AFFB7-5B04-C643-B987-387B15D525CD}"/>
              </a:ext>
            </a:extLst>
          </p:cNvPr>
          <p:cNvSpPr/>
          <p:nvPr/>
        </p:nvSpPr>
        <p:spPr>
          <a:xfrm>
            <a:off x="182481" y="5482620"/>
            <a:ext cx="8686800" cy="74640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442;p24">
            <a:extLst>
              <a:ext uri="{FF2B5EF4-FFF2-40B4-BE49-F238E27FC236}">
                <a16:creationId xmlns:a16="http://schemas.microsoft.com/office/drawing/2014/main" id="{E6E51A30-DEA1-F143-905F-F9657B257900}"/>
              </a:ext>
            </a:extLst>
          </p:cNvPr>
          <p:cNvSpPr txBox="1"/>
          <p:nvPr/>
        </p:nvSpPr>
        <p:spPr>
          <a:xfrm>
            <a:off x="178293" y="5441399"/>
            <a:ext cx="3629209" cy="78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595959"/>
                </a:solidFill>
                <a:latin typeface="Bookman Old Style" panose="02050604050505020204" pitchFamily="18" charset="0"/>
              </a:rPr>
              <a:t>B:LINFRQ</a:t>
            </a:r>
            <a:r>
              <a:rPr lang="en" sz="1200" dirty="0">
                <a:solidFill>
                  <a:srgbClr val="595959"/>
                </a:solidFill>
                <a:latin typeface="Bookman Old Style" panose="02050604050505020204" pitchFamily="18" charset="0"/>
              </a:rPr>
              <a:t> = 60 Hz line frequency error [</a:t>
            </a:r>
            <a:r>
              <a:rPr lang="en" sz="1200" dirty="0" err="1">
                <a:solidFill>
                  <a:srgbClr val="595959"/>
                </a:solidFill>
                <a:latin typeface="Bookman Old Style" panose="02050604050505020204" pitchFamily="18" charset="0"/>
              </a:rPr>
              <a:t>mHz</a:t>
            </a:r>
            <a:r>
              <a:rPr lang="en" sz="1200" dirty="0">
                <a:solidFill>
                  <a:srgbClr val="595959"/>
                </a:solidFill>
                <a:latin typeface="Bookman Old Style" panose="02050604050505020204" pitchFamily="18" charset="0"/>
              </a:rPr>
              <a:t>]</a:t>
            </a:r>
            <a:endParaRPr sz="1200" dirty="0">
              <a:solidFill>
                <a:srgbClr val="595959"/>
              </a:solidFill>
              <a:latin typeface="Bookman Old Style" panose="02050604050505020204" pitchFamily="18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595959"/>
                </a:solidFill>
                <a:latin typeface="Bookman Old Style" panose="02050604050505020204" pitchFamily="18" charset="0"/>
              </a:rPr>
              <a:t>I:IB</a:t>
            </a:r>
            <a:r>
              <a:rPr lang="en" sz="1200" dirty="0">
                <a:solidFill>
                  <a:srgbClr val="595959"/>
                </a:solidFill>
                <a:latin typeface="Bookman Old Style" panose="02050604050505020204" pitchFamily="18" charset="0"/>
              </a:rPr>
              <a:t> = MI lower bend current [A]</a:t>
            </a:r>
            <a:endParaRPr sz="1200" dirty="0">
              <a:solidFill>
                <a:srgbClr val="595959"/>
              </a:solidFill>
              <a:latin typeface="Bookman Old Style" panose="02050604050505020204" pitchFamily="18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595959"/>
                </a:solidFill>
                <a:latin typeface="Bookman Old Style" panose="02050604050505020204" pitchFamily="18" charset="0"/>
              </a:rPr>
              <a:t>I:MDAT40</a:t>
            </a:r>
            <a:r>
              <a:rPr lang="en" sz="1200" dirty="0">
                <a:solidFill>
                  <a:srgbClr val="595959"/>
                </a:solidFill>
                <a:latin typeface="Bookman Old Style" panose="02050604050505020204" pitchFamily="18" charset="0"/>
              </a:rPr>
              <a:t> = MDAT measured MI current [A]</a:t>
            </a:r>
            <a:endParaRPr sz="1200" dirty="0">
              <a:solidFill>
                <a:srgbClr val="59595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Google Shape;444;p24">
            <a:extLst>
              <a:ext uri="{FF2B5EF4-FFF2-40B4-BE49-F238E27FC236}">
                <a16:creationId xmlns:a16="http://schemas.microsoft.com/office/drawing/2014/main" id="{2462B170-7207-9247-8741-F9DEABB80946}"/>
              </a:ext>
            </a:extLst>
          </p:cNvPr>
          <p:cNvSpPr txBox="1"/>
          <p:nvPr/>
        </p:nvSpPr>
        <p:spPr>
          <a:xfrm>
            <a:off x="4140181" y="5451621"/>
            <a:ext cx="4396420" cy="777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595959"/>
                </a:solidFill>
                <a:latin typeface="Bookman Old Style" panose="02050604050505020204" pitchFamily="18" charset="0"/>
              </a:rPr>
              <a:t>B_VIMIN</a:t>
            </a:r>
            <a:r>
              <a:rPr lang="en" sz="1200" dirty="0">
                <a:solidFill>
                  <a:srgbClr val="595959"/>
                </a:solidFill>
                <a:latin typeface="Bookman Old Style" panose="02050604050505020204" pitchFamily="18" charset="0"/>
              </a:rPr>
              <a:t> = Setting to achieve*</a:t>
            </a:r>
            <a:endParaRPr sz="1200" dirty="0">
              <a:solidFill>
                <a:srgbClr val="595959"/>
              </a:solidFill>
              <a:latin typeface="Bookman Old Style" panose="02050604050505020204" pitchFamily="18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595959"/>
                </a:solidFill>
                <a:latin typeface="Bookman Old Style" panose="02050604050505020204" pitchFamily="18" charset="0"/>
              </a:rPr>
              <a:t>B:VIMIN</a:t>
            </a:r>
            <a:r>
              <a:rPr lang="en" sz="1200" dirty="0">
                <a:solidFill>
                  <a:srgbClr val="595959"/>
                </a:solidFill>
                <a:latin typeface="Bookman Old Style" panose="02050604050505020204" pitchFamily="18" charset="0"/>
              </a:rPr>
              <a:t> = Prescribed remedy from PID regulator circuit</a:t>
            </a:r>
            <a:endParaRPr sz="1200" dirty="0">
              <a:solidFill>
                <a:srgbClr val="595959"/>
              </a:solidFill>
              <a:latin typeface="Bookman Old Style" panose="02050604050505020204" pitchFamily="18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595959"/>
                </a:solidFill>
                <a:latin typeface="Bookman Old Style" panose="02050604050505020204" pitchFamily="18" charset="0"/>
              </a:rPr>
              <a:t>B:IMINER</a:t>
            </a:r>
            <a:r>
              <a:rPr lang="en" sz="1200" dirty="0">
                <a:solidFill>
                  <a:srgbClr val="595959"/>
                </a:solidFill>
                <a:latin typeface="Bookman Old Style" panose="02050604050505020204" pitchFamily="18" charset="0"/>
              </a:rPr>
              <a:t> = 10*(Setting - </a:t>
            </a:r>
            <a:r>
              <a:rPr lang="en" sz="1200" dirty="0" err="1">
                <a:solidFill>
                  <a:srgbClr val="595959"/>
                </a:solidFill>
                <a:latin typeface="Bookman Old Style" panose="02050604050505020204" pitchFamily="18" charset="0"/>
              </a:rPr>
              <a:t>obsMax</a:t>
            </a:r>
            <a:r>
              <a:rPr lang="en" sz="1200" dirty="0">
                <a:solidFill>
                  <a:srgbClr val="595959"/>
                </a:solidFill>
                <a:latin typeface="Bookman Old Style" panose="02050604050505020204" pitchFamily="18" charset="0"/>
              </a:rPr>
              <a:t>)</a:t>
            </a:r>
            <a:endParaRPr sz="1200" dirty="0">
              <a:solidFill>
                <a:srgbClr val="59595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23203C-E804-EB47-B001-B637C766BC41}"/>
              </a:ext>
            </a:extLst>
          </p:cNvPr>
          <p:cNvSpPr txBox="1"/>
          <p:nvPr/>
        </p:nvSpPr>
        <p:spPr>
          <a:xfrm>
            <a:off x="126247" y="5205933"/>
            <a:ext cx="4068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Variables considered to construct </a:t>
            </a:r>
            <a:r>
              <a:rPr lang="en-US" sz="1400" dirty="0" err="1">
                <a:latin typeface="Bookman Old Style" panose="02050604050505020204" pitchFamily="18" charset="0"/>
              </a:rPr>
              <a:t>env</a:t>
            </a:r>
            <a:r>
              <a:rPr lang="en-US" sz="1400" dirty="0">
                <a:latin typeface="Bookman Old Style" panose="02050604050505020204" pitchFamily="18" charset="0"/>
              </a:rPr>
              <a:t> states</a:t>
            </a:r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E51ECED9-236F-8448-B2BC-11E1D5D79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Reinforcement Learning Tutorial</a:t>
            </a:r>
          </a:p>
        </p:txBody>
      </p:sp>
    </p:spTree>
    <p:extLst>
      <p:ext uri="{BB962C8B-B14F-4D97-AF65-F5344CB8AC3E}">
        <p14:creationId xmlns:p14="http://schemas.microsoft.com/office/powerpoint/2010/main" val="174620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6A4BEC-22EF-274D-8935-B67913D04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D4F5DFF-1EE0-304F-96BD-F34FBF849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okman Old Style" panose="02050604050505020204" pitchFamily="18" charset="0"/>
              </a:rPr>
              <a:t>GMPS Regulator environment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E65E1B-2791-814E-A574-9BA039C3697D}"/>
              </a:ext>
            </a:extLst>
          </p:cNvPr>
          <p:cNvSpPr txBox="1"/>
          <p:nvPr/>
        </p:nvSpPr>
        <p:spPr>
          <a:xfrm>
            <a:off x="308919" y="937084"/>
            <a:ext cx="290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Bookman Old Style" panose="02050604050505020204" pitchFamily="18" charset="0"/>
              </a:rPr>
              <a:t>LSTM Surrogate Model</a:t>
            </a:r>
          </a:p>
        </p:txBody>
      </p:sp>
      <p:sp>
        <p:nvSpPr>
          <p:cNvPr id="8" name="Google Shape;458;p25">
            <a:extLst>
              <a:ext uri="{FF2B5EF4-FFF2-40B4-BE49-F238E27FC236}">
                <a16:creationId xmlns:a16="http://schemas.microsoft.com/office/drawing/2014/main" id="{267FA182-F434-0243-B782-5D7D51218F4C}"/>
              </a:ext>
            </a:extLst>
          </p:cNvPr>
          <p:cNvSpPr txBox="1"/>
          <p:nvPr/>
        </p:nvSpPr>
        <p:spPr>
          <a:xfrm>
            <a:off x="2919769" y="1432364"/>
            <a:ext cx="1178098" cy="13703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B:IMINER </a:t>
            </a:r>
            <a:endParaRPr sz="11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B:LINFRQ</a:t>
            </a:r>
            <a:endParaRPr sz="11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B:VIMIN</a:t>
            </a:r>
          </a:p>
          <a:p>
            <a:pPr>
              <a:lnSpc>
                <a:spcPct val="115000"/>
              </a:lnSpc>
            </a:pPr>
            <a:r>
              <a:rPr lang="en-US" sz="1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B_VIMIN</a:t>
            </a:r>
            <a:endParaRPr sz="11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I:IB  </a:t>
            </a:r>
            <a:endParaRPr sz="11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I:MDAT40</a:t>
            </a:r>
            <a:endParaRPr sz="11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Google Shape;459;p25">
            <a:extLst>
              <a:ext uri="{FF2B5EF4-FFF2-40B4-BE49-F238E27FC236}">
                <a16:creationId xmlns:a16="http://schemas.microsoft.com/office/drawing/2014/main" id="{BD59CF38-3DCC-404C-9C6F-C366E6139F35}"/>
              </a:ext>
            </a:extLst>
          </p:cNvPr>
          <p:cNvSpPr txBox="1"/>
          <p:nvPr/>
        </p:nvSpPr>
        <p:spPr>
          <a:xfrm>
            <a:off x="4735276" y="1673421"/>
            <a:ext cx="1084944" cy="573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next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B:IMINER </a:t>
            </a:r>
            <a:endParaRPr sz="11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Google Shape;460;p25">
            <a:extLst>
              <a:ext uri="{FF2B5EF4-FFF2-40B4-BE49-F238E27FC236}">
                <a16:creationId xmlns:a16="http://schemas.microsoft.com/office/drawing/2014/main" id="{F5E39454-E895-744A-8DBA-7712DFDD29F3}"/>
              </a:ext>
            </a:extLst>
          </p:cNvPr>
          <p:cNvSpPr/>
          <p:nvPr/>
        </p:nvSpPr>
        <p:spPr>
          <a:xfrm>
            <a:off x="4144462" y="1792513"/>
            <a:ext cx="533700" cy="32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man Old Style" panose="02050604050505020204" pitchFamily="18" charset="0"/>
            </a:endParaRPr>
          </a:p>
        </p:txBody>
      </p:sp>
      <p:sp>
        <p:nvSpPr>
          <p:cNvPr id="11" name="Google Shape;461;p25">
            <a:extLst>
              <a:ext uri="{FF2B5EF4-FFF2-40B4-BE49-F238E27FC236}">
                <a16:creationId xmlns:a16="http://schemas.microsoft.com/office/drawing/2014/main" id="{2666CF2B-A8C4-994C-9F41-6D63C6348507}"/>
              </a:ext>
            </a:extLst>
          </p:cNvPr>
          <p:cNvSpPr txBox="1"/>
          <p:nvPr/>
        </p:nvSpPr>
        <p:spPr>
          <a:xfrm>
            <a:off x="1881267" y="1629061"/>
            <a:ext cx="1022704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Bookman Old Style" panose="02050604050505020204" pitchFamily="18" charset="0"/>
              </a:rPr>
              <a:t>Last 150 timesteps</a:t>
            </a:r>
            <a:endParaRPr sz="1300" dirty="0">
              <a:latin typeface="Bookman Old Style" panose="02050604050505020204" pitchFamily="18" charset="0"/>
            </a:endParaRPr>
          </a:p>
        </p:txBody>
      </p:sp>
      <p:sp>
        <p:nvSpPr>
          <p:cNvPr id="12" name="Google Shape;462;p25">
            <a:extLst>
              <a:ext uri="{FF2B5EF4-FFF2-40B4-BE49-F238E27FC236}">
                <a16:creationId xmlns:a16="http://schemas.microsoft.com/office/drawing/2014/main" id="{F27A522A-4272-D243-8EF1-7E4FB24BB4B1}"/>
              </a:ext>
            </a:extLst>
          </p:cNvPr>
          <p:cNvSpPr txBox="1"/>
          <p:nvPr/>
        </p:nvSpPr>
        <p:spPr>
          <a:xfrm>
            <a:off x="5904650" y="1629061"/>
            <a:ext cx="9450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Bookman Old Style" panose="02050604050505020204" pitchFamily="18" charset="0"/>
              </a:rPr>
              <a:t>Next Timestep</a:t>
            </a:r>
            <a:endParaRPr sz="1300" dirty="0">
              <a:latin typeface="Bookman Old Style" panose="02050604050505020204" pitchFamily="18" charset="0"/>
            </a:endParaRPr>
          </a:p>
        </p:txBody>
      </p:sp>
      <p:sp>
        <p:nvSpPr>
          <p:cNvPr id="13" name="Google Shape;463;p25">
            <a:extLst>
              <a:ext uri="{FF2B5EF4-FFF2-40B4-BE49-F238E27FC236}">
                <a16:creationId xmlns:a16="http://schemas.microsoft.com/office/drawing/2014/main" id="{AA19D4C8-D881-7741-837A-AE0AC59E0109}"/>
              </a:ext>
            </a:extLst>
          </p:cNvPr>
          <p:cNvSpPr/>
          <p:nvPr/>
        </p:nvSpPr>
        <p:spPr>
          <a:xfrm>
            <a:off x="6946693" y="1919451"/>
            <a:ext cx="760200" cy="9624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Bookman Old Style" panose="02050604050505020204" pitchFamily="18" charset="0"/>
            </a:endParaRPr>
          </a:p>
        </p:txBody>
      </p:sp>
      <p:sp>
        <p:nvSpPr>
          <p:cNvPr id="14" name="Google Shape;464;p25">
            <a:extLst>
              <a:ext uri="{FF2B5EF4-FFF2-40B4-BE49-F238E27FC236}">
                <a16:creationId xmlns:a16="http://schemas.microsoft.com/office/drawing/2014/main" id="{5EC81171-DDEF-AD4A-B891-2C989D307FD7}"/>
              </a:ext>
            </a:extLst>
          </p:cNvPr>
          <p:cNvSpPr/>
          <p:nvPr/>
        </p:nvSpPr>
        <p:spPr>
          <a:xfrm rot="10800000">
            <a:off x="1105269" y="1919451"/>
            <a:ext cx="760200" cy="9624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man Old Style" panose="02050604050505020204" pitchFamily="18" charset="0"/>
            </a:endParaRPr>
          </a:p>
        </p:txBody>
      </p:sp>
      <p:sp>
        <p:nvSpPr>
          <p:cNvPr id="15" name="Google Shape;465;p25">
            <a:extLst>
              <a:ext uri="{FF2B5EF4-FFF2-40B4-BE49-F238E27FC236}">
                <a16:creationId xmlns:a16="http://schemas.microsoft.com/office/drawing/2014/main" id="{52658ACC-936B-7641-985F-6D52BD7E7ECE}"/>
              </a:ext>
            </a:extLst>
          </p:cNvPr>
          <p:cNvSpPr txBox="1"/>
          <p:nvPr/>
        </p:nvSpPr>
        <p:spPr>
          <a:xfrm>
            <a:off x="2056012" y="2707183"/>
            <a:ext cx="4793637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Bookman Old Style" panose="02050604050505020204" pitchFamily="18" charset="0"/>
              </a:rPr>
              <a:t>Agent adjusts </a:t>
            </a:r>
            <a:r>
              <a:rPr lang="en" sz="1300" b="1" dirty="0">
                <a:latin typeface="Bookman Old Style" panose="02050604050505020204" pitchFamily="18" charset="0"/>
              </a:rPr>
              <a:t>B:VIMIN</a:t>
            </a:r>
            <a:endParaRPr sz="1300" b="1" dirty="0">
              <a:latin typeface="Bookman Old Style" panose="020506040505050202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Bookman Old Style" panose="02050604050505020204" pitchFamily="18" charset="0"/>
              </a:rPr>
              <a:t>(Other variables continue to draw from data)</a:t>
            </a:r>
            <a:endParaRPr sz="1300" dirty="0">
              <a:latin typeface="Bookman Old Style" panose="02050604050505020204" pitchFamily="18" charset="0"/>
            </a:endParaRPr>
          </a:p>
        </p:txBody>
      </p:sp>
      <p:sp>
        <p:nvSpPr>
          <p:cNvPr id="35" name="Footer Placeholder 3">
            <a:extLst>
              <a:ext uri="{FF2B5EF4-FFF2-40B4-BE49-F238E27FC236}">
                <a16:creationId xmlns:a16="http://schemas.microsoft.com/office/drawing/2014/main" id="{1505C578-56CA-1C46-B7B6-36C7E2A6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Reinforcement Learning Tutorial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5DE1CCD-8E22-3246-84F4-E50A20A453A5}"/>
              </a:ext>
            </a:extLst>
          </p:cNvPr>
          <p:cNvSpPr txBox="1"/>
          <p:nvPr/>
        </p:nvSpPr>
        <p:spPr>
          <a:xfrm>
            <a:off x="308919" y="3525705"/>
            <a:ext cx="2534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Bookman Old Style" panose="02050604050505020204" pitchFamily="18" charset="0"/>
              </a:rPr>
              <a:t>Environment Setup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EED472C-316B-DC45-AA3E-07DF9313A1AA}"/>
              </a:ext>
            </a:extLst>
          </p:cNvPr>
          <p:cNvSpPr txBox="1"/>
          <p:nvPr/>
        </p:nvSpPr>
        <p:spPr>
          <a:xfrm>
            <a:off x="339318" y="3994131"/>
            <a:ext cx="8433979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Bookman Old Style" panose="02050604050505020204" pitchFamily="18" charset="0"/>
              </a:rPr>
              <a:t>Environment uses LSTM surrogate model to predict next IMINER using last 150 timesteps on all 6 variables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Bookman Old Style" panose="02050604050505020204" pitchFamily="18" charset="0"/>
              </a:rPr>
              <a:t>Agent updates VIMIN (Action: delta VIMIN)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Bookman Old Style" panose="02050604050505020204" pitchFamily="18" charset="0"/>
              </a:rPr>
              <a:t>To build next state the time series is shifted by one and VIMIN, and IMINER are updated as per action and surrogate prediction respectively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Bookman Old Style" panose="02050604050505020204" pitchFamily="18" charset="0"/>
              </a:rPr>
              <a:t>Reward is  (-1 * IMINER) since the goal is to minimize IMINER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F3CFD83-9B14-3340-B777-5B0151CEF1B0}"/>
              </a:ext>
            </a:extLst>
          </p:cNvPr>
          <p:cNvSpPr/>
          <p:nvPr/>
        </p:nvSpPr>
        <p:spPr>
          <a:xfrm>
            <a:off x="6595112" y="6147953"/>
            <a:ext cx="23695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latin typeface="Bookman Old Style" panose="02050604050505020204" pitchFamily="18" charset="0"/>
                <a:hlinkClick r:id="rId2"/>
              </a:rPr>
              <a:t>https://arxiv.org/pdf/2105.12847.pdf</a:t>
            </a:r>
            <a:endParaRPr lang="en-US" sz="9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010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A8D56-AD99-F649-9FDA-4FD66FDBF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okman Old Style" panose="02050604050505020204" pitchFamily="18" charset="0"/>
              </a:rPr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8B006-3BDA-114A-A961-A824C3737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okman Old Style" panose="02050604050505020204" pitchFamily="18" charset="0"/>
              </a:rPr>
              <a:t>Make your own custom environment </a:t>
            </a:r>
            <a:r>
              <a:rPr lang="en-US" sz="1600" dirty="0">
                <a:latin typeface="Bookman Old Style" panose="02050604050505020204" pitchFamily="18" charset="0"/>
                <a:hlinkClick r:id="rId2"/>
              </a:rPr>
              <a:t>https://www.gymlibrary.dev/content/environment_creation/</a:t>
            </a:r>
            <a:endParaRPr lang="en-US" sz="1600" dirty="0">
              <a:latin typeface="Bookman Old Style" panose="02050604050505020204" pitchFamily="18" charset="0"/>
            </a:endParaRPr>
          </a:p>
          <a:p>
            <a:r>
              <a:rPr lang="en-US" dirty="0">
                <a:latin typeface="Bookman Old Style" panose="02050604050505020204" pitchFamily="18" charset="0"/>
              </a:rPr>
              <a:t>Agent libraries</a:t>
            </a:r>
          </a:p>
          <a:p>
            <a:pPr lvl="1"/>
            <a:r>
              <a:rPr lang="en-US" dirty="0">
                <a:latin typeface="Bookman Old Style" panose="02050604050505020204" pitchFamily="18" charset="0"/>
              </a:rPr>
              <a:t>Stable-baseline</a:t>
            </a:r>
          </a:p>
          <a:p>
            <a:pPr lvl="2"/>
            <a:r>
              <a:rPr lang="en-US" dirty="0">
                <a:latin typeface="Bookman Old Style" panose="02050604050505020204" pitchFamily="18" charset="0"/>
                <a:hlinkClick r:id="rId3"/>
              </a:rPr>
              <a:t>https://stable-baselines.readthedocs.io/en/master/</a:t>
            </a:r>
            <a:endParaRPr lang="en-US" dirty="0">
              <a:latin typeface="Bookman Old Style" panose="02050604050505020204" pitchFamily="18" charset="0"/>
            </a:endParaRPr>
          </a:p>
          <a:p>
            <a:pPr lvl="1"/>
            <a:r>
              <a:rPr lang="en-US" dirty="0">
                <a:latin typeface="Bookman Old Style" panose="02050604050505020204" pitchFamily="18" charset="0"/>
              </a:rPr>
              <a:t>TF-agents</a:t>
            </a:r>
          </a:p>
          <a:p>
            <a:pPr lvl="2"/>
            <a:r>
              <a:rPr lang="en-US" dirty="0">
                <a:latin typeface="Bookman Old Style" panose="02050604050505020204" pitchFamily="18" charset="0"/>
                <a:hlinkClick r:id="rId4"/>
              </a:rPr>
              <a:t>https://www.tensorflow.org/agents</a:t>
            </a:r>
            <a:endParaRPr lang="en-US" dirty="0">
              <a:latin typeface="Bookman Old Style" panose="02050604050505020204" pitchFamily="18" charset="0"/>
            </a:endParaRPr>
          </a:p>
          <a:p>
            <a:r>
              <a:rPr lang="en-US" dirty="0">
                <a:latin typeface="Bookman Old Style" panose="02050604050505020204" pitchFamily="18" charset="0"/>
              </a:rPr>
              <a:t>Readings</a:t>
            </a:r>
          </a:p>
          <a:p>
            <a:pPr lvl="1"/>
            <a:r>
              <a:rPr lang="en-US" dirty="0">
                <a:latin typeface="Bookman Old Style" panose="02050604050505020204" pitchFamily="18" charset="0"/>
              </a:rPr>
              <a:t>Deep Reinforcement Learning with Double Q-learning</a:t>
            </a:r>
          </a:p>
          <a:p>
            <a:pPr lvl="1"/>
            <a:endParaRPr lang="en-US" dirty="0">
              <a:latin typeface="Bookman Old Style" panose="02050604050505020204" pitchFamily="18" charset="0"/>
            </a:endParaRPr>
          </a:p>
          <a:p>
            <a:r>
              <a:rPr lang="en-US" dirty="0">
                <a:latin typeface="Bookman Old Style" panose="02050604050505020204" pitchFamily="18" charset="0"/>
              </a:rPr>
              <a:t>Tutorial code: </a:t>
            </a:r>
            <a:r>
              <a:rPr lang="en-US" sz="1400" dirty="0">
                <a:latin typeface="Bookman Old Style" panose="02050604050505020204" pitchFamily="18" charset="0"/>
                <a:hlinkClick r:id="rId5"/>
              </a:rPr>
              <a:t>https://github.com/JeffersonLab/jlab_datascience_tutorial</a:t>
            </a:r>
            <a:endParaRPr lang="en-US" sz="14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EA29F3-4F88-A349-BDBE-1AC70A8DB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2F9278D-7359-C741-8DA4-B612BF30D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Reinforcement Learning Tutorial</a:t>
            </a:r>
          </a:p>
        </p:txBody>
      </p:sp>
    </p:spTree>
    <p:extLst>
      <p:ext uri="{BB962C8B-B14F-4D97-AF65-F5344CB8AC3E}">
        <p14:creationId xmlns:p14="http://schemas.microsoft.com/office/powerpoint/2010/main" val="4196856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2B82D-B8A9-E64E-BEEB-0807BEDCF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903" y="3298533"/>
            <a:ext cx="8464378" cy="48749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BACKUP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780D3-8588-014E-A7B1-1572CD38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C1F8849-9913-9745-AF4B-35CF95F0B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Reinforcement Learning Tutorial</a:t>
            </a:r>
          </a:p>
        </p:txBody>
      </p:sp>
    </p:spTree>
    <p:extLst>
      <p:ext uri="{BB962C8B-B14F-4D97-AF65-F5344CB8AC3E}">
        <p14:creationId xmlns:p14="http://schemas.microsoft.com/office/powerpoint/2010/main" val="1003842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45030-27A7-3443-A587-2C907B68B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Deterministic Policy Gradient (DDPG)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D9A3F6-06D9-AA4D-B7DA-EF829BE57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Bookman Old Style" panose="02050604050505020204" pitchFamily="18" charset="0"/>
              </a:rPr>
              <a:t>Reinforcement Learning Tutorial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D220C-0324-A74A-A6BA-46099C1FD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88801D-3D70-BA48-A38B-56F7AF969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707" y="3803624"/>
            <a:ext cx="5161695" cy="7255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D8DDFB-DDC6-3044-B803-D49E1E6821FE}"/>
              </a:ext>
            </a:extLst>
          </p:cNvPr>
          <p:cNvSpPr txBox="1"/>
          <p:nvPr/>
        </p:nvSpPr>
        <p:spPr>
          <a:xfrm>
            <a:off x="308919" y="3453121"/>
            <a:ext cx="8464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Critic is used to approximate the value function, trained using the following loss function</a:t>
            </a:r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29397920-75B1-8F4F-914D-5D2ED5DBDCA0}"/>
              </a:ext>
            </a:extLst>
          </p:cNvPr>
          <p:cNvSpPr/>
          <p:nvPr/>
        </p:nvSpPr>
        <p:spPr>
          <a:xfrm>
            <a:off x="4226805" y="2521334"/>
            <a:ext cx="1616965" cy="77670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Environment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82700CBD-A623-CE47-8EF9-BCD4235C3A5F}"/>
              </a:ext>
            </a:extLst>
          </p:cNvPr>
          <p:cNvCxnSpPr>
            <a:cxnSpLocks/>
            <a:stCxn id="8" idx="5"/>
            <a:endCxn id="36" idx="2"/>
          </p:cNvCxnSpPr>
          <p:nvPr/>
        </p:nvCxnSpPr>
        <p:spPr>
          <a:xfrm flipV="1">
            <a:off x="5843770" y="2809143"/>
            <a:ext cx="1353290" cy="3457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8E6F500B-2D19-DF4E-82C1-BE188BEACA85}"/>
              </a:ext>
            </a:extLst>
          </p:cNvPr>
          <p:cNvCxnSpPr>
            <a:cxnSpLocks/>
            <a:stCxn id="32" idx="1"/>
            <a:endCxn id="8" idx="2"/>
          </p:cNvCxnSpPr>
          <p:nvPr/>
        </p:nvCxnSpPr>
        <p:spPr>
          <a:xfrm rot="10800000" flipH="1" flipV="1">
            <a:off x="3142529" y="1517043"/>
            <a:ext cx="1084276" cy="1489733"/>
          </a:xfrm>
          <a:prstGeom prst="bentConnector3">
            <a:avLst>
              <a:gd name="adj1" fmla="val -21083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8F6418E-CFC2-2441-AF27-7D87F41B61E0}"/>
              </a:ext>
            </a:extLst>
          </p:cNvPr>
          <p:cNvSpPr txBox="1"/>
          <p:nvPr/>
        </p:nvSpPr>
        <p:spPr>
          <a:xfrm>
            <a:off x="3026669" y="2676413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Action (a)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78A6CAAF-AF34-0444-970B-200AD42F36E3}"/>
              </a:ext>
            </a:extLst>
          </p:cNvPr>
          <p:cNvCxnSpPr>
            <a:cxnSpLocks/>
            <a:stCxn id="8" idx="0"/>
            <a:endCxn id="32" idx="2"/>
          </p:cNvCxnSpPr>
          <p:nvPr/>
        </p:nvCxnSpPr>
        <p:spPr>
          <a:xfrm rot="16200000" flipV="1">
            <a:off x="4569310" y="1958268"/>
            <a:ext cx="496734" cy="629398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895FC42-91D0-8748-B38C-3DDE4D3780A9}"/>
              </a:ext>
            </a:extLst>
          </p:cNvPr>
          <p:cNvSpPr txBox="1"/>
          <p:nvPr/>
        </p:nvSpPr>
        <p:spPr>
          <a:xfrm>
            <a:off x="4188817" y="2201514"/>
            <a:ext cx="9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State (s)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F8C6CDF-0178-7446-8E90-5F8939AC839E}"/>
              </a:ext>
            </a:extLst>
          </p:cNvPr>
          <p:cNvSpPr/>
          <p:nvPr/>
        </p:nvSpPr>
        <p:spPr>
          <a:xfrm>
            <a:off x="3241670" y="1052826"/>
            <a:ext cx="1043860" cy="47991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Actor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A5B8A7B-E201-DF4F-87F0-8A42D9F78941}"/>
              </a:ext>
            </a:extLst>
          </p:cNvPr>
          <p:cNvSpPr/>
          <p:nvPr/>
        </p:nvSpPr>
        <p:spPr>
          <a:xfrm>
            <a:off x="4408163" y="1057307"/>
            <a:ext cx="1116820" cy="47990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Critic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341DC45-4A3D-C042-9FE2-FF279691233D}"/>
              </a:ext>
            </a:extLst>
          </p:cNvPr>
          <p:cNvSpPr/>
          <p:nvPr/>
        </p:nvSpPr>
        <p:spPr>
          <a:xfrm>
            <a:off x="3142529" y="1009487"/>
            <a:ext cx="2720898" cy="1015113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an 35">
            <a:extLst>
              <a:ext uri="{FF2B5EF4-FFF2-40B4-BE49-F238E27FC236}">
                <a16:creationId xmlns:a16="http://schemas.microsoft.com/office/drawing/2014/main" id="{8A092317-1D1A-814E-A2CE-F49B3E78D037}"/>
              </a:ext>
            </a:extLst>
          </p:cNvPr>
          <p:cNvSpPr/>
          <p:nvPr/>
        </p:nvSpPr>
        <p:spPr>
          <a:xfrm>
            <a:off x="7197060" y="2486621"/>
            <a:ext cx="1189295" cy="645044"/>
          </a:xfrm>
          <a:prstGeom prst="ca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Buffer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1DD2498-5189-124E-8CE3-B1C92791CF72}"/>
              </a:ext>
            </a:extLst>
          </p:cNvPr>
          <p:cNvSpPr/>
          <p:nvPr/>
        </p:nvSpPr>
        <p:spPr>
          <a:xfrm>
            <a:off x="5821286" y="2484927"/>
            <a:ext cx="1328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(s, a, r, s’, d) </a:t>
            </a:r>
          </a:p>
        </p:txBody>
      </p: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0B593D83-B2DF-C549-A4EB-999609983C98}"/>
              </a:ext>
            </a:extLst>
          </p:cNvPr>
          <p:cNvCxnSpPr>
            <a:cxnSpLocks/>
            <a:stCxn id="36" idx="1"/>
            <a:endCxn id="32" idx="3"/>
          </p:cNvCxnSpPr>
          <p:nvPr/>
        </p:nvCxnSpPr>
        <p:spPr>
          <a:xfrm rot="16200000" flipV="1">
            <a:off x="6342780" y="1037692"/>
            <a:ext cx="969577" cy="1928281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7DE25F73-586A-134A-A5F2-BD649064A067}"/>
              </a:ext>
            </a:extLst>
          </p:cNvPr>
          <p:cNvSpPr/>
          <p:nvPr/>
        </p:nvSpPr>
        <p:spPr>
          <a:xfrm>
            <a:off x="5969470" y="1170269"/>
            <a:ext cx="1852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batch(s, a, r, s’, d) 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712734F9-B7FF-4747-9B08-1AE3ED541FED}"/>
              </a:ext>
            </a:extLst>
          </p:cNvPr>
          <p:cNvSpPr/>
          <p:nvPr/>
        </p:nvSpPr>
        <p:spPr>
          <a:xfrm>
            <a:off x="3472373" y="1375474"/>
            <a:ext cx="1194692" cy="62065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Actor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59F3A3D-09DE-0446-88ED-6340BED1AE6C}"/>
              </a:ext>
            </a:extLst>
          </p:cNvPr>
          <p:cNvSpPr/>
          <p:nvPr/>
        </p:nvSpPr>
        <p:spPr>
          <a:xfrm>
            <a:off x="4793345" y="1386189"/>
            <a:ext cx="1121503" cy="62240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Critic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913FBBD-5181-5F48-8C32-C6460C1A0BCC}"/>
              </a:ext>
            </a:extLst>
          </p:cNvPr>
          <p:cNvSpPr txBox="1"/>
          <p:nvPr/>
        </p:nvSpPr>
        <p:spPr>
          <a:xfrm>
            <a:off x="308919" y="4550171"/>
            <a:ext cx="8464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Target network is used to approximate 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C5F292EB-7805-CE4F-8C3D-37F932B5F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032" y="4538256"/>
            <a:ext cx="835549" cy="3421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C907F5B9-E658-6A4C-830A-ED96DEE3ACD9}"/>
                  </a:ext>
                </a:extLst>
              </p:cNvPr>
              <p:cNvSpPr txBox="1"/>
              <p:nvPr/>
            </p:nvSpPr>
            <p:spPr>
              <a:xfrm>
                <a:off x="308919" y="4880433"/>
                <a:ext cx="846437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Bookman Old Style" panose="02050604050505020204" pitchFamily="18" charset="0"/>
                  </a:rPr>
                  <a:t>As both critic and target critic networks depends on same parameters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1400" dirty="0">
                    <a:latin typeface="Bookman Old Style" panose="02050604050505020204" pitchFamily="18" charset="0"/>
                  </a:rPr>
                  <a:t>, target network is updated with a time delay as</a:t>
                </a: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C907F5B9-E658-6A4C-830A-ED96DEE3A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19" y="4880433"/>
                <a:ext cx="8464378" cy="523220"/>
              </a:xfrm>
              <a:prstGeom prst="rect">
                <a:avLst/>
              </a:prstGeom>
              <a:blipFill>
                <a:blip r:embed="rId4"/>
                <a:stretch>
                  <a:fillRect l="-300" t="-2439"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" name="Picture 91">
            <a:extLst>
              <a:ext uri="{FF2B5EF4-FFF2-40B4-BE49-F238E27FC236}">
                <a16:creationId xmlns:a16="http://schemas.microsoft.com/office/drawing/2014/main" id="{C61EC187-24B2-8040-BB68-6A3618E3A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874" y="5386015"/>
            <a:ext cx="2311845" cy="32171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E887F4C-14DD-614A-BF46-2DC623D27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58" y="5757240"/>
            <a:ext cx="5161695" cy="7436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8B45FF5-C5BE-B849-A59A-DBEF39EB51D3}"/>
                  </a:ext>
                </a:extLst>
              </p:cNvPr>
              <p:cNvSpPr/>
              <p:nvPr/>
            </p:nvSpPr>
            <p:spPr>
              <a:xfrm>
                <a:off x="4759094" y="5373940"/>
                <a:ext cx="79233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>
                    <a:latin typeface="Bookman Old Style" panose="02050604050505020204" pitchFamily="18" charset="0"/>
                  </a:rPr>
                  <a:t>0 &lt; </a:t>
                </a:r>
                <a14:m>
                  <m:oMath xmlns:m="http://schemas.openxmlformats.org/officeDocument/2006/math">
                    <m:r>
                      <a:rPr lang="en-US" sz="1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100" dirty="0">
                    <a:latin typeface="Bookman Old Style" panose="02050604050505020204" pitchFamily="18" charset="0"/>
                  </a:rPr>
                  <a:t> &lt; 1</a:t>
                </a:r>
                <a:endParaRPr lang="en-US" sz="1100" dirty="0"/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8B45FF5-C5BE-B849-A59A-DBEF39EB51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094" y="5373940"/>
                <a:ext cx="792333" cy="261610"/>
              </a:xfrm>
              <a:prstGeom prst="rect">
                <a:avLst/>
              </a:prstGeom>
              <a:blipFill>
                <a:blip r:embed="rId7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88629B4-EDB3-1A4A-A931-3A089C3B0A52}"/>
                  </a:ext>
                </a:extLst>
              </p:cNvPr>
              <p:cNvSpPr txBox="1"/>
              <p:nvPr/>
            </p:nvSpPr>
            <p:spPr>
              <a:xfrm>
                <a:off x="675868" y="1718139"/>
                <a:ext cx="17583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Bookman Old Style" panose="02050604050505020204" pitchFamily="18" charset="0"/>
                  </a:rPr>
                  <a:t>Policy learning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sz="1400" dirty="0">
                    <a:latin typeface="Bookman Old Style" panose="02050604050505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88629B4-EDB3-1A4A-A931-3A089C3B0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68" y="1718139"/>
                <a:ext cx="1758396" cy="307777"/>
              </a:xfrm>
              <a:prstGeom prst="rect">
                <a:avLst/>
              </a:prstGeom>
              <a:blipFill>
                <a:blip r:embed="rId8"/>
                <a:stretch>
                  <a:fillRect l="-714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7" name="Picture 106">
            <a:extLst>
              <a:ext uri="{FF2B5EF4-FFF2-40B4-BE49-F238E27FC236}">
                <a16:creationId xmlns:a16="http://schemas.microsoft.com/office/drawing/2014/main" id="{67935BFB-D78D-3647-9106-6045211617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130" y="2130538"/>
            <a:ext cx="2339346" cy="5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3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3" grpId="0" animBg="1"/>
      <p:bldP spid="84" grpId="0" animBg="1"/>
      <p:bldP spid="89" grpId="0"/>
      <p:bldP spid="91" grpId="0"/>
      <p:bldP spid="10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96147-C0B5-374E-8695-365D2E75A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4770C7D-EB82-E242-BEE0-9C083A304B44}"/>
              </a:ext>
            </a:extLst>
          </p:cNvPr>
          <p:cNvSpPr/>
          <p:nvPr/>
        </p:nvSpPr>
        <p:spPr>
          <a:xfrm>
            <a:off x="583228" y="2679789"/>
            <a:ext cx="1581462" cy="283259"/>
          </a:xfrm>
          <a:custGeom>
            <a:avLst/>
            <a:gdLst>
              <a:gd name="connsiteX0" fmla="*/ 0 w 2323475"/>
              <a:gd name="connsiteY0" fmla="*/ 382250 h 1004447"/>
              <a:gd name="connsiteX1" fmla="*/ 164892 w 2323475"/>
              <a:gd name="connsiteY1" fmla="*/ 914401 h 1004447"/>
              <a:gd name="connsiteX2" fmla="*/ 329783 w 2323475"/>
              <a:gd name="connsiteY2" fmla="*/ 1 h 1004447"/>
              <a:gd name="connsiteX3" fmla="*/ 434714 w 2323475"/>
              <a:gd name="connsiteY3" fmla="*/ 906906 h 1004447"/>
              <a:gd name="connsiteX4" fmla="*/ 547141 w 2323475"/>
              <a:gd name="connsiteY4" fmla="*/ 29981 h 1004447"/>
              <a:gd name="connsiteX5" fmla="*/ 674557 w 2323475"/>
              <a:gd name="connsiteY5" fmla="*/ 936886 h 1004447"/>
              <a:gd name="connsiteX6" fmla="*/ 786983 w 2323475"/>
              <a:gd name="connsiteY6" fmla="*/ 14991 h 1004447"/>
              <a:gd name="connsiteX7" fmla="*/ 906905 w 2323475"/>
              <a:gd name="connsiteY7" fmla="*/ 981857 h 1004447"/>
              <a:gd name="connsiteX8" fmla="*/ 974360 w 2323475"/>
              <a:gd name="connsiteY8" fmla="*/ 37476 h 1004447"/>
              <a:gd name="connsiteX9" fmla="*/ 1079292 w 2323475"/>
              <a:gd name="connsiteY9" fmla="*/ 966866 h 1004447"/>
              <a:gd name="connsiteX10" fmla="*/ 1169233 w 2323475"/>
              <a:gd name="connsiteY10" fmla="*/ 44971 h 1004447"/>
              <a:gd name="connsiteX11" fmla="*/ 1281659 w 2323475"/>
              <a:gd name="connsiteY11" fmla="*/ 607103 h 1004447"/>
              <a:gd name="connsiteX12" fmla="*/ 1394085 w 2323475"/>
              <a:gd name="connsiteY12" fmla="*/ 52466 h 1004447"/>
              <a:gd name="connsiteX13" fmla="*/ 1506511 w 2323475"/>
              <a:gd name="connsiteY13" fmla="*/ 1004342 h 1004447"/>
              <a:gd name="connsiteX14" fmla="*/ 1588957 w 2323475"/>
              <a:gd name="connsiteY14" fmla="*/ 119922 h 1004447"/>
              <a:gd name="connsiteX15" fmla="*/ 1738859 w 2323475"/>
              <a:gd name="connsiteY15" fmla="*/ 996847 h 1004447"/>
              <a:gd name="connsiteX16" fmla="*/ 1776334 w 2323475"/>
              <a:gd name="connsiteY16" fmla="*/ 419725 h 1004447"/>
              <a:gd name="connsiteX17" fmla="*/ 1843790 w 2323475"/>
              <a:gd name="connsiteY17" fmla="*/ 996847 h 1004447"/>
              <a:gd name="connsiteX18" fmla="*/ 1933731 w 2323475"/>
              <a:gd name="connsiteY18" fmla="*/ 74952 h 1004447"/>
              <a:gd name="connsiteX19" fmla="*/ 2023672 w 2323475"/>
              <a:gd name="connsiteY19" fmla="*/ 989352 h 1004447"/>
              <a:gd name="connsiteX20" fmla="*/ 2128603 w 2323475"/>
              <a:gd name="connsiteY20" fmla="*/ 59962 h 1004447"/>
              <a:gd name="connsiteX21" fmla="*/ 2323475 w 2323475"/>
              <a:gd name="connsiteY21" fmla="*/ 966866 h 1004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23475" h="1004447">
                <a:moveTo>
                  <a:pt x="0" y="382250"/>
                </a:moveTo>
                <a:cubicBezTo>
                  <a:pt x="54964" y="680179"/>
                  <a:pt x="109928" y="978109"/>
                  <a:pt x="164892" y="914401"/>
                </a:cubicBezTo>
                <a:cubicBezTo>
                  <a:pt x="219856" y="850693"/>
                  <a:pt x="284813" y="1250"/>
                  <a:pt x="329783" y="1"/>
                </a:cubicBezTo>
                <a:cubicBezTo>
                  <a:pt x="374753" y="-1248"/>
                  <a:pt x="398488" y="901909"/>
                  <a:pt x="434714" y="906906"/>
                </a:cubicBezTo>
                <a:cubicBezTo>
                  <a:pt x="470940" y="911903"/>
                  <a:pt x="507167" y="24984"/>
                  <a:pt x="547141" y="29981"/>
                </a:cubicBezTo>
                <a:cubicBezTo>
                  <a:pt x="587115" y="34978"/>
                  <a:pt x="634583" y="939384"/>
                  <a:pt x="674557" y="936886"/>
                </a:cubicBezTo>
                <a:cubicBezTo>
                  <a:pt x="714531" y="934388"/>
                  <a:pt x="748258" y="7496"/>
                  <a:pt x="786983" y="14991"/>
                </a:cubicBezTo>
                <a:cubicBezTo>
                  <a:pt x="825708" y="22486"/>
                  <a:pt x="875676" y="978110"/>
                  <a:pt x="906905" y="981857"/>
                </a:cubicBezTo>
                <a:cubicBezTo>
                  <a:pt x="938134" y="985604"/>
                  <a:pt x="945629" y="39974"/>
                  <a:pt x="974360" y="37476"/>
                </a:cubicBezTo>
                <a:cubicBezTo>
                  <a:pt x="1003091" y="34977"/>
                  <a:pt x="1046813" y="965617"/>
                  <a:pt x="1079292" y="966866"/>
                </a:cubicBezTo>
                <a:cubicBezTo>
                  <a:pt x="1111771" y="968115"/>
                  <a:pt x="1135505" y="104931"/>
                  <a:pt x="1169233" y="44971"/>
                </a:cubicBezTo>
                <a:cubicBezTo>
                  <a:pt x="1202961" y="-14989"/>
                  <a:pt x="1244184" y="605854"/>
                  <a:pt x="1281659" y="607103"/>
                </a:cubicBezTo>
                <a:cubicBezTo>
                  <a:pt x="1319134" y="608352"/>
                  <a:pt x="1356610" y="-13740"/>
                  <a:pt x="1394085" y="52466"/>
                </a:cubicBezTo>
                <a:cubicBezTo>
                  <a:pt x="1431560" y="118672"/>
                  <a:pt x="1474032" y="993099"/>
                  <a:pt x="1506511" y="1004342"/>
                </a:cubicBezTo>
                <a:cubicBezTo>
                  <a:pt x="1538990" y="1015585"/>
                  <a:pt x="1550232" y="121171"/>
                  <a:pt x="1588957" y="119922"/>
                </a:cubicBezTo>
                <a:cubicBezTo>
                  <a:pt x="1627682" y="118673"/>
                  <a:pt x="1707630" y="946880"/>
                  <a:pt x="1738859" y="996847"/>
                </a:cubicBezTo>
                <a:cubicBezTo>
                  <a:pt x="1770088" y="1046814"/>
                  <a:pt x="1758846" y="419725"/>
                  <a:pt x="1776334" y="419725"/>
                </a:cubicBezTo>
                <a:cubicBezTo>
                  <a:pt x="1793822" y="419725"/>
                  <a:pt x="1817557" y="1054309"/>
                  <a:pt x="1843790" y="996847"/>
                </a:cubicBezTo>
                <a:cubicBezTo>
                  <a:pt x="1870023" y="939385"/>
                  <a:pt x="1903751" y="76201"/>
                  <a:pt x="1933731" y="74952"/>
                </a:cubicBezTo>
                <a:cubicBezTo>
                  <a:pt x="1963711" y="73703"/>
                  <a:pt x="1991193" y="991850"/>
                  <a:pt x="2023672" y="989352"/>
                </a:cubicBezTo>
                <a:cubicBezTo>
                  <a:pt x="2056151" y="986854"/>
                  <a:pt x="2078636" y="63710"/>
                  <a:pt x="2128603" y="59962"/>
                </a:cubicBezTo>
                <a:cubicBezTo>
                  <a:pt x="2178570" y="56214"/>
                  <a:pt x="2251022" y="511540"/>
                  <a:pt x="2323475" y="96686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829ADE7-E0F8-FC47-B88C-0775DF3DFD73}"/>
              </a:ext>
            </a:extLst>
          </p:cNvPr>
          <p:cNvSpPr/>
          <p:nvPr/>
        </p:nvSpPr>
        <p:spPr>
          <a:xfrm>
            <a:off x="583228" y="2928111"/>
            <a:ext cx="1581462" cy="283259"/>
          </a:xfrm>
          <a:custGeom>
            <a:avLst/>
            <a:gdLst>
              <a:gd name="connsiteX0" fmla="*/ 0 w 2323475"/>
              <a:gd name="connsiteY0" fmla="*/ 382250 h 1004447"/>
              <a:gd name="connsiteX1" fmla="*/ 164892 w 2323475"/>
              <a:gd name="connsiteY1" fmla="*/ 914401 h 1004447"/>
              <a:gd name="connsiteX2" fmla="*/ 329783 w 2323475"/>
              <a:gd name="connsiteY2" fmla="*/ 1 h 1004447"/>
              <a:gd name="connsiteX3" fmla="*/ 434714 w 2323475"/>
              <a:gd name="connsiteY3" fmla="*/ 906906 h 1004447"/>
              <a:gd name="connsiteX4" fmla="*/ 547141 w 2323475"/>
              <a:gd name="connsiteY4" fmla="*/ 29981 h 1004447"/>
              <a:gd name="connsiteX5" fmla="*/ 674557 w 2323475"/>
              <a:gd name="connsiteY5" fmla="*/ 936886 h 1004447"/>
              <a:gd name="connsiteX6" fmla="*/ 786983 w 2323475"/>
              <a:gd name="connsiteY6" fmla="*/ 14991 h 1004447"/>
              <a:gd name="connsiteX7" fmla="*/ 906905 w 2323475"/>
              <a:gd name="connsiteY7" fmla="*/ 981857 h 1004447"/>
              <a:gd name="connsiteX8" fmla="*/ 974360 w 2323475"/>
              <a:gd name="connsiteY8" fmla="*/ 37476 h 1004447"/>
              <a:gd name="connsiteX9" fmla="*/ 1079292 w 2323475"/>
              <a:gd name="connsiteY9" fmla="*/ 966866 h 1004447"/>
              <a:gd name="connsiteX10" fmla="*/ 1169233 w 2323475"/>
              <a:gd name="connsiteY10" fmla="*/ 44971 h 1004447"/>
              <a:gd name="connsiteX11" fmla="*/ 1281659 w 2323475"/>
              <a:gd name="connsiteY11" fmla="*/ 607103 h 1004447"/>
              <a:gd name="connsiteX12" fmla="*/ 1394085 w 2323475"/>
              <a:gd name="connsiteY12" fmla="*/ 52466 h 1004447"/>
              <a:gd name="connsiteX13" fmla="*/ 1506511 w 2323475"/>
              <a:gd name="connsiteY13" fmla="*/ 1004342 h 1004447"/>
              <a:gd name="connsiteX14" fmla="*/ 1588957 w 2323475"/>
              <a:gd name="connsiteY14" fmla="*/ 119922 h 1004447"/>
              <a:gd name="connsiteX15" fmla="*/ 1738859 w 2323475"/>
              <a:gd name="connsiteY15" fmla="*/ 996847 h 1004447"/>
              <a:gd name="connsiteX16" fmla="*/ 1776334 w 2323475"/>
              <a:gd name="connsiteY16" fmla="*/ 419725 h 1004447"/>
              <a:gd name="connsiteX17" fmla="*/ 1843790 w 2323475"/>
              <a:gd name="connsiteY17" fmla="*/ 996847 h 1004447"/>
              <a:gd name="connsiteX18" fmla="*/ 1933731 w 2323475"/>
              <a:gd name="connsiteY18" fmla="*/ 74952 h 1004447"/>
              <a:gd name="connsiteX19" fmla="*/ 2023672 w 2323475"/>
              <a:gd name="connsiteY19" fmla="*/ 989352 h 1004447"/>
              <a:gd name="connsiteX20" fmla="*/ 2128603 w 2323475"/>
              <a:gd name="connsiteY20" fmla="*/ 59962 h 1004447"/>
              <a:gd name="connsiteX21" fmla="*/ 2323475 w 2323475"/>
              <a:gd name="connsiteY21" fmla="*/ 966866 h 1004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23475" h="1004447">
                <a:moveTo>
                  <a:pt x="0" y="382250"/>
                </a:moveTo>
                <a:cubicBezTo>
                  <a:pt x="54964" y="680179"/>
                  <a:pt x="109928" y="978109"/>
                  <a:pt x="164892" y="914401"/>
                </a:cubicBezTo>
                <a:cubicBezTo>
                  <a:pt x="219856" y="850693"/>
                  <a:pt x="284813" y="1250"/>
                  <a:pt x="329783" y="1"/>
                </a:cubicBezTo>
                <a:cubicBezTo>
                  <a:pt x="374753" y="-1248"/>
                  <a:pt x="398488" y="901909"/>
                  <a:pt x="434714" y="906906"/>
                </a:cubicBezTo>
                <a:cubicBezTo>
                  <a:pt x="470940" y="911903"/>
                  <a:pt x="507167" y="24984"/>
                  <a:pt x="547141" y="29981"/>
                </a:cubicBezTo>
                <a:cubicBezTo>
                  <a:pt x="587115" y="34978"/>
                  <a:pt x="634583" y="939384"/>
                  <a:pt x="674557" y="936886"/>
                </a:cubicBezTo>
                <a:cubicBezTo>
                  <a:pt x="714531" y="934388"/>
                  <a:pt x="748258" y="7496"/>
                  <a:pt x="786983" y="14991"/>
                </a:cubicBezTo>
                <a:cubicBezTo>
                  <a:pt x="825708" y="22486"/>
                  <a:pt x="875676" y="978110"/>
                  <a:pt x="906905" y="981857"/>
                </a:cubicBezTo>
                <a:cubicBezTo>
                  <a:pt x="938134" y="985604"/>
                  <a:pt x="945629" y="39974"/>
                  <a:pt x="974360" y="37476"/>
                </a:cubicBezTo>
                <a:cubicBezTo>
                  <a:pt x="1003091" y="34977"/>
                  <a:pt x="1046813" y="965617"/>
                  <a:pt x="1079292" y="966866"/>
                </a:cubicBezTo>
                <a:cubicBezTo>
                  <a:pt x="1111771" y="968115"/>
                  <a:pt x="1135505" y="104931"/>
                  <a:pt x="1169233" y="44971"/>
                </a:cubicBezTo>
                <a:cubicBezTo>
                  <a:pt x="1202961" y="-14989"/>
                  <a:pt x="1244184" y="605854"/>
                  <a:pt x="1281659" y="607103"/>
                </a:cubicBezTo>
                <a:cubicBezTo>
                  <a:pt x="1319134" y="608352"/>
                  <a:pt x="1356610" y="-13740"/>
                  <a:pt x="1394085" y="52466"/>
                </a:cubicBezTo>
                <a:cubicBezTo>
                  <a:pt x="1431560" y="118672"/>
                  <a:pt x="1474032" y="993099"/>
                  <a:pt x="1506511" y="1004342"/>
                </a:cubicBezTo>
                <a:cubicBezTo>
                  <a:pt x="1538990" y="1015585"/>
                  <a:pt x="1550232" y="121171"/>
                  <a:pt x="1588957" y="119922"/>
                </a:cubicBezTo>
                <a:cubicBezTo>
                  <a:pt x="1627682" y="118673"/>
                  <a:pt x="1707630" y="946880"/>
                  <a:pt x="1738859" y="996847"/>
                </a:cubicBezTo>
                <a:cubicBezTo>
                  <a:pt x="1770088" y="1046814"/>
                  <a:pt x="1758846" y="419725"/>
                  <a:pt x="1776334" y="419725"/>
                </a:cubicBezTo>
                <a:cubicBezTo>
                  <a:pt x="1793822" y="419725"/>
                  <a:pt x="1817557" y="1054309"/>
                  <a:pt x="1843790" y="996847"/>
                </a:cubicBezTo>
                <a:cubicBezTo>
                  <a:pt x="1870023" y="939385"/>
                  <a:pt x="1903751" y="76201"/>
                  <a:pt x="1933731" y="74952"/>
                </a:cubicBezTo>
                <a:cubicBezTo>
                  <a:pt x="1963711" y="73703"/>
                  <a:pt x="1991193" y="991850"/>
                  <a:pt x="2023672" y="989352"/>
                </a:cubicBezTo>
                <a:cubicBezTo>
                  <a:pt x="2056151" y="986854"/>
                  <a:pt x="2078636" y="63710"/>
                  <a:pt x="2128603" y="59962"/>
                </a:cubicBezTo>
                <a:cubicBezTo>
                  <a:pt x="2178570" y="56214"/>
                  <a:pt x="2251022" y="511540"/>
                  <a:pt x="2323475" y="96686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C9AF40F-15FD-5642-A7AB-A7203D0A7BE5}"/>
              </a:ext>
            </a:extLst>
          </p:cNvPr>
          <p:cNvSpPr/>
          <p:nvPr/>
        </p:nvSpPr>
        <p:spPr>
          <a:xfrm>
            <a:off x="583228" y="3146453"/>
            <a:ext cx="1581462" cy="283259"/>
          </a:xfrm>
          <a:custGeom>
            <a:avLst/>
            <a:gdLst>
              <a:gd name="connsiteX0" fmla="*/ 0 w 2323475"/>
              <a:gd name="connsiteY0" fmla="*/ 382250 h 1004447"/>
              <a:gd name="connsiteX1" fmla="*/ 164892 w 2323475"/>
              <a:gd name="connsiteY1" fmla="*/ 914401 h 1004447"/>
              <a:gd name="connsiteX2" fmla="*/ 329783 w 2323475"/>
              <a:gd name="connsiteY2" fmla="*/ 1 h 1004447"/>
              <a:gd name="connsiteX3" fmla="*/ 434714 w 2323475"/>
              <a:gd name="connsiteY3" fmla="*/ 906906 h 1004447"/>
              <a:gd name="connsiteX4" fmla="*/ 547141 w 2323475"/>
              <a:gd name="connsiteY4" fmla="*/ 29981 h 1004447"/>
              <a:gd name="connsiteX5" fmla="*/ 674557 w 2323475"/>
              <a:gd name="connsiteY5" fmla="*/ 936886 h 1004447"/>
              <a:gd name="connsiteX6" fmla="*/ 786983 w 2323475"/>
              <a:gd name="connsiteY6" fmla="*/ 14991 h 1004447"/>
              <a:gd name="connsiteX7" fmla="*/ 906905 w 2323475"/>
              <a:gd name="connsiteY7" fmla="*/ 981857 h 1004447"/>
              <a:gd name="connsiteX8" fmla="*/ 974360 w 2323475"/>
              <a:gd name="connsiteY8" fmla="*/ 37476 h 1004447"/>
              <a:gd name="connsiteX9" fmla="*/ 1079292 w 2323475"/>
              <a:gd name="connsiteY9" fmla="*/ 966866 h 1004447"/>
              <a:gd name="connsiteX10" fmla="*/ 1169233 w 2323475"/>
              <a:gd name="connsiteY10" fmla="*/ 44971 h 1004447"/>
              <a:gd name="connsiteX11" fmla="*/ 1281659 w 2323475"/>
              <a:gd name="connsiteY11" fmla="*/ 607103 h 1004447"/>
              <a:gd name="connsiteX12" fmla="*/ 1394085 w 2323475"/>
              <a:gd name="connsiteY12" fmla="*/ 52466 h 1004447"/>
              <a:gd name="connsiteX13" fmla="*/ 1506511 w 2323475"/>
              <a:gd name="connsiteY13" fmla="*/ 1004342 h 1004447"/>
              <a:gd name="connsiteX14" fmla="*/ 1588957 w 2323475"/>
              <a:gd name="connsiteY14" fmla="*/ 119922 h 1004447"/>
              <a:gd name="connsiteX15" fmla="*/ 1738859 w 2323475"/>
              <a:gd name="connsiteY15" fmla="*/ 996847 h 1004447"/>
              <a:gd name="connsiteX16" fmla="*/ 1776334 w 2323475"/>
              <a:gd name="connsiteY16" fmla="*/ 419725 h 1004447"/>
              <a:gd name="connsiteX17" fmla="*/ 1843790 w 2323475"/>
              <a:gd name="connsiteY17" fmla="*/ 996847 h 1004447"/>
              <a:gd name="connsiteX18" fmla="*/ 1933731 w 2323475"/>
              <a:gd name="connsiteY18" fmla="*/ 74952 h 1004447"/>
              <a:gd name="connsiteX19" fmla="*/ 2023672 w 2323475"/>
              <a:gd name="connsiteY19" fmla="*/ 989352 h 1004447"/>
              <a:gd name="connsiteX20" fmla="*/ 2128603 w 2323475"/>
              <a:gd name="connsiteY20" fmla="*/ 59962 h 1004447"/>
              <a:gd name="connsiteX21" fmla="*/ 2323475 w 2323475"/>
              <a:gd name="connsiteY21" fmla="*/ 966866 h 1004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23475" h="1004447">
                <a:moveTo>
                  <a:pt x="0" y="382250"/>
                </a:moveTo>
                <a:cubicBezTo>
                  <a:pt x="54964" y="680179"/>
                  <a:pt x="109928" y="978109"/>
                  <a:pt x="164892" y="914401"/>
                </a:cubicBezTo>
                <a:cubicBezTo>
                  <a:pt x="219856" y="850693"/>
                  <a:pt x="284813" y="1250"/>
                  <a:pt x="329783" y="1"/>
                </a:cubicBezTo>
                <a:cubicBezTo>
                  <a:pt x="374753" y="-1248"/>
                  <a:pt x="398488" y="901909"/>
                  <a:pt x="434714" y="906906"/>
                </a:cubicBezTo>
                <a:cubicBezTo>
                  <a:pt x="470940" y="911903"/>
                  <a:pt x="507167" y="24984"/>
                  <a:pt x="547141" y="29981"/>
                </a:cubicBezTo>
                <a:cubicBezTo>
                  <a:pt x="587115" y="34978"/>
                  <a:pt x="634583" y="939384"/>
                  <a:pt x="674557" y="936886"/>
                </a:cubicBezTo>
                <a:cubicBezTo>
                  <a:pt x="714531" y="934388"/>
                  <a:pt x="748258" y="7496"/>
                  <a:pt x="786983" y="14991"/>
                </a:cubicBezTo>
                <a:cubicBezTo>
                  <a:pt x="825708" y="22486"/>
                  <a:pt x="875676" y="978110"/>
                  <a:pt x="906905" y="981857"/>
                </a:cubicBezTo>
                <a:cubicBezTo>
                  <a:pt x="938134" y="985604"/>
                  <a:pt x="945629" y="39974"/>
                  <a:pt x="974360" y="37476"/>
                </a:cubicBezTo>
                <a:cubicBezTo>
                  <a:pt x="1003091" y="34977"/>
                  <a:pt x="1046813" y="965617"/>
                  <a:pt x="1079292" y="966866"/>
                </a:cubicBezTo>
                <a:cubicBezTo>
                  <a:pt x="1111771" y="968115"/>
                  <a:pt x="1135505" y="104931"/>
                  <a:pt x="1169233" y="44971"/>
                </a:cubicBezTo>
                <a:cubicBezTo>
                  <a:pt x="1202961" y="-14989"/>
                  <a:pt x="1244184" y="605854"/>
                  <a:pt x="1281659" y="607103"/>
                </a:cubicBezTo>
                <a:cubicBezTo>
                  <a:pt x="1319134" y="608352"/>
                  <a:pt x="1356610" y="-13740"/>
                  <a:pt x="1394085" y="52466"/>
                </a:cubicBezTo>
                <a:cubicBezTo>
                  <a:pt x="1431560" y="118672"/>
                  <a:pt x="1474032" y="993099"/>
                  <a:pt x="1506511" y="1004342"/>
                </a:cubicBezTo>
                <a:cubicBezTo>
                  <a:pt x="1538990" y="1015585"/>
                  <a:pt x="1550232" y="121171"/>
                  <a:pt x="1588957" y="119922"/>
                </a:cubicBezTo>
                <a:cubicBezTo>
                  <a:pt x="1627682" y="118673"/>
                  <a:pt x="1707630" y="946880"/>
                  <a:pt x="1738859" y="996847"/>
                </a:cubicBezTo>
                <a:cubicBezTo>
                  <a:pt x="1770088" y="1046814"/>
                  <a:pt x="1758846" y="419725"/>
                  <a:pt x="1776334" y="419725"/>
                </a:cubicBezTo>
                <a:cubicBezTo>
                  <a:pt x="1793822" y="419725"/>
                  <a:pt x="1817557" y="1054309"/>
                  <a:pt x="1843790" y="996847"/>
                </a:cubicBezTo>
                <a:cubicBezTo>
                  <a:pt x="1870023" y="939385"/>
                  <a:pt x="1903751" y="76201"/>
                  <a:pt x="1933731" y="74952"/>
                </a:cubicBezTo>
                <a:cubicBezTo>
                  <a:pt x="1963711" y="73703"/>
                  <a:pt x="1991193" y="991850"/>
                  <a:pt x="2023672" y="989352"/>
                </a:cubicBezTo>
                <a:cubicBezTo>
                  <a:pt x="2056151" y="986854"/>
                  <a:pt x="2078636" y="63710"/>
                  <a:pt x="2128603" y="59962"/>
                </a:cubicBezTo>
                <a:cubicBezTo>
                  <a:pt x="2178570" y="56214"/>
                  <a:pt x="2251022" y="511540"/>
                  <a:pt x="2323475" y="96686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AE25083-A00E-4F4D-92C7-506E40AC4ABC}"/>
              </a:ext>
            </a:extLst>
          </p:cNvPr>
          <p:cNvSpPr/>
          <p:nvPr/>
        </p:nvSpPr>
        <p:spPr>
          <a:xfrm>
            <a:off x="583228" y="3364795"/>
            <a:ext cx="1581462" cy="283259"/>
          </a:xfrm>
          <a:custGeom>
            <a:avLst/>
            <a:gdLst>
              <a:gd name="connsiteX0" fmla="*/ 0 w 2323475"/>
              <a:gd name="connsiteY0" fmla="*/ 382250 h 1004447"/>
              <a:gd name="connsiteX1" fmla="*/ 164892 w 2323475"/>
              <a:gd name="connsiteY1" fmla="*/ 914401 h 1004447"/>
              <a:gd name="connsiteX2" fmla="*/ 329783 w 2323475"/>
              <a:gd name="connsiteY2" fmla="*/ 1 h 1004447"/>
              <a:gd name="connsiteX3" fmla="*/ 434714 w 2323475"/>
              <a:gd name="connsiteY3" fmla="*/ 906906 h 1004447"/>
              <a:gd name="connsiteX4" fmla="*/ 547141 w 2323475"/>
              <a:gd name="connsiteY4" fmla="*/ 29981 h 1004447"/>
              <a:gd name="connsiteX5" fmla="*/ 674557 w 2323475"/>
              <a:gd name="connsiteY5" fmla="*/ 936886 h 1004447"/>
              <a:gd name="connsiteX6" fmla="*/ 786983 w 2323475"/>
              <a:gd name="connsiteY6" fmla="*/ 14991 h 1004447"/>
              <a:gd name="connsiteX7" fmla="*/ 906905 w 2323475"/>
              <a:gd name="connsiteY7" fmla="*/ 981857 h 1004447"/>
              <a:gd name="connsiteX8" fmla="*/ 974360 w 2323475"/>
              <a:gd name="connsiteY8" fmla="*/ 37476 h 1004447"/>
              <a:gd name="connsiteX9" fmla="*/ 1079292 w 2323475"/>
              <a:gd name="connsiteY9" fmla="*/ 966866 h 1004447"/>
              <a:gd name="connsiteX10" fmla="*/ 1169233 w 2323475"/>
              <a:gd name="connsiteY10" fmla="*/ 44971 h 1004447"/>
              <a:gd name="connsiteX11" fmla="*/ 1281659 w 2323475"/>
              <a:gd name="connsiteY11" fmla="*/ 607103 h 1004447"/>
              <a:gd name="connsiteX12" fmla="*/ 1394085 w 2323475"/>
              <a:gd name="connsiteY12" fmla="*/ 52466 h 1004447"/>
              <a:gd name="connsiteX13" fmla="*/ 1506511 w 2323475"/>
              <a:gd name="connsiteY13" fmla="*/ 1004342 h 1004447"/>
              <a:gd name="connsiteX14" fmla="*/ 1588957 w 2323475"/>
              <a:gd name="connsiteY14" fmla="*/ 119922 h 1004447"/>
              <a:gd name="connsiteX15" fmla="*/ 1738859 w 2323475"/>
              <a:gd name="connsiteY15" fmla="*/ 996847 h 1004447"/>
              <a:gd name="connsiteX16" fmla="*/ 1776334 w 2323475"/>
              <a:gd name="connsiteY16" fmla="*/ 419725 h 1004447"/>
              <a:gd name="connsiteX17" fmla="*/ 1843790 w 2323475"/>
              <a:gd name="connsiteY17" fmla="*/ 996847 h 1004447"/>
              <a:gd name="connsiteX18" fmla="*/ 1933731 w 2323475"/>
              <a:gd name="connsiteY18" fmla="*/ 74952 h 1004447"/>
              <a:gd name="connsiteX19" fmla="*/ 2023672 w 2323475"/>
              <a:gd name="connsiteY19" fmla="*/ 989352 h 1004447"/>
              <a:gd name="connsiteX20" fmla="*/ 2128603 w 2323475"/>
              <a:gd name="connsiteY20" fmla="*/ 59962 h 1004447"/>
              <a:gd name="connsiteX21" fmla="*/ 2323475 w 2323475"/>
              <a:gd name="connsiteY21" fmla="*/ 966866 h 1004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23475" h="1004447">
                <a:moveTo>
                  <a:pt x="0" y="382250"/>
                </a:moveTo>
                <a:cubicBezTo>
                  <a:pt x="54964" y="680179"/>
                  <a:pt x="109928" y="978109"/>
                  <a:pt x="164892" y="914401"/>
                </a:cubicBezTo>
                <a:cubicBezTo>
                  <a:pt x="219856" y="850693"/>
                  <a:pt x="284813" y="1250"/>
                  <a:pt x="329783" y="1"/>
                </a:cubicBezTo>
                <a:cubicBezTo>
                  <a:pt x="374753" y="-1248"/>
                  <a:pt x="398488" y="901909"/>
                  <a:pt x="434714" y="906906"/>
                </a:cubicBezTo>
                <a:cubicBezTo>
                  <a:pt x="470940" y="911903"/>
                  <a:pt x="507167" y="24984"/>
                  <a:pt x="547141" y="29981"/>
                </a:cubicBezTo>
                <a:cubicBezTo>
                  <a:pt x="587115" y="34978"/>
                  <a:pt x="634583" y="939384"/>
                  <a:pt x="674557" y="936886"/>
                </a:cubicBezTo>
                <a:cubicBezTo>
                  <a:pt x="714531" y="934388"/>
                  <a:pt x="748258" y="7496"/>
                  <a:pt x="786983" y="14991"/>
                </a:cubicBezTo>
                <a:cubicBezTo>
                  <a:pt x="825708" y="22486"/>
                  <a:pt x="875676" y="978110"/>
                  <a:pt x="906905" y="981857"/>
                </a:cubicBezTo>
                <a:cubicBezTo>
                  <a:pt x="938134" y="985604"/>
                  <a:pt x="945629" y="39974"/>
                  <a:pt x="974360" y="37476"/>
                </a:cubicBezTo>
                <a:cubicBezTo>
                  <a:pt x="1003091" y="34977"/>
                  <a:pt x="1046813" y="965617"/>
                  <a:pt x="1079292" y="966866"/>
                </a:cubicBezTo>
                <a:cubicBezTo>
                  <a:pt x="1111771" y="968115"/>
                  <a:pt x="1135505" y="104931"/>
                  <a:pt x="1169233" y="44971"/>
                </a:cubicBezTo>
                <a:cubicBezTo>
                  <a:pt x="1202961" y="-14989"/>
                  <a:pt x="1244184" y="605854"/>
                  <a:pt x="1281659" y="607103"/>
                </a:cubicBezTo>
                <a:cubicBezTo>
                  <a:pt x="1319134" y="608352"/>
                  <a:pt x="1356610" y="-13740"/>
                  <a:pt x="1394085" y="52466"/>
                </a:cubicBezTo>
                <a:cubicBezTo>
                  <a:pt x="1431560" y="118672"/>
                  <a:pt x="1474032" y="993099"/>
                  <a:pt x="1506511" y="1004342"/>
                </a:cubicBezTo>
                <a:cubicBezTo>
                  <a:pt x="1538990" y="1015585"/>
                  <a:pt x="1550232" y="121171"/>
                  <a:pt x="1588957" y="119922"/>
                </a:cubicBezTo>
                <a:cubicBezTo>
                  <a:pt x="1627682" y="118673"/>
                  <a:pt x="1707630" y="946880"/>
                  <a:pt x="1738859" y="996847"/>
                </a:cubicBezTo>
                <a:cubicBezTo>
                  <a:pt x="1770088" y="1046814"/>
                  <a:pt x="1758846" y="419725"/>
                  <a:pt x="1776334" y="419725"/>
                </a:cubicBezTo>
                <a:cubicBezTo>
                  <a:pt x="1793822" y="419725"/>
                  <a:pt x="1817557" y="1054309"/>
                  <a:pt x="1843790" y="996847"/>
                </a:cubicBezTo>
                <a:cubicBezTo>
                  <a:pt x="1870023" y="939385"/>
                  <a:pt x="1903751" y="76201"/>
                  <a:pt x="1933731" y="74952"/>
                </a:cubicBezTo>
                <a:cubicBezTo>
                  <a:pt x="1963711" y="73703"/>
                  <a:pt x="1991193" y="991850"/>
                  <a:pt x="2023672" y="989352"/>
                </a:cubicBezTo>
                <a:cubicBezTo>
                  <a:pt x="2056151" y="986854"/>
                  <a:pt x="2078636" y="63710"/>
                  <a:pt x="2128603" y="59962"/>
                </a:cubicBezTo>
                <a:cubicBezTo>
                  <a:pt x="2178570" y="56214"/>
                  <a:pt x="2251022" y="511540"/>
                  <a:pt x="2323475" y="96686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83221A-3F82-4C49-934A-FBC693B11CB2}"/>
              </a:ext>
            </a:extLst>
          </p:cNvPr>
          <p:cNvSpPr/>
          <p:nvPr/>
        </p:nvSpPr>
        <p:spPr>
          <a:xfrm>
            <a:off x="658177" y="2666015"/>
            <a:ext cx="583810" cy="1418723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6FF2B9-10E4-F144-B8FA-EEF978558F68}"/>
              </a:ext>
            </a:extLst>
          </p:cNvPr>
          <p:cNvSpPr/>
          <p:nvPr/>
        </p:nvSpPr>
        <p:spPr>
          <a:xfrm>
            <a:off x="1175338" y="2485648"/>
            <a:ext cx="66649" cy="171637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19F98355-9CCF-B840-94E2-AC140926C30C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373959" y="4308918"/>
            <a:ext cx="979052" cy="543097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E3499DD-D71F-7F46-B482-2B373A476D8F}"/>
              </a:ext>
            </a:extLst>
          </p:cNvPr>
          <p:cNvSpPr/>
          <p:nvPr/>
        </p:nvSpPr>
        <p:spPr>
          <a:xfrm>
            <a:off x="2353011" y="4364217"/>
            <a:ext cx="1251679" cy="9755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Surrogate Model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3F031B5-5597-AB48-A18B-7208F80732EF}"/>
              </a:ext>
            </a:extLst>
          </p:cNvPr>
          <p:cNvCxnSpPr>
            <a:stCxn id="13" idx="3"/>
          </p:cNvCxnSpPr>
          <p:nvPr/>
        </p:nvCxnSpPr>
        <p:spPr>
          <a:xfrm flipV="1">
            <a:off x="3604690" y="4852014"/>
            <a:ext cx="551344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07F41C3-AB07-3342-B63C-9283CD154125}"/>
              </a:ext>
            </a:extLst>
          </p:cNvPr>
          <p:cNvSpPr txBox="1"/>
          <p:nvPr/>
        </p:nvSpPr>
        <p:spPr>
          <a:xfrm>
            <a:off x="571266" y="4855416"/>
            <a:ext cx="2594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Last 150 timesteps</a:t>
            </a:r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4197D619-9C5B-2B46-B236-FC4CB772277B}"/>
              </a:ext>
            </a:extLst>
          </p:cNvPr>
          <p:cNvCxnSpPr>
            <a:cxnSpLocks/>
            <a:stCxn id="11" idx="0"/>
            <a:endCxn id="17" idx="0"/>
          </p:cNvCxnSpPr>
          <p:nvPr/>
        </p:nvCxnSpPr>
        <p:spPr>
          <a:xfrm rot="5400000" flipH="1" flipV="1">
            <a:off x="4612114" y="-978189"/>
            <a:ext cx="60387" cy="6867288"/>
          </a:xfrm>
          <a:prstGeom prst="bentConnector3">
            <a:avLst>
              <a:gd name="adj1" fmla="val 478558"/>
            </a:avLst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27138CD-A81E-F441-82A5-7333DE1CA62F}"/>
              </a:ext>
            </a:extLst>
          </p:cNvPr>
          <p:cNvSpPr/>
          <p:nvPr/>
        </p:nvSpPr>
        <p:spPr>
          <a:xfrm>
            <a:off x="7465102" y="2425261"/>
            <a:ext cx="1221698" cy="782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03875D-AE95-3C40-B42E-B963B1713739}"/>
              </a:ext>
            </a:extLst>
          </p:cNvPr>
          <p:cNvSpPr txBox="1"/>
          <p:nvPr/>
        </p:nvSpPr>
        <p:spPr>
          <a:xfrm>
            <a:off x="5827003" y="2151810"/>
            <a:ext cx="1874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State: one timestep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98F1F2A6-3189-4249-9651-14F34F467828}"/>
              </a:ext>
            </a:extLst>
          </p:cNvPr>
          <p:cNvCxnSpPr>
            <a:cxnSpLocks/>
            <a:stCxn id="17" idx="2"/>
            <a:endCxn id="15" idx="0"/>
          </p:cNvCxnSpPr>
          <p:nvPr/>
        </p:nvCxnSpPr>
        <p:spPr>
          <a:xfrm rot="5400000">
            <a:off x="4148588" y="928052"/>
            <a:ext cx="1647193" cy="6207534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BE5B884-C6A4-694E-A60F-FCA9101AF565}"/>
              </a:ext>
            </a:extLst>
          </p:cNvPr>
          <p:cNvSpPr txBox="1"/>
          <p:nvPr/>
        </p:nvSpPr>
        <p:spPr>
          <a:xfrm>
            <a:off x="2264219" y="3561361"/>
            <a:ext cx="1414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Update VIMIN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42CAE66-8254-4648-9839-3AF4BBFE84F2}"/>
              </a:ext>
            </a:extLst>
          </p:cNvPr>
          <p:cNvSpPr/>
          <p:nvPr/>
        </p:nvSpPr>
        <p:spPr>
          <a:xfrm>
            <a:off x="617592" y="3583137"/>
            <a:ext cx="624396" cy="269927"/>
          </a:xfrm>
          <a:custGeom>
            <a:avLst/>
            <a:gdLst>
              <a:gd name="connsiteX0" fmla="*/ 0 w 690379"/>
              <a:gd name="connsiteY0" fmla="*/ 217457 h 269927"/>
              <a:gd name="connsiteX1" fmla="*/ 67456 w 690379"/>
              <a:gd name="connsiteY1" fmla="*/ 60060 h 269927"/>
              <a:gd name="connsiteX2" fmla="*/ 134911 w 690379"/>
              <a:gd name="connsiteY2" fmla="*/ 254932 h 269927"/>
              <a:gd name="connsiteX3" fmla="*/ 179882 w 690379"/>
              <a:gd name="connsiteY3" fmla="*/ 22585 h 269927"/>
              <a:gd name="connsiteX4" fmla="*/ 232347 w 690379"/>
              <a:gd name="connsiteY4" fmla="*/ 269923 h 269927"/>
              <a:gd name="connsiteX5" fmla="*/ 269823 w 690379"/>
              <a:gd name="connsiteY5" fmla="*/ 15090 h 269927"/>
              <a:gd name="connsiteX6" fmla="*/ 329784 w 690379"/>
              <a:gd name="connsiteY6" fmla="*/ 247437 h 269927"/>
              <a:gd name="connsiteX7" fmla="*/ 329784 w 690379"/>
              <a:gd name="connsiteY7" fmla="*/ 30080 h 269927"/>
              <a:gd name="connsiteX8" fmla="*/ 412229 w 690379"/>
              <a:gd name="connsiteY8" fmla="*/ 105031 h 269927"/>
              <a:gd name="connsiteX9" fmla="*/ 457200 w 690379"/>
              <a:gd name="connsiteY9" fmla="*/ 30080 h 269927"/>
              <a:gd name="connsiteX10" fmla="*/ 479685 w 690379"/>
              <a:gd name="connsiteY10" fmla="*/ 262428 h 269927"/>
              <a:gd name="connsiteX11" fmla="*/ 532151 w 690379"/>
              <a:gd name="connsiteY11" fmla="*/ 15090 h 269927"/>
              <a:gd name="connsiteX12" fmla="*/ 569626 w 690379"/>
              <a:gd name="connsiteY12" fmla="*/ 239942 h 269927"/>
              <a:gd name="connsiteX13" fmla="*/ 629587 w 690379"/>
              <a:gd name="connsiteY13" fmla="*/ 100 h 269927"/>
              <a:gd name="connsiteX14" fmla="*/ 682052 w 690379"/>
              <a:gd name="connsiteY14" fmla="*/ 209962 h 269927"/>
              <a:gd name="connsiteX15" fmla="*/ 689547 w 690379"/>
              <a:gd name="connsiteY15" fmla="*/ 194972 h 26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90379" h="269927">
                <a:moveTo>
                  <a:pt x="0" y="217457"/>
                </a:moveTo>
                <a:cubicBezTo>
                  <a:pt x="22485" y="135635"/>
                  <a:pt x="44971" y="53814"/>
                  <a:pt x="67456" y="60060"/>
                </a:cubicBezTo>
                <a:cubicBezTo>
                  <a:pt x="89941" y="66306"/>
                  <a:pt x="116173" y="261178"/>
                  <a:pt x="134911" y="254932"/>
                </a:cubicBezTo>
                <a:cubicBezTo>
                  <a:pt x="153649" y="248686"/>
                  <a:pt x="163643" y="20087"/>
                  <a:pt x="179882" y="22585"/>
                </a:cubicBezTo>
                <a:cubicBezTo>
                  <a:pt x="196121" y="25083"/>
                  <a:pt x="217357" y="271172"/>
                  <a:pt x="232347" y="269923"/>
                </a:cubicBezTo>
                <a:cubicBezTo>
                  <a:pt x="247337" y="268674"/>
                  <a:pt x="253584" y="18838"/>
                  <a:pt x="269823" y="15090"/>
                </a:cubicBezTo>
                <a:cubicBezTo>
                  <a:pt x="286062" y="11342"/>
                  <a:pt x="319791" y="244939"/>
                  <a:pt x="329784" y="247437"/>
                </a:cubicBezTo>
                <a:cubicBezTo>
                  <a:pt x="339778" y="249935"/>
                  <a:pt x="316043" y="53814"/>
                  <a:pt x="329784" y="30080"/>
                </a:cubicBezTo>
                <a:cubicBezTo>
                  <a:pt x="343525" y="6346"/>
                  <a:pt x="390993" y="105031"/>
                  <a:pt x="412229" y="105031"/>
                </a:cubicBezTo>
                <a:cubicBezTo>
                  <a:pt x="433465" y="105031"/>
                  <a:pt x="445957" y="3847"/>
                  <a:pt x="457200" y="30080"/>
                </a:cubicBezTo>
                <a:cubicBezTo>
                  <a:pt x="468443" y="56313"/>
                  <a:pt x="467193" y="264926"/>
                  <a:pt x="479685" y="262428"/>
                </a:cubicBezTo>
                <a:cubicBezTo>
                  <a:pt x="492177" y="259930"/>
                  <a:pt x="517161" y="18838"/>
                  <a:pt x="532151" y="15090"/>
                </a:cubicBezTo>
                <a:cubicBezTo>
                  <a:pt x="547141" y="11342"/>
                  <a:pt x="553387" y="242440"/>
                  <a:pt x="569626" y="239942"/>
                </a:cubicBezTo>
                <a:cubicBezTo>
                  <a:pt x="585865" y="237444"/>
                  <a:pt x="610849" y="5097"/>
                  <a:pt x="629587" y="100"/>
                </a:cubicBezTo>
                <a:cubicBezTo>
                  <a:pt x="648325" y="-4897"/>
                  <a:pt x="672059" y="177483"/>
                  <a:pt x="682052" y="209962"/>
                </a:cubicBezTo>
                <a:cubicBezTo>
                  <a:pt x="692045" y="242441"/>
                  <a:pt x="690796" y="218706"/>
                  <a:pt x="689547" y="1949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D6ACD299-431A-2C42-A7DE-73FBF001D2F4}"/>
              </a:ext>
            </a:extLst>
          </p:cNvPr>
          <p:cNvSpPr/>
          <p:nvPr/>
        </p:nvSpPr>
        <p:spPr>
          <a:xfrm>
            <a:off x="617592" y="3818097"/>
            <a:ext cx="624396" cy="269927"/>
          </a:xfrm>
          <a:custGeom>
            <a:avLst/>
            <a:gdLst>
              <a:gd name="connsiteX0" fmla="*/ 0 w 690379"/>
              <a:gd name="connsiteY0" fmla="*/ 217457 h 269927"/>
              <a:gd name="connsiteX1" fmla="*/ 67456 w 690379"/>
              <a:gd name="connsiteY1" fmla="*/ 60060 h 269927"/>
              <a:gd name="connsiteX2" fmla="*/ 134911 w 690379"/>
              <a:gd name="connsiteY2" fmla="*/ 254932 h 269927"/>
              <a:gd name="connsiteX3" fmla="*/ 179882 w 690379"/>
              <a:gd name="connsiteY3" fmla="*/ 22585 h 269927"/>
              <a:gd name="connsiteX4" fmla="*/ 232347 w 690379"/>
              <a:gd name="connsiteY4" fmla="*/ 269923 h 269927"/>
              <a:gd name="connsiteX5" fmla="*/ 269823 w 690379"/>
              <a:gd name="connsiteY5" fmla="*/ 15090 h 269927"/>
              <a:gd name="connsiteX6" fmla="*/ 329784 w 690379"/>
              <a:gd name="connsiteY6" fmla="*/ 247437 h 269927"/>
              <a:gd name="connsiteX7" fmla="*/ 329784 w 690379"/>
              <a:gd name="connsiteY7" fmla="*/ 30080 h 269927"/>
              <a:gd name="connsiteX8" fmla="*/ 412229 w 690379"/>
              <a:gd name="connsiteY8" fmla="*/ 105031 h 269927"/>
              <a:gd name="connsiteX9" fmla="*/ 457200 w 690379"/>
              <a:gd name="connsiteY9" fmla="*/ 30080 h 269927"/>
              <a:gd name="connsiteX10" fmla="*/ 479685 w 690379"/>
              <a:gd name="connsiteY10" fmla="*/ 262428 h 269927"/>
              <a:gd name="connsiteX11" fmla="*/ 532151 w 690379"/>
              <a:gd name="connsiteY11" fmla="*/ 15090 h 269927"/>
              <a:gd name="connsiteX12" fmla="*/ 569626 w 690379"/>
              <a:gd name="connsiteY12" fmla="*/ 239942 h 269927"/>
              <a:gd name="connsiteX13" fmla="*/ 629587 w 690379"/>
              <a:gd name="connsiteY13" fmla="*/ 100 h 269927"/>
              <a:gd name="connsiteX14" fmla="*/ 682052 w 690379"/>
              <a:gd name="connsiteY14" fmla="*/ 209962 h 269927"/>
              <a:gd name="connsiteX15" fmla="*/ 689547 w 690379"/>
              <a:gd name="connsiteY15" fmla="*/ 194972 h 26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90379" h="269927">
                <a:moveTo>
                  <a:pt x="0" y="217457"/>
                </a:moveTo>
                <a:cubicBezTo>
                  <a:pt x="22485" y="135635"/>
                  <a:pt x="44971" y="53814"/>
                  <a:pt x="67456" y="60060"/>
                </a:cubicBezTo>
                <a:cubicBezTo>
                  <a:pt x="89941" y="66306"/>
                  <a:pt x="116173" y="261178"/>
                  <a:pt x="134911" y="254932"/>
                </a:cubicBezTo>
                <a:cubicBezTo>
                  <a:pt x="153649" y="248686"/>
                  <a:pt x="163643" y="20087"/>
                  <a:pt x="179882" y="22585"/>
                </a:cubicBezTo>
                <a:cubicBezTo>
                  <a:pt x="196121" y="25083"/>
                  <a:pt x="217357" y="271172"/>
                  <a:pt x="232347" y="269923"/>
                </a:cubicBezTo>
                <a:cubicBezTo>
                  <a:pt x="247337" y="268674"/>
                  <a:pt x="253584" y="18838"/>
                  <a:pt x="269823" y="15090"/>
                </a:cubicBezTo>
                <a:cubicBezTo>
                  <a:pt x="286062" y="11342"/>
                  <a:pt x="319791" y="244939"/>
                  <a:pt x="329784" y="247437"/>
                </a:cubicBezTo>
                <a:cubicBezTo>
                  <a:pt x="339778" y="249935"/>
                  <a:pt x="316043" y="53814"/>
                  <a:pt x="329784" y="30080"/>
                </a:cubicBezTo>
                <a:cubicBezTo>
                  <a:pt x="343525" y="6346"/>
                  <a:pt x="390993" y="105031"/>
                  <a:pt x="412229" y="105031"/>
                </a:cubicBezTo>
                <a:cubicBezTo>
                  <a:pt x="433465" y="105031"/>
                  <a:pt x="445957" y="3847"/>
                  <a:pt x="457200" y="30080"/>
                </a:cubicBezTo>
                <a:cubicBezTo>
                  <a:pt x="468443" y="56313"/>
                  <a:pt x="467193" y="264926"/>
                  <a:pt x="479685" y="262428"/>
                </a:cubicBezTo>
                <a:cubicBezTo>
                  <a:pt x="492177" y="259930"/>
                  <a:pt x="517161" y="18838"/>
                  <a:pt x="532151" y="15090"/>
                </a:cubicBezTo>
                <a:cubicBezTo>
                  <a:pt x="547141" y="11342"/>
                  <a:pt x="553387" y="242440"/>
                  <a:pt x="569626" y="239942"/>
                </a:cubicBezTo>
                <a:cubicBezTo>
                  <a:pt x="585865" y="237444"/>
                  <a:pt x="610849" y="5097"/>
                  <a:pt x="629587" y="100"/>
                </a:cubicBezTo>
                <a:cubicBezTo>
                  <a:pt x="648325" y="-4897"/>
                  <a:pt x="672059" y="177483"/>
                  <a:pt x="682052" y="209962"/>
                </a:cubicBezTo>
                <a:cubicBezTo>
                  <a:pt x="692045" y="242441"/>
                  <a:pt x="690796" y="218706"/>
                  <a:pt x="689547" y="1949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9BF7AD-7D96-F447-91D6-CC08494CDCA2}"/>
              </a:ext>
            </a:extLst>
          </p:cNvPr>
          <p:cNvSpPr txBox="1"/>
          <p:nvPr/>
        </p:nvSpPr>
        <p:spPr>
          <a:xfrm>
            <a:off x="4164100" y="4671258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Next IMINER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3EBF68-5C09-B44B-897E-BCB47615278B}"/>
              </a:ext>
            </a:extLst>
          </p:cNvPr>
          <p:cNvSpPr/>
          <p:nvPr/>
        </p:nvSpPr>
        <p:spPr>
          <a:xfrm>
            <a:off x="768846" y="2669112"/>
            <a:ext cx="583810" cy="1418723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BCAFC2C7-B90C-6A46-B7F4-7E23644828E7}"/>
              </a:ext>
            </a:extLst>
          </p:cNvPr>
          <p:cNvCxnSpPr>
            <a:cxnSpLocks/>
            <a:stCxn id="24" idx="2"/>
          </p:cNvCxnSpPr>
          <p:nvPr/>
        </p:nvCxnSpPr>
        <p:spPr>
          <a:xfrm rot="16200000" flipH="1">
            <a:off x="4315687" y="832899"/>
            <a:ext cx="228576" cy="6738448"/>
          </a:xfrm>
          <a:prstGeom prst="bentConnector2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A05BF6A-462C-994E-BAB0-EE11FB241152}"/>
              </a:ext>
            </a:extLst>
          </p:cNvPr>
          <p:cNvSpPr txBox="1"/>
          <p:nvPr/>
        </p:nvSpPr>
        <p:spPr>
          <a:xfrm>
            <a:off x="3721424" y="4057383"/>
            <a:ext cx="2699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Shift by one, update IMINER</a:t>
            </a: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8C65F855-5319-2541-9D01-7B7EFD73AA93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5482090" y="4308918"/>
            <a:ext cx="208818" cy="516229"/>
          </a:xfrm>
          <a:prstGeom prst="bentConnector2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968DAC3-C892-B049-996B-09564770B200}"/>
              </a:ext>
            </a:extLst>
          </p:cNvPr>
          <p:cNvSpPr txBox="1"/>
          <p:nvPr/>
        </p:nvSpPr>
        <p:spPr>
          <a:xfrm>
            <a:off x="7773522" y="4162522"/>
            <a:ext cx="1091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Next State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C5824E-02DD-1A43-B104-961D0EAA7356}"/>
              </a:ext>
            </a:extLst>
          </p:cNvPr>
          <p:cNvSpPr txBox="1"/>
          <p:nvPr/>
        </p:nvSpPr>
        <p:spPr>
          <a:xfrm>
            <a:off x="6878114" y="3186363"/>
            <a:ext cx="1842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Action: next VIMIN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0462F0D-A3CE-7243-80B2-36DA082E77CE}"/>
              </a:ext>
            </a:extLst>
          </p:cNvPr>
          <p:cNvSpPr/>
          <p:nvPr/>
        </p:nvSpPr>
        <p:spPr>
          <a:xfrm>
            <a:off x="423217" y="1941227"/>
            <a:ext cx="5403786" cy="344773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id="{47CB57D9-77EF-4F4D-B9B3-3C49B2848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Reinforcement Learning Tutorial</a:t>
            </a:r>
          </a:p>
        </p:txBody>
      </p:sp>
    </p:spTree>
    <p:extLst>
      <p:ext uri="{BB962C8B-B14F-4D97-AF65-F5344CB8AC3E}">
        <p14:creationId xmlns:p14="http://schemas.microsoft.com/office/powerpoint/2010/main" val="4135686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834C4-E120-EB46-BA55-964B4DFF7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okman Old Style" panose="02050604050505020204" pitchFamily="18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2D914-FBB9-D84C-A312-04F1274B5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Bookman Old Style" panose="02050604050505020204" pitchFamily="18" charset="0"/>
              </a:rPr>
              <a:t>Introduction to Reinforcement Learning (RL)</a:t>
            </a:r>
          </a:p>
          <a:p>
            <a:r>
              <a:rPr lang="en-US" dirty="0">
                <a:latin typeface="Bookman Old Style" panose="02050604050505020204" pitchFamily="18" charset="0"/>
              </a:rPr>
              <a:t>Types of RL algorithms</a:t>
            </a:r>
          </a:p>
          <a:p>
            <a:r>
              <a:rPr lang="en-US" dirty="0">
                <a:latin typeface="Bookman Old Style" panose="02050604050505020204" pitchFamily="18" charset="0"/>
              </a:rPr>
              <a:t>Q functions and Bellman Equation</a:t>
            </a:r>
          </a:p>
          <a:p>
            <a:r>
              <a:rPr lang="en-US" dirty="0">
                <a:latin typeface="Bookman Old Style" panose="02050604050505020204" pitchFamily="18" charset="0"/>
              </a:rPr>
              <a:t>Introduction to Double Deep Q Networks (DDQN)</a:t>
            </a:r>
          </a:p>
          <a:p>
            <a:r>
              <a:rPr lang="en-US" dirty="0">
                <a:latin typeface="Bookman Old Style" panose="02050604050505020204" pitchFamily="18" charset="0"/>
              </a:rPr>
              <a:t>Exploration vs Exploitation</a:t>
            </a:r>
          </a:p>
          <a:p>
            <a:r>
              <a:rPr lang="en-US" dirty="0">
                <a:latin typeface="Bookman Old Style" panose="02050604050505020204" pitchFamily="18" charset="0"/>
              </a:rPr>
              <a:t>OpenAI gym, and stable-baseline</a:t>
            </a:r>
          </a:p>
          <a:p>
            <a:r>
              <a:rPr lang="en-US" dirty="0" err="1">
                <a:latin typeface="Bookman Old Style" panose="02050604050505020204" pitchFamily="18" charset="0"/>
              </a:rPr>
              <a:t>CartPole</a:t>
            </a:r>
            <a:r>
              <a:rPr lang="en-US" dirty="0">
                <a:latin typeface="Bookman Old Style" panose="02050604050505020204" pitchFamily="18" charset="0"/>
              </a:rPr>
              <a:t> OpenAI gym environment</a:t>
            </a:r>
          </a:p>
          <a:p>
            <a:r>
              <a:rPr lang="en-US" dirty="0">
                <a:latin typeface="Bookman Old Style" panose="02050604050505020204" pitchFamily="18" charset="0"/>
              </a:rPr>
              <a:t>FNAL Booster GMPS regulator OpenAI gym environment</a:t>
            </a:r>
          </a:p>
          <a:p>
            <a:r>
              <a:rPr lang="en-US" b="1" dirty="0">
                <a:latin typeface="Bookman Old Style" panose="02050604050505020204" pitchFamily="18" charset="0"/>
              </a:rPr>
              <a:t>Hands on code: </a:t>
            </a:r>
          </a:p>
          <a:p>
            <a:pPr lvl="1"/>
            <a:r>
              <a:rPr lang="en-US" b="1" dirty="0">
                <a:latin typeface="Bookman Old Style" panose="02050604050505020204" pitchFamily="18" charset="0"/>
              </a:rPr>
              <a:t>DDQN agent code</a:t>
            </a:r>
          </a:p>
          <a:p>
            <a:pPr lvl="1"/>
            <a:r>
              <a:rPr lang="en-US" b="1" dirty="0">
                <a:latin typeface="Bookman Old Style" panose="02050604050505020204" pitchFamily="18" charset="0"/>
              </a:rPr>
              <a:t>Train DDQN on Benchmark OpenAI </a:t>
            </a:r>
            <a:r>
              <a:rPr lang="en-US" b="1" dirty="0" err="1">
                <a:latin typeface="Bookman Old Style" panose="02050604050505020204" pitchFamily="18" charset="0"/>
              </a:rPr>
              <a:t>CartPole</a:t>
            </a:r>
            <a:r>
              <a:rPr lang="en-US" b="1" dirty="0">
                <a:latin typeface="Bookman Old Style" panose="02050604050505020204" pitchFamily="18" charset="0"/>
              </a:rPr>
              <a:t> Environment</a:t>
            </a:r>
          </a:p>
          <a:p>
            <a:pPr lvl="1"/>
            <a:r>
              <a:rPr lang="en-US" b="1" dirty="0">
                <a:latin typeface="Bookman Old Style" panose="02050604050505020204" pitchFamily="18" charset="0"/>
              </a:rPr>
              <a:t>Training DDQN to regulate GMPS (Simplified </a:t>
            </a:r>
            <a:r>
              <a:rPr lang="en-US" b="1" dirty="0" err="1">
                <a:latin typeface="Bookman Old Style" panose="02050604050505020204" pitchFamily="18" charset="0"/>
              </a:rPr>
              <a:t>Env</a:t>
            </a:r>
            <a:r>
              <a:rPr lang="en-US" b="1" dirty="0">
                <a:latin typeface="Bookman Old Style" panose="02050604050505020204" pitchFamily="18" charset="0"/>
              </a:rPr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8A8E8E-89A8-C648-A5D8-576C6F875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1034762-49E9-6844-8669-0017D557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Reinforcement Learning Tutorial</a:t>
            </a:r>
          </a:p>
        </p:txBody>
      </p:sp>
    </p:spTree>
    <p:extLst>
      <p:ext uri="{BB962C8B-B14F-4D97-AF65-F5344CB8AC3E}">
        <p14:creationId xmlns:p14="http://schemas.microsoft.com/office/powerpoint/2010/main" val="749816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okman Old Style" panose="02050604050505020204" pitchFamily="18" charset="0"/>
              </a:rPr>
              <a:t>Machine Learning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Reinforcement Learning Tutorial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4484E-2170-4D4D-B5D7-5D8ACA4BC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38" y="1011835"/>
            <a:ext cx="7224941" cy="516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36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okman Old Style" panose="02050604050505020204" pitchFamily="18" charset="0"/>
              </a:rPr>
              <a:t>Reinforcement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latin typeface="Bookman Old Style" panose="02050604050505020204" pitchFamily="18" charset="0"/>
              </a:rPr>
              <a:pPr/>
              <a:t>4</a:t>
            </a:fld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4B71B1B-C694-4B46-87B6-9E60C2CF9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>
                <a:latin typeface="Bookman Old Style" panose="02050604050505020204" pitchFamily="18" charset="0"/>
              </a:rPr>
              <a:t>Reinforcement Learning Tutorial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C92225-00EC-8442-B15F-5F34F7F33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384" y="3257741"/>
            <a:ext cx="5527309" cy="27738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5B47E6-688D-EB44-B2BE-17665072F369}"/>
              </a:ext>
            </a:extLst>
          </p:cNvPr>
          <p:cNvSpPr/>
          <p:nvPr/>
        </p:nvSpPr>
        <p:spPr>
          <a:xfrm>
            <a:off x="3445329" y="6018632"/>
            <a:ext cx="389436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latin typeface="Bookman Old Style" panose="02050604050505020204" pitchFamily="18" charset="0"/>
              </a:rPr>
              <a:t>Reinforcement Learning Example – </a:t>
            </a:r>
            <a:r>
              <a:rPr lang="en-US" sz="900" dirty="0" err="1">
                <a:latin typeface="Bookman Old Style" panose="02050604050505020204" pitchFamily="18" charset="0"/>
              </a:rPr>
              <a:t>KDNuggets</a:t>
            </a:r>
            <a:endParaRPr lang="en-US" sz="900" dirty="0">
              <a:latin typeface="Bookman Old Style" panose="02050604050505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8194D9-24D6-3440-92A1-09E36582863E}"/>
              </a:ext>
            </a:extLst>
          </p:cNvPr>
          <p:cNvSpPr txBox="1"/>
          <p:nvPr/>
        </p:nvSpPr>
        <p:spPr>
          <a:xfrm>
            <a:off x="506186" y="996043"/>
            <a:ext cx="8267111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Bookman Old Style" panose="02050604050505020204" pitchFamily="18" charset="0"/>
              </a:rPr>
              <a:t>Learning from interaction with an environment to achieve/maximize a long-term goal related to the state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Bookman Old Style" panose="02050604050505020204" pitchFamily="18" charset="0"/>
              </a:rPr>
              <a:t>The goal is defined by the reward function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Bookman Old Style" panose="02050604050505020204" pitchFamily="18" charset="0"/>
              </a:rPr>
              <a:t>The agent needs to be able to observe the environment and take actions to modify it’s state in order to achieve the goal</a:t>
            </a:r>
          </a:p>
        </p:txBody>
      </p:sp>
    </p:spTree>
    <p:extLst>
      <p:ext uri="{BB962C8B-B14F-4D97-AF65-F5344CB8AC3E}">
        <p14:creationId xmlns:p14="http://schemas.microsoft.com/office/powerpoint/2010/main" val="47728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okman Old Style" panose="02050604050505020204" pitchFamily="18" charset="0"/>
              </a:rPr>
              <a:t>Reinforcement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latin typeface="Bookman Old Style" panose="02050604050505020204" pitchFamily="18" charset="0"/>
              </a:rPr>
              <a:pPr/>
              <a:t>5</a:t>
            </a:fld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4B71B1B-C694-4B46-87B6-9E60C2CF9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>
                <a:latin typeface="Bookman Old Style" panose="02050604050505020204" pitchFamily="18" charset="0"/>
              </a:rPr>
              <a:t>Reinforcement Learning Tutorial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4EB31629-652C-6F42-BE90-BCE87CBA3D7C}"/>
              </a:ext>
            </a:extLst>
          </p:cNvPr>
          <p:cNvSpPr/>
          <p:nvPr/>
        </p:nvSpPr>
        <p:spPr>
          <a:xfrm>
            <a:off x="3140020" y="3872459"/>
            <a:ext cx="2173574" cy="140907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Environment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E046457-55A7-BA4C-BCBC-958B9E248EAF}"/>
              </a:ext>
            </a:extLst>
          </p:cNvPr>
          <p:cNvSpPr/>
          <p:nvPr/>
        </p:nvSpPr>
        <p:spPr>
          <a:xfrm>
            <a:off x="3570987" y="2003356"/>
            <a:ext cx="1311639" cy="114674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Agent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C6C6E40C-40EC-D740-A207-100E5560B1A0}"/>
              </a:ext>
            </a:extLst>
          </p:cNvPr>
          <p:cNvCxnSpPr>
            <a:cxnSpLocks/>
            <a:stCxn id="3" idx="4"/>
            <a:endCxn id="4" idx="6"/>
          </p:cNvCxnSpPr>
          <p:nvPr/>
        </p:nvCxnSpPr>
        <p:spPr>
          <a:xfrm flipH="1" flipV="1">
            <a:off x="4882626" y="2576730"/>
            <a:ext cx="78699" cy="2176402"/>
          </a:xfrm>
          <a:prstGeom prst="bentConnector3">
            <a:avLst>
              <a:gd name="adj1" fmla="val -2490456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CA0E9F-BBD8-B04F-ACBE-63E9E53912E7}"/>
                  </a:ext>
                </a:extLst>
              </p:cNvPr>
              <p:cNvSpPr txBox="1"/>
              <p:nvPr/>
            </p:nvSpPr>
            <p:spPr>
              <a:xfrm>
                <a:off x="4837281" y="2982167"/>
                <a:ext cx="1466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  <a:latin typeface="Bookman Old Style" panose="02050604050505020204" pitchFamily="18" charset="0"/>
                  </a:rPr>
                  <a:t>Reward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C0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CA0E9F-BBD8-B04F-ACBE-63E9E5391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281" y="2982167"/>
                <a:ext cx="1466940" cy="369332"/>
              </a:xfrm>
              <a:prstGeom prst="rect">
                <a:avLst/>
              </a:prstGeom>
              <a:blipFill>
                <a:blip r:embed="rId3"/>
                <a:stretch>
                  <a:fillRect l="-3448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379187D0-F2EF-EA4D-8F99-E30224E1B9B3}"/>
              </a:ext>
            </a:extLst>
          </p:cNvPr>
          <p:cNvCxnSpPr>
            <a:cxnSpLocks/>
            <a:stCxn id="4" idx="2"/>
            <a:endCxn id="3" idx="2"/>
          </p:cNvCxnSpPr>
          <p:nvPr/>
        </p:nvCxnSpPr>
        <p:spPr>
          <a:xfrm rot="10800000" flipV="1">
            <a:off x="3140021" y="2576730"/>
            <a:ext cx="430967" cy="2176402"/>
          </a:xfrm>
          <a:prstGeom prst="bentConnector3">
            <a:avLst>
              <a:gd name="adj1" fmla="val 271305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6A786EA-8EEF-574B-A9F2-6B276A02CD89}"/>
                  </a:ext>
                </a:extLst>
              </p:cNvPr>
              <p:cNvSpPr txBox="1"/>
              <p:nvPr/>
            </p:nvSpPr>
            <p:spPr>
              <a:xfrm>
                <a:off x="1126939" y="3295599"/>
                <a:ext cx="13833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  <a:latin typeface="Bookman Old Style" panose="02050604050505020204" pitchFamily="18" charset="0"/>
                  </a:rPr>
                  <a:t>Action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0070C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6A786EA-8EEF-574B-A9F2-6B276A02C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939" y="3295599"/>
                <a:ext cx="1383327" cy="369332"/>
              </a:xfrm>
              <a:prstGeom prst="rect">
                <a:avLst/>
              </a:prstGeom>
              <a:blipFill>
                <a:blip r:embed="rId4"/>
                <a:stretch>
                  <a:fillRect l="-3636" t="-3226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5718032F-C728-0342-BA3F-D3BDE5F4B653}"/>
              </a:ext>
            </a:extLst>
          </p:cNvPr>
          <p:cNvCxnSpPr>
            <a:cxnSpLocks/>
            <a:stCxn id="3" idx="5"/>
            <a:endCxn id="4" idx="5"/>
          </p:cNvCxnSpPr>
          <p:nvPr/>
        </p:nvCxnSpPr>
        <p:spPr>
          <a:xfrm flipH="1" flipV="1">
            <a:off x="4690541" y="2982167"/>
            <a:ext cx="623053" cy="1418696"/>
          </a:xfrm>
          <a:prstGeom prst="bentConnector4">
            <a:avLst>
              <a:gd name="adj1" fmla="val -142551"/>
              <a:gd name="adj2" fmla="val 99686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10D62B1-0F53-FC4C-87B1-9ECEED7C9193}"/>
                  </a:ext>
                </a:extLst>
              </p:cNvPr>
              <p:cNvSpPr txBox="1"/>
              <p:nvPr/>
            </p:nvSpPr>
            <p:spPr>
              <a:xfrm>
                <a:off x="5557126" y="2207398"/>
                <a:ext cx="12959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  <a:latin typeface="Bookman Old Style" panose="02050604050505020204" pitchFamily="18" charset="0"/>
                  </a:rPr>
                  <a:t>State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Bookman Old Style" panose="02050604050505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10D62B1-0F53-FC4C-87B1-9ECEED7C9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126" y="2207398"/>
                <a:ext cx="1295932" cy="369332"/>
              </a:xfrm>
              <a:prstGeom prst="rect">
                <a:avLst/>
              </a:prstGeom>
              <a:blipFill>
                <a:blip r:embed="rId5"/>
                <a:stretch>
                  <a:fillRect l="-3883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E43ED1FD-1060-D644-8672-4E3DD08D3E7A}"/>
              </a:ext>
            </a:extLst>
          </p:cNvPr>
          <p:cNvSpPr txBox="1"/>
          <p:nvPr/>
        </p:nvSpPr>
        <p:spPr>
          <a:xfrm>
            <a:off x="3166580" y="1544498"/>
            <a:ext cx="253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man Old Style" panose="02050604050505020204" pitchFamily="18" charset="0"/>
              </a:rPr>
              <a:t>Agent learns a Policy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306A2F9-2478-AB44-997B-2E0E92824517}"/>
                  </a:ext>
                </a:extLst>
              </p:cNvPr>
              <p:cNvSpPr txBox="1"/>
              <p:nvPr/>
            </p:nvSpPr>
            <p:spPr>
              <a:xfrm>
                <a:off x="6937193" y="3295599"/>
                <a:ext cx="15155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  <a:latin typeface="Bookman Old Style" panose="02050604050505020204" pitchFamily="18" charset="0"/>
                  </a:rPr>
                  <a:t>State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Bookman Old Style" panose="02050604050505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306A2F9-2478-AB44-997B-2E0E92824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7193" y="3295599"/>
                <a:ext cx="1515543" cy="369332"/>
              </a:xfrm>
              <a:prstGeom prst="rect">
                <a:avLst/>
              </a:prstGeom>
              <a:blipFill>
                <a:blip r:embed="rId6"/>
                <a:stretch>
                  <a:fillRect l="-2479" t="-3226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116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35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 algorithms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4B71B1B-C694-4B46-87B6-9E60C2CF9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Reinforcement Learning Tutorial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152C29-3042-1E4B-832F-7FD35572F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90" y="899968"/>
            <a:ext cx="7872761" cy="414829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473C9A9-15DF-EA44-BDD3-A8748F473088}"/>
              </a:ext>
            </a:extLst>
          </p:cNvPr>
          <p:cNvSpPr/>
          <p:nvPr/>
        </p:nvSpPr>
        <p:spPr>
          <a:xfrm>
            <a:off x="4159479" y="3451395"/>
            <a:ext cx="964581" cy="317810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707049-64C0-BB48-869E-FAA76AB530F4}"/>
              </a:ext>
            </a:extLst>
          </p:cNvPr>
          <p:cNvSpPr/>
          <p:nvPr/>
        </p:nvSpPr>
        <p:spPr>
          <a:xfrm>
            <a:off x="308918" y="5123208"/>
            <a:ext cx="8464379" cy="1205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600" b="1" u="sng" dirty="0">
                <a:solidFill>
                  <a:srgbClr val="C00000"/>
                </a:solidFill>
                <a:latin typeface="Bookman Old Style" panose="02050604050505020204" pitchFamily="18" charset="0"/>
              </a:rPr>
              <a:t>Model-Based RL:</a:t>
            </a:r>
            <a:r>
              <a:rPr lang="en-US" sz="1600" dirty="0">
                <a:solidFill>
                  <a:srgbClr val="C00000"/>
                </a:solidFill>
                <a:latin typeface="Bookman Old Style" panose="02050604050505020204" pitchFamily="18" charset="0"/>
              </a:rPr>
              <a:t> The agent can predict the reward for some action before actually performing it thereby planning what it should do.</a:t>
            </a:r>
          </a:p>
          <a:p>
            <a:r>
              <a:rPr lang="en-US" sz="1600" b="1" u="sng" dirty="0">
                <a:solidFill>
                  <a:srgbClr val="C00000"/>
                </a:solidFill>
                <a:latin typeface="Bookman Old Style" panose="02050604050505020204" pitchFamily="18" charset="0"/>
              </a:rPr>
              <a:t>Model-Free RL: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Bookman Old Style" panose="02050604050505020204" pitchFamily="18" charset="0"/>
              </a:rPr>
              <a:t>The agent needs to carry out the action to see what happens and learn from it.</a:t>
            </a:r>
          </a:p>
        </p:txBody>
      </p:sp>
    </p:spTree>
    <p:extLst>
      <p:ext uri="{BB962C8B-B14F-4D97-AF65-F5344CB8AC3E}">
        <p14:creationId xmlns:p14="http://schemas.microsoft.com/office/powerpoint/2010/main" val="1114367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okman Old Style" panose="02050604050505020204" pitchFamily="18" charset="0"/>
              </a:rPr>
              <a:t>Q function and Bellman Equation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latin typeface="Bookman Old Style" panose="02050604050505020204" pitchFamily="18" charset="0"/>
              </a:rPr>
              <a:pPr/>
              <a:t>7</a:t>
            </a:fld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4B71B1B-C694-4B46-87B6-9E60C2CF9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>
                <a:latin typeface="Bookman Old Style" panose="02050604050505020204" pitchFamily="18" charset="0"/>
              </a:rPr>
              <a:t>Reinforcement Learning Tutorial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972A77-0CE4-564F-B855-67B8D42898C6}"/>
                  </a:ext>
                </a:extLst>
              </p:cNvPr>
              <p:cNvSpPr txBox="1"/>
              <p:nvPr/>
            </p:nvSpPr>
            <p:spPr>
              <a:xfrm>
                <a:off x="308920" y="916613"/>
                <a:ext cx="8464377" cy="962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Optimal Action-value function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sz="1900" dirty="0">
                    <a:latin typeface="Bookman Old Style" panose="02050604050505020204" pitchFamily="18" charset="0"/>
                  </a:rPr>
                  <a:t>,</a:t>
                </a:r>
                <a:r>
                  <a:rPr lang="en-US" altLang="en-US" dirty="0">
                    <a:latin typeface="Bookman Old Style" panose="02050604050505020204" pitchFamily="18" charset="0"/>
                  </a:rPr>
                  <a:t> which gives the expected return if you start in state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en-US" sz="1900" dirty="0">
                    <a:latin typeface="Bookman Old Style" panose="02050604050505020204" pitchFamily="18" charset="0"/>
                  </a:rPr>
                  <a:t>,</a:t>
                </a:r>
                <a:r>
                  <a:rPr lang="en-US" altLang="en-US" dirty="0">
                    <a:latin typeface="Bookman Old Style" panose="02050604050505020204" pitchFamily="18" charset="0"/>
                  </a:rPr>
                  <a:t> take an arbitrary action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en-US" sz="1900" dirty="0">
                    <a:latin typeface="Bookman Old Style" panose="02050604050505020204" pitchFamily="18" charset="0"/>
                  </a:rPr>
                  <a:t>,</a:t>
                </a:r>
                <a:r>
                  <a:rPr lang="en-US" altLang="en-US" dirty="0">
                    <a:latin typeface="Bookman Old Style" panose="02050604050505020204" pitchFamily="18" charset="0"/>
                  </a:rPr>
                  <a:t> and then forever after act according to the </a:t>
                </a:r>
                <a:r>
                  <a:rPr lang="en-US" altLang="en-US" i="1" dirty="0">
                    <a:latin typeface="Bookman Old Style" panose="02050604050505020204" pitchFamily="18" charset="0"/>
                  </a:rPr>
                  <a:t>optimal</a:t>
                </a:r>
                <a:r>
                  <a:rPr lang="en-US" altLang="en-US" dirty="0">
                    <a:latin typeface="Bookman Old Style" panose="02050604050505020204" pitchFamily="18" charset="0"/>
                  </a:rPr>
                  <a:t> policy in the environment.</a:t>
                </a:r>
                <a:endParaRPr lang="en-US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972A77-0CE4-564F-B855-67B8D4289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20" y="916613"/>
                <a:ext cx="8464377" cy="962379"/>
              </a:xfrm>
              <a:prstGeom prst="rect">
                <a:avLst/>
              </a:prstGeom>
              <a:blipFill>
                <a:blip r:embed="rId3"/>
                <a:stretch>
                  <a:fillRect l="-600" t="-3947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utoShape 2" descr="Q^*(s,a)">
            <a:extLst>
              <a:ext uri="{FF2B5EF4-FFF2-40B4-BE49-F238E27FC236}">
                <a16:creationId xmlns:a16="http://schemas.microsoft.com/office/drawing/2014/main" id="{3B7026E8-A8A4-B745-A237-CD655AB447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44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Bookman Old Style" panose="02050604050505020204" pitchFamily="18" charset="0"/>
            </a:endParaRPr>
          </a:p>
        </p:txBody>
      </p:sp>
      <p:sp>
        <p:nvSpPr>
          <p:cNvPr id="11" name="AutoShape 3" descr="s">
            <a:extLst>
              <a:ext uri="{FF2B5EF4-FFF2-40B4-BE49-F238E27FC236}">
                <a16:creationId xmlns:a16="http://schemas.microsoft.com/office/drawing/2014/main" id="{CCBD3C37-D27E-474D-AA8E-B4F3A1E8EB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44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Bookman Old Style" panose="02050604050505020204" pitchFamily="18" charset="0"/>
            </a:endParaRPr>
          </a:p>
        </p:txBody>
      </p:sp>
      <p:sp>
        <p:nvSpPr>
          <p:cNvPr id="12" name="AutoShape 4" descr="a">
            <a:extLst>
              <a:ext uri="{FF2B5EF4-FFF2-40B4-BE49-F238E27FC236}">
                <a16:creationId xmlns:a16="http://schemas.microsoft.com/office/drawing/2014/main" id="{440E8BA5-E761-DE4D-8107-1B5B69DB3D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44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Bookman Old Style" panose="02050604050505020204" pitchFamily="18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8E5E43F7-2CA6-CA49-A40C-95DB8901B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527" y="1552815"/>
            <a:ext cx="80251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  </a:t>
            </a:r>
          </a:p>
        </p:txBody>
      </p:sp>
      <p:sp>
        <p:nvSpPr>
          <p:cNvPr id="14" name="AutoShape 6" descr="Q^*(s,a)">
            <a:extLst>
              <a:ext uri="{FF2B5EF4-FFF2-40B4-BE49-F238E27FC236}">
                <a16:creationId xmlns:a16="http://schemas.microsoft.com/office/drawing/2014/main" id="{CCFE5FDA-562F-AA47-BAA3-7B2FF64BB7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44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Bookman Old Style" panose="02050604050505020204" pitchFamily="18" charset="0"/>
            </a:endParaRPr>
          </a:p>
        </p:txBody>
      </p:sp>
      <p:sp>
        <p:nvSpPr>
          <p:cNvPr id="15" name="AutoShape 7" descr="s">
            <a:extLst>
              <a:ext uri="{FF2B5EF4-FFF2-40B4-BE49-F238E27FC236}">
                <a16:creationId xmlns:a16="http://schemas.microsoft.com/office/drawing/2014/main" id="{478849F9-10A3-3048-B0B2-EBAD45B262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44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Bookman Old Style" panose="02050604050505020204" pitchFamily="18" charset="0"/>
            </a:endParaRPr>
          </a:p>
        </p:txBody>
      </p:sp>
      <p:sp>
        <p:nvSpPr>
          <p:cNvPr id="16" name="AutoShape 8" descr="a">
            <a:extLst>
              <a:ext uri="{FF2B5EF4-FFF2-40B4-BE49-F238E27FC236}">
                <a16:creationId xmlns:a16="http://schemas.microsoft.com/office/drawing/2014/main" id="{7851088D-441C-5F44-BD2E-51070BA344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44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Bookman Old Style" panose="02050604050505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BDCA48-EABE-E249-8658-A03841AF3A7E}"/>
              </a:ext>
            </a:extLst>
          </p:cNvPr>
          <p:cNvSpPr txBox="1"/>
          <p:nvPr/>
        </p:nvSpPr>
        <p:spPr>
          <a:xfrm>
            <a:off x="308918" y="2175597"/>
            <a:ext cx="3958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Bookman Old Style" panose="02050604050505020204" pitchFamily="18" charset="0"/>
              </a:rPr>
              <a:t>Q function and optimal action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B5667E-47D8-FC48-8E7C-B11D11C69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878" y="2744854"/>
            <a:ext cx="3019998" cy="52319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2EFA4AB-2B5E-9143-B27B-ED13FFA34A86}"/>
              </a:ext>
            </a:extLst>
          </p:cNvPr>
          <p:cNvSpPr txBox="1"/>
          <p:nvPr/>
        </p:nvSpPr>
        <p:spPr>
          <a:xfrm>
            <a:off x="308918" y="3237136"/>
            <a:ext cx="2396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Bookman Old Style" panose="02050604050505020204" pitchFamily="18" charset="0"/>
              </a:rPr>
              <a:t>Bellman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DD4EFE-6F05-734B-8189-CA2EA7A06C0C}"/>
                  </a:ext>
                </a:extLst>
              </p:cNvPr>
              <p:cNvSpPr/>
              <p:nvPr/>
            </p:nvSpPr>
            <p:spPr>
              <a:xfrm>
                <a:off x="308918" y="4926129"/>
                <a:ext cx="8464378" cy="12105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Bookman Old Style" panose="02050604050505020204" pitchFamily="18" charset="0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>
                    <a:latin typeface="Bookman Old Style" panose="02050604050505020204" pitchFamily="18" charset="0"/>
                  </a:rPr>
                  <a:t> is the return value starting at state s’ and taking action a, plus the value of wherever you land next</a:t>
                </a:r>
              </a:p>
              <a:p>
                <a:pPr marL="285750" indent="-28575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>
                    <a:latin typeface="Bookman Old Style" panose="02050604050505020204" pitchFamily="18" charset="0"/>
                  </a:rPr>
                  <a:t> is the immediate reward for s, a combination</a:t>
                </a:r>
              </a:p>
              <a:p>
                <a:pPr marL="285750" indent="-28575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400" dirty="0">
                    <a:latin typeface="Bookman Old Style" panose="02050604050505020204" pitchFamily="18" charset="0"/>
                  </a:rPr>
                  <a:t> is the discount factor</a:t>
                </a: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DD4EFE-6F05-734B-8189-CA2EA7A06C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18" y="4926129"/>
                <a:ext cx="8464378" cy="1210588"/>
              </a:xfrm>
              <a:prstGeom prst="rect">
                <a:avLst/>
              </a:prstGeom>
              <a:blipFill>
                <a:blip r:embed="rId5"/>
                <a:stretch>
                  <a:fillRect l="-150" t="-1042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CED2368-1EC4-B647-B550-93BD5D74BDA5}"/>
                  </a:ext>
                </a:extLst>
              </p:cNvPr>
              <p:cNvSpPr txBox="1"/>
              <p:nvPr/>
            </p:nvSpPr>
            <p:spPr>
              <a:xfrm>
                <a:off x="910903" y="3839915"/>
                <a:ext cx="754302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….+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CED2368-1EC4-B647-B550-93BD5D74B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03" y="3839915"/>
                <a:ext cx="7543027" cy="276999"/>
              </a:xfrm>
              <a:prstGeom prst="rect">
                <a:avLst/>
              </a:prstGeom>
              <a:blipFill>
                <a:blip r:embed="rId6"/>
                <a:stretch>
                  <a:fillRect l="-1515" t="-434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432B0A-191D-C448-B13E-840399B177CB}"/>
                  </a:ext>
                </a:extLst>
              </p:cNvPr>
              <p:cNvSpPr txBox="1"/>
              <p:nvPr/>
            </p:nvSpPr>
            <p:spPr>
              <a:xfrm>
                <a:off x="1507323" y="4427041"/>
                <a:ext cx="4839017" cy="37747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ts val="500"/>
                  </a:spcBef>
                  <a:spcAft>
                    <a:spcPts val="5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Pre>
                        <m:sPre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Pre>
                            <m:sPre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sPr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sPre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432B0A-191D-C448-B13E-840399B17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7323" y="4427041"/>
                <a:ext cx="4839017" cy="377476"/>
              </a:xfrm>
              <a:prstGeom prst="rect">
                <a:avLst/>
              </a:prstGeom>
              <a:blipFill>
                <a:blip r:embed="rId7"/>
                <a:stretch>
                  <a:fillRect l="-1047" t="-13333" r="-1047" b="-666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33BF0A3B-63E1-0245-8C1B-F230AE004393}"/>
              </a:ext>
            </a:extLst>
          </p:cNvPr>
          <p:cNvSpPr/>
          <p:nvPr/>
        </p:nvSpPr>
        <p:spPr>
          <a:xfrm>
            <a:off x="1507323" y="4349563"/>
            <a:ext cx="4839017" cy="46244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89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okman Old Style" panose="02050604050505020204" pitchFamily="18" charset="0"/>
              </a:rPr>
              <a:t>Key point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latin typeface="Bookman Old Style" panose="02050604050505020204" pitchFamily="18" charset="0"/>
              </a:rPr>
              <a:pPr/>
              <a:t>8</a:t>
            </a:fld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4B71B1B-C694-4B46-87B6-9E60C2CF9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>
                <a:latin typeface="Bookman Old Style" panose="02050604050505020204" pitchFamily="18" charset="0"/>
              </a:rPr>
              <a:t>Reinforcement Learning Tutorial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8368BA9-B82C-574C-8F14-A1D592142B5E}"/>
                  </a:ext>
                </a:extLst>
              </p:cNvPr>
              <p:cNvSpPr txBox="1"/>
              <p:nvPr/>
            </p:nvSpPr>
            <p:spPr>
              <a:xfrm>
                <a:off x="308919" y="2762598"/>
                <a:ext cx="8464378" cy="2267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Bookman Old Style" panose="02050604050505020204" pitchFamily="18" charset="0"/>
                  </a:rPr>
                  <a:t>r(s, a) </a:t>
                </a:r>
                <a:r>
                  <a:rPr lang="en-US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is an immediate reward for 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/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 at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/>
                    </m:sSub>
                  </m:oMath>
                </a14:m>
                <a:endParaRPr lang="en-US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:pPr marL="285750" indent="-28575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This indicate how good the 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/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 is at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/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 </a:t>
                </a:r>
              </a:p>
              <a:p>
                <a:pPr marL="285750" indent="-28575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The goal of the agent is to maximize the cumulative reward</a:t>
                </a:r>
              </a:p>
              <a:p>
                <a:pPr marL="285750" indent="-28575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Actions may have long term consequences, reward may be delayed</a:t>
                </a:r>
              </a:p>
              <a:p>
                <a:pPr marL="285750" indent="-28575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Sometimes better to sacrifice immediate reward to gain more long term reward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8368BA9-B82C-574C-8F14-A1D592142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19" y="2762598"/>
                <a:ext cx="8464378" cy="2267287"/>
              </a:xfrm>
              <a:prstGeom prst="rect">
                <a:avLst/>
              </a:prstGeom>
              <a:blipFill>
                <a:blip r:embed="rId3"/>
                <a:stretch>
                  <a:fillRect l="-450" t="-1117" r="-600" b="-2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EA6F194-1100-964C-8692-169AB347E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275" y="1990246"/>
            <a:ext cx="4152275" cy="5418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5486C6-F355-104F-BFBC-C876658F00C1}"/>
              </a:ext>
            </a:extLst>
          </p:cNvPr>
          <p:cNvSpPr/>
          <p:nvPr/>
        </p:nvSpPr>
        <p:spPr>
          <a:xfrm>
            <a:off x="308919" y="1540297"/>
            <a:ext cx="2177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latin typeface="Bookman Old Style" panose="02050604050505020204" pitchFamily="18" charset="0"/>
              </a:rPr>
              <a:t>Bellman equation</a:t>
            </a:r>
          </a:p>
        </p:txBody>
      </p:sp>
    </p:spTree>
    <p:extLst>
      <p:ext uri="{BB962C8B-B14F-4D97-AF65-F5344CB8AC3E}">
        <p14:creationId xmlns:p14="http://schemas.microsoft.com/office/powerpoint/2010/main" val="738954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09ABF-B503-7B4B-A57D-AB3132884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416F6A-0006-9C4D-911C-0D80C3F50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Deep Q-Network (DDQN)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5ECD31-FC1F-524D-846E-BC203AF81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>
                <a:latin typeface="Bookman Old Style" panose="02050604050505020204" pitchFamily="18" charset="0"/>
              </a:rPr>
              <a:t>Reinforcement Learning Tutorial</a:t>
            </a: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FD996DCF-DAC8-9340-9B04-4510149C51B2}"/>
              </a:ext>
            </a:extLst>
          </p:cNvPr>
          <p:cNvSpPr/>
          <p:nvPr/>
        </p:nvSpPr>
        <p:spPr>
          <a:xfrm>
            <a:off x="4759072" y="2458709"/>
            <a:ext cx="1616965" cy="77670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5904E29-D431-4542-A33D-115FBEB5B577}"/>
              </a:ext>
            </a:extLst>
          </p:cNvPr>
          <p:cNvCxnSpPr>
            <a:cxnSpLocks/>
            <a:stCxn id="10" idx="5"/>
            <a:endCxn id="19" idx="2"/>
          </p:cNvCxnSpPr>
          <p:nvPr/>
        </p:nvCxnSpPr>
        <p:spPr>
          <a:xfrm flipV="1">
            <a:off x="6376037" y="2746518"/>
            <a:ext cx="1353290" cy="3457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5BF9448E-499A-AE42-839B-4E5DCDABBE2F}"/>
              </a:ext>
            </a:extLst>
          </p:cNvPr>
          <p:cNvCxnSpPr>
            <a:cxnSpLocks/>
            <a:stCxn id="18" idx="1"/>
            <a:endCxn id="10" idx="2"/>
          </p:cNvCxnSpPr>
          <p:nvPr/>
        </p:nvCxnSpPr>
        <p:spPr>
          <a:xfrm rot="10800000" flipV="1">
            <a:off x="4759072" y="1388986"/>
            <a:ext cx="412534" cy="1555166"/>
          </a:xfrm>
          <a:prstGeom prst="bentConnector3">
            <a:avLst>
              <a:gd name="adj1" fmla="val 155414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577EFE6-C241-CB40-B5DA-96AF72B8A5D7}"/>
              </a:ext>
            </a:extLst>
          </p:cNvPr>
          <p:cNvSpPr txBox="1"/>
          <p:nvPr/>
        </p:nvSpPr>
        <p:spPr>
          <a:xfrm>
            <a:off x="4321659" y="1084582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Action (a)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AEF08CA9-7634-F945-BBA9-CA5801A6D769}"/>
              </a:ext>
            </a:extLst>
          </p:cNvPr>
          <p:cNvCxnSpPr>
            <a:cxnSpLocks/>
            <a:stCxn id="10" idx="0"/>
            <a:endCxn id="18" idx="2"/>
          </p:cNvCxnSpPr>
          <p:nvPr/>
        </p:nvCxnSpPr>
        <p:spPr>
          <a:xfrm rot="5400000" flipH="1" flipV="1">
            <a:off x="5772640" y="1788546"/>
            <a:ext cx="562167" cy="778161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46F1BE2-258D-3A4B-A10F-D9A7B164EDA8}"/>
              </a:ext>
            </a:extLst>
          </p:cNvPr>
          <p:cNvSpPr txBox="1"/>
          <p:nvPr/>
        </p:nvSpPr>
        <p:spPr>
          <a:xfrm>
            <a:off x="4721084" y="2138889"/>
            <a:ext cx="778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State (s)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10831B2-DE46-0043-A9CE-F74154CEE008}"/>
              </a:ext>
            </a:extLst>
          </p:cNvPr>
          <p:cNvSpPr/>
          <p:nvPr/>
        </p:nvSpPr>
        <p:spPr>
          <a:xfrm>
            <a:off x="5258058" y="915687"/>
            <a:ext cx="990838" cy="45199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Q_net</a:t>
            </a:r>
            <a:endParaRPr lang="en-US" sz="16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4E4670C-9D97-B846-95CC-B7CE30E99087}"/>
              </a:ext>
            </a:extLst>
          </p:cNvPr>
          <p:cNvSpPr/>
          <p:nvPr/>
        </p:nvSpPr>
        <p:spPr>
          <a:xfrm>
            <a:off x="5756222" y="1302999"/>
            <a:ext cx="1836477" cy="47990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Q_target_net</a:t>
            </a:r>
            <a:endParaRPr lang="en-US" sz="1600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302E8E7-0FE7-7F46-84DA-C5A25DC379F1}"/>
              </a:ext>
            </a:extLst>
          </p:cNvPr>
          <p:cNvSpPr/>
          <p:nvPr/>
        </p:nvSpPr>
        <p:spPr>
          <a:xfrm>
            <a:off x="5171606" y="881429"/>
            <a:ext cx="2542395" cy="1015113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n 18">
            <a:extLst>
              <a:ext uri="{FF2B5EF4-FFF2-40B4-BE49-F238E27FC236}">
                <a16:creationId xmlns:a16="http://schemas.microsoft.com/office/drawing/2014/main" id="{211C7AC4-E9F9-614C-A5D0-C5A7C44E2A8F}"/>
              </a:ext>
            </a:extLst>
          </p:cNvPr>
          <p:cNvSpPr/>
          <p:nvPr/>
        </p:nvSpPr>
        <p:spPr>
          <a:xfrm>
            <a:off x="7729327" y="2423996"/>
            <a:ext cx="1189295" cy="645044"/>
          </a:xfrm>
          <a:prstGeom prst="ca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Buffer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251D3F-0066-8F43-B553-9806CF06F0D7}"/>
              </a:ext>
            </a:extLst>
          </p:cNvPr>
          <p:cNvSpPr/>
          <p:nvPr/>
        </p:nvSpPr>
        <p:spPr>
          <a:xfrm>
            <a:off x="6482755" y="2422302"/>
            <a:ext cx="107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(s, a, r, s’, d) 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52F0E558-990E-4E4A-86A6-7C5E004969B2}"/>
              </a:ext>
            </a:extLst>
          </p:cNvPr>
          <p:cNvCxnSpPr>
            <a:cxnSpLocks/>
            <a:stCxn id="19" idx="1"/>
            <a:endCxn id="18" idx="3"/>
          </p:cNvCxnSpPr>
          <p:nvPr/>
        </p:nvCxnSpPr>
        <p:spPr>
          <a:xfrm rot="16200000" flipV="1">
            <a:off x="7501483" y="1601504"/>
            <a:ext cx="1035010" cy="609974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EC15C22-C9C0-2D44-9213-8DF6C0114261}"/>
              </a:ext>
            </a:extLst>
          </p:cNvPr>
          <p:cNvSpPr/>
          <p:nvPr/>
        </p:nvSpPr>
        <p:spPr>
          <a:xfrm>
            <a:off x="7682315" y="1073346"/>
            <a:ext cx="14784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batch(s, a, r, s’, d)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D8F5E4-91EA-3B43-8A86-A18578380177}"/>
              </a:ext>
            </a:extLst>
          </p:cNvPr>
          <p:cNvSpPr txBox="1"/>
          <p:nvPr/>
        </p:nvSpPr>
        <p:spPr>
          <a:xfrm>
            <a:off x="117919" y="983197"/>
            <a:ext cx="4108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A neural network is used to learn the Q-values corresponding to different actions at a given state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61EC434-087A-8A4C-B30A-2B366025B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99" y="2227311"/>
            <a:ext cx="3929531" cy="35920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F5E319F-9A6C-8541-B724-B889B82B0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52" y="3480310"/>
            <a:ext cx="2974529" cy="37636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A8680D8-B299-1F40-BF3B-2BF341AEC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19" y="5194374"/>
            <a:ext cx="4609487" cy="437310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1C1E1C54-67C0-0741-9662-437742B4ACFA}"/>
              </a:ext>
            </a:extLst>
          </p:cNvPr>
          <p:cNvSpPr/>
          <p:nvPr/>
        </p:nvSpPr>
        <p:spPr>
          <a:xfrm>
            <a:off x="5818921" y="4039254"/>
            <a:ext cx="157396" cy="14961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5F7AFE4-3E08-834F-A1E5-33C733E83EC5}"/>
              </a:ext>
            </a:extLst>
          </p:cNvPr>
          <p:cNvSpPr/>
          <p:nvPr/>
        </p:nvSpPr>
        <p:spPr>
          <a:xfrm>
            <a:off x="5818921" y="4257003"/>
            <a:ext cx="157396" cy="14961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D6A6A4C-3542-3E4B-BE91-9C103CE16417}"/>
              </a:ext>
            </a:extLst>
          </p:cNvPr>
          <p:cNvSpPr/>
          <p:nvPr/>
        </p:nvSpPr>
        <p:spPr>
          <a:xfrm>
            <a:off x="5818921" y="4474752"/>
            <a:ext cx="157396" cy="14961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31B0FDE-6486-5D45-9235-90323D25FFCE}"/>
              </a:ext>
            </a:extLst>
          </p:cNvPr>
          <p:cNvSpPr/>
          <p:nvPr/>
        </p:nvSpPr>
        <p:spPr>
          <a:xfrm>
            <a:off x="5818921" y="4950960"/>
            <a:ext cx="157396" cy="14961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4450E33-B3CC-F34B-86F7-3F0E859CD234}"/>
              </a:ext>
            </a:extLst>
          </p:cNvPr>
          <p:cNvSpPr/>
          <p:nvPr/>
        </p:nvSpPr>
        <p:spPr>
          <a:xfrm>
            <a:off x="6930730" y="4198085"/>
            <a:ext cx="157396" cy="14961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9B10643-BD3F-174B-A196-8E2D2D8DF310}"/>
              </a:ext>
            </a:extLst>
          </p:cNvPr>
          <p:cNvSpPr/>
          <p:nvPr/>
        </p:nvSpPr>
        <p:spPr>
          <a:xfrm>
            <a:off x="6930730" y="4436970"/>
            <a:ext cx="157396" cy="14961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AC01AA3-8C2C-334F-98C4-F15CD39E5191}"/>
              </a:ext>
            </a:extLst>
          </p:cNvPr>
          <p:cNvSpPr/>
          <p:nvPr/>
        </p:nvSpPr>
        <p:spPr>
          <a:xfrm>
            <a:off x="6930730" y="4812808"/>
            <a:ext cx="157396" cy="14961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7DFAF04-2D18-3347-8F43-D1CD6E13A780}"/>
              </a:ext>
            </a:extLst>
          </p:cNvPr>
          <p:cNvSpPr txBox="1"/>
          <p:nvPr/>
        </p:nvSpPr>
        <p:spPr>
          <a:xfrm>
            <a:off x="5788869" y="4544805"/>
            <a:ext cx="359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:</a:t>
            </a:r>
          </a:p>
          <a:p>
            <a:r>
              <a:rPr lang="en-US" sz="1200" b="1" dirty="0"/>
              <a:t>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6ED84C3-6E81-AE40-9C67-1340A1856AFB}"/>
              </a:ext>
            </a:extLst>
          </p:cNvPr>
          <p:cNvSpPr txBox="1"/>
          <p:nvPr/>
        </p:nvSpPr>
        <p:spPr>
          <a:xfrm>
            <a:off x="6895245" y="4551833"/>
            <a:ext cx="3597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EF34D62-2861-6B42-B498-9FBFA5856069}"/>
              </a:ext>
            </a:extLst>
          </p:cNvPr>
          <p:cNvSpPr txBox="1"/>
          <p:nvPr/>
        </p:nvSpPr>
        <p:spPr>
          <a:xfrm>
            <a:off x="4899992" y="4263418"/>
            <a:ext cx="721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State vector</a:t>
            </a:r>
          </a:p>
          <a:p>
            <a:r>
              <a:rPr lang="en-US" sz="1400" dirty="0">
                <a:latin typeface="Bookman Old Style" panose="02050604050505020204" pitchFamily="18" charset="0"/>
              </a:rPr>
              <a:t>(s)</a:t>
            </a:r>
          </a:p>
        </p:txBody>
      </p:sp>
      <p:sp>
        <p:nvSpPr>
          <p:cNvPr id="63" name="Trapezoid 62">
            <a:extLst>
              <a:ext uri="{FF2B5EF4-FFF2-40B4-BE49-F238E27FC236}">
                <a16:creationId xmlns:a16="http://schemas.microsoft.com/office/drawing/2014/main" id="{7EC9E718-DBC6-3341-8D22-068AF9592445}"/>
              </a:ext>
            </a:extLst>
          </p:cNvPr>
          <p:cNvSpPr/>
          <p:nvPr/>
        </p:nvSpPr>
        <p:spPr>
          <a:xfrm rot="5400000">
            <a:off x="5936965" y="4304801"/>
            <a:ext cx="1011677" cy="552453"/>
          </a:xfrm>
          <a:prstGeom prst="trapezoi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EDC4B09-5937-B947-A7CD-0FE6ECE03D25}"/>
              </a:ext>
            </a:extLst>
          </p:cNvPr>
          <p:cNvCxnSpPr>
            <a:stCxn id="49" idx="6"/>
          </p:cNvCxnSpPr>
          <p:nvPr/>
        </p:nvCxnSpPr>
        <p:spPr>
          <a:xfrm flipV="1">
            <a:off x="5976317" y="4114061"/>
            <a:ext cx="190261" cy="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3C3A2B0-BD17-6D48-9C12-1494D744524C}"/>
              </a:ext>
            </a:extLst>
          </p:cNvPr>
          <p:cNvCxnSpPr/>
          <p:nvPr/>
        </p:nvCxnSpPr>
        <p:spPr>
          <a:xfrm flipV="1">
            <a:off x="5968469" y="4338331"/>
            <a:ext cx="190261" cy="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0197BED-17B1-CE4E-8057-4A0E0326DD03}"/>
              </a:ext>
            </a:extLst>
          </p:cNvPr>
          <p:cNvCxnSpPr/>
          <p:nvPr/>
        </p:nvCxnSpPr>
        <p:spPr>
          <a:xfrm flipV="1">
            <a:off x="5960621" y="4562601"/>
            <a:ext cx="190261" cy="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A9BD5C0-A911-0A49-8916-3CBEAFE6A900}"/>
              </a:ext>
            </a:extLst>
          </p:cNvPr>
          <p:cNvCxnSpPr/>
          <p:nvPr/>
        </p:nvCxnSpPr>
        <p:spPr>
          <a:xfrm flipV="1">
            <a:off x="5960621" y="5004398"/>
            <a:ext cx="190261" cy="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57EBA1A-A708-CC44-B314-8B66D0E6C80B}"/>
              </a:ext>
            </a:extLst>
          </p:cNvPr>
          <p:cNvCxnSpPr/>
          <p:nvPr/>
        </p:nvCxnSpPr>
        <p:spPr>
          <a:xfrm flipV="1">
            <a:off x="6733667" y="4272892"/>
            <a:ext cx="190261" cy="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49D7E17-9615-BA43-9097-49C9CDF77BAB}"/>
              </a:ext>
            </a:extLst>
          </p:cNvPr>
          <p:cNvCxnSpPr/>
          <p:nvPr/>
        </p:nvCxnSpPr>
        <p:spPr>
          <a:xfrm flipV="1">
            <a:off x="6728016" y="4525027"/>
            <a:ext cx="190261" cy="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DF32392-D6CB-E44E-9B82-59C1696B3918}"/>
              </a:ext>
            </a:extLst>
          </p:cNvPr>
          <p:cNvCxnSpPr/>
          <p:nvPr/>
        </p:nvCxnSpPr>
        <p:spPr>
          <a:xfrm flipV="1">
            <a:off x="6721475" y="4902711"/>
            <a:ext cx="190261" cy="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ight Arrow 73">
            <a:extLst>
              <a:ext uri="{FF2B5EF4-FFF2-40B4-BE49-F238E27FC236}">
                <a16:creationId xmlns:a16="http://schemas.microsoft.com/office/drawing/2014/main" id="{1213F10D-3DFE-8F4A-90BE-1D180A5BA5F3}"/>
              </a:ext>
            </a:extLst>
          </p:cNvPr>
          <p:cNvSpPr/>
          <p:nvPr/>
        </p:nvSpPr>
        <p:spPr>
          <a:xfrm>
            <a:off x="5564088" y="4525027"/>
            <a:ext cx="224781" cy="9934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320FCCC-2802-A84D-8D59-3BCFAA6BA209}"/>
              </a:ext>
            </a:extLst>
          </p:cNvPr>
          <p:cNvSpPr txBox="1"/>
          <p:nvPr/>
        </p:nvSpPr>
        <p:spPr>
          <a:xfrm>
            <a:off x="6087209" y="4318329"/>
            <a:ext cx="721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Bookman Old Style" panose="02050604050505020204" pitchFamily="18" charset="0"/>
              </a:rPr>
              <a:t>Hidden Layers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A7CDC075-6DF2-524D-A190-81B22CE9013D}"/>
              </a:ext>
            </a:extLst>
          </p:cNvPr>
          <p:cNvCxnSpPr>
            <a:stCxn id="56" idx="6"/>
          </p:cNvCxnSpPr>
          <p:nvPr/>
        </p:nvCxnSpPr>
        <p:spPr>
          <a:xfrm flipV="1">
            <a:off x="7088126" y="4272892"/>
            <a:ext cx="166883" cy="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DDE73AC-6EC6-E84A-B9D6-9BEFB98BC928}"/>
              </a:ext>
            </a:extLst>
          </p:cNvPr>
          <p:cNvCxnSpPr/>
          <p:nvPr/>
        </p:nvCxnSpPr>
        <p:spPr>
          <a:xfrm flipV="1">
            <a:off x="7080631" y="4509547"/>
            <a:ext cx="166883" cy="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DC9F1C63-773D-324D-A319-F54C0412A17D}"/>
              </a:ext>
            </a:extLst>
          </p:cNvPr>
          <p:cNvCxnSpPr/>
          <p:nvPr/>
        </p:nvCxnSpPr>
        <p:spPr>
          <a:xfrm flipV="1">
            <a:off x="7088126" y="4895384"/>
            <a:ext cx="166883" cy="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3C9A77A-D135-F247-844F-5F6540A61D4D}"/>
                  </a:ext>
                </a:extLst>
              </p:cNvPr>
              <p:cNvSpPr txBox="1"/>
              <p:nvPr/>
            </p:nvSpPr>
            <p:spPr>
              <a:xfrm>
                <a:off x="7225956" y="4084822"/>
                <a:ext cx="8919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Bookman Old Style" panose="02050604050505020204" pitchFamily="18" charset="0"/>
                  </a:rPr>
                  <a:t>Q(s,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Bookman Old Style" panose="0205060405050502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3C9A77A-D135-F247-844F-5F6540A61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956" y="4084822"/>
                <a:ext cx="891916" cy="307777"/>
              </a:xfrm>
              <a:prstGeom prst="rect">
                <a:avLst/>
              </a:prstGeom>
              <a:blipFill>
                <a:blip r:embed="rId5"/>
                <a:stretch>
                  <a:fillRect l="-1408" t="-40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CEA1534-A3F1-F24F-9618-85A919DA51F1}"/>
                  </a:ext>
                </a:extLst>
              </p:cNvPr>
              <p:cNvSpPr txBox="1"/>
              <p:nvPr/>
            </p:nvSpPr>
            <p:spPr>
              <a:xfrm>
                <a:off x="7215528" y="4347700"/>
                <a:ext cx="8919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Bookman Old Style" panose="02050604050505020204" pitchFamily="18" charset="0"/>
                  </a:rPr>
                  <a:t>Q(s,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Bookman Old Style" panose="0205060405050502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CEA1534-A3F1-F24F-9618-85A919DA5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5528" y="4347700"/>
                <a:ext cx="891916" cy="307777"/>
              </a:xfrm>
              <a:prstGeom prst="rect">
                <a:avLst/>
              </a:prstGeom>
              <a:blipFill>
                <a:blip r:embed="rId6"/>
                <a:stretch>
                  <a:fillRect l="-1408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77A6BDA-7BC6-EE40-924F-DFB580922BC0}"/>
                  </a:ext>
                </a:extLst>
              </p:cNvPr>
              <p:cNvSpPr txBox="1"/>
              <p:nvPr/>
            </p:nvSpPr>
            <p:spPr>
              <a:xfrm>
                <a:off x="7216643" y="4738242"/>
                <a:ext cx="8919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Bookman Old Style" panose="02050604050505020204" pitchFamily="18" charset="0"/>
                  </a:rPr>
                  <a:t>Q(s,</a:t>
                </a:r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400" dirty="0">
                    <a:latin typeface="Bookman Old Style" panose="0205060405050502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77A6BDA-7BC6-EE40-924F-DFB580922B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6643" y="4738242"/>
                <a:ext cx="891916" cy="307777"/>
              </a:xfrm>
              <a:prstGeom prst="rect">
                <a:avLst/>
              </a:prstGeom>
              <a:blipFill>
                <a:blip r:embed="rId7"/>
                <a:stretch>
                  <a:fillRect l="-1408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95A649D7-CD76-0245-ACC4-5201C5ED0C6A}"/>
              </a:ext>
            </a:extLst>
          </p:cNvPr>
          <p:cNvSpPr txBox="1"/>
          <p:nvPr/>
        </p:nvSpPr>
        <p:spPr>
          <a:xfrm>
            <a:off x="89722" y="1855639"/>
            <a:ext cx="3845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ookman Old Style" panose="02050604050505020204" pitchFamily="18" charset="0"/>
              </a:rPr>
              <a:t>Training Q network (update weights)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EE71A63-36AB-784B-94CE-F394C475A9BE}"/>
                  </a:ext>
                </a:extLst>
              </p:cNvPr>
              <p:cNvSpPr txBox="1"/>
              <p:nvPr/>
            </p:nvSpPr>
            <p:spPr>
              <a:xfrm>
                <a:off x="93420" y="3019179"/>
                <a:ext cx="3785267" cy="381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p>
                    </m:sSubSup>
                  </m:oMath>
                </a14:m>
                <a:r>
                  <a:rPr lang="en-US" sz="1600" dirty="0">
                    <a:latin typeface="Bookman Old Style" panose="02050604050505020204" pitchFamily="18" charset="0"/>
                  </a:rPr>
                  <a:t> comes from Bellman equation as</a:t>
                </a: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EE71A63-36AB-784B-94CE-F394C475A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20" y="3019179"/>
                <a:ext cx="3785267" cy="381066"/>
              </a:xfrm>
              <a:prstGeom prst="rect">
                <a:avLst/>
              </a:prstGeom>
              <a:blipFill>
                <a:blip r:embed="rId8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3E5D61B-9EC1-DC4A-8F7E-D631D7D13002}"/>
                  </a:ext>
                </a:extLst>
              </p:cNvPr>
              <p:cNvSpPr txBox="1"/>
              <p:nvPr/>
            </p:nvSpPr>
            <p:spPr>
              <a:xfrm>
                <a:off x="94841" y="4117981"/>
                <a:ext cx="413196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Bookman Old Style" panose="02050604050505020204" pitchFamily="18" charset="0"/>
                  </a:rPr>
                  <a:t>We use a second network (Q target network) to estimate the target Q values. The weights of this 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400" dirty="0">
                    <a:latin typeface="Bookman Old Style" panose="02050604050505020204" pitchFamily="18" charset="0"/>
                  </a:rPr>
                  <a:t> are updated by copying the weights of Q network every X steps.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3E5D61B-9EC1-DC4A-8F7E-D631D7D13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41" y="4117981"/>
                <a:ext cx="4131966" cy="954107"/>
              </a:xfrm>
              <a:prstGeom prst="rect">
                <a:avLst/>
              </a:prstGeom>
              <a:blipFill>
                <a:blip r:embed="rId9"/>
                <a:stretch>
                  <a:fillRect l="-306" t="-1333" b="-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Rectangle 85">
            <a:extLst>
              <a:ext uri="{FF2B5EF4-FFF2-40B4-BE49-F238E27FC236}">
                <a16:creationId xmlns:a16="http://schemas.microsoft.com/office/drawing/2014/main" id="{1742651A-5EA5-4748-A03B-082D53245974}"/>
              </a:ext>
            </a:extLst>
          </p:cNvPr>
          <p:cNvSpPr/>
          <p:nvPr/>
        </p:nvSpPr>
        <p:spPr>
          <a:xfrm>
            <a:off x="7084468" y="6082542"/>
            <a:ext cx="19383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hlinkClick r:id="rId10"/>
              </a:rPr>
              <a:t>https://arxiv.org/pdf/1509.06461.pdf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63093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9713</TotalTime>
  <Words>1658</Words>
  <Application>Microsoft Macintosh PowerPoint</Application>
  <PresentationFormat>On-screen Show (4:3)</PresentationFormat>
  <Paragraphs>238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PingFangSC-Regular</vt:lpstr>
      <vt:lpstr>.PingFangSC-Regular</vt:lpstr>
      <vt:lpstr>Arial</vt:lpstr>
      <vt:lpstr>Bookman Old Style</vt:lpstr>
      <vt:lpstr>Calibri</vt:lpstr>
      <vt:lpstr>Cambria Math</vt:lpstr>
      <vt:lpstr>Helvetica Neue Light</vt:lpstr>
      <vt:lpstr>Lato</vt:lpstr>
      <vt:lpstr>Office Theme</vt:lpstr>
      <vt:lpstr>Reinforcement Learning Tutorial</vt:lpstr>
      <vt:lpstr>Outline</vt:lpstr>
      <vt:lpstr>Machine Learning</vt:lpstr>
      <vt:lpstr>Reinforcement Learning</vt:lpstr>
      <vt:lpstr>Reinforcement Learning</vt:lpstr>
      <vt:lpstr>RL algorithms</vt:lpstr>
      <vt:lpstr>Q function and Bellman Equation</vt:lpstr>
      <vt:lpstr>Key point</vt:lpstr>
      <vt:lpstr>Double Deep Q-Network (DDQN)</vt:lpstr>
      <vt:lpstr>Exploration vs Exploitation</vt:lpstr>
      <vt:lpstr>RL Environment</vt:lpstr>
      <vt:lpstr>CartPole OpenAI gym environment</vt:lpstr>
      <vt:lpstr>GMPS Regulator environment</vt:lpstr>
      <vt:lpstr>GMPS Regulator environment</vt:lpstr>
      <vt:lpstr>Resources</vt:lpstr>
      <vt:lpstr>BACKUP</vt:lpstr>
      <vt:lpstr>Deep Deterministic Policy Gradient (DDPG)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Reinforcement Learning Tutorial</dc:title>
  <dc:creator>Kishansingh Rajput</dc:creator>
  <cp:lastModifiedBy>Kishansingh Rajput</cp:lastModifiedBy>
  <cp:revision>231</cp:revision>
  <dcterms:created xsi:type="dcterms:W3CDTF">2022-10-25T23:31:17Z</dcterms:created>
  <dcterms:modified xsi:type="dcterms:W3CDTF">2022-11-01T18:27:23Z</dcterms:modified>
</cp:coreProperties>
</file>