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484" r:id="rId2"/>
    <p:sldId id="485" r:id="rId3"/>
    <p:sldId id="477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0A50712-FDCC-5943-9C76-2B4BDEBBB758}">
          <p14:sldIdLst>
            <p14:sldId id="484"/>
            <p14:sldId id="485"/>
            <p14:sldId id="477"/>
          </p14:sldIdLst>
        </p14:section>
        <p14:section name="Extras" id="{005E7F12-37F6-2548-8C93-54FC9351D5F7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5BA8"/>
    <a:srgbClr val="5FBB46"/>
    <a:srgbClr val="005CA5"/>
    <a:srgbClr val="4484C5"/>
    <a:srgbClr val="F2DCDB"/>
    <a:srgbClr val="B9D5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38" autoAdjust="0"/>
    <p:restoredTop sz="94626" autoAdjust="0"/>
  </p:normalViewPr>
  <p:slideViewPr>
    <p:cSldViewPr>
      <p:cViewPr varScale="1">
        <p:scale>
          <a:sx n="105" d="100"/>
          <a:sy n="105" d="100"/>
        </p:scale>
        <p:origin x="224" y="52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A4071B-CC5E-E745-BE04-51C7C3BE29F2}" type="datetimeFigureOut">
              <a:rPr lang="en-US" smtClean="0"/>
              <a:t>11/1/22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524389-64DB-9742-9245-8DB62093F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052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53BA80-57B3-49B9-AC0E-4F5008C8B089}" type="datetimeFigureOut">
              <a:rPr lang="en-US" smtClean="0"/>
              <a:t>11/1/22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C50617-1FA3-45FC-A030-A46FC7CAE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59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388E2-693B-481F-9B0B-022217EFC111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757D143-10DA-564F-B9B0-8FA1687FA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76DF95F-0DA3-FB47-ADB0-3C2D5DDBE8A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99200" y="1600200"/>
            <a:ext cx="5283200" cy="441960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2779476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VNC_20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11582400" cy="685800"/>
          </a:xfrm>
        </p:spPr>
        <p:txBody>
          <a:bodyPr>
            <a:normAutofit/>
          </a:bodyPr>
          <a:lstStyle>
            <a:lvl1pPr>
              <a:defRPr sz="2800" b="1" i="0">
                <a:latin typeface="Gill Sans MT" panose="020B0502020104020203" pitchFamily="34" charset="77"/>
                <a:cs typeface="Times New Roman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11582400" cy="5334000"/>
          </a:xfrm>
        </p:spPr>
        <p:txBody>
          <a:bodyPr/>
          <a:lstStyle>
            <a:lvl1pPr>
              <a:spcBef>
                <a:spcPts val="0"/>
              </a:spcBef>
              <a:spcAft>
                <a:spcPts val="600"/>
              </a:spcAft>
              <a:defRPr sz="2200" b="0" i="0">
                <a:solidFill>
                  <a:srgbClr val="025BA8"/>
                </a:solidFill>
                <a:latin typeface="Gill Sans MT" panose="020B0502020104020203" pitchFamily="34" charset="77"/>
                <a:cs typeface="Times New Roman" pitchFamily="18" charset="0"/>
              </a:defRPr>
            </a:lvl1pPr>
            <a:lvl2pPr marL="7429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i="0">
                <a:solidFill>
                  <a:schemeClr val="tx1"/>
                </a:solidFill>
                <a:latin typeface="Gill Sans MT" panose="020B0502020104020203" pitchFamily="34" charset="77"/>
                <a:cs typeface="Times New Roman" pitchFamily="18" charset="0"/>
              </a:defRPr>
            </a:lvl2pPr>
            <a:lvl3pPr marL="12001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i="0">
                <a:solidFill>
                  <a:schemeClr val="tx1"/>
                </a:solidFill>
                <a:latin typeface="Gill Sans MT" panose="020B0502020104020203" pitchFamily="34" charset="77"/>
                <a:cs typeface="Times New Roman" pitchFamily="18" charset="0"/>
              </a:defRPr>
            </a:lvl3pPr>
            <a:lvl4pPr marL="16573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b="0" i="0">
                <a:solidFill>
                  <a:schemeClr val="tx1"/>
                </a:solidFill>
                <a:latin typeface="Gill Sans MT" panose="020B0502020104020203" pitchFamily="34" charset="77"/>
                <a:cs typeface="Times New Roman" pitchFamily="18" charset="0"/>
              </a:defRPr>
            </a:lvl4pPr>
            <a:lvl5pPr marL="2000250" indent="-1714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 b="0" i="0">
                <a:solidFill>
                  <a:schemeClr val="tx1"/>
                </a:solidFill>
                <a:latin typeface="Gill Sans MT" panose="020B0502020104020203" pitchFamily="34" charset="77"/>
                <a:cs typeface="Times New Roman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EF4260C-1339-984D-9610-22070166583D}"/>
              </a:ext>
            </a:extLst>
          </p:cNvPr>
          <p:cNvSpPr/>
          <p:nvPr userDrawn="1"/>
        </p:nvSpPr>
        <p:spPr>
          <a:xfrm>
            <a:off x="0" y="6400800"/>
            <a:ext cx="12192000" cy="457201"/>
          </a:xfrm>
          <a:prstGeom prst="rect">
            <a:avLst/>
          </a:prstGeom>
          <a:solidFill>
            <a:srgbClr val="4484C5">
              <a:alpha val="24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5" name="Picture 4" descr="A picture containing clock, drawing&#10;&#10;Description automatically generated">
            <a:extLst>
              <a:ext uri="{FF2B5EF4-FFF2-40B4-BE49-F238E27FC236}">
                <a16:creationId xmlns:a16="http://schemas.microsoft.com/office/drawing/2014/main" id="{C2428063-B932-794D-96CD-ECA7A57798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477000"/>
            <a:ext cx="1682126" cy="285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532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VNC_20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11582400" cy="685800"/>
          </a:xfrm>
        </p:spPr>
        <p:txBody>
          <a:bodyPr>
            <a:normAutofit/>
          </a:bodyPr>
          <a:lstStyle>
            <a:lvl1pPr>
              <a:defRPr sz="2800" b="1" i="0">
                <a:latin typeface="Gill Sans MT" panose="020B0502020104020203" pitchFamily="34" charset="77"/>
                <a:cs typeface="Times New Roman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11582400" cy="1600200"/>
          </a:xfrm>
        </p:spPr>
        <p:txBody>
          <a:bodyPr/>
          <a:lstStyle>
            <a:lvl1pPr>
              <a:spcBef>
                <a:spcPts val="0"/>
              </a:spcBef>
              <a:spcAft>
                <a:spcPts val="600"/>
              </a:spcAft>
              <a:defRPr sz="2200" b="0" i="0">
                <a:solidFill>
                  <a:srgbClr val="025BA8"/>
                </a:solidFill>
                <a:latin typeface="Gill Sans MT" panose="020B0502020104020203" pitchFamily="34" charset="77"/>
                <a:cs typeface="Times New Roman" pitchFamily="18" charset="0"/>
              </a:defRPr>
            </a:lvl1pPr>
            <a:lvl2pPr marL="7429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i="0">
                <a:solidFill>
                  <a:schemeClr val="tx1"/>
                </a:solidFill>
                <a:latin typeface="Gill Sans MT" panose="020B0502020104020203" pitchFamily="34" charset="77"/>
                <a:cs typeface="Times New Roman" pitchFamily="18" charset="0"/>
              </a:defRPr>
            </a:lvl2pPr>
            <a:lvl3pPr marL="12001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i="0">
                <a:solidFill>
                  <a:schemeClr val="tx1"/>
                </a:solidFill>
                <a:latin typeface="Gill Sans MT" panose="020B0502020104020203" pitchFamily="34" charset="77"/>
                <a:cs typeface="Times New Roman" pitchFamily="18" charset="0"/>
              </a:defRPr>
            </a:lvl3pPr>
            <a:lvl4pPr marL="16573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b="0" i="0">
                <a:solidFill>
                  <a:schemeClr val="tx1"/>
                </a:solidFill>
                <a:latin typeface="Gill Sans MT" panose="020B0502020104020203" pitchFamily="34" charset="77"/>
                <a:cs typeface="Times New Roman" pitchFamily="18" charset="0"/>
              </a:defRPr>
            </a:lvl4pPr>
            <a:lvl5pPr marL="2000250" indent="-1714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 b="0" i="0">
                <a:solidFill>
                  <a:schemeClr val="tx1"/>
                </a:solidFill>
                <a:latin typeface="Gill Sans MT" panose="020B0502020104020203" pitchFamily="34" charset="77"/>
                <a:cs typeface="Times New Roman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EF4260C-1339-984D-9610-22070166583D}"/>
              </a:ext>
            </a:extLst>
          </p:cNvPr>
          <p:cNvSpPr/>
          <p:nvPr userDrawn="1"/>
        </p:nvSpPr>
        <p:spPr>
          <a:xfrm>
            <a:off x="0" y="6484958"/>
            <a:ext cx="12192000" cy="373043"/>
          </a:xfrm>
          <a:prstGeom prst="rect">
            <a:avLst/>
          </a:prstGeom>
          <a:solidFill>
            <a:srgbClr val="4484C5">
              <a:alpha val="24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0903395" y="6550224"/>
            <a:ext cx="9838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EE6E987-02F3-D44A-AF77-5C690A4AF2F3}" type="slidenum">
              <a:rPr lang="en-US" sz="1200" i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pPr algn="r"/>
              <a:t>‹#›</a:t>
            </a:fld>
            <a:r>
              <a:rPr lang="en-US" sz="1200" i="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/?</a:t>
            </a:r>
          </a:p>
        </p:txBody>
      </p:sp>
      <p:sp>
        <p:nvSpPr>
          <p:cNvPr id="8" name="Footer Placeholder 3"/>
          <p:cNvSpPr>
            <a:spLocks noGrp="1"/>
          </p:cNvSpPr>
          <p:nvPr userDrawn="1"/>
        </p:nvSpPr>
        <p:spPr>
          <a:xfrm>
            <a:off x="3855698" y="6517391"/>
            <a:ext cx="4480604" cy="3231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5613" indent="1588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2813" indent="1588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0013" indent="1588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7213" indent="1588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r>
              <a:rPr lang="en-US" sz="16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Conference Name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9168863-FAC7-6540-82C1-69D603A7C06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04800" y="2743200"/>
            <a:ext cx="11582400" cy="342900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US" dirty="0"/>
          </a:p>
        </p:txBody>
      </p:sp>
      <p:pic>
        <p:nvPicPr>
          <p:cNvPr id="10" name="Picture 9" descr="A picture containing clock, drawing&#10;&#10;Description automatically generated">
            <a:extLst>
              <a:ext uri="{FF2B5EF4-FFF2-40B4-BE49-F238E27FC236}">
                <a16:creationId xmlns:a16="http://schemas.microsoft.com/office/drawing/2014/main" id="{D4A5C219-D9AD-554E-ABFD-48764284FF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526367"/>
            <a:ext cx="1682126" cy="285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537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VNC_20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11582400" cy="685800"/>
          </a:xfrm>
        </p:spPr>
        <p:txBody>
          <a:bodyPr>
            <a:normAutofit/>
          </a:bodyPr>
          <a:lstStyle>
            <a:lvl1pPr>
              <a:defRPr sz="2800" b="1" i="0">
                <a:latin typeface="Gill Sans MT" panose="020B0502020104020203" pitchFamily="34" charset="77"/>
                <a:cs typeface="Times New Roman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11582400" cy="1600200"/>
          </a:xfrm>
        </p:spPr>
        <p:txBody>
          <a:bodyPr/>
          <a:lstStyle>
            <a:lvl1pPr>
              <a:spcBef>
                <a:spcPts val="0"/>
              </a:spcBef>
              <a:spcAft>
                <a:spcPts val="600"/>
              </a:spcAft>
              <a:defRPr sz="2200" b="0" i="0">
                <a:solidFill>
                  <a:srgbClr val="005CA5"/>
                </a:solidFill>
                <a:latin typeface="Gill Sans MT" panose="020B0502020104020203" pitchFamily="34" charset="77"/>
                <a:cs typeface="Times New Roman" pitchFamily="18" charset="0"/>
              </a:defRPr>
            </a:lvl1pPr>
            <a:lvl2pPr marL="7429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i="0">
                <a:solidFill>
                  <a:schemeClr val="tx1"/>
                </a:solidFill>
                <a:latin typeface="Gill Sans MT" panose="020B0502020104020203" pitchFamily="34" charset="77"/>
                <a:cs typeface="Times New Roman" pitchFamily="18" charset="0"/>
              </a:defRPr>
            </a:lvl2pPr>
            <a:lvl3pPr marL="12001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i="0">
                <a:solidFill>
                  <a:schemeClr val="tx1"/>
                </a:solidFill>
                <a:latin typeface="Gill Sans MT" panose="020B0502020104020203" pitchFamily="34" charset="77"/>
                <a:cs typeface="Times New Roman" pitchFamily="18" charset="0"/>
              </a:defRPr>
            </a:lvl3pPr>
            <a:lvl4pPr marL="16573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b="0" i="0">
                <a:solidFill>
                  <a:schemeClr val="tx1"/>
                </a:solidFill>
                <a:latin typeface="Gill Sans MT" panose="020B0502020104020203" pitchFamily="34" charset="77"/>
                <a:cs typeface="Times New Roman" pitchFamily="18" charset="0"/>
              </a:defRPr>
            </a:lvl4pPr>
            <a:lvl5pPr marL="2000250" indent="-1714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 b="0" i="0">
                <a:solidFill>
                  <a:schemeClr val="tx1"/>
                </a:solidFill>
                <a:latin typeface="Gill Sans MT" panose="020B0502020104020203" pitchFamily="34" charset="77"/>
                <a:cs typeface="Times New Roman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EF4260C-1339-984D-9610-22070166583D}"/>
              </a:ext>
            </a:extLst>
          </p:cNvPr>
          <p:cNvSpPr/>
          <p:nvPr userDrawn="1"/>
        </p:nvSpPr>
        <p:spPr>
          <a:xfrm>
            <a:off x="0" y="6484958"/>
            <a:ext cx="12192000" cy="373043"/>
          </a:xfrm>
          <a:prstGeom prst="rect">
            <a:avLst/>
          </a:prstGeom>
          <a:solidFill>
            <a:srgbClr val="4484C5">
              <a:alpha val="24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0903395" y="6550224"/>
            <a:ext cx="9838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EE6E987-02F3-D44A-AF77-5C690A4AF2F3}" type="slidenum">
              <a:rPr lang="en-US" sz="1200" i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pPr algn="r"/>
              <a:t>‹#›</a:t>
            </a:fld>
            <a:r>
              <a:rPr lang="en-US" sz="1200" i="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/?</a:t>
            </a:r>
          </a:p>
        </p:txBody>
      </p:sp>
      <p:sp>
        <p:nvSpPr>
          <p:cNvPr id="8" name="Footer Placeholder 3"/>
          <p:cNvSpPr>
            <a:spLocks noGrp="1"/>
          </p:cNvSpPr>
          <p:nvPr userDrawn="1"/>
        </p:nvSpPr>
        <p:spPr>
          <a:xfrm>
            <a:off x="3855698" y="6517391"/>
            <a:ext cx="4480604" cy="3231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5613" indent="1588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2813" indent="1588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0013" indent="1588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7213" indent="1588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r>
              <a:rPr lang="en-US" sz="16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Conference Name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D6A7D506-5BBE-D048-938F-8D934A0A42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04800" y="2743200"/>
            <a:ext cx="5689600" cy="350520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723B36BD-4B44-5347-A41B-FC849E5911A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97600" y="2743200"/>
            <a:ext cx="5689600" cy="350520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US" dirty="0"/>
          </a:p>
        </p:txBody>
      </p:sp>
      <p:pic>
        <p:nvPicPr>
          <p:cNvPr id="10" name="Picture 9" descr="A picture containing clock, drawing&#10;&#10;Description automatically generated">
            <a:extLst>
              <a:ext uri="{FF2B5EF4-FFF2-40B4-BE49-F238E27FC236}">
                <a16:creationId xmlns:a16="http://schemas.microsoft.com/office/drawing/2014/main" id="{A1259400-BF0C-2D4A-BCAE-18409AAB50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526367"/>
            <a:ext cx="1682126" cy="285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964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VNC_20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11582400" cy="685800"/>
          </a:xfrm>
        </p:spPr>
        <p:txBody>
          <a:bodyPr>
            <a:normAutofit/>
          </a:bodyPr>
          <a:lstStyle>
            <a:lvl1pPr>
              <a:defRPr sz="2800" b="1" i="0">
                <a:latin typeface="Gill Sans MT" panose="020B0502020104020203" pitchFamily="34" charset="77"/>
                <a:cs typeface="Times New Roman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5689600" cy="5334000"/>
          </a:xfrm>
        </p:spPr>
        <p:txBody>
          <a:bodyPr/>
          <a:lstStyle>
            <a:lvl1pPr>
              <a:spcBef>
                <a:spcPts val="0"/>
              </a:spcBef>
              <a:spcAft>
                <a:spcPts val="600"/>
              </a:spcAft>
              <a:defRPr sz="2200" b="0" i="0">
                <a:solidFill>
                  <a:srgbClr val="025BA8"/>
                </a:solidFill>
                <a:latin typeface="Gill Sans MT" panose="020B0502020104020203" pitchFamily="34" charset="77"/>
                <a:cs typeface="Times New Roman" pitchFamily="18" charset="0"/>
              </a:defRPr>
            </a:lvl1pPr>
            <a:lvl2pPr marL="7429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i="0">
                <a:solidFill>
                  <a:schemeClr val="tx1"/>
                </a:solidFill>
                <a:latin typeface="Gill Sans MT" panose="020B0502020104020203" pitchFamily="34" charset="77"/>
                <a:cs typeface="Times New Roman" pitchFamily="18" charset="0"/>
              </a:defRPr>
            </a:lvl2pPr>
            <a:lvl3pPr marL="12001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i="0">
                <a:solidFill>
                  <a:schemeClr val="tx1"/>
                </a:solidFill>
                <a:latin typeface="Gill Sans MT" panose="020B0502020104020203" pitchFamily="34" charset="77"/>
                <a:cs typeface="Times New Roman" pitchFamily="18" charset="0"/>
              </a:defRPr>
            </a:lvl3pPr>
            <a:lvl4pPr marL="16573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b="0" i="0">
                <a:solidFill>
                  <a:schemeClr val="tx1"/>
                </a:solidFill>
                <a:latin typeface="Gill Sans MT" panose="020B0502020104020203" pitchFamily="34" charset="77"/>
                <a:cs typeface="Times New Roman" pitchFamily="18" charset="0"/>
              </a:defRPr>
            </a:lvl4pPr>
            <a:lvl5pPr marL="2000250" indent="-1714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 b="0" i="0">
                <a:solidFill>
                  <a:schemeClr val="tx1"/>
                </a:solidFill>
                <a:latin typeface="Gill Sans MT" panose="020B0502020104020203" pitchFamily="34" charset="77"/>
                <a:cs typeface="Times New Roman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EF4260C-1339-984D-9610-22070166583D}"/>
              </a:ext>
            </a:extLst>
          </p:cNvPr>
          <p:cNvSpPr/>
          <p:nvPr userDrawn="1"/>
        </p:nvSpPr>
        <p:spPr>
          <a:xfrm>
            <a:off x="0" y="6484958"/>
            <a:ext cx="12192000" cy="373043"/>
          </a:xfrm>
          <a:prstGeom prst="rect">
            <a:avLst/>
          </a:prstGeom>
          <a:solidFill>
            <a:srgbClr val="4484C5">
              <a:alpha val="24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0903395" y="6550224"/>
            <a:ext cx="9838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EE6E987-02F3-D44A-AF77-5C690A4AF2F3}" type="slidenum">
              <a:rPr lang="en-US" sz="1200" i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pPr algn="r"/>
              <a:t>‹#›</a:t>
            </a:fld>
            <a:r>
              <a:rPr lang="en-US" sz="1200" i="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/?</a:t>
            </a:r>
          </a:p>
        </p:txBody>
      </p:sp>
      <p:sp>
        <p:nvSpPr>
          <p:cNvPr id="8" name="Footer Placeholder 3"/>
          <p:cNvSpPr>
            <a:spLocks noGrp="1"/>
          </p:cNvSpPr>
          <p:nvPr userDrawn="1"/>
        </p:nvSpPr>
        <p:spPr>
          <a:xfrm>
            <a:off x="3855698" y="6517391"/>
            <a:ext cx="4480604" cy="3231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5613" indent="1588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2813" indent="1588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0013" indent="1588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7213" indent="1588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r>
              <a:rPr lang="en-US" sz="16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Conference Name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A892F78-55BA-4441-B7DE-0A39415666E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97600" y="914400"/>
            <a:ext cx="5689600" cy="533400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US" dirty="0"/>
          </a:p>
        </p:txBody>
      </p:sp>
      <p:pic>
        <p:nvPicPr>
          <p:cNvPr id="10" name="Picture 9" descr="A picture containing clock, drawing&#10;&#10;Description automatically generated">
            <a:extLst>
              <a:ext uri="{FF2B5EF4-FFF2-40B4-BE49-F238E27FC236}">
                <a16:creationId xmlns:a16="http://schemas.microsoft.com/office/drawing/2014/main" id="{B45DF644-F4CD-8245-B099-9A6FDEDC29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526367"/>
            <a:ext cx="1682126" cy="285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672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3388E2-693B-481F-9B0B-022217EFC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885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9" r:id="rId2"/>
    <p:sldLayoutId id="2147483661" r:id="rId3"/>
    <p:sldLayoutId id="2147483662" r:id="rId4"/>
    <p:sldLayoutId id="2147483660" r:id="rId5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rsopt.readthedocs.io/en/latest/" TargetMode="Externa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ithub.com/Libensemble/libensemble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hyperlink" Target="https://rsopt.readthedocs.io/en/latest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jedelen@radiasoft.net" TargetMode="External"/><Relationship Id="rId2" Type="http://schemas.openxmlformats.org/officeDocument/2006/relationships/hyperlink" Target="mailto:chall@radiasoft.net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RadiaSoft Tools for Online Optimization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81" y="3429000"/>
            <a:ext cx="5249935" cy="2171700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8ABB6E3-2A1B-9996-045B-776DA28D89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914400"/>
            <a:ext cx="5598428" cy="2952750"/>
          </a:xfrm>
        </p:spPr>
        <p:txBody>
          <a:bodyPr numCol="2">
            <a:normAutofit fontScale="55000" lnSpcReduction="20000"/>
          </a:bodyPr>
          <a:lstStyle/>
          <a:p>
            <a:r>
              <a:rPr lang="en-US" dirty="0"/>
              <a:t>Maintain modularity for all components</a:t>
            </a:r>
          </a:p>
          <a:p>
            <a:pPr lvl="1"/>
            <a:r>
              <a:rPr lang="en-US" dirty="0"/>
              <a:t>Software (optimization / sampling)</a:t>
            </a:r>
          </a:p>
          <a:p>
            <a:pPr lvl="1"/>
            <a:r>
              <a:rPr lang="en-US" dirty="0"/>
              <a:t>Evaluation method (codes)</a:t>
            </a:r>
          </a:p>
          <a:p>
            <a:pPr lvl="1"/>
            <a:r>
              <a:rPr lang="en-US" dirty="0"/>
              <a:t>Execution method</a:t>
            </a:r>
          </a:p>
          <a:p>
            <a:r>
              <a:rPr lang="en-US" dirty="0"/>
              <a:t>User provides:</a:t>
            </a:r>
          </a:p>
          <a:p>
            <a:pPr lvl="1"/>
            <a:r>
              <a:rPr lang="en-US" dirty="0"/>
              <a:t>YAML input for </a:t>
            </a:r>
            <a:r>
              <a:rPr lang="en-US" dirty="0" err="1"/>
              <a:t>rsopt</a:t>
            </a:r>
            <a:endParaRPr lang="en-US" dirty="0"/>
          </a:p>
          <a:p>
            <a:pPr lvl="1"/>
            <a:r>
              <a:rPr lang="en-US" dirty="0"/>
              <a:t>Supporting files: Python modules, simulations inputs, etc.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Running </a:t>
            </a:r>
            <a:r>
              <a:rPr lang="en-US" dirty="0" err="1"/>
              <a:t>rsopt</a:t>
            </a:r>
            <a:endParaRPr lang="en-US" dirty="0"/>
          </a:p>
          <a:p>
            <a:pPr lvl="1"/>
            <a:r>
              <a:rPr lang="en-US" dirty="0"/>
              <a:t>Parses inputs</a:t>
            </a:r>
          </a:p>
          <a:p>
            <a:pPr lvl="1"/>
            <a:r>
              <a:rPr lang="en-US" dirty="0"/>
              <a:t>Configures workers</a:t>
            </a:r>
          </a:p>
          <a:p>
            <a:pPr lvl="1"/>
            <a:r>
              <a:rPr lang="en-US" dirty="0"/>
              <a:t>Passes data between codes / software</a:t>
            </a:r>
          </a:p>
          <a:p>
            <a:pPr lvl="1"/>
            <a:r>
              <a:rPr lang="en-US" dirty="0"/>
              <a:t>Monitors code execution</a:t>
            </a:r>
          </a:p>
          <a:p>
            <a:pPr lvl="1"/>
            <a:r>
              <a:rPr lang="en-US" dirty="0"/>
              <a:t>Logs results</a:t>
            </a:r>
          </a:p>
          <a:p>
            <a:r>
              <a:rPr lang="en-US" dirty="0" err="1"/>
              <a:t>libEnsemble</a:t>
            </a:r>
            <a:endParaRPr lang="en-US" dirty="0"/>
          </a:p>
          <a:p>
            <a:pPr lvl="1"/>
            <a:r>
              <a:rPr lang="en-US" dirty="0"/>
              <a:t>Provides unifying framework</a:t>
            </a:r>
          </a:p>
          <a:p>
            <a:pPr lvl="1"/>
            <a:r>
              <a:rPr lang="en-US" dirty="0"/>
              <a:t>Runs generators and simulations and handles communication</a:t>
            </a:r>
          </a:p>
          <a:p>
            <a:pPr lvl="1"/>
            <a:r>
              <a:rPr lang="en-US" dirty="0"/>
              <a:t>Handles system-dependent simulation execution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FFBF0BB0-EFD5-7633-F251-25D79EBC6C38}"/>
              </a:ext>
            </a:extLst>
          </p:cNvPr>
          <p:cNvSpPr txBox="1">
            <a:spLocks/>
          </p:cNvSpPr>
          <p:nvPr/>
        </p:nvSpPr>
        <p:spPr>
          <a:xfrm>
            <a:off x="6093372" y="914400"/>
            <a:ext cx="5598428" cy="990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2200" b="0" i="0" kern="1200">
                <a:solidFill>
                  <a:srgbClr val="025BA8"/>
                </a:solidFill>
                <a:latin typeface="Gill Sans MT" panose="020B0502020104020203" pitchFamily="34" charset="77"/>
                <a:ea typeface="+mn-ea"/>
                <a:cs typeface="Times New Roman" pitchFamily="18" charset="0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i="0" kern="1200">
                <a:solidFill>
                  <a:schemeClr val="tx1"/>
                </a:solidFill>
                <a:latin typeface="Gill Sans MT" panose="020B0502020104020203" pitchFamily="34" charset="77"/>
                <a:ea typeface="+mn-ea"/>
                <a:cs typeface="Times New Roman" pitchFamily="18" charset="0"/>
              </a:defRPr>
            </a:lvl2pPr>
            <a:lvl3pPr marL="1200150" indent="-28575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i="0" kern="1200">
                <a:solidFill>
                  <a:schemeClr val="tx1"/>
                </a:solidFill>
                <a:latin typeface="Gill Sans MT" panose="020B0502020104020203" pitchFamily="34" charset="77"/>
                <a:ea typeface="+mn-ea"/>
                <a:cs typeface="Times New Roman" pitchFamily="18" charset="0"/>
              </a:defRPr>
            </a:lvl3pPr>
            <a:lvl4pPr marL="1657350" indent="-28575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Gill Sans MT" panose="020B0502020104020203" pitchFamily="34" charset="77"/>
                <a:ea typeface="+mn-ea"/>
                <a:cs typeface="Times New Roman" pitchFamily="18" charset="0"/>
              </a:defRPr>
            </a:lvl4pPr>
            <a:lvl5pPr marL="2000250" indent="-17145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Gill Sans MT" panose="020B0502020104020203" pitchFamily="34" charset="77"/>
                <a:ea typeface="+mn-ea"/>
                <a:cs typeface="Times New Roman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Sirepo Controls Application: automatically generated UIs that interface optimization libraries with the machine </a:t>
            </a:r>
          </a:p>
          <a:p>
            <a:r>
              <a:rPr lang="en-US" dirty="0">
                <a:hlinkClick r:id="rId3"/>
              </a:rPr>
              <a:t>www.sirepo.com/controls#</a:t>
            </a:r>
          </a:p>
          <a:p>
            <a:endParaRPr lang="en-US" dirty="0">
              <a:hlinkClick r:id="rId3"/>
            </a:endParaRPr>
          </a:p>
          <a:p>
            <a:endParaRPr lang="en-US" dirty="0">
              <a:hlinkClick r:id="rId3"/>
            </a:endParaRPr>
          </a:p>
          <a:p>
            <a:endParaRPr lang="en-US" dirty="0"/>
          </a:p>
        </p:txBody>
      </p:sp>
      <p:pic>
        <p:nvPicPr>
          <p:cNvPr id="10" name="Picture 9" descr="Graphical user interface, chart&#10;&#10;Description automatically generated">
            <a:extLst>
              <a:ext uri="{FF2B5EF4-FFF2-40B4-BE49-F238E27FC236}">
                <a16:creationId xmlns:a16="http://schemas.microsoft.com/office/drawing/2014/main" id="{F8EFAD4F-E650-6C3D-C1CA-115E1E053F5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21"/>
          <a:stretch/>
        </p:blipFill>
        <p:spPr>
          <a:xfrm>
            <a:off x="6298158" y="1905000"/>
            <a:ext cx="5390061" cy="4343400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C37FA39-B572-A364-BABD-294545B83942}"/>
              </a:ext>
            </a:extLst>
          </p:cNvPr>
          <p:cNvSpPr txBox="1">
            <a:spLocks/>
          </p:cNvSpPr>
          <p:nvPr/>
        </p:nvSpPr>
        <p:spPr>
          <a:xfrm>
            <a:off x="-814057" y="4054475"/>
            <a:ext cx="4267200" cy="228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2200" b="0" i="0" kern="1200">
                <a:solidFill>
                  <a:srgbClr val="025BA8"/>
                </a:solidFill>
                <a:latin typeface="Gill Sans MT" panose="020B0502020104020203" pitchFamily="34" charset="77"/>
                <a:ea typeface="+mn-ea"/>
                <a:cs typeface="Times New Roman" pitchFamily="18" charset="0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i="0" kern="1200">
                <a:solidFill>
                  <a:schemeClr val="tx1"/>
                </a:solidFill>
                <a:latin typeface="Gill Sans MT" panose="020B0502020104020203" pitchFamily="34" charset="77"/>
                <a:ea typeface="+mn-ea"/>
                <a:cs typeface="Times New Roman" pitchFamily="18" charset="0"/>
              </a:defRPr>
            </a:lvl2pPr>
            <a:lvl3pPr marL="1200150" indent="-28575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i="0" kern="1200">
                <a:solidFill>
                  <a:schemeClr val="tx1"/>
                </a:solidFill>
                <a:latin typeface="Gill Sans MT" panose="020B0502020104020203" pitchFamily="34" charset="77"/>
                <a:ea typeface="+mn-ea"/>
                <a:cs typeface="Times New Roman" pitchFamily="18" charset="0"/>
              </a:defRPr>
            </a:lvl3pPr>
            <a:lvl4pPr marL="1657350" indent="-28575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Gill Sans MT" panose="020B0502020104020203" pitchFamily="34" charset="77"/>
                <a:ea typeface="+mn-ea"/>
                <a:cs typeface="Times New Roman" pitchFamily="18" charset="0"/>
              </a:defRPr>
            </a:lvl4pPr>
            <a:lvl5pPr marL="2000250" indent="-17145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Gill Sans MT" panose="020B0502020104020203" pitchFamily="34" charset="77"/>
                <a:ea typeface="+mn-ea"/>
                <a:cs typeface="Times New Roman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E02A916-E231-316D-5455-E3BF80AA6ECC}"/>
              </a:ext>
            </a:extLst>
          </p:cNvPr>
          <p:cNvSpPr txBox="1"/>
          <p:nvPr/>
        </p:nvSpPr>
        <p:spPr>
          <a:xfrm>
            <a:off x="114656" y="2824818"/>
            <a:ext cx="3200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1400" dirty="0">
                <a:hlinkClick r:id="rId3"/>
              </a:rPr>
              <a:t>https://github.com/radiasoft/rsopt</a:t>
            </a:r>
          </a:p>
          <a:p>
            <a:pPr lvl="1"/>
            <a:r>
              <a:rPr lang="en-US" sz="1400" dirty="0">
                <a:hlinkClick r:id="rId3"/>
              </a:rPr>
              <a:t>https://rsopt.readthedocs.io/</a:t>
            </a:r>
            <a:endParaRPr lang="en-US" sz="14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80C8C53-AD4E-365A-77ED-5F9BA1F9FD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57" y="5389835"/>
            <a:ext cx="3086100" cy="6858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D941397-36B3-B4D9-678D-557B6B79CCE3}"/>
              </a:ext>
            </a:extLst>
          </p:cNvPr>
          <p:cNvSpPr txBox="1"/>
          <p:nvPr/>
        </p:nvSpPr>
        <p:spPr>
          <a:xfrm>
            <a:off x="232964" y="6075635"/>
            <a:ext cx="35256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hlinkClick r:id="rId6"/>
              </a:rPr>
              <a:t>https://</a:t>
            </a:r>
            <a:r>
              <a:rPr lang="en-US" sz="1400" dirty="0" err="1">
                <a:hlinkClick r:id="rId6"/>
              </a:rPr>
              <a:t>github.com</a:t>
            </a:r>
            <a:r>
              <a:rPr lang="en-US" sz="1400" dirty="0">
                <a:hlinkClick r:id="rId6"/>
              </a:rPr>
              <a:t>/</a:t>
            </a:r>
            <a:r>
              <a:rPr lang="en-US" sz="1400" dirty="0" err="1">
                <a:hlinkClick r:id="rId6"/>
              </a:rPr>
              <a:t>Libensemble</a:t>
            </a:r>
            <a:r>
              <a:rPr lang="en-US" sz="1400" dirty="0">
                <a:hlinkClick r:id="rId6"/>
              </a:rPr>
              <a:t>/</a:t>
            </a:r>
            <a:r>
              <a:rPr lang="en-US" sz="1400" dirty="0" err="1">
                <a:hlinkClick r:id="rId6"/>
              </a:rPr>
              <a:t>libensemble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90261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07AA4-4C5F-749B-138F-26B888A1E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RadiaSoft tools for Online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7FD68D-16E9-7D02-9AAC-21E8CAAD7A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799" y="914400"/>
            <a:ext cx="5598427" cy="5334000"/>
          </a:xfrm>
        </p:spPr>
        <p:txBody>
          <a:bodyPr/>
          <a:lstStyle/>
          <a:p>
            <a:r>
              <a:rPr lang="en-US" dirty="0"/>
              <a:t>Sirepo </a:t>
            </a:r>
            <a:r>
              <a:rPr lang="en-US" dirty="0" err="1"/>
              <a:t>Activait</a:t>
            </a:r>
            <a:r>
              <a:rPr lang="en-US" dirty="0"/>
              <a:t>: UI for developing and sharing ML models / datasets. </a:t>
            </a:r>
          </a:p>
          <a:p>
            <a:endParaRPr lang="en-US" dirty="0"/>
          </a:p>
        </p:txBody>
      </p: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6FEB5FCD-5182-6413-9DF0-32F872E34B59}"/>
              </a:ext>
            </a:extLst>
          </p:cNvPr>
          <p:cNvSpPr txBox="1">
            <a:spLocks/>
          </p:cNvSpPr>
          <p:nvPr/>
        </p:nvSpPr>
        <p:spPr>
          <a:xfrm>
            <a:off x="6093372" y="914400"/>
            <a:ext cx="5598428" cy="990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2200" b="0" i="0" kern="1200">
                <a:solidFill>
                  <a:srgbClr val="025BA8"/>
                </a:solidFill>
                <a:latin typeface="Gill Sans MT" panose="020B0502020104020203" pitchFamily="34" charset="77"/>
                <a:ea typeface="+mn-ea"/>
                <a:cs typeface="Times New Roman" pitchFamily="18" charset="0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i="0" kern="1200">
                <a:solidFill>
                  <a:schemeClr val="tx1"/>
                </a:solidFill>
                <a:latin typeface="Gill Sans MT" panose="020B0502020104020203" pitchFamily="34" charset="77"/>
                <a:ea typeface="+mn-ea"/>
                <a:cs typeface="Times New Roman" pitchFamily="18" charset="0"/>
              </a:defRPr>
            </a:lvl2pPr>
            <a:lvl3pPr marL="1200150" indent="-28575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i="0" kern="1200">
                <a:solidFill>
                  <a:schemeClr val="tx1"/>
                </a:solidFill>
                <a:latin typeface="Gill Sans MT" panose="020B0502020104020203" pitchFamily="34" charset="77"/>
                <a:ea typeface="+mn-ea"/>
                <a:cs typeface="Times New Roman" pitchFamily="18" charset="0"/>
              </a:defRPr>
            </a:lvl3pPr>
            <a:lvl4pPr marL="1657350" indent="-28575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Gill Sans MT" panose="020B0502020104020203" pitchFamily="34" charset="77"/>
                <a:ea typeface="+mn-ea"/>
                <a:cs typeface="Times New Roman" pitchFamily="18" charset="0"/>
              </a:defRPr>
            </a:lvl4pPr>
            <a:lvl5pPr marL="2000250" indent="-17145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Gill Sans MT" panose="020B0502020104020203" pitchFamily="34" charset="77"/>
                <a:ea typeface="+mn-ea"/>
                <a:cs typeface="Times New Roman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Sirepo Controls Application: automatically generated UIs that connect simulation tools with the accelerator</a:t>
            </a:r>
          </a:p>
          <a:p>
            <a:r>
              <a:rPr lang="en-US" dirty="0">
                <a:hlinkClick r:id="rId2"/>
              </a:rPr>
              <a:t>www.sirepo.com/controls#</a:t>
            </a:r>
          </a:p>
          <a:p>
            <a:endParaRPr lang="en-US" dirty="0">
              <a:hlinkClick r:id="rId2"/>
            </a:endParaRPr>
          </a:p>
          <a:p>
            <a:endParaRPr lang="en-US" dirty="0">
              <a:hlinkClick r:id="rId2"/>
            </a:endParaRPr>
          </a:p>
          <a:p>
            <a:endParaRPr lang="en-US" dirty="0"/>
          </a:p>
        </p:txBody>
      </p:sp>
      <p:pic>
        <p:nvPicPr>
          <p:cNvPr id="5" name="Picture 4" descr="Graphical user interface, chart&#10;&#10;Description automatically generated">
            <a:extLst>
              <a:ext uri="{FF2B5EF4-FFF2-40B4-BE49-F238E27FC236}">
                <a16:creationId xmlns:a16="http://schemas.microsoft.com/office/drawing/2014/main" id="{B1A80FB1-81B9-7D78-EB06-F824DBE051E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21"/>
          <a:stretch/>
        </p:blipFill>
        <p:spPr>
          <a:xfrm>
            <a:off x="6298158" y="1905000"/>
            <a:ext cx="5390061" cy="4343400"/>
          </a:xfrm>
          <a:prstGeom prst="rect">
            <a:avLst/>
          </a:prstGeom>
        </p:spPr>
      </p:pic>
      <p:pic>
        <p:nvPicPr>
          <p:cNvPr id="7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456D7897-B4C3-B4D8-597D-A66C4ACB64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57" y="1868187"/>
            <a:ext cx="5390060" cy="1557765"/>
          </a:xfrm>
          <a:prstGeom prst="rect">
            <a:avLst/>
          </a:prstGeom>
        </p:spPr>
      </p:pic>
      <p:pic>
        <p:nvPicPr>
          <p:cNvPr id="9" name="Picture 8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56478BF-F86E-5CD3-58A3-F4E965E822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454" y="4456065"/>
            <a:ext cx="3219852" cy="1830561"/>
          </a:xfrm>
          <a:prstGeom prst="rect">
            <a:avLst/>
          </a:prstGeom>
        </p:spPr>
      </p:pic>
      <p:pic>
        <p:nvPicPr>
          <p:cNvPr id="13" name="Picture 12" descr="Chart&#10;&#10;Description automatically generated">
            <a:extLst>
              <a:ext uri="{FF2B5EF4-FFF2-40B4-BE49-F238E27FC236}">
                <a16:creationId xmlns:a16="http://schemas.microsoft.com/office/drawing/2014/main" id="{E1B354A5-9175-3047-CCDD-743BC0DD866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955"/>
          <a:stretch/>
        </p:blipFill>
        <p:spPr>
          <a:xfrm>
            <a:off x="3690298" y="3493398"/>
            <a:ext cx="2246264" cy="2687556"/>
          </a:xfrm>
          <a:prstGeom prst="rect">
            <a:avLst/>
          </a:prstGeom>
        </p:spPr>
      </p:pic>
      <p:pic>
        <p:nvPicPr>
          <p:cNvPr id="15" name="Picture 14" descr="Chart, line chart&#10;&#10;Description automatically generated">
            <a:extLst>
              <a:ext uri="{FF2B5EF4-FFF2-40B4-BE49-F238E27FC236}">
                <a16:creationId xmlns:a16="http://schemas.microsoft.com/office/drawing/2014/main" id="{4FE3B36F-A6DC-ED6E-AE5B-A03C2F50922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729" y="2947929"/>
            <a:ext cx="1752600" cy="1453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245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90;p5"/>
          <p:cNvSpPr txBox="1">
            <a:spLocks/>
          </p:cNvSpPr>
          <p:nvPr/>
        </p:nvSpPr>
        <p:spPr>
          <a:xfrm>
            <a:off x="1066800" y="914400"/>
            <a:ext cx="8686800" cy="5334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marL="342900" indent="-34290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2200" b="0" i="0" kern="1200">
                <a:solidFill>
                  <a:srgbClr val="025BA8"/>
                </a:solidFill>
                <a:latin typeface="Gill Sans MT" panose="020B0502020104020203" pitchFamily="34" charset="77"/>
                <a:ea typeface="+mn-ea"/>
                <a:cs typeface="Times New Roman" pitchFamily="18" charset="0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i="0" kern="1200">
                <a:solidFill>
                  <a:schemeClr val="tx1"/>
                </a:solidFill>
                <a:latin typeface="Gill Sans MT" panose="020B0502020104020203" pitchFamily="34" charset="77"/>
                <a:ea typeface="+mn-ea"/>
                <a:cs typeface="Times New Roman" pitchFamily="18" charset="0"/>
              </a:defRPr>
            </a:lvl2pPr>
            <a:lvl3pPr marL="1200150" indent="-28575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i="0" kern="1200">
                <a:solidFill>
                  <a:schemeClr val="tx1"/>
                </a:solidFill>
                <a:latin typeface="Gill Sans MT" panose="020B0502020104020203" pitchFamily="34" charset="77"/>
                <a:ea typeface="+mn-ea"/>
                <a:cs typeface="Times New Roman" pitchFamily="18" charset="0"/>
              </a:defRPr>
            </a:lvl3pPr>
            <a:lvl4pPr marL="1657350" indent="-28575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Gill Sans MT" panose="020B0502020104020203" pitchFamily="34" charset="77"/>
                <a:ea typeface="+mn-ea"/>
                <a:cs typeface="Times New Roman" pitchFamily="18" charset="0"/>
              </a:defRPr>
            </a:lvl4pPr>
            <a:lvl5pPr marL="2000250" indent="-17145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Gill Sans MT" panose="020B0502020104020203" pitchFamily="34" charset="77"/>
                <a:ea typeface="+mn-ea"/>
                <a:cs typeface="Times New Roman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0"/>
              </a:spcAft>
              <a:buClr>
                <a:srgbClr val="025BA8"/>
              </a:buClr>
              <a:buSzPts val="2200"/>
              <a:buFont typeface="Arial" pitchFamily="34" charset="0"/>
              <a:buNone/>
            </a:pPr>
            <a:endParaRPr lang="en-US" dirty="0">
              <a:solidFill>
                <a:srgbClr val="005CA5"/>
              </a:solidFill>
            </a:endParaRPr>
          </a:p>
          <a:p>
            <a:pPr marL="0" indent="0" algn="ctr">
              <a:spcBef>
                <a:spcPts val="1200"/>
              </a:spcBef>
              <a:spcAft>
                <a:spcPts val="0"/>
              </a:spcAft>
              <a:buClr>
                <a:srgbClr val="025BA8"/>
              </a:buClr>
              <a:buSzPts val="2200"/>
              <a:buFont typeface="Arial" pitchFamily="34" charset="0"/>
              <a:buNone/>
            </a:pPr>
            <a:endParaRPr lang="en-US" dirty="0">
              <a:solidFill>
                <a:srgbClr val="005CA5"/>
              </a:solidFill>
            </a:endParaRPr>
          </a:p>
          <a:p>
            <a:pPr marL="0" indent="0" algn="ctr">
              <a:spcBef>
                <a:spcPts val="1200"/>
              </a:spcBef>
              <a:spcAft>
                <a:spcPts val="0"/>
              </a:spcAft>
              <a:buClr>
                <a:srgbClr val="025BA8"/>
              </a:buClr>
              <a:buSzPts val="2200"/>
              <a:buFont typeface="Arial" pitchFamily="34" charset="0"/>
              <a:buNone/>
            </a:pPr>
            <a:endParaRPr lang="en-US" dirty="0">
              <a:solidFill>
                <a:srgbClr val="005CA5"/>
              </a:solidFill>
            </a:endParaRPr>
          </a:p>
          <a:p>
            <a:pPr marL="0" indent="0" algn="ctr">
              <a:spcBef>
                <a:spcPts val="1200"/>
              </a:spcBef>
              <a:spcAft>
                <a:spcPts val="0"/>
              </a:spcAft>
              <a:buClr>
                <a:srgbClr val="005CA5"/>
              </a:buClr>
              <a:buSzPts val="2200"/>
              <a:buFont typeface="Arial" pitchFamily="34" charset="0"/>
              <a:buNone/>
            </a:pPr>
            <a:r>
              <a:rPr lang="en-US" dirty="0" err="1">
                <a:solidFill>
                  <a:srgbClr val="005CA5"/>
                </a:solidFill>
              </a:rPr>
              <a:t>rsopt</a:t>
            </a:r>
            <a:r>
              <a:rPr lang="en-US" dirty="0">
                <a:solidFill>
                  <a:srgbClr val="005CA5"/>
                </a:solidFill>
              </a:rPr>
              <a:t>: Chris Hall, </a:t>
            </a:r>
            <a:r>
              <a:rPr lang="en-US" dirty="0">
                <a:solidFill>
                  <a:srgbClr val="005CA5"/>
                </a:solidFill>
                <a:hlinkClick r:id="rId2"/>
              </a:rPr>
              <a:t>chall@radiasoft.net</a:t>
            </a:r>
            <a:endParaRPr lang="en-US" dirty="0">
              <a:solidFill>
                <a:srgbClr val="005CA5"/>
              </a:solidFill>
            </a:endParaRPr>
          </a:p>
          <a:p>
            <a:pPr marL="0" indent="0" algn="ctr">
              <a:spcBef>
                <a:spcPts val="1200"/>
              </a:spcBef>
              <a:spcAft>
                <a:spcPts val="0"/>
              </a:spcAft>
              <a:buClr>
                <a:srgbClr val="005CA5"/>
              </a:buClr>
              <a:buSzPts val="2200"/>
              <a:buFont typeface="Arial" pitchFamily="34" charset="0"/>
              <a:buNone/>
            </a:pPr>
            <a:r>
              <a:rPr lang="en-US" dirty="0">
                <a:solidFill>
                  <a:srgbClr val="005CA5"/>
                </a:solidFill>
              </a:rPr>
              <a:t>Sirepo Controls: Jonathan Edelen, </a:t>
            </a:r>
            <a:r>
              <a:rPr lang="en-US" dirty="0">
                <a:solidFill>
                  <a:srgbClr val="005CA5"/>
                </a:solidFill>
                <a:hlinkClick r:id="rId3"/>
              </a:rPr>
              <a:t>jedelen@radiasoft.net</a:t>
            </a:r>
            <a:endParaRPr lang="en-US" dirty="0">
              <a:solidFill>
                <a:srgbClr val="005CA5"/>
              </a:solidFill>
            </a:endParaRPr>
          </a:p>
          <a:p>
            <a:pPr marL="0" indent="0" algn="ctr">
              <a:spcBef>
                <a:spcPts val="1200"/>
              </a:spcBef>
              <a:spcAft>
                <a:spcPts val="0"/>
              </a:spcAft>
              <a:buClr>
                <a:srgbClr val="005CA5"/>
              </a:buClr>
              <a:buSzPts val="2200"/>
              <a:buFont typeface="Arial" pitchFamily="34" charset="0"/>
              <a:buNone/>
            </a:pPr>
            <a:endParaRPr lang="en-US" dirty="0">
              <a:solidFill>
                <a:srgbClr val="005CA5"/>
              </a:solidFill>
            </a:endParaRPr>
          </a:p>
          <a:p>
            <a:pPr marL="0" indent="0" algn="ctr">
              <a:spcBef>
                <a:spcPts val="1200"/>
              </a:spcBef>
              <a:spcAft>
                <a:spcPts val="0"/>
              </a:spcAft>
              <a:buClr>
                <a:srgbClr val="005CA5"/>
              </a:buClr>
              <a:buSzPts val="2200"/>
              <a:buFont typeface="Arial" pitchFamily="34" charset="0"/>
              <a:buNone/>
            </a:pPr>
            <a:endParaRPr lang="en-US" dirty="0">
              <a:solidFill>
                <a:srgbClr val="005C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7632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D63AD"/>
      </a:hlink>
      <a:folHlink>
        <a:srgbClr val="0D63A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template_DOE_wide" id="{82C0975B-0F26-EA4D-8BAE-27FEEE0B46BE}" vid="{59E5885E-6783-E545-82EB-840367B4235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Presentation_template_DOE_wide</Template>
  <TotalTime>9704</TotalTime>
  <Words>182</Words>
  <Application>Microsoft Macintosh PowerPoint</Application>
  <PresentationFormat>Widescreen</PresentationFormat>
  <Paragraphs>39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Century Gothic</vt:lpstr>
      <vt:lpstr>Gill Sans MT</vt:lpstr>
      <vt:lpstr>Office Theme</vt:lpstr>
      <vt:lpstr>RadiaSoft Tools for Online Optimization</vt:lpstr>
      <vt:lpstr>RadiaSoft tools for Online Models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Beam Dynamics Simulation Update Chris Hall</dc:title>
  <dc:creator>Chris Hall</dc:creator>
  <cp:lastModifiedBy>Jonathan Edelen</cp:lastModifiedBy>
  <cp:revision>161</cp:revision>
  <cp:lastPrinted>2021-05-24T04:07:59Z</cp:lastPrinted>
  <dcterms:created xsi:type="dcterms:W3CDTF">2020-12-08T18:20:15Z</dcterms:created>
  <dcterms:modified xsi:type="dcterms:W3CDTF">2022-11-01T18:43:40Z</dcterms:modified>
</cp:coreProperties>
</file>