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sldIdLst>
    <p:sldId id="1536" r:id="rId2"/>
    <p:sldId id="1462" r:id="rId3"/>
    <p:sldId id="1537" r:id="rId4"/>
    <p:sldId id="1513" r:id="rId5"/>
    <p:sldId id="1470" r:id="rId6"/>
    <p:sldId id="256" r:id="rId7"/>
    <p:sldId id="1407" r:id="rId8"/>
    <p:sldId id="138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8CAC44F-4CB2-694A-A42A-EE3FD45C882D}">
          <p14:sldIdLst>
            <p14:sldId id="1536"/>
            <p14:sldId id="1462"/>
            <p14:sldId id="1537"/>
            <p14:sldId id="1513"/>
            <p14:sldId id="1470"/>
            <p14:sldId id="256"/>
          </p14:sldIdLst>
        </p14:section>
        <p14:section name="Backups" id="{D24413AC-BC32-714F-A37A-F905DDCE7BD2}">
          <p14:sldIdLst>
            <p14:sldId id="1407"/>
            <p14:sldId id="1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A25F"/>
    <a:srgbClr val="00CACD"/>
    <a:srgbClr val="4ECDCC"/>
    <a:srgbClr val="61F2F0"/>
    <a:srgbClr val="D8D818"/>
    <a:srgbClr val="59D0CC"/>
    <a:srgbClr val="2A727F"/>
    <a:srgbClr val="00B9B8"/>
    <a:srgbClr val="1DC543"/>
    <a:srgbClr val="1E9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14"/>
    <p:restoredTop sz="78995"/>
  </p:normalViewPr>
  <p:slideViewPr>
    <p:cSldViewPr snapToGrid="0" snapToObjects="1">
      <p:cViewPr varScale="1">
        <p:scale>
          <a:sx n="88" d="100"/>
          <a:sy n="88" d="100"/>
        </p:scale>
        <p:origin x="160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8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Report of the HEPAP Subcommittee for Review of USPAS (2015), p 13.  In 2015, US produced only 40% of need at DOE labs, which is  40 new PhD accelerator scientists per year.  US unifversties produce 15-20.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67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6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8/41 URM</a:t>
            </a:r>
            <a:r>
              <a:rPr lang="en-US" dirty="0"/>
              <a:t>  (19.51%)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9/41 Female</a:t>
            </a:r>
            <a:r>
              <a:rPr lang="en-US" dirty="0"/>
              <a:t>  (21.95%)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1/41 Disability</a:t>
            </a:r>
            <a:r>
              <a:rPr lang="en-US" dirty="0"/>
              <a:t>  (2.44%)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1/41 First Gen</a:t>
            </a:r>
            <a:r>
              <a:rPr lang="en-US" dirty="0"/>
              <a:t>  (2.44%). We didn’t start tracking first generation college student status until late in year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03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what universities have REU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26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03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" y="28823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80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504" y="2318158"/>
            <a:ext cx="7712736" cy="2268045"/>
          </a:xfrm>
          <a:noFill/>
          <a:ln>
            <a:noFill/>
          </a:ln>
        </p:spPr>
        <p:txBody>
          <a:bodyPr/>
          <a:lstStyle>
            <a:lvl1pPr algn="ctr">
              <a:defRPr sz="6000">
                <a:solidFill>
                  <a:schemeClr val="tx2">
                    <a:lumMod val="50000"/>
                  </a:schemeClr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363894" y="1550784"/>
            <a:ext cx="8416212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61" y="128016"/>
            <a:ext cx="1347565" cy="1339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48DBB-9AD8-9740-862B-2CC8606F8F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3161" y="293772"/>
            <a:ext cx="5907413" cy="93155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78C7EF-53AF-4046-87D9-4DD9802A83E7}" type="datetime1">
              <a:rPr lang="en-US" smtClean="0"/>
              <a:t>10/31/22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07627"/>
            <a:ext cx="2286000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6705600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E5922F-36E2-9541-8140-CBC6EE33A95A}" type="datetime1">
              <a:rPr lang="en-US" smtClean="0"/>
              <a:t>10/31/22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189653"/>
            <a:ext cx="776224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9144000" cy="281940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87"/>
            <a:ext cx="9144000" cy="2562013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2AF55-8967-4D4F-AA12-10FAE7F13112}" type="datetime1">
              <a:rPr lang="en-US" smtClean="0"/>
              <a:t>10/31/22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3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3"/>
            <a:ext cx="4495800" cy="5632027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21173"/>
            <a:ext cx="4495800" cy="5632027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E2C252-04EC-FF4A-9225-FC3EF68A9825}" type="datetime1">
              <a:rPr lang="en-US" smtClean="0"/>
              <a:t>10/31/22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74E-302D-3E45-91FE-605D1DEE9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23F0D-0480-B847-AB72-DE3FA6367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210A4-AE0A-6441-8C78-5F553000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A084-58B2-D64E-AADC-5BABFC6A5DCF}" type="datetime1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92B5E-3EE8-4E49-B4FC-4C39A4A34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4892-5E25-CB41-98B4-D0467AEA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998E-045F-014D-85EA-C5F9FF22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7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64D52-9AD8-D849-8E7E-590F7941B5EC}" type="datetime1">
              <a:rPr lang="en-US" smtClean="0"/>
              <a:t>10/31/22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693887-287E-1842-9908-585F81F23398}" type="datetime1">
              <a:rPr lang="en-US" smtClean="0"/>
              <a:t>10/31/22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4495800" cy="560493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48267"/>
            <a:ext cx="4495800" cy="560493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CF180-A040-3946-B1A6-6529542E4ED3}" type="datetime1">
              <a:rPr lang="en-US" smtClean="0"/>
              <a:t>10/31/22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1395"/>
            <a:ext cx="4040188" cy="86906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61741"/>
            <a:ext cx="4040188" cy="4939059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11395"/>
            <a:ext cx="4041775" cy="86906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61741"/>
            <a:ext cx="4041775" cy="4939059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04CBC-6D45-D949-9397-ECD589F27F1E}" type="datetime1">
              <a:rPr lang="en-US" smtClean="0"/>
              <a:t>10/31/22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8A66C-9972-0343-80EF-CF3548BDA98F}" type="datetime1">
              <a:rPr lang="en-US" smtClean="0"/>
              <a:t>10/31/22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C76EDC-C1E6-0F4E-87CA-A82044D86FFF}" type="datetime1">
              <a:rPr lang="en-US" smtClean="0"/>
              <a:t>10/31/22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880534"/>
            <a:ext cx="3008313" cy="891117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80534"/>
            <a:ext cx="5111750" cy="5582180"/>
          </a:xfrm>
        </p:spPr>
        <p:txBody>
          <a:bodyPr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71651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BA7D1-6235-8F48-B381-4933541799C3}" type="datetime1">
              <a:rPr lang="en-US" smtClean="0"/>
              <a:t>10/31/22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94079"/>
            <a:ext cx="5486400" cy="383349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80FA9-9A96-2F4D-934F-6F4A3B50672E}" type="datetime1">
              <a:rPr lang="en-US" smtClean="0"/>
              <a:t>10/31/22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0905"/>
            <a:ext cx="9144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fld id="{6B64AEE1-8965-2046-89ED-6BADA5812902}" type="datetime1">
              <a:rPr lang="en-US" smtClean="0"/>
              <a:t>10/31/22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5344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160176" y="873448"/>
            <a:ext cx="8823648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45101" y="75683"/>
            <a:ext cx="734681" cy="713342"/>
          </a:xfrm>
          <a:prstGeom prst="rect">
            <a:avLst/>
          </a:prstGeom>
        </p:spPr>
      </p:pic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80" y="160184"/>
            <a:ext cx="609393" cy="6058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ln>
            <a:noFill/>
          </a:ln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ln>
            <a:noFill/>
          </a:ln>
          <a:solidFill>
            <a:schemeClr val="tx1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400">
          <a:ln>
            <a:noFill/>
          </a:ln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15.tiff"/><Relationship Id="rId7" Type="http://schemas.openxmlformats.org/officeDocument/2006/relationships/image" Target="../media/image19.png"/><Relationship Id="rId12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em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tiff"/><Relationship Id="rId1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jpg"/><Relationship Id="rId18" Type="http://schemas.microsoft.com/office/2007/relationships/hdphoto" Target="../media/hdphoto3.wdp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21" Type="http://schemas.openxmlformats.org/officeDocument/2006/relationships/image" Target="../media/image43.jpg"/><Relationship Id="rId34" Type="http://schemas.openxmlformats.org/officeDocument/2006/relationships/image" Target="../media/image56.jpg"/><Relationship Id="rId42" Type="http://schemas.openxmlformats.org/officeDocument/2006/relationships/image" Target="../media/image63.png"/><Relationship Id="rId7" Type="http://schemas.openxmlformats.org/officeDocument/2006/relationships/image" Target="../media/image30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jpg"/><Relationship Id="rId29" Type="http://schemas.openxmlformats.org/officeDocument/2006/relationships/image" Target="../media/image51.jp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11" Type="http://schemas.openxmlformats.org/officeDocument/2006/relationships/image" Target="../media/image34.jpg"/><Relationship Id="rId24" Type="http://schemas.openxmlformats.org/officeDocument/2006/relationships/image" Target="../media/image46.png"/><Relationship Id="rId32" Type="http://schemas.openxmlformats.org/officeDocument/2006/relationships/image" Target="../media/image54.jpg"/><Relationship Id="rId37" Type="http://schemas.openxmlformats.org/officeDocument/2006/relationships/image" Target="../media/image59.jpeg"/><Relationship Id="rId40" Type="http://schemas.microsoft.com/office/2007/relationships/hdphoto" Target="../media/hdphoto4.wdp"/><Relationship Id="rId45" Type="http://schemas.openxmlformats.org/officeDocument/2006/relationships/package" Target="../embeddings/Microsoft_Excel_Worksheet.xlsx"/><Relationship Id="rId5" Type="http://schemas.microsoft.com/office/2007/relationships/hdphoto" Target="../media/hdphoto2.wdp"/><Relationship Id="rId15" Type="http://schemas.openxmlformats.org/officeDocument/2006/relationships/image" Target="../media/image38.jpg"/><Relationship Id="rId23" Type="http://schemas.openxmlformats.org/officeDocument/2006/relationships/image" Target="../media/image45.JPG"/><Relationship Id="rId28" Type="http://schemas.openxmlformats.org/officeDocument/2006/relationships/image" Target="../media/image50.jpg"/><Relationship Id="rId36" Type="http://schemas.openxmlformats.org/officeDocument/2006/relationships/image" Target="../media/image58.jpeg"/><Relationship Id="rId10" Type="http://schemas.openxmlformats.org/officeDocument/2006/relationships/image" Target="../media/image33.tiff"/><Relationship Id="rId19" Type="http://schemas.openxmlformats.org/officeDocument/2006/relationships/image" Target="../media/image41.jpg"/><Relationship Id="rId31" Type="http://schemas.openxmlformats.org/officeDocument/2006/relationships/image" Target="../media/image53.jpg"/><Relationship Id="rId44" Type="http://schemas.openxmlformats.org/officeDocument/2006/relationships/image" Target="../media/image64.jpeg"/><Relationship Id="rId4" Type="http://schemas.openxmlformats.org/officeDocument/2006/relationships/image" Target="../media/image28.jpeg"/><Relationship Id="rId9" Type="http://schemas.openxmlformats.org/officeDocument/2006/relationships/image" Target="../media/image32.png"/><Relationship Id="rId14" Type="http://schemas.openxmlformats.org/officeDocument/2006/relationships/image" Target="../media/image37.jpg"/><Relationship Id="rId22" Type="http://schemas.openxmlformats.org/officeDocument/2006/relationships/image" Target="../media/image44.png"/><Relationship Id="rId27" Type="http://schemas.openxmlformats.org/officeDocument/2006/relationships/image" Target="../media/image49.tiff"/><Relationship Id="rId30" Type="http://schemas.openxmlformats.org/officeDocument/2006/relationships/image" Target="../media/image52.jpg"/><Relationship Id="rId35" Type="http://schemas.openxmlformats.org/officeDocument/2006/relationships/image" Target="../media/image57.jpeg"/><Relationship Id="rId43" Type="http://schemas.microsoft.com/office/2007/relationships/hdphoto" Target="../media/hdphoto5.wdp"/><Relationship Id="rId8" Type="http://schemas.openxmlformats.org/officeDocument/2006/relationships/image" Target="../media/image31.jpg"/><Relationship Id="rId3" Type="http://schemas.openxmlformats.org/officeDocument/2006/relationships/notesSlide" Target="../notesSlides/notesSlide4.xml"/><Relationship Id="rId12" Type="http://schemas.openxmlformats.org/officeDocument/2006/relationships/image" Target="../media/image35.jp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33" Type="http://schemas.openxmlformats.org/officeDocument/2006/relationships/image" Target="../media/image55.jpg"/><Relationship Id="rId38" Type="http://schemas.openxmlformats.org/officeDocument/2006/relationships/image" Target="../media/image60.jpeg"/><Relationship Id="rId46" Type="http://schemas.openxmlformats.org/officeDocument/2006/relationships/image" Target="../media/image27.emf"/><Relationship Id="rId20" Type="http://schemas.openxmlformats.org/officeDocument/2006/relationships/image" Target="../media/image42.jpeg"/><Relationship Id="rId41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F971CF48-0557-A547-8AC9-BF5B7D4D6C3E}"/>
              </a:ext>
            </a:extLst>
          </p:cNvPr>
          <p:cNvSpPr/>
          <p:nvPr/>
        </p:nvSpPr>
        <p:spPr>
          <a:xfrm>
            <a:off x="0" y="0"/>
            <a:ext cx="9144000" cy="207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7075D2-C697-FA46-A234-2784E1C8654B}"/>
              </a:ext>
            </a:extLst>
          </p:cNvPr>
          <p:cNvGrpSpPr/>
          <p:nvPr/>
        </p:nvGrpSpPr>
        <p:grpSpPr>
          <a:xfrm>
            <a:off x="4361099" y="2663620"/>
            <a:ext cx="3072983" cy="1989273"/>
            <a:chOff x="-14990" y="659564"/>
            <a:chExt cx="3072983" cy="198927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45AF6D-B0B2-F645-A047-B6C8850AB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693" y="659564"/>
              <a:ext cx="2111748" cy="1316125"/>
            </a:xfrm>
            <a:prstGeom prst="rect">
              <a:avLst/>
            </a:prstGeom>
            <a:effectLst>
              <a:glow rad="101600">
                <a:schemeClr val="accent4">
                  <a:alpha val="40000"/>
                </a:schemeClr>
              </a:glo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55A4DCC-2C76-7040-9B9B-8D1FBD7A619A}"/>
                </a:ext>
              </a:extLst>
            </p:cNvPr>
            <p:cNvSpPr txBox="1"/>
            <p:nvPr/>
          </p:nvSpPr>
          <p:spPr>
            <a:xfrm>
              <a:off x="-14990" y="2002506"/>
              <a:ext cx="3072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Ultrafast electron </a:t>
              </a:r>
              <a:br>
                <a:rPr lang="en-US"/>
              </a:br>
              <a:r>
                <a:rPr lang="en-US"/>
                <a:t>diffraction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346739-6FCF-5D47-A7CE-DCEBA133103E}"/>
              </a:ext>
            </a:extLst>
          </p:cNvPr>
          <p:cNvGrpSpPr/>
          <p:nvPr/>
        </p:nvGrpSpPr>
        <p:grpSpPr>
          <a:xfrm>
            <a:off x="1572822" y="2678610"/>
            <a:ext cx="3001053" cy="1208783"/>
            <a:chOff x="3995879" y="734515"/>
            <a:chExt cx="3001053" cy="1208783"/>
          </a:xfrm>
        </p:grpSpPr>
        <p:pic>
          <p:nvPicPr>
            <p:cNvPr id="25" name="Picture 4" descr="Image result for x-ray free electron laser">
              <a:extLst>
                <a:ext uri="{FF2B5EF4-FFF2-40B4-BE49-F238E27FC236}">
                  <a16:creationId xmlns:a16="http://schemas.microsoft.com/office/drawing/2014/main" id="{22CA574F-CA7E-C54D-A312-8814727180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879" y="734515"/>
              <a:ext cx="3001053" cy="824465"/>
            </a:xfrm>
            <a:prstGeom prst="rect">
              <a:avLst/>
            </a:prstGeom>
            <a:noFill/>
            <a:effectLst>
              <a:glow rad="101600">
                <a:schemeClr val="accent4"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529609-A887-5749-B1A7-F8661B902929}"/>
                </a:ext>
              </a:extLst>
            </p:cNvPr>
            <p:cNvSpPr txBox="1"/>
            <p:nvPr/>
          </p:nvSpPr>
          <p:spPr>
            <a:xfrm>
              <a:off x="4886795" y="1573966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X-ray FELs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C0DC25-9BDB-904E-874B-314F84E783F4}"/>
              </a:ext>
            </a:extLst>
          </p:cNvPr>
          <p:cNvGrpSpPr/>
          <p:nvPr/>
        </p:nvGrpSpPr>
        <p:grpSpPr>
          <a:xfrm>
            <a:off x="4241176" y="4762246"/>
            <a:ext cx="2908092" cy="2055403"/>
            <a:chOff x="4152275" y="3957403"/>
            <a:chExt cx="2908092" cy="205540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5ED142A-418F-3B40-A21C-157193035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096"/>
            <a:stretch/>
          </p:blipFill>
          <p:spPr>
            <a:xfrm>
              <a:off x="4393739" y="3957403"/>
              <a:ext cx="2477871" cy="1409072"/>
            </a:xfrm>
            <a:prstGeom prst="rect">
              <a:avLst/>
            </a:prstGeom>
            <a:effectLst>
              <a:glow rad="101600">
                <a:schemeClr val="accent4">
                  <a:alpha val="40000"/>
                </a:schemeClr>
              </a:glo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3A4E03-FFBA-584B-9E1D-2CA2BD622D2A}"/>
                </a:ext>
              </a:extLst>
            </p:cNvPr>
            <p:cNvSpPr txBox="1"/>
            <p:nvPr/>
          </p:nvSpPr>
          <p:spPr>
            <a:xfrm>
              <a:off x="4152275" y="5366475"/>
              <a:ext cx="2908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Beams for industry and the environment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02BDB4-B3F8-1348-8528-FA3307FC1F03}"/>
              </a:ext>
            </a:extLst>
          </p:cNvPr>
          <p:cNvGrpSpPr/>
          <p:nvPr/>
        </p:nvGrpSpPr>
        <p:grpSpPr>
          <a:xfrm>
            <a:off x="1593886" y="4393480"/>
            <a:ext cx="2633494" cy="2235041"/>
            <a:chOff x="2098202" y="3273843"/>
            <a:chExt cx="2633494" cy="22350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9BD46CB-0B38-B841-A33C-1F431E110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8202" y="3273843"/>
              <a:ext cx="2633494" cy="1777844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chemeClr val="accent4">
                  <a:alpha val="40000"/>
                </a:schemeClr>
              </a:glo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AC011D-9D12-7E44-B43E-6DBB7300A816}"/>
                </a:ext>
              </a:extLst>
            </p:cNvPr>
            <p:cNvSpPr txBox="1"/>
            <p:nvPr/>
          </p:nvSpPr>
          <p:spPr>
            <a:xfrm>
              <a:off x="2818151" y="5139552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Colliders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604EDD-BA01-2A49-8A2B-EE51FFF63C35}"/>
              </a:ext>
            </a:extLst>
          </p:cNvPr>
          <p:cNvGrpSpPr/>
          <p:nvPr/>
        </p:nvGrpSpPr>
        <p:grpSpPr>
          <a:xfrm>
            <a:off x="123370" y="2663619"/>
            <a:ext cx="1484026" cy="4184013"/>
            <a:chOff x="149900" y="2848127"/>
            <a:chExt cx="1484026" cy="4184013"/>
          </a:xfrm>
        </p:grpSpPr>
        <p:pic>
          <p:nvPicPr>
            <p:cNvPr id="43" name="Picture 8" descr="Image result for dynamic transmission electron microscopy">
              <a:extLst>
                <a:ext uri="{FF2B5EF4-FFF2-40B4-BE49-F238E27FC236}">
                  <a16:creationId xmlns:a16="http://schemas.microsoft.com/office/drawing/2014/main" id="{C7B8CE23-BC4E-5F4C-A8D1-430A5B2D20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680" r="29655"/>
            <a:stretch/>
          </p:blipFill>
          <p:spPr bwMode="auto">
            <a:xfrm>
              <a:off x="392207" y="2848127"/>
              <a:ext cx="974361" cy="3522694"/>
            </a:xfrm>
            <a:prstGeom prst="rect">
              <a:avLst/>
            </a:prstGeom>
            <a:noFill/>
            <a:effectLst>
              <a:glow rad="101600">
                <a:schemeClr val="accent4"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B7EC95-D273-AE4A-B012-032BE9448B15}"/>
                </a:ext>
              </a:extLst>
            </p:cNvPr>
            <p:cNvSpPr txBox="1"/>
            <p:nvPr/>
          </p:nvSpPr>
          <p:spPr>
            <a:xfrm>
              <a:off x="149900" y="6385809"/>
              <a:ext cx="14840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Electron microscopes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A0039B1-79B2-8943-8810-E057C15F4F84}"/>
              </a:ext>
            </a:extLst>
          </p:cNvPr>
          <p:cNvGrpSpPr/>
          <p:nvPr/>
        </p:nvGrpSpPr>
        <p:grpSpPr>
          <a:xfrm>
            <a:off x="500836" y="217201"/>
            <a:ext cx="8337505" cy="1871284"/>
            <a:chOff x="434717" y="541150"/>
            <a:chExt cx="6243492" cy="14013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85C238-1DBD-C84D-988C-1E9DB0A7B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0297"/>
            <a:stretch/>
          </p:blipFill>
          <p:spPr>
            <a:xfrm>
              <a:off x="1526726" y="541150"/>
              <a:ext cx="5151483" cy="14013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CC8CF82-13E8-754B-8209-4D600364E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4717" y="756899"/>
              <a:ext cx="1015013" cy="985593"/>
            </a:xfrm>
            <a:prstGeom prst="rect">
              <a:avLst/>
            </a:prstGeom>
          </p:spPr>
        </p:pic>
      </p:grpSp>
      <p:pic>
        <p:nvPicPr>
          <p:cNvPr id="10" name="Picture 6" descr="No photo description available.">
            <a:extLst>
              <a:ext uri="{FF2B5EF4-FFF2-40B4-BE49-F238E27FC236}">
                <a16:creationId xmlns:a16="http://schemas.microsoft.com/office/drawing/2014/main" id="{89299F7C-3F7C-981A-7A12-90765059A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6151" y="4815389"/>
            <a:ext cx="1746810" cy="149509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No alternative text description for this image">
            <a:extLst>
              <a:ext uri="{FF2B5EF4-FFF2-40B4-BE49-F238E27FC236}">
                <a16:creationId xmlns:a16="http://schemas.microsoft.com/office/drawing/2014/main" id="{23A79A34-31F4-3D54-2BCD-120F17B89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5585" y="3717936"/>
            <a:ext cx="1797375" cy="92844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No alternative text description for this image">
            <a:extLst>
              <a:ext uri="{FF2B5EF4-FFF2-40B4-BE49-F238E27FC236}">
                <a16:creationId xmlns:a16="http://schemas.microsoft.com/office/drawing/2014/main" id="{843C6F6B-6B88-94F5-FA91-A29FB9C3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586" y="2664754"/>
            <a:ext cx="1797374" cy="87472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061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73458" y="958087"/>
            <a:ext cx="7348400" cy="22313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1"/>
                </a:solidFill>
              </a:rPr>
              <a:t>Gaining the fundamental understanding needed to transform the brightness of electron beams</a:t>
            </a:r>
          </a:p>
          <a:p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Research themes: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Photoemission sources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Superconducting RF acceleration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dynamics and Control</a:t>
            </a:r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680"/>
          </a:xfrm>
        </p:spPr>
        <p:txBody>
          <a:bodyPr/>
          <a:lstStyle/>
          <a:p>
            <a:r>
              <a:rPr lang="en-US" dirty="0"/>
              <a:t>Center for Bright Beams - CBB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D8E456-969B-B111-1480-C020A4B2A4BE}"/>
              </a:ext>
            </a:extLst>
          </p:cNvPr>
          <p:cNvSpPr txBox="1"/>
          <p:nvPr/>
        </p:nvSpPr>
        <p:spPr>
          <a:xfrm>
            <a:off x="5104072" y="3372721"/>
            <a:ext cx="3912866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Transferring our knowledge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25A12-F51F-E026-3090-47080820C52F}"/>
              </a:ext>
            </a:extLst>
          </p:cNvPr>
          <p:cNvSpPr txBox="1"/>
          <p:nvPr/>
        </p:nvSpPr>
        <p:spPr>
          <a:xfrm>
            <a:off x="127062" y="3281877"/>
            <a:ext cx="4840724" cy="18825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400" dirty="0">
                <a:solidFill>
                  <a:schemeClr val="accent1"/>
                </a:solidFill>
              </a:rPr>
              <a:t>Training students and postdocs in accelerator science and related disciplines</a:t>
            </a:r>
          </a:p>
          <a:p>
            <a:pPr>
              <a:spcBef>
                <a:spcPts val="1000"/>
              </a:spcBef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To meet the demand at DOE labs and in industry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F42B0A-6037-0F2A-F51B-1728769EDE2B}"/>
              </a:ext>
            </a:extLst>
          </p:cNvPr>
          <p:cNvSpPr txBox="1"/>
          <p:nvPr/>
        </p:nvSpPr>
        <p:spPr>
          <a:xfrm>
            <a:off x="6408541" y="272948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This workshop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2B0015-567E-DC53-74B0-3FD80687C8CD}"/>
              </a:ext>
            </a:extLst>
          </p:cNvPr>
          <p:cNvCxnSpPr>
            <a:cxnSpLocks/>
          </p:cNvCxnSpPr>
          <p:nvPr/>
        </p:nvCxnSpPr>
        <p:spPr>
          <a:xfrm flipH="1">
            <a:off x="5991367" y="2932822"/>
            <a:ext cx="464024" cy="92333"/>
          </a:xfrm>
          <a:prstGeom prst="straightConnector1">
            <a:avLst/>
          </a:prstGeom>
          <a:ln w="47625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2B900C5-491E-7D4F-B4CB-D4470A32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367" y="4205833"/>
            <a:ext cx="1773775" cy="23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92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08536C-5D84-AB47-9B36-C6CF6198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CBB institutions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69BB8-6307-8543-8ADA-547CC59FE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4F503-E329-AD44-8EE3-54DADCF3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A1C676-D225-C44A-93E2-5FB3F0A74246}"/>
              </a:ext>
            </a:extLst>
          </p:cNvPr>
          <p:cNvSpPr txBox="1"/>
          <p:nvPr/>
        </p:nvSpPr>
        <p:spPr>
          <a:xfrm>
            <a:off x="395112" y="5515647"/>
            <a:ext cx="6713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3"/>
                </a:solidFill>
              </a:rPr>
              <a:t>CBB brings togethers experts in</a:t>
            </a:r>
            <a:br>
              <a:rPr lang="en-US" i="1" dirty="0">
                <a:solidFill>
                  <a:schemeClr val="accent3"/>
                </a:solidFill>
              </a:rPr>
            </a:br>
            <a:r>
              <a:rPr lang="en-US" i="1" dirty="0">
                <a:solidFill>
                  <a:schemeClr val="accent3"/>
                </a:solidFill>
              </a:rPr>
              <a:t>chemistry, surface science, condensed matter physics, </a:t>
            </a:r>
            <a:br>
              <a:rPr lang="en-US" i="1" dirty="0">
                <a:solidFill>
                  <a:schemeClr val="accent3"/>
                </a:solidFill>
              </a:rPr>
            </a:br>
            <a:r>
              <a:rPr lang="en-US" i="1" dirty="0">
                <a:solidFill>
                  <a:schemeClr val="accent3"/>
                </a:solidFill>
              </a:rPr>
              <a:t>ab initio physics, electron microscopy, and accelerator science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15E4D7-3E08-C619-01BB-457F8E8D6D60}"/>
              </a:ext>
            </a:extLst>
          </p:cNvPr>
          <p:cNvGrpSpPr/>
          <p:nvPr/>
        </p:nvGrpSpPr>
        <p:grpSpPr>
          <a:xfrm>
            <a:off x="7336279" y="970259"/>
            <a:ext cx="1595070" cy="5643191"/>
            <a:chOff x="7144893" y="1055320"/>
            <a:chExt cx="1595070" cy="56431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E239A9-B534-49E0-F000-55765D470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295" y="3530146"/>
              <a:ext cx="948266" cy="948266"/>
            </a:xfrm>
            <a:prstGeom prst="rect">
              <a:avLst/>
            </a:prstGeom>
          </p:spPr>
        </p:pic>
        <p:pic>
          <p:nvPicPr>
            <p:cNvPr id="11" name="Picture 10" descr="ucla-logotype-main-11-600x286.jpg">
              <a:extLst>
                <a:ext uri="{FF2B5EF4-FFF2-40B4-BE49-F238E27FC236}">
                  <a16:creationId xmlns:a16="http://schemas.microsoft.com/office/drawing/2014/main" id="{10193B45-74FD-7171-ED2A-AAB501E09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4602" y="4419899"/>
              <a:ext cx="975652" cy="46506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981D7B-07F4-E241-B72D-3B0B9795D16F}"/>
                </a:ext>
              </a:extLst>
            </p:cNvPr>
            <p:cNvSpPr/>
            <p:nvPr/>
          </p:nvSpPr>
          <p:spPr>
            <a:xfrm>
              <a:off x="7144893" y="1055320"/>
              <a:ext cx="1595070" cy="5643191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university-of-chicago.png">
              <a:extLst>
                <a:ext uri="{FF2B5EF4-FFF2-40B4-BE49-F238E27FC236}">
                  <a16:creationId xmlns:a16="http://schemas.microsoft.com/office/drawing/2014/main" id="{E4AA12CC-0191-C5EA-A8D0-1DF2CD264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4652" y="2417943"/>
              <a:ext cx="1175553" cy="313481"/>
            </a:xfrm>
            <a:prstGeom prst="rect">
              <a:avLst/>
            </a:prstGeom>
          </p:spPr>
        </p:pic>
        <p:pic>
          <p:nvPicPr>
            <p:cNvPr id="14" name="Picture 13" descr="1024px-BYU_Medallion_Logo.svg.png">
              <a:extLst>
                <a:ext uri="{FF2B5EF4-FFF2-40B4-BE49-F238E27FC236}">
                  <a16:creationId xmlns:a16="http://schemas.microsoft.com/office/drawing/2014/main" id="{DD499537-8FDA-D580-F1A6-6D265E772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401" y="1790742"/>
              <a:ext cx="606055" cy="606055"/>
            </a:xfrm>
            <a:prstGeom prst="rect">
              <a:avLst/>
            </a:prstGeom>
          </p:spPr>
        </p:pic>
        <p:pic>
          <p:nvPicPr>
            <p:cNvPr id="15" name="Picture 14" descr="LBNL.png">
              <a:extLst>
                <a:ext uri="{FF2B5EF4-FFF2-40B4-BE49-F238E27FC236}">
                  <a16:creationId xmlns:a16="http://schemas.microsoft.com/office/drawing/2014/main" id="{E065941A-2E7D-262E-3E8D-E16C2CDA9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67"/>
            <a:stretch/>
          </p:blipFill>
          <p:spPr>
            <a:xfrm>
              <a:off x="7584758" y="5786619"/>
              <a:ext cx="715341" cy="469942"/>
            </a:xfrm>
            <a:prstGeom prst="rect">
              <a:avLst/>
            </a:prstGeom>
          </p:spPr>
        </p:pic>
        <p:pic>
          <p:nvPicPr>
            <p:cNvPr id="16" name="Picture 15" descr="FNAL-Logo-NAL-Blue.jpg">
              <a:extLst>
                <a:ext uri="{FF2B5EF4-FFF2-40B4-BE49-F238E27FC236}">
                  <a16:creationId xmlns:a16="http://schemas.microsoft.com/office/drawing/2014/main" id="{989CE307-CB4B-6529-B7C9-5659ED6CF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4060" y="5519869"/>
              <a:ext cx="1136737" cy="24297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90C9E7-7712-9D03-AF68-8E12A67B2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3847" y="1109728"/>
              <a:ext cx="717163" cy="621938"/>
            </a:xfrm>
            <a:prstGeom prst="rect">
              <a:avLst/>
            </a:prstGeom>
          </p:spPr>
        </p:pic>
        <p:pic>
          <p:nvPicPr>
            <p:cNvPr id="18" name="Picture 17" descr="UFlorida.bmp">
              <a:extLst>
                <a:ext uri="{FF2B5EF4-FFF2-40B4-BE49-F238E27FC236}">
                  <a16:creationId xmlns:a16="http://schemas.microsoft.com/office/drawing/2014/main" id="{0255733F-5EFC-1303-C647-91B1E615F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2231" y="3385640"/>
              <a:ext cx="1080394" cy="19826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9A12231-44BB-B129-432D-5DCCB2E89FCC}"/>
                </a:ext>
              </a:extLst>
            </p:cNvPr>
            <p:cNvGrpSpPr/>
            <p:nvPr/>
          </p:nvGrpSpPr>
          <p:grpSpPr>
            <a:xfrm>
              <a:off x="7306224" y="2725521"/>
              <a:ext cx="1272409" cy="553614"/>
              <a:chOff x="7214988" y="2725521"/>
              <a:chExt cx="1272409" cy="55361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4FB18B9-E836-9334-7329-9EBACA09BF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64" r="39930" b="16510"/>
              <a:stretch/>
            </p:blipFill>
            <p:spPr>
              <a:xfrm>
                <a:off x="7699480" y="2725521"/>
                <a:ext cx="787917" cy="553614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8A624FC-119D-F1DE-F418-F160F7DDEF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" r="73617" b="-2613"/>
              <a:stretch/>
            </p:blipFill>
            <p:spPr>
              <a:xfrm>
                <a:off x="7214988" y="2853769"/>
                <a:ext cx="433015" cy="42106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B0D653C-C3DA-0916-5912-92DCF1DD1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27892" y="6309956"/>
              <a:ext cx="829073" cy="36429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705E93D-D0D6-E033-5DE5-00362F3D9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27339" y="4848222"/>
              <a:ext cx="830179" cy="53961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76F636A-796C-5941-8C0D-4B1C9E927F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27" y="1334226"/>
            <a:ext cx="7197401" cy="365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07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DEC31B-A632-0540-A7DD-1BE2CB57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59" y="61988"/>
            <a:ext cx="9144000" cy="853440"/>
          </a:xfrm>
        </p:spPr>
        <p:txBody>
          <a:bodyPr/>
          <a:lstStyle/>
          <a:p>
            <a:r>
              <a:rPr lang="en-US" dirty="0"/>
              <a:t>Student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03232-1D54-5949-85C6-E08DD093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0670" y="7543800"/>
            <a:ext cx="685800" cy="228600"/>
          </a:xfrm>
        </p:spPr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B29F4-FA58-0B44-B226-368C29D6BF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7190" y="2472829"/>
            <a:ext cx="582668" cy="74723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13F00-8A9A-A64C-AED2-E7E511B39C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533" y="2472829"/>
            <a:ext cx="528676" cy="677996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480C2-084A-AE4B-ADFF-4AA27415D0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210"/>
          <a:stretch/>
        </p:blipFill>
        <p:spPr>
          <a:xfrm>
            <a:off x="1543423" y="2472829"/>
            <a:ext cx="552389" cy="677996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6A7486-BAFF-5448-8DE3-D169BA780F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67" r="24630"/>
          <a:stretch/>
        </p:blipFill>
        <p:spPr>
          <a:xfrm>
            <a:off x="2234027" y="2472829"/>
            <a:ext cx="588893" cy="677996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CD60B0-F6B6-9942-9D66-9EF32B8164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1134" y="2472829"/>
            <a:ext cx="548174" cy="69706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8DA65E-0A1D-1F41-A6AA-5B6784241F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7522" y="2472829"/>
            <a:ext cx="483674" cy="69547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3ADD6A-03F5-664D-AA43-E8E257C2F6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411" y="2472829"/>
            <a:ext cx="557648" cy="69706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7A4B09-B8C8-9948-8A08-6048EB0072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273" y="2472829"/>
            <a:ext cx="628691" cy="698546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490B59-98C3-A746-BAAE-0C44EBA823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179" y="2472829"/>
            <a:ext cx="497123" cy="709892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8FEF9-DCE3-CD46-AB34-E2D421412D1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584" r="49096" b="38975"/>
          <a:stretch/>
        </p:blipFill>
        <p:spPr>
          <a:xfrm>
            <a:off x="6367516" y="2472829"/>
            <a:ext cx="590577" cy="744209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2CF4D-2D30-AA49-80C7-EEAE7366CD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96308" y="2472829"/>
            <a:ext cx="582668" cy="73207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63E316-F670-B743-A211-AB1C62BB82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75354" y="2472829"/>
            <a:ext cx="621116" cy="73207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D5FCC7-57A7-B34D-AF52-E4E3DF6C299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32000"/>
                    </a14:imgEffect>
                    <a14:imgEffect>
                      <a14:brightnessContrast bright="39000" contrast="5000"/>
                    </a14:imgEffect>
                  </a14:imgLayer>
                </a14:imgProps>
              </a:ext>
            </a:extLst>
          </a:blip>
          <a:srcRect l="8570" r="5010"/>
          <a:stretch/>
        </p:blipFill>
        <p:spPr>
          <a:xfrm>
            <a:off x="101311" y="3293142"/>
            <a:ext cx="590550" cy="71703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B66CC9-0813-564D-BFE3-02D47DE1FA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13802" y="3330003"/>
            <a:ext cx="582668" cy="72833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DFFDE-DB10-A946-8DE2-B7B869E21B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6528" y="4202104"/>
            <a:ext cx="548174" cy="70300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1C310-2F0E-734F-BEB3-723D37BE510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13803" y="5065981"/>
            <a:ext cx="591710" cy="73963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23321E-8A69-034B-BDC5-738AD66FA2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57715" y="6089855"/>
            <a:ext cx="591710" cy="72433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D2C21D-144F-1644-B65C-83933223EEC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-5494"/>
          <a:stretch/>
        </p:blipFill>
        <p:spPr>
          <a:xfrm>
            <a:off x="101311" y="4211964"/>
            <a:ext cx="590550" cy="683282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7251E8-DE73-E341-B041-DB066950D85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869" y="5094954"/>
            <a:ext cx="590549" cy="695257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C02428C-8A9D-5147-8C7B-C19297A40C1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2840" y="6089855"/>
            <a:ext cx="582946" cy="72433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DD86C1-CCDC-9543-A8F9-875CAB090D2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7285" y="6089855"/>
            <a:ext cx="585479" cy="72433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02D615A-A9FE-3C4C-823D-EF5BF0F7CA7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44263" y="6089856"/>
            <a:ext cx="578961" cy="736166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118C42D-B1D9-B840-930C-57BCFB5B24D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2029" r="12327"/>
          <a:stretch/>
        </p:blipFill>
        <p:spPr>
          <a:xfrm>
            <a:off x="2124723" y="6089855"/>
            <a:ext cx="591711" cy="745266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82B7D8-4CB3-944E-8852-00F602EE907C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0991"/>
          <a:stretch/>
        </p:blipFill>
        <p:spPr>
          <a:xfrm>
            <a:off x="2817933" y="6089855"/>
            <a:ext cx="610422" cy="736166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5" name="Picture 4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BA4E7B97-E6C8-3245-B259-B76E4160776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811551" y="6089856"/>
            <a:ext cx="591711" cy="72433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1" name="Picture 10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0C162906-6903-F04C-9772-E4B1E83CC8E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113840" y="6089856"/>
            <a:ext cx="596213" cy="73023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7" name="Picture 1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F17B6CC-FDB4-C941-BE01-CACB8224306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420630" y="6089856"/>
            <a:ext cx="591711" cy="739639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4" name="Picture 23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2DF8411F-9E95-E246-B1B4-0CCB3A9E114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708710" y="6089856"/>
            <a:ext cx="610422" cy="745267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71AB078-82CB-4249-8FAE-49B2CC221B7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984443" y="6089856"/>
            <a:ext cx="622769" cy="736166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090" name="Picture 18" descr="Cameron Duncan">
            <a:extLst>
              <a:ext uri="{FF2B5EF4-FFF2-40B4-BE49-F238E27FC236}">
                <a16:creationId xmlns:a16="http://schemas.microsoft.com/office/drawing/2014/main" id="{4FFB7F86-3565-2E84-374D-550CC88D5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b="7565"/>
          <a:stretch/>
        </p:blipFill>
        <p:spPr bwMode="auto">
          <a:xfrm>
            <a:off x="3529854" y="6089856"/>
            <a:ext cx="610362" cy="724904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Matthew Gordon">
            <a:extLst>
              <a:ext uri="{FF2B5EF4-FFF2-40B4-BE49-F238E27FC236}">
                <a16:creationId xmlns:a16="http://schemas.microsoft.com/office/drawing/2014/main" id="{0BD0E553-3499-5EF1-9F8B-EBE06DCFA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r="10086" b="22756"/>
          <a:stretch/>
        </p:blipFill>
        <p:spPr bwMode="auto">
          <a:xfrm>
            <a:off x="4241715" y="6089855"/>
            <a:ext cx="641229" cy="724904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William Li">
            <a:extLst>
              <a:ext uri="{FF2B5EF4-FFF2-40B4-BE49-F238E27FC236}">
                <a16:creationId xmlns:a16="http://schemas.microsoft.com/office/drawing/2014/main" id="{C49192A3-544D-6976-9695-85E44E3CD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9" y="2472829"/>
            <a:ext cx="626490" cy="674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J. Kevin Nangoi">
            <a:extLst>
              <a:ext uri="{FF2B5EF4-FFF2-40B4-BE49-F238E27FC236}">
                <a16:creationId xmlns:a16="http://schemas.microsoft.com/office/drawing/2014/main" id="{41BCF9C3-64AE-AACD-C159-0DE3A297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86" y="5069947"/>
            <a:ext cx="661472" cy="720263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Oksana Chubenko">
            <a:extLst>
              <a:ext uri="{FF2B5EF4-FFF2-40B4-BE49-F238E27FC236}">
                <a16:creationId xmlns:a16="http://schemas.microsoft.com/office/drawing/2014/main" id="{EA32DD10-0F27-F4DF-1123-7FB0C9215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41" r="24842" b="30136"/>
          <a:stretch/>
        </p:blipFill>
        <p:spPr bwMode="auto">
          <a:xfrm>
            <a:off x="7789665" y="3357746"/>
            <a:ext cx="656634" cy="733782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Rachael Farber">
            <a:extLst>
              <a:ext uri="{FF2B5EF4-FFF2-40B4-BE49-F238E27FC236}">
                <a16:creationId xmlns:a16="http://schemas.microsoft.com/office/drawing/2014/main" id="{867AF632-4460-0BD5-3FBE-456F0768C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 r="5780" b="8238"/>
          <a:stretch/>
        </p:blipFill>
        <p:spPr bwMode="auto">
          <a:xfrm>
            <a:off x="825866" y="5081859"/>
            <a:ext cx="622225" cy="691679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Dulanga Somaratne">
            <a:extLst>
              <a:ext uri="{FF2B5EF4-FFF2-40B4-BE49-F238E27FC236}">
                <a16:creationId xmlns:a16="http://schemas.microsoft.com/office/drawing/2014/main" id="{8EBC6A25-B920-B201-1C13-CF62634D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69" y="3309891"/>
            <a:ext cx="599794" cy="717034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Chenyu Zhang">
            <a:extLst>
              <a:ext uri="{FF2B5EF4-FFF2-40B4-BE49-F238E27FC236}">
                <a16:creationId xmlns:a16="http://schemas.microsoft.com/office/drawing/2014/main" id="{1F9E181E-05C2-F431-0E53-A9FF6C041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83" y="4200655"/>
            <a:ext cx="640082" cy="691679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C175309B-FEF6-FD1E-33AF-CCFFBAE96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0812" y="6895894"/>
            <a:ext cx="5486400" cy="228600"/>
          </a:xfrm>
        </p:spPr>
        <p:txBody>
          <a:bodyPr/>
          <a:lstStyle/>
          <a:p>
            <a:r>
              <a:rPr lang="en-US"/>
              <a:t>CBB | Machine Learning Applications for Particle Accelerators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016A1D-4478-2632-E472-4467023D3FC1}"/>
              </a:ext>
            </a:extLst>
          </p:cNvPr>
          <p:cNvSpPr txBox="1"/>
          <p:nvPr/>
        </p:nvSpPr>
        <p:spPr>
          <a:xfrm>
            <a:off x="67843" y="902022"/>
            <a:ext cx="8981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B31B1B"/>
                </a:solidFill>
              </a:rPr>
              <a:t>41 highly-trained scientists by the end of year 5 </a:t>
            </a:r>
            <a:r>
              <a:rPr lang="en-US" dirty="0">
                <a:solidFill>
                  <a:srgbClr val="000000"/>
                </a:solidFill>
              </a:rPr>
              <a:t> Interdisciplinary team science, plus  training in entrepreneurship, communication, ethics, mentorship, diversity &amp; inclusion....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B31B1B"/>
                </a:solidFill>
              </a:rPr>
              <a:t>CBB priority: </a:t>
            </a:r>
            <a:r>
              <a:rPr lang="en-US" b="1" dirty="0">
                <a:solidFill>
                  <a:srgbClr val="B31B1B"/>
                </a:solidFill>
              </a:rPr>
              <a:t>Diversity</a:t>
            </a:r>
            <a:r>
              <a:rPr lang="en-US" dirty="0">
                <a:solidFill>
                  <a:srgbClr val="B31B1B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 Accelerator Division of the American Physical Society has the lowest female representation of all 16 APS units except one (10%)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30C6E37-75A8-1441-9692-09B3C754AB91}"/>
              </a:ext>
            </a:extLst>
          </p:cNvPr>
          <p:cNvGrpSpPr/>
          <p:nvPr/>
        </p:nvGrpSpPr>
        <p:grpSpPr>
          <a:xfrm>
            <a:off x="1654473" y="3383067"/>
            <a:ext cx="6456941" cy="2637599"/>
            <a:chOff x="1654473" y="3383067"/>
            <a:chExt cx="6456941" cy="2637599"/>
          </a:xfrm>
        </p:grpSpPr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F5BA7222-BA1E-3932-2549-2D241AED96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1054075"/>
                </p:ext>
              </p:extLst>
            </p:nvPr>
          </p:nvGraphicFramePr>
          <p:xfrm>
            <a:off x="1654473" y="3383067"/>
            <a:ext cx="6456941" cy="26375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Worksheet" r:id="rId45" imgW="16014700" imgH="5880100" progId="Excel.Sheet.12">
                    <p:embed/>
                  </p:oleObj>
                </mc:Choice>
                <mc:Fallback>
                  <p:oleObj name="Worksheet" r:id="rId45" imgW="16014700" imgH="5880100" progId="Excel.Sheet.12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F5BA7222-BA1E-3932-2549-2D241AED960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6"/>
                        <a:stretch>
                          <a:fillRect/>
                        </a:stretch>
                      </p:blipFill>
                      <p:spPr>
                        <a:xfrm>
                          <a:off x="1654473" y="3383067"/>
                          <a:ext cx="6456941" cy="26375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D454F4-F63D-D342-85E2-ACD3477DAF1A}"/>
                </a:ext>
              </a:extLst>
            </p:cNvPr>
            <p:cNvSpPr txBox="1"/>
            <p:nvPr/>
          </p:nvSpPr>
          <p:spPr>
            <a:xfrm>
              <a:off x="1890639" y="5427223"/>
              <a:ext cx="841248" cy="1005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0" tIns="0" bIns="0" rtlCol="0" anchor="ctr">
              <a:spAutoFit/>
            </a:bodyPr>
            <a:lstStyle/>
            <a:p>
              <a:r>
                <a:rPr lang="en-US" sz="600">
                  <a:latin typeface="Calibri" panose="020F0502020204030204" pitchFamily="34" charset="0"/>
                  <a:cs typeface="Calibri" panose="020F0502020204030204" pitchFamily="34" charset="0"/>
                </a:rPr>
                <a:t>Allison McMillan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58661DA-25E3-2A45-9873-9DF30E28AEE0}"/>
                </a:ext>
              </a:extLst>
            </p:cNvPr>
            <p:cNvSpPr txBox="1"/>
            <p:nvPr/>
          </p:nvSpPr>
          <p:spPr>
            <a:xfrm>
              <a:off x="2743199" y="5431416"/>
              <a:ext cx="1508760" cy="1005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0" tIns="0" bIns="0" rtlCol="0" anchor="ctr">
              <a:spAutoFit/>
            </a:bodyPr>
            <a:lstStyle/>
            <a:p>
              <a:r>
                <a:rPr lang="en-US" sz="600">
                  <a:latin typeface="Calibri" panose="020F0502020204030204" pitchFamily="34" charset="0"/>
                  <a:cs typeface="Calibri" panose="020F0502020204030204" pitchFamily="34" charset="0"/>
                </a:rPr>
                <a:t>Interviewing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A0B9D4-A4B9-EC48-9F3D-0BC78579443F}"/>
                </a:ext>
              </a:extLst>
            </p:cNvPr>
            <p:cNvSpPr txBox="1"/>
            <p:nvPr/>
          </p:nvSpPr>
          <p:spPr>
            <a:xfrm>
              <a:off x="4827803" y="3876527"/>
              <a:ext cx="832104" cy="1005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0" tIns="0" bIns="0" rtlCol="0" anchor="ctr">
              <a:spAutoFit/>
            </a:bodyPr>
            <a:lstStyle/>
            <a:p>
              <a:r>
                <a:rPr lang="en-US" sz="600">
                  <a:latin typeface="Calibri" panose="020F0502020204030204" pitchFamily="34" charset="0"/>
                  <a:cs typeface="Calibri" panose="020F0502020204030204" pitchFamily="34" charset="0"/>
                </a:rPr>
                <a:t>Aron Tesfamichael* 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DC73507-919D-454F-A91D-BBF0493496CD}"/>
                </a:ext>
              </a:extLst>
            </p:cNvPr>
            <p:cNvSpPr txBox="1"/>
            <p:nvPr/>
          </p:nvSpPr>
          <p:spPr>
            <a:xfrm>
              <a:off x="5680361" y="3875473"/>
              <a:ext cx="1325880" cy="1005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0" tIns="0" bIns="0" rtlCol="0" anchor="ctr">
              <a:spAutoFit/>
            </a:bodyPr>
            <a:lstStyle/>
            <a:p>
              <a:r>
                <a:rPr lang="en-US" sz="600">
                  <a:latin typeface="Calibri" panose="020F0502020204030204" pitchFamily="34" charset="0"/>
                  <a:cs typeface="Calibri" panose="020F0502020204030204" pitchFamily="34" charset="0"/>
                </a:rPr>
                <a:t>Unknown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CD8A2CB-AE11-034E-A8B3-081DED817EE4}"/>
                </a:ext>
              </a:extLst>
            </p:cNvPr>
            <p:cNvSpPr txBox="1"/>
            <p:nvPr/>
          </p:nvSpPr>
          <p:spPr>
            <a:xfrm>
              <a:off x="5672930" y="5672767"/>
              <a:ext cx="1343892" cy="9233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0" tIns="0" bIns="0" rtlCol="0" anchor="ctr">
              <a:spAutoFit/>
            </a:bodyPr>
            <a:lstStyle/>
            <a:p>
              <a:r>
                <a:rPr lang="en-US" sz="600">
                  <a:latin typeface="Calibri" panose="020F0502020204030204" pitchFamily="34" charset="0"/>
                  <a:cs typeface="Calibri" panose="020F0502020204030204" pitchFamily="34" charset="0"/>
                </a:rPr>
                <a:t>Unknown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1E10279-F8D4-F74D-815D-E53CBC14DFA7}"/>
                </a:ext>
              </a:extLst>
            </p:cNvPr>
            <p:cNvSpPr txBox="1"/>
            <p:nvPr/>
          </p:nvSpPr>
          <p:spPr>
            <a:xfrm>
              <a:off x="4835237" y="5669171"/>
              <a:ext cx="817418" cy="1005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0" tIns="0" bIns="0" rtlCol="0" anchor="ctr">
              <a:spAutoFit/>
            </a:bodyPr>
            <a:lstStyle/>
            <a:p>
              <a:r>
                <a:rPr lang="en-US" sz="600">
                  <a:latin typeface="Calibri" panose="020F0502020204030204" pitchFamily="34" charset="0"/>
                  <a:cs typeface="Calibri" panose="020F0502020204030204" pitchFamily="34" charset="0"/>
                </a:rPr>
                <a:t>Dulanga Somartne 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EBEC88-2F89-8843-ACC0-144BC09E0093}"/>
              </a:ext>
            </a:extLst>
          </p:cNvPr>
          <p:cNvSpPr/>
          <p:nvPr/>
        </p:nvSpPr>
        <p:spPr>
          <a:xfrm>
            <a:off x="2081112" y="3395278"/>
            <a:ext cx="5516380" cy="614596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20% URM and 22% female</a:t>
            </a:r>
          </a:p>
        </p:txBody>
      </p:sp>
    </p:spTree>
    <p:extLst>
      <p:ext uri="{BB962C8B-B14F-4D97-AF65-F5344CB8AC3E}">
        <p14:creationId xmlns:p14="http://schemas.microsoft.com/office/powerpoint/2010/main" val="31295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838DE9-FDCF-844E-B437-DC047746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4380"/>
          </a:xfrm>
        </p:spPr>
        <p:txBody>
          <a:bodyPr/>
          <a:lstStyle/>
          <a:p>
            <a:r>
              <a:rPr lang="en-US" dirty="0"/>
              <a:t>Undergraduate Research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E38F1-A8BA-594E-ADA6-D48D62622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CBB | Machine Learning Applications for Particle Accelerators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D5CC8-D543-7146-9B96-95AEEE830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170527-E7E5-1B48-8830-F7CFF23C9BF3}"/>
              </a:ext>
            </a:extLst>
          </p:cNvPr>
          <p:cNvGrpSpPr/>
          <p:nvPr/>
        </p:nvGrpSpPr>
        <p:grpSpPr>
          <a:xfrm>
            <a:off x="5050090" y="997825"/>
            <a:ext cx="3987383" cy="1715994"/>
            <a:chOff x="-640664" y="0"/>
            <a:chExt cx="3935044" cy="15080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2F1B2B-2CB3-8B4C-AED1-2A5CBA77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40664" y="0"/>
              <a:ext cx="3935044" cy="1140460"/>
            </a:xfrm>
            <a:prstGeom prst="rect">
              <a:avLst/>
            </a:prstGeom>
          </p:spPr>
        </p:pic>
        <p:sp>
          <p:nvSpPr>
            <p:cNvPr id="9" name="Text Box 166">
              <a:extLst>
                <a:ext uri="{FF2B5EF4-FFF2-40B4-BE49-F238E27FC236}">
                  <a16:creationId xmlns:a16="http://schemas.microsoft.com/office/drawing/2014/main" id="{6A586790-E749-3544-878C-A794E01015CC}"/>
                </a:ext>
              </a:extLst>
            </p:cNvPr>
            <p:cNvSpPr txBox="1"/>
            <p:nvPr/>
          </p:nvSpPr>
          <p:spPr>
            <a:xfrm>
              <a:off x="17498" y="1147382"/>
              <a:ext cx="3251835" cy="36068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Participants in the </a:t>
              </a:r>
              <a:br>
                <a:rPr lang="en-US" sz="120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en-US" sz="120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virtual 2020 REU</a:t>
              </a:r>
              <a:endParaRPr lang="en-US" sz="1200" i="1" dirty="0">
                <a:solidFill>
                  <a:srgbClr val="CBCCC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D7D427-210A-8D4E-984A-2FB84C39D987}"/>
              </a:ext>
            </a:extLst>
          </p:cNvPr>
          <p:cNvGrpSpPr/>
          <p:nvPr/>
        </p:nvGrpSpPr>
        <p:grpSpPr>
          <a:xfrm>
            <a:off x="7201212" y="4662557"/>
            <a:ext cx="1931689" cy="2195443"/>
            <a:chOff x="8515350" y="913620"/>
            <a:chExt cx="2571818" cy="2918678"/>
          </a:xfrm>
        </p:grpSpPr>
        <p:pic>
          <p:nvPicPr>
            <p:cNvPr id="6148" name="Picture 4" descr="a portrait of Zeinab Ismail">
              <a:extLst>
                <a:ext uri="{FF2B5EF4-FFF2-40B4-BE49-F238E27FC236}">
                  <a16:creationId xmlns:a16="http://schemas.microsoft.com/office/drawing/2014/main" id="{A82C4E08-8E41-ED48-B523-13970E6402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5" t="5861"/>
            <a:stretch/>
          </p:blipFill>
          <p:spPr bwMode="auto">
            <a:xfrm>
              <a:off x="8680438" y="913620"/>
              <a:ext cx="2283373" cy="2245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C9ACC0-C883-4A49-ABA5-A6BD7E82A7FD}"/>
                </a:ext>
              </a:extLst>
            </p:cNvPr>
            <p:cNvSpPr txBox="1"/>
            <p:nvPr/>
          </p:nvSpPr>
          <p:spPr>
            <a:xfrm>
              <a:off x="8515350" y="3218549"/>
              <a:ext cx="2571818" cy="613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Zeinab Ismail, REU 2021 </a:t>
              </a:r>
            </a:p>
            <a:p>
              <a:endParaRPr lang="en-US" sz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46AB1-D1DF-6141-82E1-6D2700B54625}"/>
              </a:ext>
            </a:extLst>
          </p:cNvPr>
          <p:cNvGrpSpPr/>
          <p:nvPr/>
        </p:nvGrpSpPr>
        <p:grpSpPr>
          <a:xfrm>
            <a:off x="7193683" y="2503356"/>
            <a:ext cx="2143592" cy="1978269"/>
            <a:chOff x="7209697" y="2986076"/>
            <a:chExt cx="3699606" cy="2977673"/>
          </a:xfrm>
        </p:grpSpPr>
        <p:pic>
          <p:nvPicPr>
            <p:cNvPr id="6145" name="Picture 1">
              <a:extLst>
                <a:ext uri="{FF2B5EF4-FFF2-40B4-BE49-F238E27FC236}">
                  <a16:creationId xmlns:a16="http://schemas.microsoft.com/office/drawing/2014/main" id="{D7C06946-A2C8-F94C-B70D-BF2B7082C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609" y="2986076"/>
              <a:ext cx="2956265" cy="2609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C877AE-67EE-CB4B-A5EF-A8E068A3E22C}"/>
                </a:ext>
              </a:extLst>
            </p:cNvPr>
            <p:cNvSpPr txBox="1"/>
            <p:nvPr/>
          </p:nvSpPr>
          <p:spPr>
            <a:xfrm>
              <a:off x="7209697" y="5546813"/>
              <a:ext cx="3699606" cy="41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Grace Mattingly, REU 2019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13181DB-9FF9-7441-9605-BC258447CB9C}"/>
              </a:ext>
            </a:extLst>
          </p:cNvPr>
          <p:cNvSpPr txBox="1"/>
          <p:nvPr/>
        </p:nvSpPr>
        <p:spPr>
          <a:xfrm>
            <a:off x="6128951" y="56964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1" name="Picture 3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E3D027-B9D0-A44F-9609-A92C0088C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1982" y="3872382"/>
            <a:ext cx="2591338" cy="2962778"/>
          </a:xfrm>
          <a:prstGeom prst="rect">
            <a:avLst/>
          </a:prstGeom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E65D268C-EC43-EA4F-B231-034DDEF761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20"/>
          <a:stretch/>
        </p:blipFill>
        <p:spPr>
          <a:xfrm>
            <a:off x="1319504" y="2977609"/>
            <a:ext cx="5412367" cy="33859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610BFFC-D4E1-9149-99D4-B32BC051CE5E}"/>
              </a:ext>
            </a:extLst>
          </p:cNvPr>
          <p:cNvSpPr txBox="1"/>
          <p:nvPr/>
        </p:nvSpPr>
        <p:spPr>
          <a:xfrm>
            <a:off x="175098" y="953332"/>
            <a:ext cx="7522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69 undergrads have participated in 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CBB research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They are attracted by on-campus, 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faculty-led research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D54B8-6BDC-1946-9528-91D4165A72F1}"/>
              </a:ext>
            </a:extLst>
          </p:cNvPr>
          <p:cNvSpPr txBox="1"/>
          <p:nvPr/>
        </p:nvSpPr>
        <p:spPr>
          <a:xfrm>
            <a:off x="136188" y="3385225"/>
            <a:ext cx="15369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accent1"/>
                </a:solidFill>
              </a:rPr>
              <a:t>CBB recruits at URM conferences such as SACNAS and NSBP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21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76C38C6-8D5B-A14C-9D61-A74C8DAC3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388" y="1899697"/>
            <a:ext cx="8789223" cy="1997847"/>
          </a:xfrm>
        </p:spPr>
        <p:txBody>
          <a:bodyPr>
            <a:noAutofit/>
          </a:bodyPr>
          <a:lstStyle/>
          <a:p>
            <a:r>
              <a:rPr lang="en-US" sz="2400" dirty="0"/>
              <a:t>CBB is proud to support </a:t>
            </a:r>
            <a:r>
              <a:rPr lang="en-US" sz="2400" b="1" i="1" dirty="0"/>
              <a:t>student participation </a:t>
            </a:r>
            <a:br>
              <a:rPr lang="en-US" sz="2400" b="1" i="1" dirty="0"/>
            </a:br>
            <a:r>
              <a:rPr lang="en-US" sz="2400" dirty="0"/>
              <a:t>in</a:t>
            </a:r>
            <a:r>
              <a:rPr lang="en-US" sz="2400" b="1" i="1" dirty="0"/>
              <a:t> </a:t>
            </a:r>
            <a:r>
              <a:rPr lang="en-US" sz="2400" dirty="0"/>
              <a:t>the 3</a:t>
            </a:r>
            <a:r>
              <a:rPr lang="en-US" sz="2400" baseline="30000" dirty="0"/>
              <a:t>rd</a:t>
            </a:r>
            <a:r>
              <a:rPr lang="en-US" sz="2400" dirty="0"/>
              <a:t> ICFA Beam Dynamics Mini-Workshop </a:t>
            </a:r>
            <a:br>
              <a:rPr lang="en-US" sz="2400" dirty="0"/>
            </a:br>
            <a:r>
              <a:rPr lang="en-US" sz="2400" dirty="0"/>
              <a:t>on Machine Learning Applications for Particle Accelerators.</a:t>
            </a:r>
          </a:p>
          <a:p>
            <a:br>
              <a:rPr lang="en-US" sz="2400" dirty="0">
                <a:solidFill>
                  <a:schemeClr val="accent3"/>
                </a:solidFill>
              </a:rPr>
            </a:br>
            <a:r>
              <a:rPr lang="en-US" sz="2400" dirty="0">
                <a:solidFill>
                  <a:schemeClr val="accent3"/>
                </a:solidFill>
              </a:rPr>
              <a:t>Best wishes for a productive week!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2B910-34B7-7644-A280-5B3870B26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7" y="64713"/>
            <a:ext cx="8960120" cy="1413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DD0BD-0E45-F341-9554-6A71B2E534BB}"/>
              </a:ext>
            </a:extLst>
          </p:cNvPr>
          <p:cNvSpPr txBox="1"/>
          <p:nvPr/>
        </p:nvSpPr>
        <p:spPr>
          <a:xfrm>
            <a:off x="350136" y="4356875"/>
            <a:ext cx="857268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</a:rPr>
              <a:t>Center Vision: 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Gain the fundamental understanding needed to transform the brightness of beams available to science, medicine and industry. </a:t>
            </a:r>
            <a:endParaRPr lang="en-US" sz="2100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768A8-9937-CC41-B675-CF080E8FA3E7}"/>
              </a:ext>
            </a:extLst>
          </p:cNvPr>
          <p:cNvSpPr txBox="1"/>
          <p:nvPr/>
        </p:nvSpPr>
        <p:spPr>
          <a:xfrm>
            <a:off x="329448" y="5840237"/>
            <a:ext cx="8572685" cy="73866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For more information, including ways to collaborate, see </a:t>
            </a:r>
            <a:r>
              <a:rPr lang="en-US" sz="2100" b="1" dirty="0" err="1">
                <a:solidFill>
                  <a:srgbClr val="C00000"/>
                </a:solidFill>
              </a:rPr>
              <a:t>cbb.cornell.edu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/>
              <a:t>or email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cbbinfo@cornell.edu</a:t>
            </a:r>
            <a:endParaRPr lang="en-US" sz="2100" b="1" dirty="0">
              <a:solidFill>
                <a:schemeClr val="accent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A4C87F-CD7D-F4C6-5D3F-F523071F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62D16-BFA1-FEF2-D427-15C68532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998E-045F-014D-85EA-C5F9FF22C5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71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930" y="3078025"/>
            <a:ext cx="2879910" cy="2001616"/>
          </a:xfrm>
          <a:ln w="38100">
            <a:solidFill>
              <a:schemeClr val="tx2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accent3"/>
                </a:solidFill>
              </a:rPr>
              <a:t>Beam </a:t>
            </a:r>
            <a:br>
              <a:rPr lang="en-US" sz="2000" b="1" dirty="0">
                <a:solidFill>
                  <a:schemeClr val="accent3"/>
                </a:solidFill>
              </a:rPr>
            </a:br>
            <a:r>
              <a:rPr lang="en-US" sz="2000" b="1" dirty="0">
                <a:solidFill>
                  <a:schemeClr val="accent3"/>
                </a:solidFill>
              </a:rPr>
              <a:t>Production</a:t>
            </a:r>
          </a:p>
          <a:p>
            <a:pPr marL="0" indent="0" algn="ctr">
              <a:buNone/>
            </a:pPr>
            <a:r>
              <a:rPr lang="en-US" sz="1800" b="1" dirty="0"/>
              <a:t>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Methods for better photocathodes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CBB Research Themes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6119571" y="3078025"/>
            <a:ext cx="2877468" cy="200161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ln>
                  <a:noFill/>
                </a:ln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marL="0" indent="0" algn="ctr" defTabSz="914400">
              <a:buFontTx/>
              <a:buNone/>
            </a:pPr>
            <a:r>
              <a:rPr lang="en-US" sz="2000" b="1" kern="0" dirty="0"/>
              <a:t>Beam Acceleration</a:t>
            </a:r>
          </a:p>
          <a:p>
            <a:pPr marL="0" indent="0" algn="ctr" defTabSz="914400">
              <a:buFontTx/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Methods for high performance superconducting RF accelerating cavities</a:t>
            </a:r>
            <a:endParaRPr lang="en-US" sz="2000" kern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112114" y="3078025"/>
            <a:ext cx="2888529" cy="201649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ln>
                  <a:noFill/>
                </a:ln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marL="0" indent="0" algn="ctr" defTabSz="914400">
              <a:buFontTx/>
              <a:buNone/>
            </a:pPr>
            <a:r>
              <a:rPr lang="en-US" sz="2000" b="1" kern="0" dirty="0">
                <a:solidFill>
                  <a:srgbClr val="93A25F"/>
                </a:solidFill>
              </a:rPr>
              <a:t>Beam Dynamics and Control</a:t>
            </a:r>
          </a:p>
          <a:p>
            <a:pPr marL="0" indent="0" algn="ctr" defTabSz="914400">
              <a:buFontTx/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Methods to conserve, cool and control beams</a:t>
            </a:r>
            <a:endParaRPr lang="en-US" sz="2000" kern="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cxnSpLocks/>
            <a:stCxn id="2" idx="0"/>
          </p:cNvCxnSpPr>
          <p:nvPr/>
        </p:nvCxnSpPr>
        <p:spPr>
          <a:xfrm flipV="1">
            <a:off x="1557885" y="2041071"/>
            <a:ext cx="303572" cy="1036954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7" idx="0"/>
          </p:cNvCxnSpPr>
          <p:nvPr/>
        </p:nvCxnSpPr>
        <p:spPr>
          <a:xfrm flipH="1" flipV="1">
            <a:off x="4931229" y="1926771"/>
            <a:ext cx="2627076" cy="1151254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8" idx="0"/>
          </p:cNvCxnSpPr>
          <p:nvPr/>
        </p:nvCxnSpPr>
        <p:spPr>
          <a:xfrm flipV="1">
            <a:off x="4556379" y="1943100"/>
            <a:ext cx="1158621" cy="1134925"/>
          </a:xfrm>
          <a:prstGeom prst="straightConnector1">
            <a:avLst/>
          </a:prstGeom>
          <a:ln>
            <a:solidFill>
              <a:srgbClr val="93A2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1742531" y="1353080"/>
            <a:ext cx="5865404" cy="627319"/>
            <a:chOff x="1742531" y="1013715"/>
            <a:chExt cx="5865404" cy="627319"/>
          </a:xfrm>
        </p:grpSpPr>
        <p:grpSp>
          <p:nvGrpSpPr>
            <p:cNvPr id="86" name="Group 85"/>
            <p:cNvGrpSpPr/>
            <p:nvPr/>
          </p:nvGrpSpPr>
          <p:grpSpPr>
            <a:xfrm>
              <a:off x="1742531" y="1013715"/>
              <a:ext cx="5865404" cy="627319"/>
              <a:chOff x="1742531" y="1013715"/>
              <a:chExt cx="5865404" cy="627319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 flipV="1">
                <a:off x="2066499" y="1303975"/>
                <a:ext cx="4843589" cy="14140"/>
              </a:xfrm>
              <a:prstGeom prst="straightConnector1">
                <a:avLst/>
              </a:prstGeom>
              <a:ln w="41275">
                <a:solidFill>
                  <a:srgbClr val="93A25F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/>
              <p:cNvGrpSpPr/>
              <p:nvPr/>
            </p:nvGrpSpPr>
            <p:grpSpPr>
              <a:xfrm>
                <a:off x="3299887" y="1151380"/>
                <a:ext cx="1859642" cy="351989"/>
                <a:chOff x="2125906" y="5094602"/>
                <a:chExt cx="1859642" cy="868183"/>
              </a:xfrm>
              <a:solidFill>
                <a:schemeClr val="accent4"/>
              </a:solidFill>
            </p:grpSpPr>
            <p:sp>
              <p:nvSpPr>
                <p:cNvPr id="21" name="Oval 20"/>
                <p:cNvSpPr/>
                <p:nvPr/>
              </p:nvSpPr>
              <p:spPr>
                <a:xfrm>
                  <a:off x="2367272" y="5094602"/>
                  <a:ext cx="170083" cy="86818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2608638" y="5094602"/>
                  <a:ext cx="170083" cy="86818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2850004" y="5094602"/>
                  <a:ext cx="170083" cy="86818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3091370" y="5094602"/>
                  <a:ext cx="170083" cy="86818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3332736" y="5094602"/>
                  <a:ext cx="170083" cy="86818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3574102" y="5094602"/>
                  <a:ext cx="170083" cy="86818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3815465" y="5094602"/>
                  <a:ext cx="170083" cy="86818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2125906" y="5094602"/>
                  <a:ext cx="170083" cy="86818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1742531" y="1068215"/>
                <a:ext cx="323968" cy="5183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5799751" y="1013715"/>
                <a:ext cx="327837" cy="627319"/>
                <a:chOff x="5498807" y="1012750"/>
                <a:chExt cx="327837" cy="627319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5530704" y="1012750"/>
                  <a:ext cx="261383" cy="627319"/>
                  <a:chOff x="5201093" y="1258186"/>
                  <a:chExt cx="265814" cy="698205"/>
                </a:xfrm>
              </p:grpSpPr>
              <p:sp>
                <p:nvSpPr>
                  <p:cNvPr id="30" name="Trapezoid 29"/>
                  <p:cNvSpPr/>
                  <p:nvPr/>
                </p:nvSpPr>
                <p:spPr>
                  <a:xfrm>
                    <a:off x="5201093" y="1690577"/>
                    <a:ext cx="265814" cy="265814"/>
                  </a:xfrm>
                  <a:prstGeom prst="trapezoid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Trapezoid 30"/>
                  <p:cNvSpPr/>
                  <p:nvPr/>
                </p:nvSpPr>
                <p:spPr>
                  <a:xfrm flipV="1">
                    <a:off x="5201093" y="1258186"/>
                    <a:ext cx="265814" cy="265814"/>
                  </a:xfrm>
                  <a:prstGeom prst="trapezoid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3" name="Rounded Rectangle 32"/>
                <p:cNvSpPr/>
                <p:nvPr/>
              </p:nvSpPr>
              <p:spPr>
                <a:xfrm>
                  <a:off x="5498807" y="1442609"/>
                  <a:ext cx="327837" cy="112401"/>
                </a:xfrm>
                <a:prstGeom prst="roundRect">
                  <a:avLst/>
                </a:prstGeom>
                <a:solidFill>
                  <a:srgbClr val="CD990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ounded Rectangle 33"/>
                <p:cNvSpPr/>
                <p:nvPr/>
              </p:nvSpPr>
              <p:spPr>
                <a:xfrm>
                  <a:off x="5498807" y="1084646"/>
                  <a:ext cx="327837" cy="112401"/>
                </a:xfrm>
                <a:prstGeom prst="roundRect">
                  <a:avLst/>
                </a:prstGeom>
                <a:solidFill>
                  <a:srgbClr val="CD990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Explosion 2 35"/>
              <p:cNvSpPr/>
              <p:nvPr/>
            </p:nvSpPr>
            <p:spPr>
              <a:xfrm>
                <a:off x="7023145" y="1061560"/>
                <a:ext cx="584790" cy="531628"/>
              </a:xfrm>
              <a:prstGeom prst="irregularSeal2">
                <a:avLst/>
              </a:prstGeom>
              <a:solidFill>
                <a:srgbClr val="FF93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2701532" y="1013715"/>
                <a:ext cx="327837" cy="627319"/>
                <a:chOff x="5743742" y="1012750"/>
                <a:chExt cx="327837" cy="627319"/>
              </a:xfrm>
            </p:grpSpPr>
            <p:grpSp>
              <p:nvGrpSpPr>
                <p:cNvPr id="65" name="Group 64"/>
                <p:cNvGrpSpPr/>
                <p:nvPr/>
              </p:nvGrpSpPr>
              <p:grpSpPr>
                <a:xfrm>
                  <a:off x="5775663" y="1012750"/>
                  <a:ext cx="261385" cy="627319"/>
                  <a:chOff x="5450183" y="1258186"/>
                  <a:chExt cx="265815" cy="698205"/>
                </a:xfrm>
              </p:grpSpPr>
              <p:sp>
                <p:nvSpPr>
                  <p:cNvPr id="68" name="Trapezoid 67"/>
                  <p:cNvSpPr/>
                  <p:nvPr/>
                </p:nvSpPr>
                <p:spPr>
                  <a:xfrm>
                    <a:off x="5450183" y="1690577"/>
                    <a:ext cx="265814" cy="265814"/>
                  </a:xfrm>
                  <a:prstGeom prst="trapezoid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Trapezoid 68"/>
                  <p:cNvSpPr/>
                  <p:nvPr/>
                </p:nvSpPr>
                <p:spPr>
                  <a:xfrm flipV="1">
                    <a:off x="5450184" y="1258186"/>
                    <a:ext cx="265814" cy="265814"/>
                  </a:xfrm>
                  <a:prstGeom prst="trapezoid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6" name="Rounded Rectangle 65"/>
                <p:cNvSpPr/>
                <p:nvPr/>
              </p:nvSpPr>
              <p:spPr>
                <a:xfrm>
                  <a:off x="5743742" y="1442609"/>
                  <a:ext cx="327837" cy="112401"/>
                </a:xfrm>
                <a:prstGeom prst="roundRect">
                  <a:avLst/>
                </a:prstGeom>
                <a:solidFill>
                  <a:srgbClr val="CD990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5743742" y="1084646"/>
                  <a:ext cx="327837" cy="112401"/>
                </a:xfrm>
                <a:prstGeom prst="roundRect">
                  <a:avLst/>
                </a:prstGeom>
                <a:solidFill>
                  <a:srgbClr val="CD990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7" name="Rectangle 86"/>
            <p:cNvSpPr/>
            <p:nvPr/>
          </p:nvSpPr>
          <p:spPr>
            <a:xfrm>
              <a:off x="3214539" y="1280240"/>
              <a:ext cx="2036190" cy="942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CBB | Machine Learning Applications for Particle Accelerators</a:t>
            </a:r>
          </a:p>
        </p:txBody>
      </p:sp>
      <p:cxnSp>
        <p:nvCxnSpPr>
          <p:cNvPr id="41" name="Straight Arrow Connector 40"/>
          <p:cNvCxnSpPr>
            <a:cxnSpLocks/>
            <a:stCxn id="8" idx="0"/>
          </p:cNvCxnSpPr>
          <p:nvPr/>
        </p:nvCxnSpPr>
        <p:spPr>
          <a:xfrm flipH="1" flipV="1">
            <a:off x="2171700" y="1796143"/>
            <a:ext cx="2384679" cy="1281882"/>
          </a:xfrm>
          <a:prstGeom prst="straightConnector1">
            <a:avLst/>
          </a:prstGeom>
          <a:ln>
            <a:solidFill>
              <a:srgbClr val="93A2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C1C754-359E-354B-A3DD-E9BBB807B532}"/>
              </a:ext>
            </a:extLst>
          </p:cNvPr>
          <p:cNvSpPr txBox="1"/>
          <p:nvPr/>
        </p:nvSpPr>
        <p:spPr>
          <a:xfrm>
            <a:off x="460157" y="5523918"/>
            <a:ext cx="822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3"/>
                </a:solidFill>
              </a:rPr>
              <a:t>Gaining the fundamental understanding needed to transform the brightness of electron beams available to science, medicine and industry.</a:t>
            </a:r>
          </a:p>
        </p:txBody>
      </p:sp>
    </p:spTree>
    <p:extLst>
      <p:ext uri="{BB962C8B-B14F-4D97-AF65-F5344CB8AC3E}">
        <p14:creationId xmlns:p14="http://schemas.microsoft.com/office/powerpoint/2010/main" val="168602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16A431-98E0-1C44-A0CA-12A55A777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16" y="1042735"/>
            <a:ext cx="7427495" cy="4957011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</a:rPr>
              <a:t>CBB Young Scientists</a:t>
            </a:r>
          </a:p>
          <a:p>
            <a:r>
              <a:rPr lang="en-US" sz="1800" b="1" dirty="0"/>
              <a:t>30 grad students</a:t>
            </a:r>
            <a:endParaRPr lang="en-US" sz="1800" dirty="0"/>
          </a:p>
          <a:p>
            <a:r>
              <a:rPr lang="en-US" sz="1800" b="1" dirty="0"/>
              <a:t>9 postdocs</a:t>
            </a:r>
            <a:r>
              <a:rPr lang="en-US" sz="1800" dirty="0"/>
              <a:t> </a:t>
            </a:r>
          </a:p>
          <a:p>
            <a:r>
              <a:rPr lang="en-US" sz="1800" b="1" dirty="0"/>
              <a:t>20 undergraduates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includes ~8 in REU programs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</a:rPr>
              <a:t>Accelerator Education</a:t>
            </a:r>
          </a:p>
          <a:p>
            <a:r>
              <a:rPr lang="en-US" sz="1800" b="1" dirty="0"/>
              <a:t>Accelerator and related lectures </a:t>
            </a:r>
            <a:br>
              <a:rPr lang="en-US" sz="1800" b="1" dirty="0"/>
            </a:br>
            <a:r>
              <a:rPr lang="en-US" sz="1800" b="1" dirty="0"/>
              <a:t>on YouTube</a:t>
            </a:r>
          </a:p>
          <a:p>
            <a:r>
              <a:rPr lang="en-US" sz="1800" b="1" dirty="0"/>
              <a:t>Hands-on accelerator training</a:t>
            </a:r>
            <a:br>
              <a:rPr lang="en-US" sz="1800" b="1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Cornell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</a:rPr>
              <a:t>Cryo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DC gun, CESR, </a:t>
            </a:r>
            <a:br>
              <a:rPr lang="en-US" sz="1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Advanced Photon Source (ANL), </a:t>
            </a:r>
            <a:br>
              <a:rPr lang="en-US" sz="1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IOTA (FNAL), Pegasus (UCLA),  </a:t>
            </a:r>
            <a:br>
              <a:rPr lang="en-US" sz="1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800" dirty="0" err="1">
                <a:solidFill>
                  <a:schemeClr val="bg2">
                    <a:lumMod val="50000"/>
                  </a:schemeClr>
                </a:solidFill>
              </a:rPr>
              <a:t>HiRES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(LBNL), CBETA, </a:t>
            </a:r>
            <a:br>
              <a:rPr lang="en-US" sz="1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MEDUSA (Cornell).</a:t>
            </a:r>
            <a:endParaRPr lang="en-US" sz="18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800" b="1" dirty="0"/>
              <a:t>University courses</a:t>
            </a:r>
            <a:br>
              <a:rPr lang="en-US" sz="1800" b="1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Last year:  U Chicago, UCLA</a:t>
            </a:r>
          </a:p>
          <a:p>
            <a:r>
              <a:rPr lang="en-US" sz="1800" b="1" dirty="0"/>
              <a:t>USPAS </a:t>
            </a:r>
            <a:r>
              <a:rPr lang="en-US" sz="1800" dirty="0"/>
              <a:t>and</a:t>
            </a:r>
            <a:r>
              <a:rPr lang="en-US" sz="1800" b="1" dirty="0"/>
              <a:t> NAPAC schools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99FCF0-C06E-4E40-824D-EF9EBEF0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CBB Workforce Development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57AFE-BB0E-684C-A95E-99C8C5A03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CBB | Machine Learning Applications for Particle Accelerators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64DC1-AD71-8F47-894A-79EC0CE3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8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E216AF-AB20-274D-9CEB-9BF105D6017F}"/>
              </a:ext>
            </a:extLst>
          </p:cNvPr>
          <p:cNvGrpSpPr/>
          <p:nvPr/>
        </p:nvGrpSpPr>
        <p:grpSpPr>
          <a:xfrm>
            <a:off x="4498618" y="906715"/>
            <a:ext cx="4773720" cy="3184023"/>
            <a:chOff x="4498618" y="1019009"/>
            <a:chExt cx="4773720" cy="31840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DD0425-8A82-694C-A7DB-5EE31C078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8618" y="1019009"/>
              <a:ext cx="4645383" cy="3184023"/>
            </a:xfrm>
            <a:prstGeom prst="rect">
              <a:avLst/>
            </a:prstGeom>
          </p:spPr>
        </p:pic>
        <p:sp>
          <p:nvSpPr>
            <p:cNvPr id="11" name="16-Point Star 10">
              <a:extLst>
                <a:ext uri="{FF2B5EF4-FFF2-40B4-BE49-F238E27FC236}">
                  <a16:creationId xmlns:a16="http://schemas.microsoft.com/office/drawing/2014/main" id="{AC385D8E-959A-2749-B802-EF75AF14283D}"/>
                </a:ext>
              </a:extLst>
            </p:cNvPr>
            <p:cNvSpPr/>
            <p:nvPr/>
          </p:nvSpPr>
          <p:spPr>
            <a:xfrm rot="1324842">
              <a:off x="7411454" y="1106906"/>
              <a:ext cx="1860884" cy="946484"/>
            </a:xfrm>
            <a:prstGeom prst="star16">
              <a:avLst>
                <a:gd name="adj" fmla="val 391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Over 12,100 views!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1D7134A-3630-D94E-9093-E56983F39947}"/>
              </a:ext>
            </a:extLst>
          </p:cNvPr>
          <p:cNvSpPr txBox="1"/>
          <p:nvPr/>
        </p:nvSpPr>
        <p:spPr>
          <a:xfrm>
            <a:off x="4642212" y="4181541"/>
            <a:ext cx="4169279" cy="230832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Developing the path to DOE labs: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Lab affiliates (SLAC, FNAL, ANL, BNL, LBNL)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SCGSR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DOE lab speakers and poster judges at CBB Symposium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DOE lab career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Student co-mentors from DOE labs</a:t>
            </a:r>
          </a:p>
        </p:txBody>
      </p:sp>
    </p:spTree>
    <p:extLst>
      <p:ext uri="{BB962C8B-B14F-4D97-AF65-F5344CB8AC3E}">
        <p14:creationId xmlns:p14="http://schemas.microsoft.com/office/powerpoint/2010/main" val="3331970543"/>
      </p:ext>
    </p:extLst>
  </p:cSld>
  <p:clrMapOvr>
    <a:masterClrMapping/>
  </p:clrMapOvr>
</p:sld>
</file>

<file path=ppt/theme/theme1.xml><?xml version="1.0" encoding="utf-8"?>
<a:theme xmlns:a="http://schemas.openxmlformats.org/drawingml/2006/main" name="Bright Beams theme">
  <a:themeElements>
    <a:clrScheme name="CBB color scheme">
      <a:dk1>
        <a:srgbClr val="000000"/>
      </a:dk1>
      <a:lt1>
        <a:srgbClr val="FEFFFE"/>
      </a:lt1>
      <a:dk2>
        <a:srgbClr val="CBCCCB"/>
      </a:dk2>
      <a:lt2>
        <a:srgbClr val="E5E6E5"/>
      </a:lt2>
      <a:accent1>
        <a:srgbClr val="B31B1B"/>
      </a:accent1>
      <a:accent2>
        <a:srgbClr val="FF7F00"/>
      </a:accent2>
      <a:accent3>
        <a:srgbClr val="09657C"/>
      </a:accent3>
      <a:accent4>
        <a:srgbClr val="9D9683"/>
      </a:accent4>
      <a:accent5>
        <a:srgbClr val="CBCCCB"/>
      </a:accent5>
      <a:accent6>
        <a:srgbClr val="E5E6E5"/>
      </a:accent6>
      <a:hlink>
        <a:srgbClr val="FF7F00"/>
      </a:hlink>
      <a:folHlink>
        <a:srgbClr val="09657C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C Directors 2019" id="{810C90E8-F448-8F41-9F13-34FB4D7AF696}" vid="{612D7DB9-34AF-2E45-829A-D28476B1D9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Beams theme</Template>
  <TotalTime>14367</TotalTime>
  <Words>629</Words>
  <Application>Microsoft Macintosh PowerPoint</Application>
  <PresentationFormat>On-screen Show (4:3)</PresentationFormat>
  <Paragraphs>91</Paragraphs>
  <Slides>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Bright Beams theme</vt:lpstr>
      <vt:lpstr>Worksheet</vt:lpstr>
      <vt:lpstr>PowerPoint Presentation</vt:lpstr>
      <vt:lpstr>Center for Bright Beams - CBB</vt:lpstr>
      <vt:lpstr>CBB institutions</vt:lpstr>
      <vt:lpstr>Student Training</vt:lpstr>
      <vt:lpstr>Undergraduate Research</vt:lpstr>
      <vt:lpstr>PowerPoint Presentation</vt:lpstr>
      <vt:lpstr>CBB Research Themes</vt:lpstr>
      <vt:lpstr>CBB Workforce Development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Center for Bright Beams (CBB) J. Ritchie Patterson Center Director</dc:title>
  <dc:creator>Ritchie Patterson</dc:creator>
  <cp:lastModifiedBy>Stephen Milton</cp:lastModifiedBy>
  <cp:revision>160</cp:revision>
  <cp:lastPrinted>2020-05-08T17:58:15Z</cp:lastPrinted>
  <dcterms:created xsi:type="dcterms:W3CDTF">2020-03-05T19:26:23Z</dcterms:created>
  <dcterms:modified xsi:type="dcterms:W3CDTF">2022-10-31T12:29:29Z</dcterms:modified>
</cp:coreProperties>
</file>