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2"/>
  </p:notesMasterIdLst>
  <p:sldIdLst>
    <p:sldId id="256" r:id="rId2"/>
    <p:sldId id="496" r:id="rId3"/>
    <p:sldId id="500" r:id="rId4"/>
    <p:sldId id="501" r:id="rId5"/>
    <p:sldId id="502" r:id="rId6"/>
    <p:sldId id="503" r:id="rId7"/>
    <p:sldId id="497" r:id="rId8"/>
    <p:sldId id="492" r:id="rId9"/>
    <p:sldId id="498" r:id="rId10"/>
    <p:sldId id="49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25"/>
    <p:restoredTop sz="96110"/>
  </p:normalViewPr>
  <p:slideViewPr>
    <p:cSldViewPr snapToGrid="0" snapToObjects="1">
      <p:cViewPr>
        <p:scale>
          <a:sx n="109" d="100"/>
          <a:sy n="109" d="100"/>
        </p:scale>
        <p:origin x="288"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10/29/22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4</a:t>
            </a:fld>
            <a:endParaRPr lang="en-US"/>
          </a:p>
        </p:txBody>
      </p:sp>
    </p:spTree>
    <p:extLst>
      <p:ext uri="{BB962C8B-B14F-4D97-AF65-F5344CB8AC3E}">
        <p14:creationId xmlns:p14="http://schemas.microsoft.com/office/powerpoint/2010/main" val="3353253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SYk29tnxASs" TargetMode="External"/><Relationship Id="rId2" Type="http://schemas.openxmlformats.org/officeDocument/2006/relationships/hyperlink" Target="https://youtu.be/1RwJbhkCA58"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nsf.gov/" TargetMode="External"/><Relationship Id="rId2" Type="http://schemas.openxmlformats.org/officeDocument/2006/relationships/hyperlink" Target="https://cbb.cornell.edu/" TargetMode="Externa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hyperlink" Target="https://www.radiasoft.ne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235871" y="490045"/>
            <a:ext cx="10565652" cy="944264"/>
          </a:xfrm>
        </p:spPr>
        <p:txBody>
          <a:bodyPr>
            <a:normAutofit/>
          </a:bodyPr>
          <a:lstStyle/>
          <a:p>
            <a:r>
              <a:rPr lang="en-US" dirty="0"/>
              <a:t>Welcome from LOC</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813174" y="6054406"/>
            <a:ext cx="10334625" cy="746185"/>
          </a:xfrm>
        </p:spPr>
        <p:txBody>
          <a:bodyPr/>
          <a:lstStyle/>
          <a:p>
            <a:r>
              <a:rPr lang="en-US" b="0" i="0" u="none" strike="noStrike" dirty="0">
                <a:solidFill>
                  <a:srgbClr val="FEFEFE"/>
                </a:solidFill>
                <a:effectLst/>
                <a:latin typeface="Calibri" panose="020F0502020204030204" pitchFamily="34" charset="0"/>
              </a:rPr>
              <a:t>3rd ICFA MLAPA</a:t>
            </a:r>
            <a:r>
              <a:rPr lang="en-US" dirty="0"/>
              <a:t> 		November 1-4, 2022</a:t>
            </a:r>
          </a:p>
          <a:p>
            <a:endParaRPr lang="en-US" dirty="0"/>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466898" y="1434309"/>
            <a:ext cx="8081357" cy="1376900"/>
          </a:xfrm>
        </p:spPr>
        <p:txBody>
          <a:bodyPr/>
          <a:lstStyle/>
          <a:p>
            <a:r>
              <a:rPr lang="en-US" sz="2800" dirty="0"/>
              <a:t>Sandra </a:t>
            </a:r>
            <a:r>
              <a:rPr lang="en-US" sz="2800" dirty="0" err="1"/>
              <a:t>Biedron</a:t>
            </a:r>
            <a:r>
              <a:rPr lang="en-US" sz="2800" dirty="0"/>
              <a:t>, Christina Blas, Kevin Brown, Linh </a:t>
            </a:r>
            <a:r>
              <a:rPr lang="en-US" sz="2800" b="0" i="0" u="none" strike="noStrike" dirty="0">
                <a:solidFill>
                  <a:srgbClr val="FEFEFE"/>
                </a:solidFill>
                <a:effectLst/>
                <a:latin typeface="Calibri" panose="020F0502020204030204" pitchFamily="34" charset="0"/>
              </a:rPr>
              <a:t>Nguyen,</a:t>
            </a:r>
            <a:r>
              <a:rPr lang="en-US" sz="2800" dirty="0"/>
              <a:t> Anna </a:t>
            </a:r>
            <a:r>
              <a:rPr lang="en-US" sz="2800" dirty="0" err="1"/>
              <a:t>Petway</a:t>
            </a:r>
            <a:r>
              <a:rPr lang="en-US" sz="2800" dirty="0"/>
              <a:t>, Bryan Callaghan, &amp; FNAL help from Tia Miceli</a:t>
            </a:r>
          </a:p>
        </p:txBody>
      </p:sp>
      <p:pic>
        <p:nvPicPr>
          <p:cNvPr id="5" name="Picture 4">
            <a:extLst>
              <a:ext uri="{FF2B5EF4-FFF2-40B4-BE49-F238E27FC236}">
                <a16:creationId xmlns:a16="http://schemas.microsoft.com/office/drawing/2014/main" id="{49BEB984-882D-0BC6-2EA8-8341E68E9AAA}"/>
              </a:ext>
            </a:extLst>
          </p:cNvPr>
          <p:cNvPicPr>
            <a:picLocks noChangeAspect="1"/>
          </p:cNvPicPr>
          <p:nvPr/>
        </p:nvPicPr>
        <p:blipFill rotWithShape="1">
          <a:blip r:embed="rId2"/>
          <a:srcRect l="1093"/>
          <a:stretch/>
        </p:blipFill>
        <p:spPr>
          <a:xfrm>
            <a:off x="235870" y="2831991"/>
            <a:ext cx="11920599" cy="2848373"/>
          </a:xfrm>
          <a:prstGeom prst="rect">
            <a:avLst/>
          </a:prstGeom>
        </p:spPr>
      </p:pic>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6AF37-AD9B-7811-FAB4-DE5EF73868AD}"/>
              </a:ext>
            </a:extLst>
          </p:cNvPr>
          <p:cNvSpPr>
            <a:spLocks noGrp="1"/>
          </p:cNvSpPr>
          <p:nvPr>
            <p:ph type="title"/>
          </p:nvPr>
        </p:nvSpPr>
        <p:spPr>
          <a:xfrm>
            <a:off x="571500" y="0"/>
            <a:ext cx="11049000" cy="942109"/>
          </a:xfrm>
        </p:spPr>
        <p:txBody>
          <a:bodyPr/>
          <a:lstStyle/>
          <a:p>
            <a:r>
              <a:rPr lang="en-US" dirty="0"/>
              <a:t>Posters are an opportunity!</a:t>
            </a:r>
          </a:p>
        </p:txBody>
      </p:sp>
      <p:sp>
        <p:nvSpPr>
          <p:cNvPr id="3" name="Content Placeholder 2">
            <a:extLst>
              <a:ext uri="{FF2B5EF4-FFF2-40B4-BE49-F238E27FC236}">
                <a16:creationId xmlns:a16="http://schemas.microsoft.com/office/drawing/2014/main" id="{65A56A13-A45A-7434-0594-72A8B1EE6EF9}"/>
              </a:ext>
            </a:extLst>
          </p:cNvPr>
          <p:cNvSpPr>
            <a:spLocks noGrp="1"/>
          </p:cNvSpPr>
          <p:nvPr>
            <p:ph idx="1"/>
          </p:nvPr>
        </p:nvSpPr>
        <p:spPr>
          <a:xfrm>
            <a:off x="235527" y="811030"/>
            <a:ext cx="11734799" cy="5235940"/>
          </a:xfrm>
        </p:spPr>
        <p:txBody>
          <a:bodyPr>
            <a:normAutofit lnSpcReduction="10000"/>
          </a:bodyPr>
          <a:lstStyle/>
          <a:p>
            <a:pPr marL="0" indent="0">
              <a:lnSpc>
                <a:spcPct val="100000"/>
              </a:lnSpc>
            </a:pPr>
            <a:r>
              <a:rPr lang="en-US" dirty="0"/>
              <a:t>We encourage poster presenters to embrace a better poster design process and feature your core take away and maximize the insight transmitted. While your posters are made and ready to present, it is still a chance to take a new approach in how you tell the story of your work. </a:t>
            </a:r>
          </a:p>
          <a:p>
            <a:pPr marL="0" indent="0">
              <a:lnSpc>
                <a:spcPct val="100000"/>
              </a:lnSpc>
            </a:pPr>
            <a:r>
              <a:rPr lang="en-US" dirty="0"/>
              <a:t>For Everyone: </a:t>
            </a:r>
          </a:p>
          <a:p>
            <a:pPr marL="0" indent="0">
              <a:lnSpc>
                <a:spcPct val="100000"/>
              </a:lnSpc>
            </a:pPr>
            <a:r>
              <a:rPr lang="en-US" b="1" dirty="0">
                <a:solidFill>
                  <a:schemeClr val="accent1"/>
                </a:solidFill>
              </a:rPr>
              <a:t>What is the core message of each poster? </a:t>
            </a:r>
          </a:p>
          <a:p>
            <a:pPr marL="0" indent="0">
              <a:lnSpc>
                <a:spcPct val="100000"/>
              </a:lnSpc>
            </a:pPr>
            <a:r>
              <a:rPr lang="en-US" b="1" dirty="0">
                <a:solidFill>
                  <a:schemeClr val="accent1"/>
                </a:solidFill>
              </a:rPr>
              <a:t>What insights can you glean from each poster? </a:t>
            </a:r>
          </a:p>
          <a:p>
            <a:pPr marL="0" indent="0">
              <a:lnSpc>
                <a:spcPct val="100000"/>
              </a:lnSpc>
            </a:pPr>
            <a:r>
              <a:rPr lang="en-US" dirty="0"/>
              <a:t>For Future presentations check out these two videos from Mike Morrison, How to create a better research poster in less time, </a:t>
            </a:r>
          </a:p>
          <a:p>
            <a:pPr marL="0" indent="0">
              <a:lnSpc>
                <a:spcPct val="100000"/>
              </a:lnSpc>
            </a:pPr>
            <a:r>
              <a:rPr lang="en-US" dirty="0"/>
              <a:t>Generation #1: </a:t>
            </a:r>
            <a:r>
              <a:rPr lang="en-US" dirty="0">
                <a:hlinkClick r:id="rId2"/>
              </a:rPr>
              <a:t>https://youtu.be/1RwJbhkCA58</a:t>
            </a:r>
            <a:r>
              <a:rPr lang="en-US" dirty="0"/>
              <a:t>, and </a:t>
            </a:r>
          </a:p>
          <a:p>
            <a:pPr marL="0" indent="0">
              <a:lnSpc>
                <a:spcPct val="100000"/>
              </a:lnSpc>
            </a:pPr>
            <a:r>
              <a:rPr lang="en-US" dirty="0"/>
              <a:t>Generation #2: </a:t>
            </a:r>
            <a:r>
              <a:rPr lang="en-US" dirty="0">
                <a:hlinkClick r:id="rId3"/>
              </a:rPr>
              <a:t>https://youtu.be/SYk29tnxASs</a:t>
            </a:r>
            <a:endParaRPr lang="en-US" dirty="0"/>
          </a:p>
        </p:txBody>
      </p:sp>
      <p:sp>
        <p:nvSpPr>
          <p:cNvPr id="4" name="Slide Number Placeholder 3">
            <a:extLst>
              <a:ext uri="{FF2B5EF4-FFF2-40B4-BE49-F238E27FC236}">
                <a16:creationId xmlns:a16="http://schemas.microsoft.com/office/drawing/2014/main" id="{867029AB-3D93-47E8-AB16-7FC6E4C5E3B8}"/>
              </a:ext>
            </a:extLst>
          </p:cNvPr>
          <p:cNvSpPr>
            <a:spLocks noGrp="1"/>
          </p:cNvSpPr>
          <p:nvPr>
            <p:ph type="sldNum" sz="quarter" idx="4"/>
          </p:nvPr>
        </p:nvSpPr>
        <p:spPr/>
        <p:txBody>
          <a:bodyPr/>
          <a:lstStyle/>
          <a:p>
            <a:fld id="{933A556B-7C63-244D-9B7C-B0EA8042B330}" type="slidenum">
              <a:rPr lang="en-US" smtClean="0"/>
              <a:pPr/>
              <a:t>10</a:t>
            </a:fld>
            <a:endParaRPr lang="en-US" sz="1000"/>
          </a:p>
        </p:txBody>
      </p:sp>
    </p:spTree>
    <p:extLst>
      <p:ext uri="{BB962C8B-B14F-4D97-AF65-F5344CB8AC3E}">
        <p14:creationId xmlns:p14="http://schemas.microsoft.com/office/powerpoint/2010/main" val="3165742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3206EC-BD3C-C3D1-6B07-BBA0A5DAB3F6}"/>
              </a:ext>
            </a:extLst>
          </p:cNvPr>
          <p:cNvSpPr>
            <a:spLocks noGrp="1"/>
          </p:cNvSpPr>
          <p:nvPr>
            <p:ph type="title"/>
          </p:nvPr>
        </p:nvSpPr>
        <p:spPr/>
        <p:txBody>
          <a:bodyPr/>
          <a:lstStyle/>
          <a:p>
            <a:r>
              <a:rPr lang="en-US" dirty="0"/>
              <a:t>Special Thanks!</a:t>
            </a:r>
          </a:p>
        </p:txBody>
      </p:sp>
      <p:sp>
        <p:nvSpPr>
          <p:cNvPr id="6" name="Content Placeholder 5">
            <a:extLst>
              <a:ext uri="{FF2B5EF4-FFF2-40B4-BE49-F238E27FC236}">
                <a16:creationId xmlns:a16="http://schemas.microsoft.com/office/drawing/2014/main" id="{A8F3249B-CC76-776A-95F0-CE7D5DB6220F}"/>
              </a:ext>
            </a:extLst>
          </p:cNvPr>
          <p:cNvSpPr>
            <a:spLocks noGrp="1"/>
          </p:cNvSpPr>
          <p:nvPr>
            <p:ph idx="1"/>
          </p:nvPr>
        </p:nvSpPr>
        <p:spPr/>
        <p:txBody>
          <a:bodyPr/>
          <a:lstStyle/>
          <a:p>
            <a:pPr marL="457200" indent="-457200">
              <a:buFont typeface="Arial" panose="020B0604020202020204" pitchFamily="34" charset="0"/>
              <a:buChar char="•"/>
            </a:pPr>
            <a:r>
              <a:rPr lang="en-US" dirty="0"/>
              <a:t>The </a:t>
            </a:r>
            <a:r>
              <a:rPr lang="en-US" dirty="0">
                <a:hlinkClick r:id="rId2"/>
              </a:rPr>
              <a:t>Center for Bright Beams</a:t>
            </a:r>
            <a:r>
              <a:rPr lang="en-US" dirty="0"/>
              <a:t> with support from the </a:t>
            </a:r>
            <a:r>
              <a:rPr lang="en-US" dirty="0">
                <a:hlinkClick r:id="rId3"/>
              </a:rPr>
              <a:t>National Science Foundation</a:t>
            </a:r>
            <a:r>
              <a:rPr lang="en-US" dirty="0"/>
              <a:t> (NSF) is sponsoring </a:t>
            </a:r>
            <a:r>
              <a:rPr lang="en-US" b="1" dirty="0"/>
              <a:t>eight scholarships</a:t>
            </a:r>
            <a:r>
              <a:rPr lang="en-US" dirty="0"/>
              <a:t> for graduate students to cover registration fees.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hlinkClick r:id="rId4"/>
              </a:rPr>
              <a:t>RadiaSoft</a:t>
            </a:r>
            <a:r>
              <a:rPr lang="en-US" dirty="0"/>
              <a:t> is an industry leader in high-level research &amp; design and scientific consulting for beamline physics and machine learning. </a:t>
            </a:r>
            <a:r>
              <a:rPr lang="en-US" dirty="0" err="1"/>
              <a:t>RadiaSoft</a:t>
            </a:r>
            <a:r>
              <a:rPr lang="en-US" dirty="0"/>
              <a:t> is sponsored Meet and Greet as well as the poster session (featuring an assortment of light refreshments).</a:t>
            </a:r>
          </a:p>
        </p:txBody>
      </p:sp>
      <p:pic>
        <p:nvPicPr>
          <p:cNvPr id="2050" name="Picture 2" descr="Sponsors">
            <a:extLst>
              <a:ext uri="{FF2B5EF4-FFF2-40B4-BE49-F238E27FC236}">
                <a16:creationId xmlns:a16="http://schemas.microsoft.com/office/drawing/2014/main" id="{B7FE5817-8461-D811-2352-A32151A010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9209" y="284957"/>
            <a:ext cx="5765800" cy="147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688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BEC5-EDAC-B22B-1B2E-EFD9D1162E1C}"/>
              </a:ext>
            </a:extLst>
          </p:cNvPr>
          <p:cNvSpPr>
            <a:spLocks noGrp="1"/>
          </p:cNvSpPr>
          <p:nvPr>
            <p:ph type="title"/>
          </p:nvPr>
        </p:nvSpPr>
        <p:spPr>
          <a:xfrm>
            <a:off x="571500" y="0"/>
            <a:ext cx="11049000" cy="1094509"/>
          </a:xfrm>
        </p:spPr>
        <p:txBody>
          <a:bodyPr/>
          <a:lstStyle/>
          <a:p>
            <a:r>
              <a:rPr lang="en-US" dirty="0"/>
              <a:t>Brookhaven National Laboratory</a:t>
            </a:r>
          </a:p>
        </p:txBody>
      </p:sp>
      <p:sp>
        <p:nvSpPr>
          <p:cNvPr id="3" name="Content Placeholder 2">
            <a:extLst>
              <a:ext uri="{FF2B5EF4-FFF2-40B4-BE49-F238E27FC236}">
                <a16:creationId xmlns:a16="http://schemas.microsoft.com/office/drawing/2014/main" id="{A6801807-5128-9ED1-F288-7C6361620E14}"/>
              </a:ext>
            </a:extLst>
          </p:cNvPr>
          <p:cNvSpPr>
            <a:spLocks noGrp="1"/>
          </p:cNvSpPr>
          <p:nvPr>
            <p:ph idx="1"/>
          </p:nvPr>
        </p:nvSpPr>
        <p:spPr>
          <a:xfrm>
            <a:off x="374073" y="983673"/>
            <a:ext cx="11693235" cy="5332922"/>
          </a:xfrm>
        </p:spPr>
        <p:txBody>
          <a:bodyPr>
            <a:normAutofit fontScale="85000" lnSpcReduction="10000"/>
          </a:bodyPr>
          <a:lstStyle/>
          <a:p>
            <a:pPr marL="0" indent="0">
              <a:lnSpc>
                <a:spcPct val="120000"/>
              </a:lnSpc>
              <a:spcBef>
                <a:spcPts val="600"/>
              </a:spcBef>
              <a:spcAft>
                <a:spcPts val="600"/>
              </a:spcAft>
            </a:pPr>
            <a:r>
              <a:rPr lang="en-US" sz="2400" dirty="0"/>
              <a:t>Brookhaven National Laboratory was </a:t>
            </a:r>
            <a:r>
              <a:rPr lang="en-US" sz="2400" b="1" dirty="0"/>
              <a:t>established in 1947</a:t>
            </a:r>
            <a:r>
              <a:rPr lang="en-US" sz="2400" dirty="0"/>
              <a:t> on the eastern end of Long Island at the </a:t>
            </a:r>
            <a:r>
              <a:rPr lang="en-US" sz="2400" b="1" dirty="0"/>
              <a:t>former site of the U.S. Army’s Camp Upton</a:t>
            </a:r>
            <a:r>
              <a:rPr lang="en-US" sz="2400" dirty="0"/>
              <a:t>. Originally built out of a post-World War II desire </a:t>
            </a:r>
            <a:r>
              <a:rPr lang="en-US" sz="2400" b="1" dirty="0"/>
              <a:t>to explore the peaceful applications of atomic energy</a:t>
            </a:r>
            <a:r>
              <a:rPr lang="en-US" sz="2400" dirty="0"/>
              <a:t>, the Laboratory now has a broader mission: </a:t>
            </a:r>
          </a:p>
          <a:p>
            <a:pPr marL="457200" indent="-457200">
              <a:lnSpc>
                <a:spcPct val="120000"/>
              </a:lnSpc>
              <a:spcBef>
                <a:spcPts val="0"/>
              </a:spcBef>
              <a:buFont typeface="Arial" panose="020B0604020202020204" pitchFamily="34" charset="0"/>
              <a:buChar char="•"/>
            </a:pPr>
            <a:r>
              <a:rPr lang="en-US" sz="2400" dirty="0"/>
              <a:t>to perform basic and applied research at the frontiers of science, including </a:t>
            </a:r>
          </a:p>
          <a:p>
            <a:pPr marL="457200" indent="-457200">
              <a:lnSpc>
                <a:spcPct val="120000"/>
              </a:lnSpc>
              <a:spcBef>
                <a:spcPts val="0"/>
              </a:spcBef>
              <a:buFont typeface="Arial" panose="020B0604020202020204" pitchFamily="34" charset="0"/>
              <a:buChar char="•"/>
            </a:pPr>
            <a:r>
              <a:rPr lang="en-US" sz="2400" dirty="0"/>
              <a:t>nuclear and high-energy/particle physics</a:t>
            </a:r>
          </a:p>
          <a:p>
            <a:pPr marL="457200" indent="-457200">
              <a:lnSpc>
                <a:spcPct val="120000"/>
              </a:lnSpc>
              <a:spcBef>
                <a:spcPts val="0"/>
              </a:spcBef>
              <a:buFont typeface="Arial" panose="020B0604020202020204" pitchFamily="34" charset="0"/>
              <a:buChar char="•"/>
            </a:pPr>
            <a:r>
              <a:rPr lang="en-US" sz="2400" dirty="0"/>
              <a:t>physics and chemistry of materials</a:t>
            </a:r>
          </a:p>
          <a:p>
            <a:pPr marL="457200" indent="-457200">
              <a:lnSpc>
                <a:spcPct val="120000"/>
              </a:lnSpc>
              <a:spcBef>
                <a:spcPts val="0"/>
              </a:spcBef>
              <a:buFont typeface="Arial" panose="020B0604020202020204" pitchFamily="34" charset="0"/>
              <a:buChar char="•"/>
            </a:pPr>
            <a:r>
              <a:rPr lang="en-US" sz="2400" dirty="0"/>
              <a:t>nanoscience</a:t>
            </a:r>
          </a:p>
          <a:p>
            <a:pPr marL="457200" indent="-457200">
              <a:lnSpc>
                <a:spcPct val="120000"/>
              </a:lnSpc>
              <a:spcBef>
                <a:spcPts val="0"/>
              </a:spcBef>
              <a:buFont typeface="Arial" panose="020B0604020202020204" pitchFamily="34" charset="0"/>
              <a:buChar char="•"/>
            </a:pPr>
            <a:r>
              <a:rPr lang="en-US" sz="2400" dirty="0"/>
              <a:t>energy and environmental research</a:t>
            </a:r>
          </a:p>
          <a:p>
            <a:pPr marL="457200" indent="-457200">
              <a:lnSpc>
                <a:spcPct val="120000"/>
              </a:lnSpc>
              <a:spcBef>
                <a:spcPts val="0"/>
              </a:spcBef>
              <a:buFont typeface="Arial" panose="020B0604020202020204" pitchFamily="34" charset="0"/>
              <a:buChar char="•"/>
            </a:pPr>
            <a:r>
              <a:rPr lang="en-US" sz="2400" dirty="0"/>
              <a:t>national security and nonproliferation</a:t>
            </a:r>
          </a:p>
          <a:p>
            <a:pPr marL="457200" indent="-457200">
              <a:lnSpc>
                <a:spcPct val="120000"/>
              </a:lnSpc>
              <a:spcBef>
                <a:spcPts val="0"/>
              </a:spcBef>
              <a:buFont typeface="Arial" panose="020B0604020202020204" pitchFamily="34" charset="0"/>
              <a:buChar char="•"/>
            </a:pPr>
            <a:r>
              <a:rPr lang="en-US" sz="2400" dirty="0"/>
              <a:t>neurosciences; structural biology</a:t>
            </a:r>
          </a:p>
          <a:p>
            <a:pPr marL="457200" indent="-457200">
              <a:lnSpc>
                <a:spcPct val="120000"/>
              </a:lnSpc>
              <a:spcBef>
                <a:spcPts val="0"/>
              </a:spcBef>
              <a:buFont typeface="Arial" panose="020B0604020202020204" pitchFamily="34" charset="0"/>
              <a:buChar char="•"/>
            </a:pPr>
            <a:r>
              <a:rPr lang="en-US" sz="2400" dirty="0"/>
              <a:t>and computational sciences</a:t>
            </a:r>
          </a:p>
          <a:p>
            <a:pPr marL="0" indent="0">
              <a:lnSpc>
                <a:spcPct val="120000"/>
              </a:lnSpc>
              <a:spcBef>
                <a:spcPts val="600"/>
              </a:spcBef>
              <a:spcAft>
                <a:spcPts val="600"/>
              </a:spcAft>
            </a:pPr>
            <a:r>
              <a:rPr lang="en-US" sz="2400" dirty="0"/>
              <a:t>Over its history, Brookhaven Lab has housed three research reactors, numerous one-of-a-kind particle accelerators, and other cutting-edge research facilities responsible for discoveries leading to many advances for science and society as well as </a:t>
            </a:r>
            <a:r>
              <a:rPr lang="en-US" sz="2400" b="1" dirty="0"/>
              <a:t>seven Nobel Prizes</a:t>
            </a:r>
            <a:r>
              <a:rPr lang="en-US" sz="2400" dirty="0"/>
              <a:t>.</a:t>
            </a:r>
          </a:p>
          <a:p>
            <a:endParaRPr lang="en-US" sz="2400" dirty="0"/>
          </a:p>
        </p:txBody>
      </p:sp>
      <p:sp>
        <p:nvSpPr>
          <p:cNvPr id="4" name="Slide Number Placeholder 3">
            <a:extLst>
              <a:ext uri="{FF2B5EF4-FFF2-40B4-BE49-F238E27FC236}">
                <a16:creationId xmlns:a16="http://schemas.microsoft.com/office/drawing/2014/main" id="{B64459B2-C792-94C6-DDCE-7891CCFA2AC3}"/>
              </a:ext>
            </a:extLst>
          </p:cNvPr>
          <p:cNvSpPr>
            <a:spLocks noGrp="1"/>
          </p:cNvSpPr>
          <p:nvPr>
            <p:ph type="sldNum" sz="quarter" idx="4"/>
          </p:nvPr>
        </p:nvSpPr>
        <p:spPr/>
        <p:txBody>
          <a:bodyPr/>
          <a:lstStyle/>
          <a:p>
            <a:fld id="{933A556B-7C63-244D-9B7C-B0EA8042B330}" type="slidenum">
              <a:rPr lang="en-US" smtClean="0"/>
              <a:pPr/>
              <a:t>3</a:t>
            </a:fld>
            <a:endParaRPr lang="en-US" sz="1000"/>
          </a:p>
        </p:txBody>
      </p:sp>
    </p:spTree>
    <p:extLst>
      <p:ext uri="{BB962C8B-B14F-4D97-AF65-F5344CB8AC3E}">
        <p14:creationId xmlns:p14="http://schemas.microsoft.com/office/powerpoint/2010/main" val="3968527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7E65D2-6FC4-F475-DCF1-B65F9D3245F3}"/>
              </a:ext>
            </a:extLst>
          </p:cNvPr>
          <p:cNvSpPr>
            <a:spLocks noGrp="1"/>
          </p:cNvSpPr>
          <p:nvPr>
            <p:ph type="sldNum" sz="quarter" idx="4"/>
          </p:nvPr>
        </p:nvSpPr>
        <p:spPr/>
        <p:txBody>
          <a:bodyPr/>
          <a:lstStyle/>
          <a:p>
            <a:fld id="{933A556B-7C63-244D-9B7C-B0EA8042B330}" type="slidenum">
              <a:rPr lang="en-US" smtClean="0"/>
              <a:pPr/>
              <a:t>4</a:t>
            </a:fld>
            <a:endParaRPr lang="en-US" sz="1000"/>
          </a:p>
        </p:txBody>
      </p:sp>
      <p:pic>
        <p:nvPicPr>
          <p:cNvPr id="5" name="Picture 4">
            <a:extLst>
              <a:ext uri="{FF2B5EF4-FFF2-40B4-BE49-F238E27FC236}">
                <a16:creationId xmlns:a16="http://schemas.microsoft.com/office/drawing/2014/main" id="{36E4205B-ECB1-8C03-3E0A-B3893D83E509}"/>
              </a:ext>
            </a:extLst>
          </p:cNvPr>
          <p:cNvPicPr>
            <a:picLocks noChangeAspect="1"/>
          </p:cNvPicPr>
          <p:nvPr/>
        </p:nvPicPr>
        <p:blipFill>
          <a:blip r:embed="rId3"/>
          <a:stretch>
            <a:fillRect/>
          </a:stretch>
        </p:blipFill>
        <p:spPr>
          <a:xfrm>
            <a:off x="0" y="-21309"/>
            <a:ext cx="12192000" cy="6900617"/>
          </a:xfrm>
          <a:prstGeom prst="rect">
            <a:avLst/>
          </a:prstGeom>
        </p:spPr>
      </p:pic>
      <p:sp>
        <p:nvSpPr>
          <p:cNvPr id="6" name="Arc 5">
            <a:extLst>
              <a:ext uri="{FF2B5EF4-FFF2-40B4-BE49-F238E27FC236}">
                <a16:creationId xmlns:a16="http://schemas.microsoft.com/office/drawing/2014/main" id="{DA97DC58-F3B8-048C-13D9-9E9C5AF7BEB9}"/>
              </a:ext>
            </a:extLst>
          </p:cNvPr>
          <p:cNvSpPr/>
          <p:nvPr/>
        </p:nvSpPr>
        <p:spPr>
          <a:xfrm>
            <a:off x="4618299" y="775505"/>
            <a:ext cx="1782501" cy="1770925"/>
          </a:xfrm>
          <a:prstGeom prst="arc">
            <a:avLst>
              <a:gd name="adj1" fmla="val 15989361"/>
              <a:gd name="adj2" fmla="val 15324374"/>
            </a:avLst>
          </a:prstGeom>
          <a:ln w="50800">
            <a:solidFill>
              <a:srgbClr val="00B0F0"/>
            </a:solidFill>
            <a:tailEnd type="stealth" w="lg" len="lg"/>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0E6F5156-CD56-A337-F111-001CC7C2CD2A}"/>
              </a:ext>
            </a:extLst>
          </p:cNvPr>
          <p:cNvSpPr/>
          <p:nvPr/>
        </p:nvSpPr>
        <p:spPr>
          <a:xfrm flipH="1">
            <a:off x="4676173" y="833380"/>
            <a:ext cx="1782500" cy="1770925"/>
          </a:xfrm>
          <a:prstGeom prst="arc">
            <a:avLst>
              <a:gd name="adj1" fmla="val 15989361"/>
              <a:gd name="adj2" fmla="val 15324374"/>
            </a:avLst>
          </a:prstGeom>
          <a:ln w="50800">
            <a:solidFill>
              <a:srgbClr val="FFFF00"/>
            </a:solidFill>
            <a:tailEnd type="stealth" w="lg" len="lg"/>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B799F7C2-A429-063F-9C7C-8224ADC7C154}"/>
              </a:ext>
            </a:extLst>
          </p:cNvPr>
          <p:cNvSpPr txBox="1"/>
          <p:nvPr/>
        </p:nvSpPr>
        <p:spPr>
          <a:xfrm>
            <a:off x="4830683" y="1476301"/>
            <a:ext cx="1473480" cy="369332"/>
          </a:xfrm>
          <a:prstGeom prst="rect">
            <a:avLst/>
          </a:prstGeom>
          <a:noFill/>
        </p:spPr>
        <p:txBody>
          <a:bodyPr wrap="none" rtlCol="0">
            <a:spAutoFit/>
          </a:bodyPr>
          <a:lstStyle/>
          <a:p>
            <a:r>
              <a:rPr lang="en-US" b="1" dirty="0">
                <a:solidFill>
                  <a:schemeClr val="bg1"/>
                </a:solidFill>
              </a:rPr>
              <a:t>RHIC -&gt; EIC</a:t>
            </a:r>
          </a:p>
        </p:txBody>
      </p:sp>
      <p:sp>
        <p:nvSpPr>
          <p:cNvPr id="11" name="TextBox 10">
            <a:extLst>
              <a:ext uri="{FF2B5EF4-FFF2-40B4-BE49-F238E27FC236}">
                <a16:creationId xmlns:a16="http://schemas.microsoft.com/office/drawing/2014/main" id="{31691E15-67BE-E319-CB0C-5D33CF7F5AF4}"/>
              </a:ext>
            </a:extLst>
          </p:cNvPr>
          <p:cNvSpPr txBox="1"/>
          <p:nvPr/>
        </p:nvSpPr>
        <p:spPr>
          <a:xfrm>
            <a:off x="5220417" y="5520595"/>
            <a:ext cx="1067921" cy="400110"/>
          </a:xfrm>
          <a:prstGeom prst="rect">
            <a:avLst/>
          </a:prstGeom>
          <a:solidFill>
            <a:schemeClr val="tx1"/>
          </a:solidFill>
        </p:spPr>
        <p:txBody>
          <a:bodyPr wrap="none" rtlCol="0">
            <a:spAutoFit/>
          </a:bodyPr>
          <a:lstStyle/>
          <a:p>
            <a:r>
              <a:rPr lang="en-US" sz="2000" dirty="0">
                <a:solidFill>
                  <a:schemeClr val="bg1"/>
                </a:solidFill>
              </a:rPr>
              <a:t>NSLS II</a:t>
            </a:r>
          </a:p>
        </p:txBody>
      </p:sp>
      <p:sp>
        <p:nvSpPr>
          <p:cNvPr id="12" name="TextBox 11">
            <a:extLst>
              <a:ext uri="{FF2B5EF4-FFF2-40B4-BE49-F238E27FC236}">
                <a16:creationId xmlns:a16="http://schemas.microsoft.com/office/drawing/2014/main" id="{F2A7ADEA-DE26-1336-8E1C-71AFD20F1E91}"/>
              </a:ext>
            </a:extLst>
          </p:cNvPr>
          <p:cNvSpPr txBox="1"/>
          <p:nvPr/>
        </p:nvSpPr>
        <p:spPr>
          <a:xfrm>
            <a:off x="3638491" y="3158578"/>
            <a:ext cx="671979" cy="369332"/>
          </a:xfrm>
          <a:prstGeom prst="rect">
            <a:avLst/>
          </a:prstGeom>
          <a:noFill/>
        </p:spPr>
        <p:txBody>
          <a:bodyPr wrap="none" rtlCol="0">
            <a:spAutoFit/>
          </a:bodyPr>
          <a:lstStyle/>
          <a:p>
            <a:r>
              <a:rPr lang="en-US" dirty="0">
                <a:solidFill>
                  <a:schemeClr val="bg1"/>
                </a:solidFill>
              </a:rPr>
              <a:t>AGS</a:t>
            </a:r>
          </a:p>
        </p:txBody>
      </p:sp>
      <p:cxnSp>
        <p:nvCxnSpPr>
          <p:cNvPr id="14" name="Straight Arrow Connector 13">
            <a:extLst>
              <a:ext uri="{FF2B5EF4-FFF2-40B4-BE49-F238E27FC236}">
                <a16:creationId xmlns:a16="http://schemas.microsoft.com/office/drawing/2014/main" id="{FF218C11-1610-EEED-1260-79117FB57D9A}"/>
              </a:ext>
            </a:extLst>
          </p:cNvPr>
          <p:cNvCxnSpPr>
            <a:stCxn id="12" idx="3"/>
          </p:cNvCxnSpPr>
          <p:nvPr/>
        </p:nvCxnSpPr>
        <p:spPr>
          <a:xfrm>
            <a:off x="4310470" y="3343244"/>
            <a:ext cx="620345" cy="85755"/>
          </a:xfrm>
          <a:prstGeom prst="straightConnector1">
            <a:avLst/>
          </a:prstGeom>
          <a:ln w="317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071C864-42DE-BF44-EBA9-273548C33B70}"/>
              </a:ext>
            </a:extLst>
          </p:cNvPr>
          <p:cNvSpPr txBox="1"/>
          <p:nvPr/>
        </p:nvSpPr>
        <p:spPr>
          <a:xfrm>
            <a:off x="6555310" y="1291635"/>
            <a:ext cx="1479892" cy="369332"/>
          </a:xfrm>
          <a:prstGeom prst="rect">
            <a:avLst/>
          </a:prstGeom>
          <a:noFill/>
        </p:spPr>
        <p:txBody>
          <a:bodyPr wrap="none" rtlCol="0">
            <a:spAutoFit/>
          </a:bodyPr>
          <a:lstStyle/>
          <a:p>
            <a:r>
              <a:rPr lang="en-US" dirty="0">
                <a:solidFill>
                  <a:schemeClr val="bg1"/>
                </a:solidFill>
              </a:rPr>
              <a:t>2</a:t>
            </a:r>
            <a:r>
              <a:rPr lang="en-US" dirty="0">
                <a:solidFill>
                  <a:schemeClr val="bg1"/>
                </a:solidFill>
                <a:latin typeface="Symbol" pitchFamily="2" charset="2"/>
              </a:rPr>
              <a:t>p</a:t>
            </a:r>
            <a:r>
              <a:rPr lang="en-US" dirty="0">
                <a:solidFill>
                  <a:schemeClr val="bg1"/>
                </a:solidFill>
                <a:latin typeface="Times New Roman" panose="02020603050405020304" pitchFamily="18" charset="0"/>
                <a:cs typeface="Times New Roman" panose="02020603050405020304" pitchFamily="18" charset="0"/>
              </a:rPr>
              <a:t>R = 3.8 km</a:t>
            </a:r>
            <a:endParaRPr lang="en-US" dirty="0">
              <a:solidFill>
                <a:schemeClr val="bg1"/>
              </a:solidFill>
            </a:endParaRPr>
          </a:p>
        </p:txBody>
      </p:sp>
      <p:sp>
        <p:nvSpPr>
          <p:cNvPr id="16" name="TextBox 15">
            <a:extLst>
              <a:ext uri="{FF2B5EF4-FFF2-40B4-BE49-F238E27FC236}">
                <a16:creationId xmlns:a16="http://schemas.microsoft.com/office/drawing/2014/main" id="{1D822170-EBBE-A32B-81ED-4A95C8F17749}"/>
              </a:ext>
            </a:extLst>
          </p:cNvPr>
          <p:cNvSpPr txBox="1"/>
          <p:nvPr/>
        </p:nvSpPr>
        <p:spPr>
          <a:xfrm>
            <a:off x="3060595" y="2875001"/>
            <a:ext cx="1479892" cy="369332"/>
          </a:xfrm>
          <a:prstGeom prst="rect">
            <a:avLst/>
          </a:prstGeom>
          <a:noFill/>
        </p:spPr>
        <p:txBody>
          <a:bodyPr wrap="none" rtlCol="0">
            <a:spAutoFit/>
          </a:bodyPr>
          <a:lstStyle/>
          <a:p>
            <a:r>
              <a:rPr lang="en-US" dirty="0">
                <a:solidFill>
                  <a:schemeClr val="bg1"/>
                </a:solidFill>
              </a:rPr>
              <a:t>2</a:t>
            </a:r>
            <a:r>
              <a:rPr lang="en-US" dirty="0">
                <a:solidFill>
                  <a:schemeClr val="bg1"/>
                </a:solidFill>
                <a:latin typeface="Symbol" pitchFamily="2" charset="2"/>
              </a:rPr>
              <a:t>p</a:t>
            </a:r>
            <a:r>
              <a:rPr lang="en-US" dirty="0">
                <a:solidFill>
                  <a:schemeClr val="bg1"/>
                </a:solidFill>
                <a:latin typeface="Times New Roman" panose="02020603050405020304" pitchFamily="18" charset="0"/>
                <a:cs typeface="Times New Roman" panose="02020603050405020304" pitchFamily="18" charset="0"/>
              </a:rPr>
              <a:t>R = 0.8 km</a:t>
            </a:r>
            <a:endParaRPr lang="en-US" dirty="0">
              <a:solidFill>
                <a:schemeClr val="bg1"/>
              </a:solidFill>
            </a:endParaRPr>
          </a:p>
        </p:txBody>
      </p:sp>
      <p:sp>
        <p:nvSpPr>
          <p:cNvPr id="17" name="TextBox 16">
            <a:extLst>
              <a:ext uri="{FF2B5EF4-FFF2-40B4-BE49-F238E27FC236}">
                <a16:creationId xmlns:a16="http://schemas.microsoft.com/office/drawing/2014/main" id="{56F9D106-071A-52B3-4FB4-8D622763B677}"/>
              </a:ext>
            </a:extLst>
          </p:cNvPr>
          <p:cNvSpPr txBox="1"/>
          <p:nvPr/>
        </p:nvSpPr>
        <p:spPr>
          <a:xfrm>
            <a:off x="4808446" y="5897829"/>
            <a:ext cx="1479892" cy="369332"/>
          </a:xfrm>
          <a:prstGeom prst="rect">
            <a:avLst/>
          </a:prstGeom>
          <a:noFill/>
        </p:spPr>
        <p:txBody>
          <a:bodyPr wrap="none" rtlCol="0">
            <a:spAutoFit/>
          </a:bodyPr>
          <a:lstStyle/>
          <a:p>
            <a:r>
              <a:rPr lang="en-US" dirty="0">
                <a:solidFill>
                  <a:schemeClr val="bg1"/>
                </a:solidFill>
              </a:rPr>
              <a:t>2</a:t>
            </a:r>
            <a:r>
              <a:rPr lang="en-US" dirty="0">
                <a:solidFill>
                  <a:schemeClr val="bg1"/>
                </a:solidFill>
                <a:latin typeface="Symbol" pitchFamily="2" charset="2"/>
              </a:rPr>
              <a:t>p</a:t>
            </a:r>
            <a:r>
              <a:rPr lang="en-US" dirty="0">
                <a:solidFill>
                  <a:schemeClr val="bg1"/>
                </a:solidFill>
                <a:latin typeface="Times New Roman" panose="02020603050405020304" pitchFamily="18" charset="0"/>
                <a:cs typeface="Times New Roman" panose="02020603050405020304" pitchFamily="18" charset="0"/>
              </a:rPr>
              <a:t>R = 0.8 km</a:t>
            </a:r>
            <a:endParaRPr lang="en-US" dirty="0">
              <a:solidFill>
                <a:schemeClr val="bg1"/>
              </a:solidFill>
            </a:endParaRPr>
          </a:p>
        </p:txBody>
      </p:sp>
    </p:spTree>
    <p:extLst>
      <p:ext uri="{BB962C8B-B14F-4D97-AF65-F5344CB8AC3E}">
        <p14:creationId xmlns:p14="http://schemas.microsoft.com/office/powerpoint/2010/main" val="165828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E0C339-4605-0989-7AAC-CDB7730C24F2}"/>
              </a:ext>
            </a:extLst>
          </p:cNvPr>
          <p:cNvSpPr>
            <a:spLocks noGrp="1"/>
          </p:cNvSpPr>
          <p:nvPr>
            <p:ph type="title"/>
          </p:nvPr>
        </p:nvSpPr>
        <p:spPr/>
        <p:txBody>
          <a:bodyPr/>
          <a:lstStyle/>
          <a:p>
            <a:r>
              <a:rPr lang="en-US" dirty="0"/>
              <a:t>Why are we in Chicago?</a:t>
            </a:r>
          </a:p>
        </p:txBody>
      </p:sp>
      <p:sp>
        <p:nvSpPr>
          <p:cNvPr id="4" name="Content Placeholder 3">
            <a:extLst>
              <a:ext uri="{FF2B5EF4-FFF2-40B4-BE49-F238E27FC236}">
                <a16:creationId xmlns:a16="http://schemas.microsoft.com/office/drawing/2014/main" id="{AD85DDE4-C931-E34B-FA47-AB8C2B7E42BE}"/>
              </a:ext>
            </a:extLst>
          </p:cNvPr>
          <p:cNvSpPr>
            <a:spLocks noGrp="1"/>
          </p:cNvSpPr>
          <p:nvPr>
            <p:ph idx="1"/>
          </p:nvPr>
        </p:nvSpPr>
        <p:spPr>
          <a:xfrm>
            <a:off x="571500" y="1493135"/>
            <a:ext cx="11049000" cy="4539676"/>
          </a:xfrm>
        </p:spPr>
        <p:txBody>
          <a:bodyPr/>
          <a:lstStyle/>
          <a:p>
            <a:r>
              <a:rPr lang="en-US" b="1" i="1" dirty="0"/>
              <a:t>Thank you, Sandra! </a:t>
            </a:r>
            <a:r>
              <a:rPr lang="en-US" b="1" dirty="0"/>
              <a:t>⭐️ ⭐️ ⭐️ ⭐️</a:t>
            </a:r>
          </a:p>
          <a:p>
            <a:pPr marL="514350" indent="-514350">
              <a:buAutoNum type="arabicPeriod"/>
            </a:pPr>
            <a:r>
              <a:rPr lang="en-US" dirty="0"/>
              <a:t>Covid-19 changed many things</a:t>
            </a:r>
          </a:p>
          <a:p>
            <a:pPr lvl="1"/>
            <a:r>
              <a:rPr lang="en-US" dirty="0"/>
              <a:t>We learned we can work productively from home, but only with the help of technology</a:t>
            </a:r>
          </a:p>
          <a:p>
            <a:pPr lvl="2"/>
            <a:r>
              <a:rPr lang="en-US" dirty="0"/>
              <a:t>Zoom, Teams, Slack, Discord, Box, Trello, SharePoint, High speed home internet, etc.</a:t>
            </a:r>
          </a:p>
          <a:p>
            <a:pPr lvl="1"/>
            <a:r>
              <a:rPr lang="en-US" dirty="0"/>
              <a:t>Although not everybody</a:t>
            </a:r>
          </a:p>
          <a:p>
            <a:pPr lvl="2"/>
            <a:r>
              <a:rPr lang="en-US" dirty="0"/>
              <a:t>Hotels learned they could rent rooms as personal offices</a:t>
            </a:r>
          </a:p>
          <a:p>
            <a:pPr lvl="2"/>
            <a:r>
              <a:rPr lang="en-US" dirty="0"/>
              <a:t>Not everyone can do their job from a computer</a:t>
            </a:r>
          </a:p>
          <a:p>
            <a:r>
              <a:rPr lang="en-US" dirty="0"/>
              <a:t>2. Stony Brook Wang Center was booked </a:t>
            </a:r>
            <a:r>
              <a:rPr lang="en-US" dirty="0">
                <a:sym typeface="Wingdings" pitchFamily="2" charset="2"/>
              </a:rPr>
              <a:t>☹️</a:t>
            </a:r>
            <a:endParaRPr lang="en-US" dirty="0"/>
          </a:p>
          <a:p>
            <a:r>
              <a:rPr lang="en-US" dirty="0"/>
              <a:t>3. NYC Venues were way out of our price point </a:t>
            </a:r>
            <a:r>
              <a:rPr lang="en-US" dirty="0">
                <a:sym typeface="Wingdings" pitchFamily="2" charset="2"/>
              </a:rPr>
              <a:t>🤬</a:t>
            </a:r>
            <a:endParaRPr lang="en-US" dirty="0"/>
          </a:p>
        </p:txBody>
      </p:sp>
      <p:sp>
        <p:nvSpPr>
          <p:cNvPr id="2" name="Slide Number Placeholder 1">
            <a:extLst>
              <a:ext uri="{FF2B5EF4-FFF2-40B4-BE49-F238E27FC236}">
                <a16:creationId xmlns:a16="http://schemas.microsoft.com/office/drawing/2014/main" id="{FB78AEB1-0132-015E-A303-F0A96F830ED7}"/>
              </a:ext>
            </a:extLst>
          </p:cNvPr>
          <p:cNvSpPr>
            <a:spLocks noGrp="1"/>
          </p:cNvSpPr>
          <p:nvPr>
            <p:ph type="sldNum" sz="quarter" idx="4"/>
          </p:nvPr>
        </p:nvSpPr>
        <p:spPr/>
        <p:txBody>
          <a:bodyPr/>
          <a:lstStyle/>
          <a:p>
            <a:fld id="{933A556B-7C63-244D-9B7C-B0EA8042B330}" type="slidenum">
              <a:rPr lang="en-US" smtClean="0"/>
              <a:pPr/>
              <a:t>5</a:t>
            </a:fld>
            <a:endParaRPr lang="en-US" sz="1000"/>
          </a:p>
        </p:txBody>
      </p:sp>
    </p:spTree>
    <p:extLst>
      <p:ext uri="{BB962C8B-B14F-4D97-AF65-F5344CB8AC3E}">
        <p14:creationId xmlns:p14="http://schemas.microsoft.com/office/powerpoint/2010/main" val="2985159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C66C86-996D-52C8-17B2-7FA721818522}"/>
              </a:ext>
            </a:extLst>
          </p:cNvPr>
          <p:cNvSpPr>
            <a:spLocks noGrp="1"/>
          </p:cNvSpPr>
          <p:nvPr>
            <p:ph type="sldNum" sz="quarter" idx="4"/>
          </p:nvPr>
        </p:nvSpPr>
        <p:spPr/>
        <p:txBody>
          <a:bodyPr/>
          <a:lstStyle/>
          <a:p>
            <a:fld id="{933A556B-7C63-244D-9B7C-B0EA8042B330}" type="slidenum">
              <a:rPr lang="en-US" smtClean="0"/>
              <a:pPr/>
              <a:t>6</a:t>
            </a:fld>
            <a:endParaRPr lang="en-US" sz="1000"/>
          </a:p>
        </p:txBody>
      </p:sp>
      <p:sp>
        <p:nvSpPr>
          <p:cNvPr id="8" name="TextBox 7">
            <a:extLst>
              <a:ext uri="{FF2B5EF4-FFF2-40B4-BE49-F238E27FC236}">
                <a16:creationId xmlns:a16="http://schemas.microsoft.com/office/drawing/2014/main" id="{0D3032BE-8823-60BF-5D69-BDD3110E7FFE}"/>
              </a:ext>
            </a:extLst>
          </p:cNvPr>
          <p:cNvSpPr txBox="1"/>
          <p:nvPr/>
        </p:nvSpPr>
        <p:spPr>
          <a:xfrm>
            <a:off x="339524" y="515534"/>
            <a:ext cx="11698147" cy="5324535"/>
          </a:xfrm>
          <a:prstGeom prst="rect">
            <a:avLst/>
          </a:prstGeom>
          <a:noFill/>
        </p:spPr>
        <p:txBody>
          <a:bodyPr wrap="square">
            <a:spAutoFit/>
          </a:bodyPr>
          <a:lstStyle/>
          <a:p>
            <a:pPr algn="l"/>
            <a:r>
              <a:rPr lang="en-US" sz="2000" b="1" i="0" u="none" strike="noStrike" dirty="0">
                <a:effectLst/>
                <a:latin typeface="Calibri" panose="020F0502020204030204" pitchFamily="34" charset="0"/>
              </a:rPr>
              <a:t>Chicago sit on several traditional homelands</a:t>
            </a:r>
            <a:endParaRPr lang="en-US" sz="2000" b="0" i="0" u="none" strike="noStrike" dirty="0">
              <a:effectLst/>
              <a:latin typeface="Calibri" panose="020F0502020204030204" pitchFamily="34" charset="0"/>
            </a:endParaRPr>
          </a:p>
          <a:p>
            <a:pPr algn="l"/>
            <a:endParaRPr lang="en-US" sz="2000" b="0" i="0" u="none" strike="noStrike" dirty="0">
              <a:effectLst/>
              <a:latin typeface="Calibri" panose="020F0502020204030204" pitchFamily="34" charset="0"/>
            </a:endParaRPr>
          </a:p>
          <a:p>
            <a:pPr algn="l"/>
            <a:r>
              <a:rPr lang="en-US" sz="2000" b="0" i="0" u="none" strike="noStrike" dirty="0">
                <a:effectLst/>
                <a:latin typeface="Calibri" panose="020F0502020204030204" pitchFamily="34" charset="0"/>
              </a:rPr>
              <a:t>Chicago is the traditional homelands of  </a:t>
            </a:r>
            <a:r>
              <a:rPr lang="en-US" sz="2000" b="0" i="0" u="none" strike="noStrike" dirty="0" err="1">
                <a:effectLst/>
                <a:latin typeface="Calibri" panose="020F0502020204030204" pitchFamily="34" charset="0"/>
              </a:rPr>
              <a:t>Hoocąk</a:t>
            </a:r>
            <a:r>
              <a:rPr lang="en-US" sz="2000" b="0" i="0" u="none" strike="noStrike" dirty="0">
                <a:effectLst/>
                <a:latin typeface="Calibri" panose="020F0502020204030204" pitchFamily="34" charset="0"/>
              </a:rPr>
              <a:t> (Winnebago/</a:t>
            </a:r>
            <a:r>
              <a:rPr lang="en-US" sz="2000" b="0" i="0" u="none" strike="noStrike" dirty="0" err="1">
                <a:effectLst/>
                <a:latin typeface="Calibri" panose="020F0502020204030204" pitchFamily="34" charset="0"/>
              </a:rPr>
              <a:t>Ho’Chunk</a:t>
            </a:r>
            <a:r>
              <a:rPr lang="en-US" sz="2000" b="0" i="0" u="none" strike="noStrike" dirty="0">
                <a:effectLst/>
                <a:latin typeface="Calibri" panose="020F0502020204030204" pitchFamily="34" charset="0"/>
              </a:rPr>
              <a:t>), </a:t>
            </a:r>
            <a:r>
              <a:rPr lang="en-US" sz="2000" b="0" i="0" u="none" strike="noStrike" dirty="0" err="1">
                <a:effectLst/>
                <a:latin typeface="Calibri" panose="020F0502020204030204" pitchFamily="34" charset="0"/>
              </a:rPr>
              <a:t>Jiwere</a:t>
            </a:r>
            <a:r>
              <a:rPr lang="en-US" sz="2000" b="0" i="0" u="none" strike="noStrike" dirty="0">
                <a:effectLst/>
                <a:latin typeface="Calibri" panose="020F0502020204030204" pitchFamily="34" charset="0"/>
              </a:rPr>
              <a:t> (Otoe), </a:t>
            </a:r>
            <a:r>
              <a:rPr lang="en-US" sz="2000" b="0" i="0" u="none" strike="noStrike" dirty="0" err="1">
                <a:effectLst/>
                <a:latin typeface="Calibri" panose="020F0502020204030204" pitchFamily="34" charset="0"/>
              </a:rPr>
              <a:t>Nutachi</a:t>
            </a:r>
            <a:r>
              <a:rPr lang="en-US" sz="2000" b="0" i="0" u="none" strike="noStrike" dirty="0">
                <a:effectLst/>
                <a:latin typeface="Calibri" panose="020F0502020204030204" pitchFamily="34" charset="0"/>
              </a:rPr>
              <a:t> (Missouria), and </a:t>
            </a:r>
            <a:r>
              <a:rPr lang="en-US" sz="2000" b="0" i="0" u="none" strike="noStrike" dirty="0" err="1">
                <a:effectLst/>
                <a:latin typeface="Calibri" panose="020F0502020204030204" pitchFamily="34" charset="0"/>
              </a:rPr>
              <a:t>Baxoje</a:t>
            </a:r>
            <a:r>
              <a:rPr lang="en-US" sz="2000" b="0" i="0" u="none" strike="noStrike" dirty="0">
                <a:effectLst/>
                <a:latin typeface="Calibri" panose="020F0502020204030204" pitchFamily="34" charset="0"/>
              </a:rPr>
              <a:t> (</a:t>
            </a:r>
            <a:r>
              <a:rPr lang="en-US" sz="2000" b="0" i="0" u="none" strike="noStrike" dirty="0" err="1">
                <a:effectLst/>
                <a:latin typeface="Calibri" panose="020F0502020204030204" pitchFamily="34" charset="0"/>
              </a:rPr>
              <a:t>Iowas</a:t>
            </a:r>
            <a:r>
              <a:rPr lang="en-US" sz="2000" b="0" i="0" u="none" strike="noStrike" dirty="0">
                <a:effectLst/>
                <a:latin typeface="Calibri" panose="020F0502020204030204" pitchFamily="34" charset="0"/>
              </a:rPr>
              <a:t>); </a:t>
            </a:r>
            <a:r>
              <a:rPr lang="en-US" sz="2000" b="0" i="0" u="none" strike="noStrike" dirty="0" err="1">
                <a:effectLst/>
                <a:latin typeface="Calibri" panose="020F0502020204030204" pitchFamily="34" charset="0"/>
              </a:rPr>
              <a:t>Kiash</a:t>
            </a:r>
            <a:r>
              <a:rPr lang="en-US" sz="2000" b="0" i="0" u="none" strike="noStrike" dirty="0">
                <a:effectLst/>
                <a:latin typeface="Calibri" panose="020F0502020204030204" pitchFamily="34" charset="0"/>
              </a:rPr>
              <a:t> </a:t>
            </a:r>
            <a:r>
              <a:rPr lang="en-US" sz="2000" b="0" i="0" u="none" strike="noStrike" dirty="0" err="1">
                <a:effectLst/>
                <a:latin typeface="Calibri" panose="020F0502020204030204" pitchFamily="34" charset="0"/>
              </a:rPr>
              <a:t>Matchitiwuk</a:t>
            </a:r>
            <a:r>
              <a:rPr lang="en-US" sz="2000" b="0" i="0" u="none" strike="noStrike" dirty="0">
                <a:effectLst/>
                <a:latin typeface="Calibri" panose="020F0502020204030204" pitchFamily="34" charset="0"/>
              </a:rPr>
              <a:t> (Menominee); </a:t>
            </a:r>
            <a:r>
              <a:rPr lang="en-US" sz="2000" b="0" i="0" u="none" strike="noStrike" dirty="0" err="1">
                <a:effectLst/>
                <a:latin typeface="Calibri" panose="020F0502020204030204" pitchFamily="34" charset="0"/>
              </a:rPr>
              <a:t>Meshkwahkîha</a:t>
            </a:r>
            <a:r>
              <a:rPr lang="en-US" sz="2000" b="0" i="0" u="none" strike="noStrike" dirty="0">
                <a:effectLst/>
                <a:latin typeface="Calibri" panose="020F0502020204030204" pitchFamily="34" charset="0"/>
              </a:rPr>
              <a:t> (Meskwaki); </a:t>
            </a:r>
            <a:r>
              <a:rPr lang="en-US" sz="2000" b="0" i="0" u="none" strike="noStrike" dirty="0" err="1">
                <a:effectLst/>
                <a:latin typeface="Calibri" panose="020F0502020204030204" pitchFamily="34" charset="0"/>
              </a:rPr>
              <a:t>Asâkîwaki</a:t>
            </a:r>
            <a:r>
              <a:rPr lang="en-US" sz="2000" b="0" i="0" u="none" strike="noStrike" dirty="0">
                <a:effectLst/>
                <a:latin typeface="Calibri" panose="020F0502020204030204" pitchFamily="34" charset="0"/>
              </a:rPr>
              <a:t> (Sauk); </a:t>
            </a:r>
            <a:r>
              <a:rPr lang="en-US" sz="2000" b="0" i="0" u="none" strike="noStrike" dirty="0" err="1">
                <a:effectLst/>
                <a:latin typeface="Calibri" panose="020F0502020204030204" pitchFamily="34" charset="0"/>
              </a:rPr>
              <a:t>Myaamiaki</a:t>
            </a:r>
            <a:r>
              <a:rPr lang="en-US" sz="2000" b="0" i="0" u="none" strike="noStrike" dirty="0">
                <a:effectLst/>
                <a:latin typeface="Calibri" panose="020F0502020204030204" pitchFamily="34" charset="0"/>
              </a:rPr>
              <a:t> (Miami), </a:t>
            </a:r>
            <a:r>
              <a:rPr lang="en-US" sz="2000" b="0" i="0" u="none" strike="noStrike" dirty="0" err="1">
                <a:effectLst/>
                <a:latin typeface="Calibri" panose="020F0502020204030204" pitchFamily="34" charset="0"/>
              </a:rPr>
              <a:t>Waayaahtanwaki</a:t>
            </a:r>
            <a:r>
              <a:rPr lang="en-US" sz="2000" b="0" i="0" u="none" strike="noStrike" dirty="0">
                <a:effectLst/>
                <a:latin typeface="Calibri" panose="020F0502020204030204" pitchFamily="34" charset="0"/>
              </a:rPr>
              <a:t> (Wea), and </a:t>
            </a:r>
            <a:r>
              <a:rPr lang="en-US" sz="2000" b="0" i="0" u="none" strike="noStrike" dirty="0" err="1">
                <a:effectLst/>
                <a:latin typeface="Calibri" panose="020F0502020204030204" pitchFamily="34" charset="0"/>
              </a:rPr>
              <a:t>Peeyankihšiaki</a:t>
            </a:r>
            <a:r>
              <a:rPr lang="en-US" sz="2000" b="0" i="0" u="none" strike="noStrike" dirty="0">
                <a:effectLst/>
                <a:latin typeface="Calibri" panose="020F0502020204030204" pitchFamily="34" charset="0"/>
              </a:rPr>
              <a:t> (</a:t>
            </a:r>
            <a:r>
              <a:rPr lang="en-US" sz="2000" b="0" i="0" u="none" strike="noStrike" dirty="0" err="1">
                <a:effectLst/>
                <a:latin typeface="Calibri" panose="020F0502020204030204" pitchFamily="34" charset="0"/>
              </a:rPr>
              <a:t>Piankashaw</a:t>
            </a:r>
            <a:r>
              <a:rPr lang="en-US" sz="2000" b="0" i="0" u="none" strike="noStrike" dirty="0">
                <a:effectLst/>
                <a:latin typeface="Calibri" panose="020F0502020204030204" pitchFamily="34" charset="0"/>
              </a:rPr>
              <a:t>); </a:t>
            </a:r>
            <a:r>
              <a:rPr lang="en-US" sz="2000" b="0" i="0" u="none" strike="noStrike" dirty="0" err="1">
                <a:effectLst/>
                <a:latin typeface="Calibri" panose="020F0502020204030204" pitchFamily="34" charset="0"/>
              </a:rPr>
              <a:t>Kiikaapoi</a:t>
            </a:r>
            <a:r>
              <a:rPr lang="en-US" sz="2000" b="0" i="0" u="none" strike="noStrike" dirty="0">
                <a:effectLst/>
                <a:latin typeface="Calibri" panose="020F0502020204030204" pitchFamily="34" charset="0"/>
              </a:rPr>
              <a:t> (Kickapoo); </a:t>
            </a:r>
            <a:r>
              <a:rPr lang="en-US" sz="2000" b="0" i="0" u="none" strike="noStrike" dirty="0" err="1">
                <a:effectLst/>
                <a:latin typeface="Calibri" panose="020F0502020204030204" pitchFamily="34" charset="0"/>
              </a:rPr>
              <a:t>Inoka</a:t>
            </a:r>
            <a:r>
              <a:rPr lang="en-US" sz="2000" b="0" i="0" u="none" strike="noStrike" dirty="0">
                <a:effectLst/>
                <a:latin typeface="Calibri" panose="020F0502020204030204" pitchFamily="34" charset="0"/>
              </a:rPr>
              <a:t> (Illini Confederacy); Anishinaabeg (Ojibwe), </a:t>
            </a:r>
            <a:r>
              <a:rPr lang="en-US" sz="2000" b="0" i="0" u="none" strike="noStrike" dirty="0" err="1">
                <a:effectLst/>
                <a:latin typeface="Calibri" panose="020F0502020204030204" pitchFamily="34" charset="0"/>
              </a:rPr>
              <a:t>Odawak</a:t>
            </a:r>
            <a:r>
              <a:rPr lang="en-US" sz="2000" b="0" i="0" u="none" strike="noStrike" dirty="0">
                <a:effectLst/>
                <a:latin typeface="Calibri" panose="020F0502020204030204" pitchFamily="34" charset="0"/>
              </a:rPr>
              <a:t> (Odawa), and </a:t>
            </a:r>
            <a:r>
              <a:rPr lang="en-US" sz="2000" b="0" i="0" u="none" strike="noStrike" dirty="0" err="1">
                <a:effectLst/>
                <a:latin typeface="Calibri" panose="020F0502020204030204" pitchFamily="34" charset="0"/>
              </a:rPr>
              <a:t>Bodéwadmik</a:t>
            </a:r>
            <a:r>
              <a:rPr lang="en-US" sz="2000" b="0" i="0" u="none" strike="noStrike" dirty="0">
                <a:effectLst/>
                <a:latin typeface="Calibri" panose="020F0502020204030204" pitchFamily="34" charset="0"/>
              </a:rPr>
              <a:t> (Potawatomi). Seated atop a continental divide, the Chicago region is located at the intersection of several great waterways, leading the area to become the site of travel and healing for many Tribes.</a:t>
            </a:r>
          </a:p>
          <a:p>
            <a:pPr algn="l"/>
            <a:endParaRPr lang="en-US" sz="2000" b="0" i="0" u="none" strike="noStrike" dirty="0">
              <a:effectLst/>
              <a:latin typeface="Calibri" panose="020F0502020204030204" pitchFamily="34" charset="0"/>
            </a:endParaRPr>
          </a:p>
          <a:p>
            <a:pPr algn="l"/>
            <a:r>
              <a:rPr lang="en-US" sz="2000" b="0" i="0" u="none" strike="noStrike" dirty="0">
                <a:effectLst/>
                <a:latin typeface="Calibri" panose="020F0502020204030204" pitchFamily="34" charset="0"/>
              </a:rPr>
              <a:t>The region has long been a center for Indigenous people to gather, trade, and maintain kinship ties. Today, one of the largest urban American Indian communities in the United States resides in Chicago. Members of this community continue to contribute to the life of this city and to celebrate their heritage, practice traditions, and care for the land and waterways.</a:t>
            </a:r>
          </a:p>
          <a:p>
            <a:pPr algn="l"/>
            <a:br>
              <a:rPr lang="en-US" sz="2000" b="0" i="0" u="none" strike="noStrike" dirty="0">
                <a:effectLst/>
                <a:latin typeface="Calibri" panose="020F0502020204030204" pitchFamily="34" charset="0"/>
              </a:rPr>
            </a:br>
            <a:r>
              <a:rPr lang="en-US" sz="2000" b="0" i="0" u="none" strike="noStrike" dirty="0">
                <a:effectLst/>
                <a:latin typeface="Calibri" panose="020F0502020204030204" pitchFamily="34" charset="0"/>
              </a:rPr>
              <a:t>We acknowledge our presence on these native lands and advocate for the progress, dignity and humanity of the many diverse Native Americans who still live and practice their heritage and traditions on this land today.</a:t>
            </a:r>
            <a:br>
              <a:rPr lang="en-US" sz="2000" b="0" i="0" u="none" strike="noStrike" dirty="0">
                <a:effectLst/>
                <a:latin typeface="Calibri" panose="020F0502020204030204" pitchFamily="34" charset="0"/>
              </a:rPr>
            </a:br>
            <a:endParaRPr lang="en-US" sz="2000" b="0" i="0" u="none" strike="noStrike" dirty="0">
              <a:effectLst/>
              <a:latin typeface="Calibri" panose="020F0502020204030204" pitchFamily="34" charset="0"/>
            </a:endParaRPr>
          </a:p>
        </p:txBody>
      </p:sp>
    </p:spTree>
    <p:extLst>
      <p:ext uri="{BB962C8B-B14F-4D97-AF65-F5344CB8AC3E}">
        <p14:creationId xmlns:p14="http://schemas.microsoft.com/office/powerpoint/2010/main" val="468022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902D6-FCE3-AF9B-83C4-40FA66422E9E}"/>
              </a:ext>
            </a:extLst>
          </p:cNvPr>
          <p:cNvSpPr>
            <a:spLocks noGrp="1"/>
          </p:cNvSpPr>
          <p:nvPr>
            <p:ph type="title"/>
          </p:nvPr>
        </p:nvSpPr>
        <p:spPr>
          <a:xfrm>
            <a:off x="249381" y="0"/>
            <a:ext cx="11845636" cy="1416992"/>
          </a:xfrm>
        </p:spPr>
        <p:txBody>
          <a:bodyPr>
            <a:normAutofit/>
          </a:bodyPr>
          <a:lstStyle/>
          <a:p>
            <a:r>
              <a:rPr lang="en-US" sz="3600" dirty="0"/>
              <a:t>3rd ICFA Beam Dynamics Mini-Workshop on Machine Learning Applications for Particle Accelerators</a:t>
            </a:r>
          </a:p>
        </p:txBody>
      </p:sp>
      <p:sp>
        <p:nvSpPr>
          <p:cNvPr id="3" name="Content Placeholder 2">
            <a:extLst>
              <a:ext uri="{FF2B5EF4-FFF2-40B4-BE49-F238E27FC236}">
                <a16:creationId xmlns:a16="http://schemas.microsoft.com/office/drawing/2014/main" id="{76E21231-C256-0B9A-66B6-03D32443CC68}"/>
              </a:ext>
            </a:extLst>
          </p:cNvPr>
          <p:cNvSpPr>
            <a:spLocks noGrp="1"/>
          </p:cNvSpPr>
          <p:nvPr>
            <p:ph idx="1"/>
          </p:nvPr>
        </p:nvSpPr>
        <p:spPr>
          <a:xfrm>
            <a:off x="360218" y="1288473"/>
            <a:ext cx="11734799" cy="4793672"/>
          </a:xfrm>
        </p:spPr>
        <p:txBody>
          <a:bodyPr>
            <a:normAutofit fontScale="70000" lnSpcReduction="20000"/>
          </a:bodyPr>
          <a:lstStyle/>
          <a:p>
            <a:pPr marL="0" indent="0">
              <a:lnSpc>
                <a:spcPct val="120000"/>
              </a:lnSpc>
              <a:spcBef>
                <a:spcPts val="0"/>
              </a:spcBef>
            </a:pPr>
            <a:r>
              <a:rPr lang="en-US" dirty="0"/>
              <a:t>The goal of this third workshop is to continue to work on building a world-wide community of researchers and engineers interested in applying artificial intelligence and machine learning technologies to particle accelerators.</a:t>
            </a:r>
          </a:p>
          <a:p>
            <a:r>
              <a:rPr lang="en-US" b="1" dirty="0"/>
              <a:t>The workshop will consist of four topics:</a:t>
            </a:r>
            <a:endParaRPr lang="en-US" dirty="0"/>
          </a:p>
          <a:p>
            <a:pPr>
              <a:buFont typeface="+mj-lt"/>
              <a:buAutoNum type="arabicPeriod"/>
            </a:pPr>
            <a:r>
              <a:rPr lang="en-US" dirty="0"/>
              <a:t>Tuning/optimization/control</a:t>
            </a:r>
          </a:p>
          <a:p>
            <a:pPr>
              <a:buFont typeface="+mj-lt"/>
              <a:buAutoNum type="arabicPeriod"/>
            </a:pPr>
            <a:r>
              <a:rPr lang="en-US" dirty="0"/>
              <a:t>Prognostics/alarm handling/anomaly-breakout detection</a:t>
            </a:r>
          </a:p>
          <a:p>
            <a:pPr>
              <a:buFont typeface="+mj-lt"/>
              <a:buAutoNum type="arabicPeriod"/>
            </a:pPr>
            <a:r>
              <a:rPr lang="en-US" dirty="0"/>
              <a:t>Data analysis</a:t>
            </a:r>
          </a:p>
          <a:p>
            <a:pPr>
              <a:buFont typeface="+mj-lt"/>
              <a:buAutoNum type="arabicPeriod"/>
            </a:pPr>
            <a:r>
              <a:rPr lang="en-US" dirty="0"/>
              <a:t>Simulations/modeling</a:t>
            </a:r>
          </a:p>
          <a:p>
            <a:r>
              <a:rPr lang="en-US" dirty="0"/>
              <a:t>Talks will be given by practitioners from various accelerator facilities around the world. </a:t>
            </a:r>
          </a:p>
          <a:p>
            <a:r>
              <a:rPr lang="en-US" b="1" dirty="0"/>
              <a:t>The workshop aims to:</a:t>
            </a:r>
          </a:p>
          <a:p>
            <a:pPr>
              <a:buFont typeface="Arial" panose="020B0604020202020204" pitchFamily="34" charset="0"/>
              <a:buChar char="•"/>
            </a:pPr>
            <a:r>
              <a:rPr lang="en-US" b="1" dirty="0"/>
              <a:t>Collect and unify the community’s understanding of the relevant state-of-the-art ML techniques.</a:t>
            </a:r>
          </a:p>
          <a:p>
            <a:pPr>
              <a:buFont typeface="Arial" panose="020B0604020202020204" pitchFamily="34" charset="0"/>
              <a:buChar char="•"/>
            </a:pPr>
            <a:r>
              <a:rPr lang="en-US" b="1" dirty="0"/>
              <a:t>Provide a tutorials of machine learning for accelerator physicists and engineers.</a:t>
            </a:r>
          </a:p>
          <a:p>
            <a:pPr>
              <a:buFont typeface="Arial" panose="020B0604020202020204" pitchFamily="34" charset="0"/>
              <a:buChar char="•"/>
            </a:pPr>
            <a:r>
              <a:rPr lang="en-US" b="1" dirty="0"/>
              <a:t>Seed collaborations between laboratories, academia, and industry.</a:t>
            </a:r>
          </a:p>
          <a:p>
            <a:endParaRPr lang="en-US" dirty="0"/>
          </a:p>
        </p:txBody>
      </p:sp>
      <p:sp>
        <p:nvSpPr>
          <p:cNvPr id="4" name="Slide Number Placeholder 3">
            <a:extLst>
              <a:ext uri="{FF2B5EF4-FFF2-40B4-BE49-F238E27FC236}">
                <a16:creationId xmlns:a16="http://schemas.microsoft.com/office/drawing/2014/main" id="{E81FAA12-EFDA-A685-F196-B22D911FCD64}"/>
              </a:ext>
            </a:extLst>
          </p:cNvPr>
          <p:cNvSpPr>
            <a:spLocks noGrp="1"/>
          </p:cNvSpPr>
          <p:nvPr>
            <p:ph type="sldNum" sz="quarter" idx="4"/>
          </p:nvPr>
        </p:nvSpPr>
        <p:spPr/>
        <p:txBody>
          <a:bodyPr/>
          <a:lstStyle/>
          <a:p>
            <a:fld id="{933A556B-7C63-244D-9B7C-B0EA8042B330}" type="slidenum">
              <a:rPr lang="en-US" smtClean="0"/>
              <a:pPr/>
              <a:t>7</a:t>
            </a:fld>
            <a:endParaRPr lang="en-US" sz="1000"/>
          </a:p>
        </p:txBody>
      </p:sp>
    </p:spTree>
    <p:extLst>
      <p:ext uri="{BB962C8B-B14F-4D97-AF65-F5344CB8AC3E}">
        <p14:creationId xmlns:p14="http://schemas.microsoft.com/office/powerpoint/2010/main" val="4171261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D6C1B71-85D2-92DC-9CAF-31263A35AEAC}"/>
              </a:ext>
            </a:extLst>
          </p:cNvPr>
          <p:cNvPicPr>
            <a:picLocks noChangeAspect="1"/>
          </p:cNvPicPr>
          <p:nvPr/>
        </p:nvPicPr>
        <p:blipFill>
          <a:blip r:embed="rId2"/>
          <a:stretch>
            <a:fillRect/>
          </a:stretch>
        </p:blipFill>
        <p:spPr>
          <a:xfrm>
            <a:off x="264392" y="526473"/>
            <a:ext cx="6111817" cy="5015345"/>
          </a:xfrm>
          <a:prstGeom prst="rect">
            <a:avLst/>
          </a:prstGeom>
        </p:spPr>
      </p:pic>
      <p:pic>
        <p:nvPicPr>
          <p:cNvPr id="24" name="Picture 23">
            <a:extLst>
              <a:ext uri="{FF2B5EF4-FFF2-40B4-BE49-F238E27FC236}">
                <a16:creationId xmlns:a16="http://schemas.microsoft.com/office/drawing/2014/main" id="{B14C2730-C500-F7D6-0A4E-E833B748A44E}"/>
              </a:ext>
            </a:extLst>
          </p:cNvPr>
          <p:cNvPicPr>
            <a:picLocks noChangeAspect="1"/>
          </p:cNvPicPr>
          <p:nvPr/>
        </p:nvPicPr>
        <p:blipFill rotWithShape="1">
          <a:blip r:embed="rId3"/>
          <a:srcRect l="10238" r="10040"/>
          <a:stretch/>
        </p:blipFill>
        <p:spPr>
          <a:xfrm>
            <a:off x="6376209" y="535616"/>
            <a:ext cx="5616362" cy="5020056"/>
          </a:xfrm>
          <a:prstGeom prst="rect">
            <a:avLst/>
          </a:prstGeom>
        </p:spPr>
      </p:pic>
    </p:spTree>
    <p:extLst>
      <p:ext uri="{BB962C8B-B14F-4D97-AF65-F5344CB8AC3E}">
        <p14:creationId xmlns:p14="http://schemas.microsoft.com/office/powerpoint/2010/main" val="2807236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EBBF2-453F-1FF4-EAE0-11418AB91E93}"/>
              </a:ext>
            </a:extLst>
          </p:cNvPr>
          <p:cNvSpPr>
            <a:spLocks noGrp="1"/>
          </p:cNvSpPr>
          <p:nvPr>
            <p:ph type="title"/>
          </p:nvPr>
        </p:nvSpPr>
        <p:spPr>
          <a:xfrm>
            <a:off x="571500" y="0"/>
            <a:ext cx="11049000" cy="1325563"/>
          </a:xfrm>
        </p:spPr>
        <p:txBody>
          <a:bodyPr/>
          <a:lstStyle/>
          <a:p>
            <a:pPr algn="ctr"/>
            <a:r>
              <a:rPr lang="en-US" dirty="0"/>
              <a:t>Sessions &amp; Moderators (Thanks!!)</a:t>
            </a:r>
          </a:p>
        </p:txBody>
      </p:sp>
      <p:sp>
        <p:nvSpPr>
          <p:cNvPr id="3" name="Content Placeholder 2">
            <a:extLst>
              <a:ext uri="{FF2B5EF4-FFF2-40B4-BE49-F238E27FC236}">
                <a16:creationId xmlns:a16="http://schemas.microsoft.com/office/drawing/2014/main" id="{7355799E-3495-8AC5-2862-C0E1ACC28394}"/>
              </a:ext>
            </a:extLst>
          </p:cNvPr>
          <p:cNvSpPr>
            <a:spLocks noGrp="1"/>
          </p:cNvSpPr>
          <p:nvPr>
            <p:ph idx="1"/>
          </p:nvPr>
        </p:nvSpPr>
        <p:spPr>
          <a:xfrm>
            <a:off x="2327564" y="997528"/>
            <a:ext cx="9292936" cy="4900346"/>
          </a:xfrm>
        </p:spPr>
        <p:txBody>
          <a:bodyPr>
            <a:normAutofit lnSpcReduction="10000"/>
          </a:bodyPr>
          <a:lstStyle/>
          <a:p>
            <a:r>
              <a:rPr lang="en-US" b="1" u="sng" dirty="0"/>
              <a:t>Wednesday</a:t>
            </a:r>
          </a:p>
          <a:p>
            <a:r>
              <a:rPr lang="en-US" dirty="0" err="1"/>
              <a:t>Opt</a:t>
            </a:r>
            <a:r>
              <a:rPr lang="en-US" dirty="0"/>
              <a:t>-B		Andrea Santamaria Garcia </a:t>
            </a:r>
          </a:p>
          <a:p>
            <a:r>
              <a:rPr lang="en-US" dirty="0" err="1"/>
              <a:t>Opt</a:t>
            </a:r>
            <a:r>
              <a:rPr lang="en-US" dirty="0"/>
              <a:t>-RL		</a:t>
            </a:r>
            <a:r>
              <a:rPr lang="en-US" dirty="0" err="1"/>
              <a:t>Christrine</a:t>
            </a:r>
            <a:r>
              <a:rPr lang="en-US" dirty="0"/>
              <a:t> Sweeney </a:t>
            </a:r>
          </a:p>
          <a:p>
            <a:r>
              <a:rPr lang="en-US" dirty="0"/>
              <a:t>Prognostics	Verena Kain </a:t>
            </a:r>
          </a:p>
          <a:p>
            <a:endParaRPr lang="en-US" dirty="0"/>
          </a:p>
          <a:p>
            <a:r>
              <a:rPr lang="en-US" b="1" u="sng" dirty="0"/>
              <a:t>Thursday</a:t>
            </a:r>
          </a:p>
          <a:p>
            <a:r>
              <a:rPr lang="en-US" dirty="0"/>
              <a:t>Modeling		Chris Tennant</a:t>
            </a:r>
          </a:p>
          <a:p>
            <a:r>
              <a:rPr lang="en-US" dirty="0"/>
              <a:t>Facility 		Francesco Maria </a:t>
            </a:r>
            <a:r>
              <a:rPr lang="en-US" dirty="0" err="1"/>
              <a:t>Velotti</a:t>
            </a:r>
            <a:endParaRPr lang="en-US" dirty="0"/>
          </a:p>
          <a:p>
            <a:r>
              <a:rPr lang="en-US" dirty="0"/>
              <a:t>Optimization	</a:t>
            </a:r>
            <a:r>
              <a:rPr lang="en-US" dirty="0" err="1"/>
              <a:t>Hirokazu</a:t>
            </a:r>
            <a:r>
              <a:rPr lang="en-US" dirty="0"/>
              <a:t> </a:t>
            </a:r>
            <a:r>
              <a:rPr lang="en-US" dirty="0" err="1"/>
              <a:t>Maesaka</a:t>
            </a:r>
            <a:endParaRPr lang="en-US" dirty="0"/>
          </a:p>
          <a:p>
            <a:r>
              <a:rPr lang="en-US" dirty="0"/>
              <a:t>Analysis		</a:t>
            </a:r>
            <a:r>
              <a:rPr lang="en-US" dirty="0" err="1"/>
              <a:t>Raimund</a:t>
            </a:r>
            <a:r>
              <a:rPr lang="en-US" dirty="0"/>
              <a:t> </a:t>
            </a:r>
            <a:r>
              <a:rPr lang="en-US" dirty="0" err="1"/>
              <a:t>Kammering</a:t>
            </a:r>
            <a:r>
              <a:rPr lang="en-US" dirty="0"/>
              <a:t> </a:t>
            </a:r>
          </a:p>
        </p:txBody>
      </p:sp>
      <p:sp>
        <p:nvSpPr>
          <p:cNvPr id="4" name="Slide Number Placeholder 3">
            <a:extLst>
              <a:ext uri="{FF2B5EF4-FFF2-40B4-BE49-F238E27FC236}">
                <a16:creationId xmlns:a16="http://schemas.microsoft.com/office/drawing/2014/main" id="{5E807382-150A-F8C1-CB23-D96FA63B5CC4}"/>
              </a:ext>
            </a:extLst>
          </p:cNvPr>
          <p:cNvSpPr>
            <a:spLocks noGrp="1"/>
          </p:cNvSpPr>
          <p:nvPr>
            <p:ph type="sldNum" sz="quarter" idx="4"/>
          </p:nvPr>
        </p:nvSpPr>
        <p:spPr/>
        <p:txBody>
          <a:bodyPr/>
          <a:lstStyle/>
          <a:p>
            <a:fld id="{933A556B-7C63-244D-9B7C-B0EA8042B330}" type="slidenum">
              <a:rPr lang="en-US" smtClean="0"/>
              <a:pPr/>
              <a:t>9</a:t>
            </a:fld>
            <a:endParaRPr lang="en-US" sz="1000"/>
          </a:p>
        </p:txBody>
      </p:sp>
    </p:spTree>
    <p:extLst>
      <p:ext uri="{BB962C8B-B14F-4D97-AF65-F5344CB8AC3E}">
        <p14:creationId xmlns:p14="http://schemas.microsoft.com/office/powerpoint/2010/main" val="4181280417"/>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154498</TotalTime>
  <Words>880</Words>
  <Application>Microsoft Macintosh PowerPoint</Application>
  <PresentationFormat>Widescreen</PresentationFormat>
  <Paragraphs>79</Paragraphs>
  <Slides>10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Symbol</vt:lpstr>
      <vt:lpstr>Times New Roman</vt:lpstr>
      <vt:lpstr>BNL</vt:lpstr>
      <vt:lpstr>Welcome from LOC</vt:lpstr>
      <vt:lpstr>Special Thanks!</vt:lpstr>
      <vt:lpstr>Brookhaven National Laboratory</vt:lpstr>
      <vt:lpstr>PowerPoint Presentation</vt:lpstr>
      <vt:lpstr>Why are we in Chicago?</vt:lpstr>
      <vt:lpstr>PowerPoint Presentation</vt:lpstr>
      <vt:lpstr>3rd ICFA Beam Dynamics Mini-Workshop on Machine Learning Applications for Particle Accelerators</vt:lpstr>
      <vt:lpstr>PowerPoint Presentation</vt:lpstr>
      <vt:lpstr>Sessions &amp; Moderators (Thanks!!)</vt:lpstr>
      <vt:lpstr>Posters are an opportunity!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Abramowitz, Jennifer</dc:creator>
  <cp:keywords/>
  <dc:description/>
  <cp:lastModifiedBy>Brown, Kevin A</cp:lastModifiedBy>
  <cp:revision>89</cp:revision>
  <dcterms:created xsi:type="dcterms:W3CDTF">2021-05-26T19:04:29Z</dcterms:created>
  <dcterms:modified xsi:type="dcterms:W3CDTF">2022-11-02T05:03:47Z</dcterms:modified>
  <cp:category/>
</cp:coreProperties>
</file>