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Lasheen" initials="" lastIdx="1" clrIdx="0"/>
  <p:cmAuthor id="1" name="Joel Wulff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446D02-1213-4FE8-AB5E-CE10DA1CFFBA}">
  <a:tblStyle styleId="{BB446D02-1213-4FE8-AB5E-CE10DA1CFF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26T10:05:18.325" idx="1">
    <p:pos x="5696" y="479"/>
    <p:text>color contrast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4T12:19:15.728" idx="1">
    <p:pos x="257" y="835"/>
    <p:text>Alex please fact check me on this!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5f0ab5746_0_26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45f0ab5746_0_2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cb3d875f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4cb3d875fe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For quadsplit around ~14.6k different settings simulated.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For triple splitting, ~ 55k different settings. </a:t>
            </a:r>
            <a:endParaRPr/>
          </a:p>
        </p:txBody>
      </p:sp>
      <p:sp>
        <p:nvSpPr>
          <p:cNvPr id="288" name="Google Shape;288;g14cb3d875fe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91ff28e12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91ff28e12_0_1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691ff28e12_0_1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72bcd221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72bcd22135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172bcd22135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691ff28e12_0_1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691ff28e12_0_13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1691ff28e12_0_13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691ff28e12_0_2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691ff28e12_0_25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1691ff28e12_0_25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691ff28e12_0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691ff28e12_0_27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1691ff28e12_0_27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691ff28e12_0_2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691ff28e12_0_2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1691ff28e12_0_2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691ff28e12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691ff28e12_0_15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1691ff28e12_0_15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70a40b32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70a40b32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170a40b325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691ff28e12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691ff28e12_0_19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g1691ff28e12_0_19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0302334e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0302334e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50302334ec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691ff28e12_0_2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691ff28e12_0_20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1" name="Google Shape;491;g1691ff28e12_0_20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691ff28e12_0_2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691ff28e12_0_20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1691ff28e12_0_20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691ff28e12_0_2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691ff28e12_0_20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1691ff28e12_0_20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691ff28e12_0_20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691ff28e12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70a40b325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70a40b325d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170a40b325d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691ff28e12_0_2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691ff28e12_0_20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mention the figure and that the data is available for future reference</a:t>
            </a:r>
            <a:endParaRPr/>
          </a:p>
        </p:txBody>
      </p:sp>
      <p:sp>
        <p:nvSpPr>
          <p:cNvPr id="553" name="Google Shape;553;g1691ff28e12_0_20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2b819a7fa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2b819a7fa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12b819a7fa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691ff28e12_0_3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691ff28e12_0_34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1691ff28e12_0_34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691ff28e12_0_3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691ff28e12_0_34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1691ff28e12_0_34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691ff28e12_0_3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691ff28e12_0_30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1691ff28e12_0_30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6211621f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6211621f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691ff28e12_0_2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691ff28e12_0_2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1691ff28e12_0_2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691ff28e12_0_2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691ff28e12_0_24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g1691ff28e12_0_24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691ff28e12_0_2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691ff28e12_0_28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1691ff28e12_0_28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70a40b325d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70a40b325d_0_5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g170a40b325d_0_5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70a40b325d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70a40b325d_0_5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g170a40b325d_0_5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70a40b325d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70a40b325d_0_5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g170a40b325d_0_5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70a40b325d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70a40b325d_0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g170a40b325d_0_5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70a40b32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70a40b325d_0_5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g170a40b325d_0_5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70a40b325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70a40b325d_0_6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170a40b325d_0_6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70a40b325d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70a40b325d_0_6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170a40b325d_0_6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211621f85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6211621f8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70a40b325d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70a40b325d_0_6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g170a40b325d_0_6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2b819a7fa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2b819a7fa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g12b819a7fa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2b819a7fa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2b819a7faa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g12b819a7faa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2b819a7fa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2b819a7faa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g12b819a7faa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91ff28e12_0_3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691ff28e12_0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cb3d875f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cb3d875f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4cb3d875fe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691ff28e12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691ff28e12_0_4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691ff28e12_0_4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691ff28e12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691ff28e12_0_7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691ff28e12_0_7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4cb3d875f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4cb3d875fe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For quadsplit around ~14.6k different settings simulated.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For triple splitting, ~ 55k different settings. </a:t>
            </a:r>
            <a:endParaRPr/>
          </a:p>
        </p:txBody>
      </p:sp>
      <p:sp>
        <p:nvSpPr>
          <p:cNvPr id="271" name="Google Shape;271;g14cb3d875fe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logo">
  <p:cSld name="Title Slide with logo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130" y="710117"/>
            <a:ext cx="1990424" cy="19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07987" y="3429000"/>
            <a:ext cx="11376025" cy="215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s and 2 Pictures ">
  <p:cSld name="Subtitles and 2 Pictures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6172200" y="1604966"/>
            <a:ext cx="5616600" cy="65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3"/>
          </p:nvPr>
        </p:nvSpPr>
        <p:spPr>
          <a:xfrm>
            <a:off x="407988" y="2420938"/>
            <a:ext cx="5616575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1"/>
          <p:cNvSpPr>
            <a:spLocks noGrp="1"/>
          </p:cNvSpPr>
          <p:nvPr>
            <p:ph type="pic" idx="4"/>
          </p:nvPr>
        </p:nvSpPr>
        <p:spPr>
          <a:xfrm>
            <a:off x="6172200" y="2420938"/>
            <a:ext cx="5616575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Pictures">
  <p:cSld name="Text and 4 Picture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07987" y="1598658"/>
            <a:ext cx="3708401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None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>
            <a:off x="8075613" y="1592263"/>
            <a:ext cx="3708400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8124681" y="3969703"/>
            <a:ext cx="3659332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" name="Google Shape;93;p12"/>
          <p:cNvSpPr>
            <a:spLocks noGrp="1"/>
          </p:cNvSpPr>
          <p:nvPr>
            <p:ph type="pic" idx="4"/>
          </p:nvPr>
        </p:nvSpPr>
        <p:spPr>
          <a:xfrm>
            <a:off x="4259263" y="1592263"/>
            <a:ext cx="3659332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" name="Google Shape;94;p12"/>
          <p:cNvSpPr>
            <a:spLocks noGrp="1"/>
          </p:cNvSpPr>
          <p:nvPr>
            <p:ph type="pic" idx="5"/>
          </p:nvPr>
        </p:nvSpPr>
        <p:spPr>
          <a:xfrm>
            <a:off x="4259263" y="3978015"/>
            <a:ext cx="3659332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3 Pictures">
  <p:cSld name="Subtitle and 3 Picture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2"/>
          </p:nvPr>
        </p:nvSpPr>
        <p:spPr>
          <a:xfrm>
            <a:off x="8075612" y="1604966"/>
            <a:ext cx="3713187" cy="65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3"/>
          <p:cNvSpPr>
            <a:spLocks noGrp="1"/>
          </p:cNvSpPr>
          <p:nvPr>
            <p:ph type="pic" idx="3"/>
          </p:nvPr>
        </p:nvSpPr>
        <p:spPr>
          <a:xfrm>
            <a:off x="407989" y="2420938"/>
            <a:ext cx="3708400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" name="Google Shape;100;p13"/>
          <p:cNvSpPr>
            <a:spLocks noGrp="1"/>
          </p:cNvSpPr>
          <p:nvPr>
            <p:ph type="pic" idx="4"/>
          </p:nvPr>
        </p:nvSpPr>
        <p:spPr>
          <a:xfrm>
            <a:off x="8075613" y="2416175"/>
            <a:ext cx="3713187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body" idx="5"/>
          </p:nvPr>
        </p:nvSpPr>
        <p:spPr>
          <a:xfrm>
            <a:off x="4253846" y="1601227"/>
            <a:ext cx="3708401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3"/>
          <p:cNvSpPr>
            <a:spLocks noGrp="1"/>
          </p:cNvSpPr>
          <p:nvPr>
            <p:ph type="pic" idx="6"/>
          </p:nvPr>
        </p:nvSpPr>
        <p:spPr>
          <a:xfrm>
            <a:off x="4253848" y="2429902"/>
            <a:ext cx="3708400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3 Pictures with boxes">
  <p:cSld name="Text and 3 Pictures with boxe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4116386" y="1601376"/>
            <a:ext cx="3960000" cy="1131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2"/>
          </p:nvPr>
        </p:nvSpPr>
        <p:spPr>
          <a:xfrm>
            <a:off x="4116386" y="2732442"/>
            <a:ext cx="3959225" cy="3477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3"/>
          </p:nvPr>
        </p:nvSpPr>
        <p:spPr>
          <a:xfrm>
            <a:off x="3275" y="5078524"/>
            <a:ext cx="3960000" cy="1131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4"/>
          <p:cNvSpPr>
            <a:spLocks noGrp="1"/>
          </p:cNvSpPr>
          <p:nvPr>
            <p:ph type="pic" idx="4"/>
          </p:nvPr>
        </p:nvSpPr>
        <p:spPr>
          <a:xfrm>
            <a:off x="4050" y="1601376"/>
            <a:ext cx="3959225" cy="3477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" name="Google Shape;115;p14"/>
          <p:cNvSpPr txBox="1">
            <a:spLocks noGrp="1"/>
          </p:cNvSpPr>
          <p:nvPr>
            <p:ph type="body" idx="5"/>
          </p:nvPr>
        </p:nvSpPr>
        <p:spPr>
          <a:xfrm>
            <a:off x="8232388" y="5078524"/>
            <a:ext cx="3960000" cy="1131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4"/>
          <p:cNvSpPr>
            <a:spLocks noGrp="1"/>
          </p:cNvSpPr>
          <p:nvPr>
            <p:ph type="pic" idx="6"/>
          </p:nvPr>
        </p:nvSpPr>
        <p:spPr>
          <a:xfrm>
            <a:off x="8232388" y="1601376"/>
            <a:ext cx="3959225" cy="3477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Horizontal and texts">
  <p:cSld name="Picture Horizontal and tex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2"/>
          </p:nvPr>
        </p:nvSpPr>
        <p:spPr>
          <a:xfrm>
            <a:off x="412776" y="1592263"/>
            <a:ext cx="11376024" cy="25639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07989" y="4294188"/>
            <a:ext cx="3708400" cy="190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3"/>
          </p:nvPr>
        </p:nvSpPr>
        <p:spPr>
          <a:xfrm>
            <a:off x="4267201" y="4294188"/>
            <a:ext cx="3665537" cy="190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4"/>
          </p:nvPr>
        </p:nvSpPr>
        <p:spPr>
          <a:xfrm>
            <a:off x="8085668" y="4294188"/>
            <a:ext cx="3703132" cy="190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Horizontal and text in boxes">
  <p:cSld name="Picture Horizontal and text in boxe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2"/>
          </p:nvPr>
        </p:nvSpPr>
        <p:spPr>
          <a:xfrm>
            <a:off x="0" y="1592263"/>
            <a:ext cx="12192000" cy="29458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407989" y="4294188"/>
            <a:ext cx="3708400" cy="19065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655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3"/>
          </p:nvPr>
        </p:nvSpPr>
        <p:spPr>
          <a:xfrm>
            <a:off x="4267201" y="4294188"/>
            <a:ext cx="3665537" cy="19065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655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4"/>
          </p:nvPr>
        </p:nvSpPr>
        <p:spPr>
          <a:xfrm>
            <a:off x="8085668" y="4294188"/>
            <a:ext cx="3703132" cy="19065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655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2000"/>
              <a:buNone/>
              <a:defRPr sz="2000">
                <a:solidFill>
                  <a:srgbClr val="888DBD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800"/>
              <a:buNone/>
              <a:defRPr sz="1800">
                <a:solidFill>
                  <a:srgbClr val="888DB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home.cern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1904" y="2244864"/>
            <a:ext cx="172819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lide">
  <p:cSld name="Logo Slide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6403" y="2169047"/>
            <a:ext cx="2520000" cy="24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 " type="title">
  <p:cSld name="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 ">
  <p:cSld name="Content  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Content">
  <p:cSld name="Bullete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Char char="•"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sz="1800">
                <a:solidFill>
                  <a:srgbClr val="171717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sz="1800">
                <a:solidFill>
                  <a:srgbClr val="171717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 sz="1600">
                <a:solidFill>
                  <a:srgbClr val="171717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mparison">
  <p:cSld name="Subtitle and 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07987" y="2427287"/>
            <a:ext cx="5616575" cy="376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6172200" y="1604966"/>
            <a:ext cx="5616600" cy="65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4"/>
          </p:nvPr>
        </p:nvSpPr>
        <p:spPr>
          <a:xfrm>
            <a:off x="6172200" y="2427287"/>
            <a:ext cx="5611813" cy="376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">
  <p:cSld name="2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07987" y="1592264"/>
            <a:ext cx="56165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199" y="1592264"/>
            <a:ext cx="5611813" cy="460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225537" y="6356350"/>
            <a:ext cx="657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407988" y="1439863"/>
            <a:ext cx="11376025" cy="47609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Picture">
  <p:cSld name="Full page Pictur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>
            <a:spLocks noGrp="1"/>
          </p:cNvSpPr>
          <p:nvPr>
            <p:ph type="pic" idx="2"/>
          </p:nvPr>
        </p:nvSpPr>
        <p:spPr>
          <a:xfrm>
            <a:off x="0" y="-29980"/>
            <a:ext cx="12192000" cy="63515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075612" y="-52466"/>
            <a:ext cx="4116387" cy="637082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icture">
  <p:cSld name="Text and Pictur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07987" y="1598658"/>
            <a:ext cx="56165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None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6167438" y="0"/>
            <a:ext cx="6024562" cy="63179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2 Pictures horizontal">
  <p:cSld name="Text and 2 Pictures horizont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07987" y="1598658"/>
            <a:ext cx="56165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None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6167438" y="1592263"/>
            <a:ext cx="5616575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10"/>
          <p:cNvSpPr>
            <a:spLocks noGrp="1"/>
          </p:cNvSpPr>
          <p:nvPr>
            <p:ph type="pic" idx="3"/>
          </p:nvPr>
        </p:nvSpPr>
        <p:spPr>
          <a:xfrm>
            <a:off x="6167438" y="3969703"/>
            <a:ext cx="5616575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6315998"/>
            <a:ext cx="12191999" cy="54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1119675" y="6394550"/>
            <a:ext cx="92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2/11/2022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3093225" y="6602525"/>
            <a:ext cx="858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Joel Wulff | RL applied to Optimization of LHC beams in the CERN Proton Synchrotron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0" y="5986925"/>
            <a:ext cx="951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9E9E9E"/>
                </a:solidFill>
              </a:rPr>
              <a:t>3rd ICFA Beam Dynamics Mini-Workshop on Machine Learning Applications for Particle Accelerators, Chicago IL.</a:t>
            </a:r>
            <a:endParaRPr i="1">
              <a:solidFill>
                <a:srgbClr val="9E9E9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E9E9E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5" pos="3795">
          <p15:clr>
            <a:srgbClr val="F26B43"/>
          </p15:clr>
        </p15:guide>
        <p15:guide id="6" pos="3885">
          <p15:clr>
            <a:srgbClr val="F26B43"/>
          </p15:clr>
        </p15:guide>
        <p15:guide id="7" pos="5087">
          <p15:clr>
            <a:srgbClr val="F26B43"/>
          </p15:clr>
        </p15:guide>
        <p15:guide id="8" pos="4997">
          <p15:clr>
            <a:srgbClr val="F26B43"/>
          </p15:clr>
        </p15:guide>
        <p15:guide id="9" pos="2683">
          <p15:clr>
            <a:srgbClr val="F26B43"/>
          </p15:clr>
        </p15:guide>
        <p15:guide id="10" pos="2593">
          <p15:clr>
            <a:srgbClr val="F26B43"/>
          </p15:clr>
        </p15:guide>
        <p15:guide id="11" orient="horz" pos="3906">
          <p15:clr>
            <a:srgbClr val="F26B43"/>
          </p15:clr>
        </p15:guide>
        <p15:guide id="12" orient="horz" pos="2409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03">
          <p15:clr>
            <a:srgbClr val="F26B43"/>
          </p15:clr>
        </p15:guide>
        <p15:guide id="15" orient="horz" pos="2500">
          <p15:clr>
            <a:srgbClr val="F26B43"/>
          </p15:clr>
        </p15:guide>
        <p15:guide id="16" pos="6312">
          <p15:clr>
            <a:srgbClr val="F26B43"/>
          </p15:clr>
        </p15:guide>
        <p15:guide id="17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joel.wulff@hotmail.com" TargetMode="External"/><Relationship Id="rId3" Type="http://schemas.openxmlformats.org/officeDocument/2006/relationships/hyperlink" Target="https://indico.cern.ch/event/1195988/#1-progress-with-rl-for-control" TargetMode="External"/><Relationship Id="rId7" Type="http://schemas.openxmlformats.org/officeDocument/2006/relationships/hyperlink" Target="mailto:joel.axel.wulff@cern.c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dico.cern.ch/event/952112/contributions/3999870/attachments/2097266/3525241/ML_Coffee_04092020.pdf" TargetMode="External"/><Relationship Id="rId5" Type="http://schemas.openxmlformats.org/officeDocument/2006/relationships/hyperlink" Target="http://cds.cern.ch/record/2780643/files/" TargetMode="External"/><Relationship Id="rId4" Type="http://schemas.openxmlformats.org/officeDocument/2006/relationships/hyperlink" Target="https://indico.cern.ch/event/1074450/#1-reinforcement-learning-appli" TargetMode="External"/><Relationship Id="rId9" Type="http://schemas.openxmlformats.org/officeDocument/2006/relationships/hyperlink" Target="mailto:alexandre.lasheen@cern.ch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logbook.cern.ch/eLogbook/eLogbook.jsp?shiftId=11206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ctrTitle"/>
          </p:nvPr>
        </p:nvSpPr>
        <p:spPr>
          <a:xfrm>
            <a:off x="407987" y="3429000"/>
            <a:ext cx="11376000" cy="2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/>
              <a:t>Reinforcement Learning applied to Optimization of LHC beams in the CERN Proton Synchrotron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07988" y="5700252"/>
            <a:ext cx="113760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Presenter: Joel Wulff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Date of presentation: 2/11/2022</a:t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7751750" y="5582275"/>
            <a:ext cx="4440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Acknowledgements: A. Lasheen, </a:t>
            </a:r>
            <a:endParaRPr sz="1800">
              <a:solidFill>
                <a:schemeClr val="lt1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     CPS operation crew</a:t>
            </a:r>
            <a:endParaRPr sz="180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</a:rPr>
              <a:t>Special thanks to the Center for Bright Beams for the student grant to attend this event</a:t>
            </a:r>
            <a:endParaRPr i="1">
              <a:solidFill>
                <a:schemeClr val="lt1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/>
        </p:nvSpPr>
        <p:spPr>
          <a:xfrm>
            <a:off x="487650" y="1583450"/>
            <a:ext cx="60867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Implemented through stable baselines 3.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Trained in an environment of simulated data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Acting on                     .</a:t>
            </a:r>
            <a:endParaRPr sz="20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Several versions tested.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In this presentation only the </a:t>
            </a:r>
            <a:r>
              <a:rPr lang="en-US" sz="2000" b="1" dirty="0"/>
              <a:t>final triple splitting setup</a:t>
            </a:r>
            <a:r>
              <a:rPr lang="en-US" sz="2000" dirty="0"/>
              <a:t> is presented.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92" name="Google Shape;292;p32"/>
          <p:cNvPicPr preferRelativeResize="0"/>
          <p:nvPr/>
        </p:nvPicPr>
        <p:blipFill rotWithShape="1">
          <a:blip r:embed="rId3">
            <a:alphaModFix/>
          </a:blip>
          <a:srcRect l="2133"/>
          <a:stretch/>
        </p:blipFill>
        <p:spPr>
          <a:xfrm>
            <a:off x="6504600" y="1933925"/>
            <a:ext cx="5782899" cy="29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/>
        </p:nvSpPr>
        <p:spPr>
          <a:xfrm>
            <a:off x="7292245" y="4657281"/>
            <a:ext cx="4491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Agent-environment interaction loop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94" name="Google Shape;294;p32"/>
          <p:cNvSpPr txBox="1"/>
          <p:nvPr/>
        </p:nvSpPr>
        <p:spPr>
          <a:xfrm>
            <a:off x="408000" y="1487725"/>
            <a:ext cx="575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Model-free: S</a:t>
            </a:r>
            <a:r>
              <a:rPr lang="en-US" sz="2000"/>
              <a:t>oft-</a:t>
            </a:r>
            <a:r>
              <a:rPr lang="en-US" sz="2000" b="1"/>
              <a:t>A</a:t>
            </a:r>
            <a:r>
              <a:rPr lang="en-US" sz="2000"/>
              <a:t>ctor </a:t>
            </a:r>
            <a:r>
              <a:rPr lang="en-US" sz="2000" b="1"/>
              <a:t>C</a:t>
            </a:r>
            <a:r>
              <a:rPr lang="en-US" sz="2000"/>
              <a:t>ritic (</a:t>
            </a:r>
            <a:r>
              <a:rPr lang="en-US" sz="2000" b="1"/>
              <a:t>SAC</a:t>
            </a:r>
            <a:r>
              <a:rPr lang="en-US" sz="2000"/>
              <a:t>)</a:t>
            </a:r>
            <a:endParaRPr sz="2000"/>
          </a:p>
        </p:txBody>
      </p:sp>
      <p:pic>
        <p:nvPicPr>
          <p:cNvPr id="295" name="Google Shape;295;p32" descr="\phi_{14},  \phi_{21}, V_{14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550" y="2635400"/>
            <a:ext cx="1239299" cy="2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84794" y="151925"/>
            <a:ext cx="53646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The RL-agent</a:t>
            </a:r>
            <a:endParaRPr/>
          </a:p>
        </p:txBody>
      </p:sp>
      <p:sp>
        <p:nvSpPr>
          <p:cNvPr id="297" name="Google Shape;297;p32"/>
          <p:cNvSpPr txBox="1"/>
          <p:nvPr/>
        </p:nvSpPr>
        <p:spPr>
          <a:xfrm>
            <a:off x="5849393" y="3733868"/>
            <a:ext cx="258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15E32"/>
                </a:solidFill>
              </a:rPr>
              <a:t>Bunch profile, or final bunch-by-bunch length/intensity</a:t>
            </a:r>
            <a:endParaRPr sz="1600" b="1">
              <a:solidFill>
                <a:srgbClr val="E15E32"/>
              </a:solidFill>
            </a:endParaRPr>
          </a:p>
        </p:txBody>
      </p:sp>
      <p:cxnSp>
        <p:nvCxnSpPr>
          <p:cNvPr id="298" name="Google Shape;298;p32"/>
          <p:cNvCxnSpPr/>
          <p:nvPr/>
        </p:nvCxnSpPr>
        <p:spPr>
          <a:xfrm flipH="1">
            <a:off x="6669909" y="3351736"/>
            <a:ext cx="103800" cy="326700"/>
          </a:xfrm>
          <a:prstGeom prst="straightConnector1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99" name="Google Shape;299;p32"/>
          <p:cNvSpPr txBox="1"/>
          <p:nvPr/>
        </p:nvSpPr>
        <p:spPr>
          <a:xfrm>
            <a:off x="10901425" y="2148600"/>
            <a:ext cx="123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15E32"/>
                </a:solidFill>
              </a:rPr>
              <a:t>Adjust </a:t>
            </a:r>
            <a:endParaRPr sz="1600" b="1">
              <a:solidFill>
                <a:srgbClr val="E15E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15E32"/>
                </a:solidFill>
              </a:rPr>
              <a:t>phase/volt</a:t>
            </a:r>
            <a:endParaRPr sz="1600" b="1">
              <a:solidFill>
                <a:srgbClr val="E15E32"/>
              </a:solidFill>
            </a:endParaRPr>
          </a:p>
        </p:txBody>
      </p:sp>
      <p:cxnSp>
        <p:nvCxnSpPr>
          <p:cNvPr id="300" name="Google Shape;300;p32"/>
          <p:cNvCxnSpPr>
            <a:stCxn id="299" idx="2"/>
          </p:cNvCxnSpPr>
          <p:nvPr/>
        </p:nvCxnSpPr>
        <p:spPr>
          <a:xfrm flipH="1">
            <a:off x="11382175" y="2825700"/>
            <a:ext cx="138900" cy="198000"/>
          </a:xfrm>
          <a:prstGeom prst="straightConnector1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32"/>
          <p:cNvSpPr txBox="1"/>
          <p:nvPr/>
        </p:nvSpPr>
        <p:spPr>
          <a:xfrm>
            <a:off x="6884108" y="1755825"/>
            <a:ext cx="5307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15E32"/>
                </a:solidFill>
              </a:rPr>
              <a:t>Example</a:t>
            </a:r>
            <a:endParaRPr sz="1600" b="1">
              <a:solidFill>
                <a:srgbClr val="E15E32"/>
              </a:solidFill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6132167" y="1703956"/>
            <a:ext cx="276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E15E32"/>
                </a:solidFill>
                <a:highlight>
                  <a:srgbClr val="FFFFFF"/>
                </a:highlight>
              </a:rPr>
              <a:t>Based on end bunch by bunch profiles</a:t>
            </a:r>
            <a:endParaRPr sz="1600" b="1" dirty="0">
              <a:solidFill>
                <a:srgbClr val="E15E32"/>
              </a:solidFill>
            </a:endParaRPr>
          </a:p>
        </p:txBody>
      </p:sp>
      <p:cxnSp>
        <p:nvCxnSpPr>
          <p:cNvPr id="303" name="Google Shape;303;p32"/>
          <p:cNvCxnSpPr>
            <a:cxnSpLocks/>
          </p:cNvCxnSpPr>
          <p:nvPr/>
        </p:nvCxnSpPr>
        <p:spPr>
          <a:xfrm>
            <a:off x="7334921" y="2444840"/>
            <a:ext cx="76054" cy="419235"/>
          </a:xfrm>
          <a:prstGeom prst="straightConnector1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4" name="Google Shape;304;p32"/>
          <p:cNvSpPr txBox="1"/>
          <p:nvPr/>
        </p:nvSpPr>
        <p:spPr>
          <a:xfrm>
            <a:off x="8401662" y="3485757"/>
            <a:ext cx="2272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15E32"/>
                </a:solidFill>
              </a:rPr>
              <a:t>For training,</a:t>
            </a:r>
            <a:endParaRPr sz="1600" b="1">
              <a:solidFill>
                <a:srgbClr val="E15E3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15E32"/>
                </a:solidFill>
              </a:rPr>
              <a:t>simulation.</a:t>
            </a:r>
            <a:endParaRPr sz="1600" b="1">
              <a:solidFill>
                <a:srgbClr val="E15E32"/>
              </a:solidFill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683875" y="4713725"/>
            <a:ext cx="4368000" cy="1062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0000"/>
                </a:solidFill>
              </a:rPr>
              <a:t>NOTE: all models (CNN/RL Agents) used have been trained on simulated data only!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172300" y="4246000"/>
            <a:ext cx="11796900" cy="184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3"/>
          <p:cNvSpPr/>
          <p:nvPr/>
        </p:nvSpPr>
        <p:spPr>
          <a:xfrm>
            <a:off x="175563" y="2734988"/>
            <a:ext cx="11796900" cy="14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06088" y="1175925"/>
            <a:ext cx="11796900" cy="14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3808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Trial and error: different attempted approaches</a:t>
            </a:r>
            <a:endParaRPr/>
          </a:p>
        </p:txBody>
      </p:sp>
      <p:sp>
        <p:nvSpPr>
          <p:cNvPr id="315" name="Google Shape;315;p3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16" name="Google Shape;316;p33"/>
          <p:cNvSpPr txBox="1"/>
          <p:nvPr/>
        </p:nvSpPr>
        <p:spPr>
          <a:xfrm rot="-2295205">
            <a:off x="70288" y="1381555"/>
            <a:ext cx="1816550" cy="70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/>
              <a:t>1. Optimize directly</a:t>
            </a:r>
            <a:endParaRPr sz="1700" i="1"/>
          </a:p>
        </p:txBody>
      </p:sp>
      <p:sp>
        <p:nvSpPr>
          <p:cNvPr id="317" name="Google Shape;317;p33"/>
          <p:cNvSpPr/>
          <p:nvPr/>
        </p:nvSpPr>
        <p:spPr>
          <a:xfrm>
            <a:off x="5013025" y="1618813"/>
            <a:ext cx="2173200" cy="8562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/>
              <a:t> 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/>
              <a:t>, 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cxnSp>
        <p:nvCxnSpPr>
          <p:cNvPr id="318" name="Google Shape;318;p33"/>
          <p:cNvCxnSpPr>
            <a:stCxn id="317" idx="3"/>
            <a:endCxn id="319" idx="2"/>
          </p:cNvCxnSpPr>
          <p:nvPr/>
        </p:nvCxnSpPr>
        <p:spPr>
          <a:xfrm>
            <a:off x="7186225" y="2046913"/>
            <a:ext cx="8490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0" name="Google Shape;320;p33"/>
          <p:cNvSpPr txBox="1"/>
          <p:nvPr/>
        </p:nvSpPr>
        <p:spPr>
          <a:xfrm>
            <a:off x="7997563" y="1401213"/>
            <a:ext cx="5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Sim.</a:t>
            </a:r>
            <a:endParaRPr/>
          </a:p>
        </p:txBody>
      </p:sp>
      <p:sp>
        <p:nvSpPr>
          <p:cNvPr id="319" name="Google Shape;319;p33"/>
          <p:cNvSpPr/>
          <p:nvPr/>
        </p:nvSpPr>
        <p:spPr>
          <a:xfrm>
            <a:off x="8035175" y="1831863"/>
            <a:ext cx="470400" cy="44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1" name="Google Shape;321;p33"/>
          <p:cNvCxnSpPr>
            <a:stCxn id="319" idx="1"/>
            <a:endCxn id="319" idx="5"/>
          </p:cNvCxnSpPr>
          <p:nvPr/>
        </p:nvCxnSpPr>
        <p:spPr>
          <a:xfrm>
            <a:off x="8104063" y="1897500"/>
            <a:ext cx="332700" cy="31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33"/>
          <p:cNvCxnSpPr>
            <a:stCxn id="319" idx="7"/>
            <a:endCxn id="319" idx="3"/>
          </p:cNvCxnSpPr>
          <p:nvPr/>
        </p:nvCxnSpPr>
        <p:spPr>
          <a:xfrm flipH="1">
            <a:off x="8103987" y="1897500"/>
            <a:ext cx="332700" cy="31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33"/>
          <p:cNvSpPr txBox="1"/>
          <p:nvPr/>
        </p:nvSpPr>
        <p:spPr>
          <a:xfrm rot="-2295099">
            <a:off x="149112" y="3094585"/>
            <a:ext cx="1308801" cy="70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/>
              <a:t>2. Provide more info.</a:t>
            </a:r>
            <a:endParaRPr sz="1700" i="1"/>
          </a:p>
        </p:txBody>
      </p:sp>
      <p:sp>
        <p:nvSpPr>
          <p:cNvPr id="324" name="Google Shape;324;p33"/>
          <p:cNvSpPr/>
          <p:nvPr/>
        </p:nvSpPr>
        <p:spPr>
          <a:xfrm>
            <a:off x="3320413" y="3296450"/>
            <a:ext cx="2173200" cy="856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Feature extractor (CNN)</a:t>
            </a:r>
            <a:endParaRPr sz="1800"/>
          </a:p>
        </p:txBody>
      </p:sp>
      <p:cxnSp>
        <p:nvCxnSpPr>
          <p:cNvPr id="325" name="Google Shape;325;p33"/>
          <p:cNvCxnSpPr>
            <a:stCxn id="324" idx="3"/>
            <a:endCxn id="326" idx="1"/>
          </p:cNvCxnSpPr>
          <p:nvPr/>
        </p:nvCxnSpPr>
        <p:spPr>
          <a:xfrm>
            <a:off x="5493613" y="3724550"/>
            <a:ext cx="11850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33"/>
          <p:cNvSpPr/>
          <p:nvPr/>
        </p:nvSpPr>
        <p:spPr>
          <a:xfrm>
            <a:off x="6678463" y="3302275"/>
            <a:ext cx="2173200" cy="8562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1717"/>
                </a:solidFill>
              </a:rPr>
              <a:t>RL Agent,</a:t>
            </a:r>
            <a:endParaRPr sz="1800">
              <a:solidFill>
                <a:srgbClr val="17171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/>
              <a:t> 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/>
              <a:t>, 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>
              <a:solidFill>
                <a:srgbClr val="171717"/>
              </a:solidFill>
            </a:endParaRPr>
          </a:p>
        </p:txBody>
      </p:sp>
      <p:cxnSp>
        <p:nvCxnSpPr>
          <p:cNvPr id="327" name="Google Shape;327;p33"/>
          <p:cNvCxnSpPr>
            <a:stCxn id="328" idx="3"/>
            <a:endCxn id="324" idx="1"/>
          </p:cNvCxnSpPr>
          <p:nvPr/>
        </p:nvCxnSpPr>
        <p:spPr>
          <a:xfrm>
            <a:off x="2684125" y="3723550"/>
            <a:ext cx="6363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33"/>
          <p:cNvCxnSpPr>
            <a:stCxn id="328" idx="0"/>
            <a:endCxn id="326" idx="1"/>
          </p:cNvCxnSpPr>
          <p:nvPr/>
        </p:nvCxnSpPr>
        <p:spPr>
          <a:xfrm rot="-5400000" flipH="1">
            <a:off x="4229125" y="1280950"/>
            <a:ext cx="439500" cy="4459200"/>
          </a:xfrm>
          <a:prstGeom prst="bentConnector4">
            <a:avLst>
              <a:gd name="adj1" fmla="val -24135"/>
              <a:gd name="adj2" fmla="val 8475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0" name="Google Shape;330;p33"/>
          <p:cNvSpPr txBox="1"/>
          <p:nvPr/>
        </p:nvSpPr>
        <p:spPr>
          <a:xfrm>
            <a:off x="3062425" y="2847700"/>
            <a:ext cx="268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Final bunch lengths/intensities</a:t>
            </a:r>
            <a:endParaRPr i="1"/>
          </a:p>
        </p:txBody>
      </p:sp>
      <p:sp>
        <p:nvSpPr>
          <p:cNvPr id="331" name="Google Shape;331;p33"/>
          <p:cNvSpPr/>
          <p:nvPr/>
        </p:nvSpPr>
        <p:spPr>
          <a:xfrm>
            <a:off x="9152288" y="3506275"/>
            <a:ext cx="470400" cy="44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8761D"/>
                </a:solidFill>
              </a:rPr>
              <a:t>✔</a:t>
            </a:r>
            <a:endParaRPr sz="1800">
              <a:solidFill>
                <a:srgbClr val="38761D"/>
              </a:solidFill>
            </a:endParaRPr>
          </a:p>
        </p:txBody>
      </p:sp>
      <p:cxnSp>
        <p:nvCxnSpPr>
          <p:cNvPr id="332" name="Google Shape;332;p33"/>
          <p:cNvCxnSpPr>
            <a:stCxn id="326" idx="3"/>
            <a:endCxn id="331" idx="2"/>
          </p:cNvCxnSpPr>
          <p:nvPr/>
        </p:nvCxnSpPr>
        <p:spPr>
          <a:xfrm>
            <a:off x="8851663" y="3730375"/>
            <a:ext cx="30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p33"/>
          <p:cNvCxnSpPr>
            <a:stCxn id="331" idx="6"/>
          </p:cNvCxnSpPr>
          <p:nvPr/>
        </p:nvCxnSpPr>
        <p:spPr>
          <a:xfrm>
            <a:off x="9622688" y="3730375"/>
            <a:ext cx="18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" name="Google Shape;334;p33"/>
          <p:cNvSpPr/>
          <p:nvPr/>
        </p:nvSpPr>
        <p:spPr>
          <a:xfrm>
            <a:off x="9812588" y="3506275"/>
            <a:ext cx="470400" cy="44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5" name="Google Shape;335;p33"/>
          <p:cNvCxnSpPr>
            <a:stCxn id="334" idx="1"/>
            <a:endCxn id="334" idx="5"/>
          </p:cNvCxnSpPr>
          <p:nvPr/>
        </p:nvCxnSpPr>
        <p:spPr>
          <a:xfrm>
            <a:off x="9881476" y="3571912"/>
            <a:ext cx="332700" cy="31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3"/>
          <p:cNvCxnSpPr>
            <a:stCxn id="334" idx="7"/>
            <a:endCxn id="334" idx="3"/>
          </p:cNvCxnSpPr>
          <p:nvPr/>
        </p:nvCxnSpPr>
        <p:spPr>
          <a:xfrm flipH="1">
            <a:off x="9881399" y="3571912"/>
            <a:ext cx="332700" cy="31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33"/>
          <p:cNvSpPr txBox="1"/>
          <p:nvPr/>
        </p:nvSpPr>
        <p:spPr>
          <a:xfrm>
            <a:off x="9114638" y="3159400"/>
            <a:ext cx="5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Sim.</a:t>
            </a:r>
            <a:endParaRPr/>
          </a:p>
        </p:txBody>
      </p:sp>
      <p:sp>
        <p:nvSpPr>
          <p:cNvPr id="338" name="Google Shape;338;p33"/>
          <p:cNvSpPr txBox="1"/>
          <p:nvPr/>
        </p:nvSpPr>
        <p:spPr>
          <a:xfrm>
            <a:off x="9774988" y="3159400"/>
            <a:ext cx="5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Op.</a:t>
            </a:r>
            <a:endParaRPr/>
          </a:p>
        </p:txBody>
      </p:sp>
      <p:sp>
        <p:nvSpPr>
          <p:cNvPr id="339" name="Google Shape;339;p33"/>
          <p:cNvSpPr txBox="1"/>
          <p:nvPr/>
        </p:nvSpPr>
        <p:spPr>
          <a:xfrm rot="-2295200">
            <a:off x="8644" y="4723030"/>
            <a:ext cx="2390737" cy="70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/>
              <a:t>3. Simplify through segmentation </a:t>
            </a:r>
            <a:endParaRPr sz="1700" i="1"/>
          </a:p>
        </p:txBody>
      </p:sp>
      <p:sp>
        <p:nvSpPr>
          <p:cNvPr id="340" name="Google Shape;340;p33"/>
          <p:cNvSpPr/>
          <p:nvPr/>
        </p:nvSpPr>
        <p:spPr>
          <a:xfrm>
            <a:off x="1951438" y="4795800"/>
            <a:ext cx="1793700" cy="8562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/>
              <a:t> 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/>
              <a:t>, 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sp>
        <p:nvSpPr>
          <p:cNvPr id="341" name="Google Shape;341;p33"/>
          <p:cNvSpPr/>
          <p:nvPr/>
        </p:nvSpPr>
        <p:spPr>
          <a:xfrm>
            <a:off x="4348375" y="4711125"/>
            <a:ext cx="4311300" cy="10656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4437450" y="4803475"/>
            <a:ext cx="2004900" cy="856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Phase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/>
              <a:t> 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sp>
        <p:nvSpPr>
          <p:cNvPr id="343" name="Google Shape;343;p33"/>
          <p:cNvSpPr/>
          <p:nvPr/>
        </p:nvSpPr>
        <p:spPr>
          <a:xfrm>
            <a:off x="6678474" y="4809425"/>
            <a:ext cx="1864800" cy="856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Volt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sp>
        <p:nvSpPr>
          <p:cNvPr id="344" name="Google Shape;344;p33"/>
          <p:cNvSpPr/>
          <p:nvPr/>
        </p:nvSpPr>
        <p:spPr>
          <a:xfrm>
            <a:off x="8776300" y="4711125"/>
            <a:ext cx="71700" cy="1065600"/>
          </a:xfrm>
          <a:prstGeom prst="rightBrace">
            <a:avLst>
              <a:gd name="adj1" fmla="val 173326"/>
              <a:gd name="adj2" fmla="val 5050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/>
          <p:nvPr/>
        </p:nvSpPr>
        <p:spPr>
          <a:xfrm>
            <a:off x="8964625" y="4775463"/>
            <a:ext cx="3132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Required decoupling of phases and voltages in loss function…</a:t>
            </a:r>
            <a:endParaRPr sz="1800"/>
          </a:p>
        </p:txBody>
      </p:sp>
      <p:cxnSp>
        <p:nvCxnSpPr>
          <p:cNvPr id="346" name="Google Shape;346;p33"/>
          <p:cNvCxnSpPr/>
          <p:nvPr/>
        </p:nvCxnSpPr>
        <p:spPr>
          <a:xfrm>
            <a:off x="1974688" y="4807175"/>
            <a:ext cx="1768500" cy="846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33"/>
          <p:cNvCxnSpPr/>
          <p:nvPr/>
        </p:nvCxnSpPr>
        <p:spPr>
          <a:xfrm rot="10800000" flipH="1">
            <a:off x="1974688" y="4797750"/>
            <a:ext cx="1759200" cy="865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33"/>
          <p:cNvSpPr txBox="1"/>
          <p:nvPr/>
        </p:nvSpPr>
        <p:spPr>
          <a:xfrm>
            <a:off x="6242775" y="2761250"/>
            <a:ext cx="564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Feature  extractor not accurate enough on </a:t>
            </a:r>
            <a:r>
              <a:rPr lang="en-US" sz="1600" b="1" i="1"/>
              <a:t>real data</a:t>
            </a:r>
            <a:r>
              <a:rPr lang="en-US" sz="1600" i="1"/>
              <a:t>…</a:t>
            </a:r>
            <a:endParaRPr sz="1600" i="1"/>
          </a:p>
        </p:txBody>
      </p:sp>
      <p:cxnSp>
        <p:nvCxnSpPr>
          <p:cNvPr id="349" name="Google Shape;349;p33"/>
          <p:cNvCxnSpPr/>
          <p:nvPr/>
        </p:nvCxnSpPr>
        <p:spPr>
          <a:xfrm rot="10800000" flipH="1">
            <a:off x="3857463" y="5222550"/>
            <a:ext cx="431700" cy="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33"/>
          <p:cNvCxnSpPr>
            <a:endCxn id="343" idx="1"/>
          </p:cNvCxnSpPr>
          <p:nvPr/>
        </p:nvCxnSpPr>
        <p:spPr>
          <a:xfrm>
            <a:off x="6442374" y="5231525"/>
            <a:ext cx="2361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33"/>
          <p:cNvSpPr txBox="1"/>
          <p:nvPr/>
        </p:nvSpPr>
        <p:spPr>
          <a:xfrm>
            <a:off x="4683775" y="4309813"/>
            <a:ext cx="364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Optimize sequentially, phase → voltage</a:t>
            </a:r>
            <a:endParaRPr i="1"/>
          </a:p>
        </p:txBody>
      </p:sp>
      <p:sp>
        <p:nvSpPr>
          <p:cNvPr id="352" name="Google Shape;352;p33"/>
          <p:cNvSpPr txBox="1"/>
          <p:nvPr/>
        </p:nvSpPr>
        <p:spPr>
          <a:xfrm>
            <a:off x="8104075" y="1651775"/>
            <a:ext cx="445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Failed already in simulation. Why?</a:t>
            </a:r>
            <a:endParaRPr sz="16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Perhaps not enough information…</a:t>
            </a:r>
            <a:endParaRPr sz="1000" i="1"/>
          </a:p>
        </p:txBody>
      </p:sp>
      <p:sp>
        <p:nvSpPr>
          <p:cNvPr id="353" name="Google Shape;353;p33"/>
          <p:cNvSpPr/>
          <p:nvPr/>
        </p:nvSpPr>
        <p:spPr>
          <a:xfrm>
            <a:off x="3524563" y="1723150"/>
            <a:ext cx="1026300" cy="64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Input: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BLs, Int.</a:t>
            </a:r>
            <a:endParaRPr sz="1800"/>
          </a:p>
        </p:txBody>
      </p:sp>
      <p:cxnSp>
        <p:nvCxnSpPr>
          <p:cNvPr id="354" name="Google Shape;354;p33"/>
          <p:cNvCxnSpPr>
            <a:stCxn id="353" idx="3"/>
            <a:endCxn id="317" idx="1"/>
          </p:cNvCxnSpPr>
          <p:nvPr/>
        </p:nvCxnSpPr>
        <p:spPr>
          <a:xfrm>
            <a:off x="4550863" y="2046850"/>
            <a:ext cx="46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33"/>
          <p:cNvSpPr/>
          <p:nvPr/>
        </p:nvSpPr>
        <p:spPr>
          <a:xfrm>
            <a:off x="1754425" y="3290800"/>
            <a:ext cx="929700" cy="86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55" name="Google Shape;3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577" y="3524106"/>
            <a:ext cx="758112" cy="5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3"/>
          <p:cNvSpPr txBox="1"/>
          <p:nvPr/>
        </p:nvSpPr>
        <p:spPr>
          <a:xfrm>
            <a:off x="1851863" y="3144213"/>
            <a:ext cx="75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Input:</a:t>
            </a:r>
            <a:endParaRPr sz="1800"/>
          </a:p>
        </p:txBody>
      </p:sp>
      <p:pic>
        <p:nvPicPr>
          <p:cNvPr id="357" name="Google Shape;357;p33"/>
          <p:cNvPicPr preferRelativeResize="0"/>
          <p:nvPr/>
        </p:nvPicPr>
        <p:blipFill rotWithShape="1">
          <a:blip r:embed="rId4">
            <a:alphaModFix/>
          </a:blip>
          <a:srcRect l="5995" t="9616" r="5960"/>
          <a:stretch/>
        </p:blipFill>
        <p:spPr>
          <a:xfrm>
            <a:off x="1851874" y="1651774"/>
            <a:ext cx="1026301" cy="790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33"/>
          <p:cNvCxnSpPr>
            <a:stCxn id="357" idx="3"/>
            <a:endCxn id="353" idx="1"/>
          </p:cNvCxnSpPr>
          <p:nvPr/>
        </p:nvCxnSpPr>
        <p:spPr>
          <a:xfrm>
            <a:off x="2878175" y="2046856"/>
            <a:ext cx="64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9" name="Google Shape;359;p33"/>
          <p:cNvSpPr txBox="1"/>
          <p:nvPr/>
        </p:nvSpPr>
        <p:spPr>
          <a:xfrm>
            <a:off x="3320425" y="1231675"/>
            <a:ext cx="146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/>
              <a:t>Extract final bunch lengths/intensities</a:t>
            </a:r>
            <a:endParaRPr sz="1200" i="1"/>
          </a:p>
        </p:txBody>
      </p:sp>
      <p:sp>
        <p:nvSpPr>
          <p:cNvPr id="360" name="Google Shape;360;p33"/>
          <p:cNvSpPr txBox="1"/>
          <p:nvPr/>
        </p:nvSpPr>
        <p:spPr>
          <a:xfrm>
            <a:off x="1631975" y="1264750"/>
            <a:ext cx="146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/>
              <a:t>Final profile</a:t>
            </a:r>
            <a:endParaRPr sz="1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phase and voltage losses</a:t>
            </a:r>
            <a:endParaRPr/>
          </a:p>
        </p:txBody>
      </p:sp>
      <p:sp>
        <p:nvSpPr>
          <p:cNvPr id="367" name="Google Shape;367;p3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68" name="Google Shape;368;p34"/>
          <p:cNvPicPr preferRelativeResize="0"/>
          <p:nvPr/>
        </p:nvPicPr>
        <p:blipFill rotWithShape="1">
          <a:blip r:embed="rId3">
            <a:alphaModFix/>
          </a:blip>
          <a:srcRect l="6395" t="5882" r="6237" b="4847"/>
          <a:stretch/>
        </p:blipFill>
        <p:spPr>
          <a:xfrm>
            <a:off x="6096000" y="826600"/>
            <a:ext cx="3022701" cy="22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4"/>
          <p:cNvPicPr preferRelativeResize="0"/>
          <p:nvPr/>
        </p:nvPicPr>
        <p:blipFill rotWithShape="1">
          <a:blip r:embed="rId4">
            <a:alphaModFix/>
          </a:blip>
          <a:srcRect t="6814" b="5818"/>
          <a:stretch/>
        </p:blipFill>
        <p:spPr>
          <a:xfrm>
            <a:off x="9044638" y="903800"/>
            <a:ext cx="3303550" cy="2164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34"/>
          <p:cNvCxnSpPr/>
          <p:nvPr/>
        </p:nvCxnSpPr>
        <p:spPr>
          <a:xfrm>
            <a:off x="7333599" y="903800"/>
            <a:ext cx="631800" cy="221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34"/>
          <p:cNvCxnSpPr/>
          <p:nvPr/>
        </p:nvCxnSpPr>
        <p:spPr>
          <a:xfrm flipH="1">
            <a:off x="7291438" y="919885"/>
            <a:ext cx="631800" cy="2218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2" name="Google Shape;37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4850" y="3437062"/>
            <a:ext cx="3824925" cy="27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4"/>
          <p:cNvSpPr txBox="1"/>
          <p:nvPr/>
        </p:nvSpPr>
        <p:spPr>
          <a:xfrm>
            <a:off x="10169780" y="4104262"/>
            <a:ext cx="153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Figure: Scan of profile loss as a function of voltage factor for small residual phase errors.</a:t>
            </a:r>
            <a:endParaRPr/>
          </a:p>
        </p:txBody>
      </p:sp>
      <p:cxnSp>
        <p:nvCxnSpPr>
          <p:cNvPr id="374" name="Google Shape;374;p34"/>
          <p:cNvCxnSpPr/>
          <p:nvPr/>
        </p:nvCxnSpPr>
        <p:spPr>
          <a:xfrm rot="10800000" flipH="1">
            <a:off x="9016250" y="1984713"/>
            <a:ext cx="3561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5" name="Google Shape;375;p34"/>
          <p:cNvSpPr txBox="1"/>
          <p:nvPr/>
        </p:nvSpPr>
        <p:spPr>
          <a:xfrm>
            <a:off x="111450" y="1069150"/>
            <a:ext cx="61713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1. Phase Loss</a:t>
            </a:r>
            <a:r>
              <a:rPr lang="en-US" sz="2000"/>
              <a:t>: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Compare only the outer two bunches. From beam dynamics, we know that for almost all combinations of phase offset and voltage factor we will observe a difference in their shapes. 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With optimal phase, they should </a:t>
            </a:r>
            <a:r>
              <a:rPr lang="en-US" sz="2000" b="1"/>
              <a:t>always</a:t>
            </a:r>
            <a:r>
              <a:rPr lang="en-US" sz="2000"/>
              <a:t> be identical! Gives a semi-voltage agnostic loss.</a:t>
            </a:r>
            <a:endParaRPr sz="2000"/>
          </a:p>
        </p:txBody>
      </p:sp>
      <p:sp>
        <p:nvSpPr>
          <p:cNvPr id="376" name="Google Shape;376;p34"/>
          <p:cNvSpPr txBox="1"/>
          <p:nvPr/>
        </p:nvSpPr>
        <p:spPr>
          <a:xfrm>
            <a:off x="67950" y="3857950"/>
            <a:ext cx="6396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2. Voltage Loss</a:t>
            </a:r>
            <a:r>
              <a:rPr lang="en-US" sz="2000"/>
              <a:t>: Assume phase is already optimized,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→ </a:t>
            </a:r>
            <a:r>
              <a:rPr lang="en-US" sz="2000"/>
              <a:t>Optimization reduced to a univariate problem.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Reuse</a:t>
            </a:r>
            <a:r>
              <a:rPr lang="en-US" sz="2000"/>
              <a:t> original three-bunch comparison,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Provides a nice, approximately parabolic loss curve!</a:t>
            </a:r>
            <a:endParaRPr sz="2000"/>
          </a:p>
        </p:txBody>
      </p:sp>
      <p:sp>
        <p:nvSpPr>
          <p:cNvPr id="377" name="Google Shape;377;p34"/>
          <p:cNvSpPr txBox="1"/>
          <p:nvPr/>
        </p:nvSpPr>
        <p:spPr>
          <a:xfrm>
            <a:off x="183250" y="5498825"/>
            <a:ext cx="550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Note: See the extra slides for a scan of phase losses for phase errors at different fixed voltages.</a:t>
            </a:r>
            <a:endParaRPr i="1"/>
          </a:p>
        </p:txBody>
      </p:sp>
      <p:sp>
        <p:nvSpPr>
          <p:cNvPr id="378" name="Google Shape;378;p34"/>
          <p:cNvSpPr txBox="1"/>
          <p:nvPr/>
        </p:nvSpPr>
        <p:spPr>
          <a:xfrm>
            <a:off x="6961550" y="288188"/>
            <a:ext cx="446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Figure: Illustration of phase loss. Isolated outer bunches are compared through MSE.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Segmented RL-Agents: Setup and sim. results</a:t>
            </a:r>
            <a:endParaRPr/>
          </a:p>
        </p:txBody>
      </p:sp>
      <p:sp>
        <p:nvSpPr>
          <p:cNvPr id="385" name="Google Shape;385;p35"/>
          <p:cNvSpPr/>
          <p:nvPr/>
        </p:nvSpPr>
        <p:spPr>
          <a:xfrm>
            <a:off x="6624050" y="884300"/>
            <a:ext cx="5164800" cy="5208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5"/>
          <p:cNvSpPr txBox="1"/>
          <p:nvPr/>
        </p:nvSpPr>
        <p:spPr>
          <a:xfrm>
            <a:off x="7621238" y="884300"/>
            <a:ext cx="3170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Voltage Agent</a:t>
            </a:r>
            <a:endParaRPr sz="1700" b="1"/>
          </a:p>
        </p:txBody>
      </p:sp>
      <p:sp>
        <p:nvSpPr>
          <p:cNvPr id="387" name="Google Shape;387;p35"/>
          <p:cNvSpPr/>
          <p:nvPr/>
        </p:nvSpPr>
        <p:spPr>
          <a:xfrm>
            <a:off x="555025" y="884300"/>
            <a:ext cx="5164800" cy="5208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89" name="Google Shape;3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975" y="1324375"/>
            <a:ext cx="3595525" cy="47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0547" y="1324375"/>
            <a:ext cx="3948378" cy="47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5"/>
          <p:cNvSpPr txBox="1"/>
          <p:nvPr/>
        </p:nvSpPr>
        <p:spPr>
          <a:xfrm>
            <a:off x="1552225" y="884300"/>
            <a:ext cx="3170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Phase Agent</a:t>
            </a:r>
            <a:endParaRPr sz="1700" b="1"/>
          </a:p>
        </p:txBody>
      </p:sp>
      <p:sp>
        <p:nvSpPr>
          <p:cNvPr id="392" name="Google Shape;392;p35"/>
          <p:cNvSpPr txBox="1"/>
          <p:nvPr/>
        </p:nvSpPr>
        <p:spPr>
          <a:xfrm>
            <a:off x="611500" y="1439200"/>
            <a:ext cx="26154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Training: ~20k steps</a:t>
            </a:r>
            <a:r>
              <a:rPr lang="en-US" sz="1700"/>
              <a:t> (60k to best performance)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Performance:  ~3 steps </a:t>
            </a:r>
            <a:r>
              <a:rPr lang="en-US" sz="1600"/>
              <a:t>in simulation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"/>
          <p:cNvSpPr txBox="1"/>
          <p:nvPr/>
        </p:nvSpPr>
        <p:spPr>
          <a:xfrm>
            <a:off x="6624050" y="1439200"/>
            <a:ext cx="2792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Training:</a:t>
            </a:r>
            <a:r>
              <a:rPr lang="en-US" sz="1900"/>
              <a:t> </a:t>
            </a:r>
            <a:r>
              <a:rPr lang="en-US" sz="1900" b="1"/>
              <a:t>~2k steps</a:t>
            </a:r>
            <a:r>
              <a:rPr lang="en-US" sz="1900"/>
              <a:t>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(20k to best performance)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Performance:  ~1-2 steps</a:t>
            </a:r>
            <a:r>
              <a:rPr lang="en-US" sz="1500"/>
              <a:t> </a:t>
            </a:r>
            <a:r>
              <a:rPr lang="en-US" sz="1600"/>
              <a:t>in simulation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5"/>
          <p:cNvSpPr txBox="1"/>
          <p:nvPr/>
        </p:nvSpPr>
        <p:spPr>
          <a:xfrm>
            <a:off x="5362200" y="3029200"/>
            <a:ext cx="20697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</a:rPr>
              <a:t>Work great in simulation, what about operation?</a:t>
            </a:r>
            <a:endParaRPr sz="2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Segmented RL-Agents: direct application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02" name="Google Shape;402;p36"/>
          <p:cNvSpPr txBox="1"/>
          <p:nvPr/>
        </p:nvSpPr>
        <p:spPr>
          <a:xfrm>
            <a:off x="129150" y="838525"/>
            <a:ext cx="11659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71717"/>
                </a:solidFill>
              </a:rPr>
              <a:t>Initial test</a:t>
            </a:r>
            <a:r>
              <a:rPr lang="en-US" sz="2000">
                <a:solidFill>
                  <a:srgbClr val="171717"/>
                </a:solidFill>
              </a:rPr>
              <a:t>: Apply the pre-trained RL-Agents </a:t>
            </a:r>
            <a:r>
              <a:rPr lang="en-US" sz="2000" b="1">
                <a:solidFill>
                  <a:srgbClr val="171717"/>
                </a:solidFill>
              </a:rPr>
              <a:t>directly</a:t>
            </a:r>
            <a:r>
              <a:rPr lang="en-US" sz="2000">
                <a:solidFill>
                  <a:srgbClr val="171717"/>
                </a:solidFill>
              </a:rPr>
              <a:t> to the output from the PS, optimizing </a:t>
            </a:r>
            <a:endParaRPr sz="200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71717"/>
                </a:solidFill>
              </a:rPr>
              <a:t>Phase → Voltage</a:t>
            </a:r>
            <a:r>
              <a:rPr lang="en-US" sz="2000">
                <a:solidFill>
                  <a:srgbClr val="171717"/>
                </a:solidFill>
              </a:rPr>
              <a:t>.</a:t>
            </a:r>
            <a:endParaRPr sz="200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</a:rPr>
              <a:t>Unreliable</a:t>
            </a:r>
            <a:r>
              <a:rPr lang="en-US" sz="2000">
                <a:solidFill>
                  <a:srgbClr val="FF0000"/>
                </a:solidFill>
              </a:rPr>
              <a:t> → Succeeded most of the time, but not always. Why? An example…</a:t>
            </a:r>
            <a:endParaRPr sz="2200">
              <a:solidFill>
                <a:srgbClr val="38761D"/>
              </a:solidFill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129150" y="4772300"/>
            <a:ext cx="11633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71717"/>
                </a:solidFill>
              </a:rPr>
              <a:t>In few special cases, the information</a:t>
            </a:r>
            <a:r>
              <a:rPr lang="en-US" sz="2000">
                <a:solidFill>
                  <a:srgbClr val="171717"/>
                </a:solidFill>
              </a:rPr>
              <a:t> contained in final profile sometimes </a:t>
            </a:r>
            <a:r>
              <a:rPr lang="en-US" sz="2000" b="1">
                <a:solidFill>
                  <a:srgbClr val="171717"/>
                </a:solidFill>
              </a:rPr>
              <a:t>not enough</a:t>
            </a:r>
            <a:r>
              <a:rPr lang="en-US" sz="2000">
                <a:solidFill>
                  <a:srgbClr val="171717"/>
                </a:solidFill>
              </a:rPr>
              <a:t> to solve the problem. Could </a:t>
            </a:r>
            <a:r>
              <a:rPr lang="en-US" sz="2000" b="1">
                <a:solidFill>
                  <a:srgbClr val="171717"/>
                </a:solidFill>
              </a:rPr>
              <a:t>more</a:t>
            </a:r>
            <a:r>
              <a:rPr lang="en-US" sz="2000">
                <a:solidFill>
                  <a:srgbClr val="171717"/>
                </a:solidFill>
              </a:rPr>
              <a:t> information be leveraged to find a  better initial condition?</a:t>
            </a:r>
            <a:endParaRPr sz="2000">
              <a:solidFill>
                <a:srgbClr val="171717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8761D"/>
                </a:solidFill>
              </a:rPr>
              <a:t>→ </a:t>
            </a:r>
            <a:r>
              <a:rPr lang="en-US" sz="2200" b="1">
                <a:solidFill>
                  <a:srgbClr val="38761D"/>
                </a:solidFill>
              </a:rPr>
              <a:t>Yes</a:t>
            </a:r>
            <a:r>
              <a:rPr lang="en-US" sz="2200">
                <a:solidFill>
                  <a:srgbClr val="38761D"/>
                </a:solidFill>
              </a:rPr>
              <a:t>, by using the pre-trained feature extractor!</a:t>
            </a:r>
            <a:endParaRPr/>
          </a:p>
        </p:txBody>
      </p:sp>
      <p:pic>
        <p:nvPicPr>
          <p:cNvPr id="404" name="Google Shape;404;p36"/>
          <p:cNvPicPr preferRelativeResize="0"/>
          <p:nvPr/>
        </p:nvPicPr>
        <p:blipFill rotWithShape="1">
          <a:blip r:embed="rId3">
            <a:alphaModFix/>
          </a:blip>
          <a:srcRect l="7139" t="6478" r="7667" b="2405"/>
          <a:stretch/>
        </p:blipFill>
        <p:spPr>
          <a:xfrm>
            <a:off x="8216713" y="2454175"/>
            <a:ext cx="2995574" cy="24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6"/>
          <p:cNvPicPr preferRelativeResize="0"/>
          <p:nvPr/>
        </p:nvPicPr>
        <p:blipFill rotWithShape="1">
          <a:blip r:embed="rId4">
            <a:alphaModFix/>
          </a:blip>
          <a:srcRect l="5924" t="5138" r="6944" b="3744"/>
          <a:stretch/>
        </p:blipFill>
        <p:spPr>
          <a:xfrm>
            <a:off x="4404712" y="2423218"/>
            <a:ext cx="2995574" cy="234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050" y="2414425"/>
            <a:ext cx="2322829" cy="21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6"/>
          <p:cNvSpPr/>
          <p:nvPr/>
        </p:nvSpPr>
        <p:spPr>
          <a:xfrm>
            <a:off x="2603275" y="4273950"/>
            <a:ext cx="169200" cy="178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8" name="Google Shape;408;p36"/>
          <p:cNvCxnSpPr>
            <a:stCxn id="407" idx="6"/>
            <a:endCxn id="405" idx="1"/>
          </p:cNvCxnSpPr>
          <p:nvPr/>
        </p:nvCxnSpPr>
        <p:spPr>
          <a:xfrm rot="10800000" flipH="1">
            <a:off x="2772475" y="3598050"/>
            <a:ext cx="1632300" cy="765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9" name="Google Shape;409;p36"/>
          <p:cNvSpPr txBox="1"/>
          <p:nvPr/>
        </p:nvSpPr>
        <p:spPr>
          <a:xfrm>
            <a:off x="1222975" y="2126075"/>
            <a:ext cx="311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8761D"/>
                </a:solidFill>
              </a:rPr>
              <a:t>Phase loss looks good on step 11,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410" name="Google Shape;410;p36"/>
          <p:cNvSpPr txBox="1"/>
          <p:nvPr/>
        </p:nvSpPr>
        <p:spPr>
          <a:xfrm>
            <a:off x="4515500" y="2175000"/>
            <a:ext cx="29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8761D"/>
                </a:solidFill>
              </a:rPr>
              <a:t>Final profile looks in phase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411" name="Google Shape;411;p36"/>
          <p:cNvSpPr txBox="1"/>
          <p:nvPr/>
        </p:nvSpPr>
        <p:spPr>
          <a:xfrm>
            <a:off x="7824800" y="2175000"/>
            <a:ext cx="377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Bunch evolution shows large phase error!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/>
          <p:nvPr/>
        </p:nvSpPr>
        <p:spPr>
          <a:xfrm>
            <a:off x="593125" y="2215625"/>
            <a:ext cx="11190900" cy="23424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FE2F3"/>
              </a:solidFill>
            </a:endParaRPr>
          </a:p>
        </p:txBody>
      </p:sp>
      <p:sp>
        <p:nvSpPr>
          <p:cNvPr id="418" name="Google Shape;418;p37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Segmented RL-Agents: Add initial guess from CNN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20" name="Google Shape;420;p37"/>
          <p:cNvSpPr txBox="1"/>
          <p:nvPr/>
        </p:nvSpPr>
        <p:spPr>
          <a:xfrm>
            <a:off x="881250" y="884275"/>
            <a:ext cx="10429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Feature extractor predicts phases from bunch profiles over the entire splitting (more info.)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can identify errors earlier in the bunch splitting otherwise not visible in the final profile,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is usually within 3-10 degrees of the true offset when predicting phase,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8761D"/>
                </a:solidFill>
              </a:rPr>
              <a:t>→ </a:t>
            </a:r>
            <a:r>
              <a:rPr lang="en-US" sz="2000" b="1">
                <a:solidFill>
                  <a:srgbClr val="38761D"/>
                </a:solidFill>
              </a:rPr>
              <a:t>can</a:t>
            </a:r>
            <a:r>
              <a:rPr lang="en-US" sz="2000">
                <a:solidFill>
                  <a:srgbClr val="38761D"/>
                </a:solidFill>
              </a:rPr>
              <a:t> </a:t>
            </a:r>
            <a:r>
              <a:rPr lang="en-US" sz="2000" b="1">
                <a:solidFill>
                  <a:srgbClr val="38761D"/>
                </a:solidFill>
              </a:rPr>
              <a:t>provide an initial guess leading to a better initial condition for the RL agents!</a:t>
            </a:r>
            <a:endParaRPr sz="2000" b="1">
              <a:solidFill>
                <a:srgbClr val="38761D"/>
              </a:solidFill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3111875" y="2958725"/>
            <a:ext cx="2173200" cy="856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Feature extractor (CNN)</a:t>
            </a:r>
            <a:endParaRPr sz="1800"/>
          </a:p>
        </p:txBody>
      </p:sp>
      <p:pic>
        <p:nvPicPr>
          <p:cNvPr id="422" name="Google Shape;422;p37"/>
          <p:cNvPicPr preferRelativeResize="0"/>
          <p:nvPr/>
        </p:nvPicPr>
        <p:blipFill rotWithShape="1">
          <a:blip r:embed="rId3">
            <a:alphaModFix/>
          </a:blip>
          <a:srcRect r="17355" b="16015"/>
          <a:stretch/>
        </p:blipFill>
        <p:spPr>
          <a:xfrm>
            <a:off x="1029313" y="2678825"/>
            <a:ext cx="1656900" cy="1415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37"/>
          <p:cNvCxnSpPr>
            <a:stCxn id="422" idx="3"/>
            <a:endCxn id="421" idx="1"/>
          </p:cNvCxnSpPr>
          <p:nvPr/>
        </p:nvCxnSpPr>
        <p:spPr>
          <a:xfrm>
            <a:off x="2686212" y="3386825"/>
            <a:ext cx="42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37"/>
          <p:cNvCxnSpPr>
            <a:stCxn id="421" idx="3"/>
            <a:endCxn id="425" idx="1"/>
          </p:cNvCxnSpPr>
          <p:nvPr/>
        </p:nvCxnSpPr>
        <p:spPr>
          <a:xfrm>
            <a:off x="5285075" y="3386825"/>
            <a:ext cx="2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5" name="Google Shape;425;p37"/>
          <p:cNvSpPr/>
          <p:nvPr/>
        </p:nvSpPr>
        <p:spPr>
          <a:xfrm>
            <a:off x="5544450" y="3090425"/>
            <a:ext cx="1656900" cy="59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37"/>
          <p:cNvPicPr preferRelativeResize="0"/>
          <p:nvPr/>
        </p:nvPicPr>
        <p:blipFill rotWithShape="1">
          <a:blip r:embed="rId4">
            <a:alphaModFix/>
          </a:blip>
          <a:srcRect r="21887" b="15867"/>
          <a:stretch/>
        </p:blipFill>
        <p:spPr>
          <a:xfrm>
            <a:off x="9789325" y="2618980"/>
            <a:ext cx="1656900" cy="153569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7"/>
          <p:cNvSpPr/>
          <p:nvPr/>
        </p:nvSpPr>
        <p:spPr>
          <a:xfrm>
            <a:off x="7460725" y="3090425"/>
            <a:ext cx="2004900" cy="59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4197850" y="4731925"/>
            <a:ext cx="4311300" cy="13554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7"/>
          <p:cNvSpPr/>
          <p:nvPr/>
        </p:nvSpPr>
        <p:spPr>
          <a:xfrm>
            <a:off x="4286925" y="5038392"/>
            <a:ext cx="2004900" cy="9225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Phase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/>
              <a:t> 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sp>
        <p:nvSpPr>
          <p:cNvPr id="430" name="Google Shape;430;p37"/>
          <p:cNvSpPr/>
          <p:nvPr/>
        </p:nvSpPr>
        <p:spPr>
          <a:xfrm>
            <a:off x="6527949" y="5044804"/>
            <a:ext cx="1864800" cy="922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Volt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cxnSp>
        <p:nvCxnSpPr>
          <p:cNvPr id="431" name="Google Shape;431;p37"/>
          <p:cNvCxnSpPr>
            <a:endCxn id="430" idx="1"/>
          </p:cNvCxnSpPr>
          <p:nvPr/>
        </p:nvCxnSpPr>
        <p:spPr>
          <a:xfrm>
            <a:off x="6291849" y="5499454"/>
            <a:ext cx="2361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p37"/>
          <p:cNvSpPr txBox="1"/>
          <p:nvPr/>
        </p:nvSpPr>
        <p:spPr>
          <a:xfrm>
            <a:off x="3071550" y="2215625"/>
            <a:ext cx="604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First acquisition: Initial </a:t>
            </a:r>
            <a:r>
              <a:rPr lang="en-US" sz="1700" b="1" i="1"/>
              <a:t>phase</a:t>
            </a:r>
            <a:r>
              <a:rPr lang="en-US" sz="1700" b="1"/>
              <a:t> guess based on CNN</a:t>
            </a:r>
            <a:endParaRPr sz="1700" b="1"/>
          </a:p>
        </p:txBody>
      </p:sp>
      <p:cxnSp>
        <p:nvCxnSpPr>
          <p:cNvPr id="433" name="Google Shape;433;p37"/>
          <p:cNvCxnSpPr>
            <a:stCxn id="425" idx="3"/>
            <a:endCxn id="427" idx="1"/>
          </p:cNvCxnSpPr>
          <p:nvPr/>
        </p:nvCxnSpPr>
        <p:spPr>
          <a:xfrm>
            <a:off x="7201350" y="3386825"/>
            <a:ext cx="2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4" name="Google Shape;434;p37"/>
          <p:cNvCxnSpPr>
            <a:stCxn id="427" idx="3"/>
            <a:endCxn id="426" idx="1"/>
          </p:cNvCxnSpPr>
          <p:nvPr/>
        </p:nvCxnSpPr>
        <p:spPr>
          <a:xfrm>
            <a:off x="9465625" y="3386825"/>
            <a:ext cx="32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5" name="Google Shape;435;p37"/>
          <p:cNvSpPr txBox="1"/>
          <p:nvPr/>
        </p:nvSpPr>
        <p:spPr>
          <a:xfrm>
            <a:off x="3329050" y="4649525"/>
            <a:ext cx="604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Adjustments through RL agents</a:t>
            </a:r>
            <a:endParaRPr sz="1700" b="1"/>
          </a:p>
        </p:txBody>
      </p:sp>
      <p:cxnSp>
        <p:nvCxnSpPr>
          <p:cNvPr id="436" name="Google Shape;436;p37"/>
          <p:cNvCxnSpPr>
            <a:stCxn id="426" idx="2"/>
            <a:endCxn id="428" idx="1"/>
          </p:cNvCxnSpPr>
          <p:nvPr/>
        </p:nvCxnSpPr>
        <p:spPr>
          <a:xfrm rot="5400000">
            <a:off x="6780325" y="1572125"/>
            <a:ext cx="1254900" cy="6420000"/>
          </a:xfrm>
          <a:prstGeom prst="bentConnector4">
            <a:avLst>
              <a:gd name="adj1" fmla="val 23000"/>
              <a:gd name="adj2" fmla="val 10370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7" name="Google Shape;437;p37" descr="\{-\phi_{14,err}, -\phi_{21,err}\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5074" y="3387737"/>
            <a:ext cx="1928850" cy="2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7" descr="\{\phi_{14,err}, \phi_{21,err}\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8225" y="3387738"/>
            <a:ext cx="1569361" cy="25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408000" y="373597"/>
            <a:ext cx="11376000" cy="6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Segmented RL-Agents: Final setup</a:t>
            </a:r>
            <a:endParaRPr/>
          </a:p>
        </p:txBody>
      </p:sp>
      <p:sp>
        <p:nvSpPr>
          <p:cNvPr id="445" name="Google Shape;445;p3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446" name="Google Shape;44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213" y="1053700"/>
            <a:ext cx="9052085" cy="52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8"/>
          <p:cNvSpPr txBox="1"/>
          <p:nvPr/>
        </p:nvSpPr>
        <p:spPr>
          <a:xfrm>
            <a:off x="201025" y="5276725"/>
            <a:ext cx="234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Does it work?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48" name="Google Shape;448;p38"/>
          <p:cNvSpPr txBox="1"/>
          <p:nvPr/>
        </p:nvSpPr>
        <p:spPr>
          <a:xfrm>
            <a:off x="65875" y="1592275"/>
            <a:ext cx="452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First: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→ Initial </a:t>
            </a:r>
            <a:r>
              <a:rPr lang="en-US" sz="2000" b="1" i="1"/>
              <a:t>phase</a:t>
            </a:r>
            <a:r>
              <a:rPr lang="en-US" sz="2000" b="1"/>
              <a:t> step from feat. extr.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Provides good initial condition.</a:t>
            </a:r>
            <a:r>
              <a:rPr lang="en-US" sz="2000" b="1"/>
              <a:t> </a:t>
            </a:r>
            <a:endParaRPr sz="1200"/>
          </a:p>
        </p:txBody>
      </p:sp>
      <p:sp>
        <p:nvSpPr>
          <p:cNvPr id="449" name="Google Shape;449;p38"/>
          <p:cNvSpPr txBox="1"/>
          <p:nvPr/>
        </p:nvSpPr>
        <p:spPr>
          <a:xfrm>
            <a:off x="65875" y="3396075"/>
            <a:ext cx="3123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Followed by: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</a:t>
            </a:r>
            <a:r>
              <a:rPr lang="en-US" sz="2000" b="1"/>
              <a:t>SAC-phase optimizes phase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</a:t>
            </a:r>
            <a:r>
              <a:rPr lang="en-US" sz="2000" b="1"/>
              <a:t>SAC-Volt optimizes voltage.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8"/>
          <p:cNvSpPr txBox="1"/>
          <p:nvPr/>
        </p:nvSpPr>
        <p:spPr>
          <a:xfrm>
            <a:off x="8976000" y="1270000"/>
            <a:ext cx="208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B45F06"/>
                </a:solidFill>
              </a:rPr>
              <a:t>CNN</a:t>
            </a:r>
            <a:endParaRPr sz="2400" b="1">
              <a:solidFill>
                <a:srgbClr val="B45F06"/>
              </a:solidFill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3625075" y="5618100"/>
            <a:ext cx="406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FF"/>
                </a:solidFill>
              </a:rPr>
              <a:t>Reinforcement </a:t>
            </a:r>
            <a:r>
              <a:rPr lang="en-US" sz="2100" b="1">
                <a:solidFill>
                  <a:srgbClr val="9900FF"/>
                </a:solidFill>
              </a:rPr>
              <a:t>Learning</a:t>
            </a:r>
            <a:endParaRPr sz="2100" b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/>
          <p:cNvSpPr txBox="1">
            <a:spLocks noGrp="1"/>
          </p:cNvSpPr>
          <p:nvPr>
            <p:ph type="title"/>
          </p:nvPr>
        </p:nvSpPr>
        <p:spPr>
          <a:xfrm>
            <a:off x="407975" y="1709750"/>
            <a:ext cx="11464200" cy="285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3: Operational results</a:t>
            </a:r>
            <a:endParaRPr/>
          </a:p>
        </p:txBody>
      </p:sp>
      <p:sp>
        <p:nvSpPr>
          <p:cNvPr id="458" name="Google Shape;458;p3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59" name="Google Shape;459;p39"/>
          <p:cNvSpPr txBox="1">
            <a:spLocks noGrp="1"/>
          </p:cNvSpPr>
          <p:nvPr>
            <p:ph type="body" idx="1"/>
          </p:nvPr>
        </p:nvSpPr>
        <p:spPr>
          <a:xfrm>
            <a:off x="407987" y="4589463"/>
            <a:ext cx="11376000" cy="150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US"/>
              <a:t>Applying simulation trained agents to the PS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>
            <a:spLocks noGrp="1"/>
          </p:cNvSpPr>
          <p:nvPr>
            <p:ph type="title"/>
          </p:nvPr>
        </p:nvSpPr>
        <p:spPr>
          <a:xfrm>
            <a:off x="407988" y="157018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SAC-Phase/Volt-Sim2Real + Feat. extr.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67" name="Google Shape;467;p40"/>
          <p:cNvSpPr txBox="1"/>
          <p:nvPr/>
        </p:nvSpPr>
        <p:spPr>
          <a:xfrm>
            <a:off x="582975" y="1222625"/>
            <a:ext cx="10979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468" name="Google Shape;468;p40"/>
          <p:cNvSpPr txBox="1"/>
          <p:nvPr/>
        </p:nvSpPr>
        <p:spPr>
          <a:xfrm>
            <a:off x="498600" y="1721550"/>
            <a:ext cx="1106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0"/>
          <p:cNvSpPr txBox="1"/>
          <p:nvPr/>
        </p:nvSpPr>
        <p:spPr>
          <a:xfrm>
            <a:off x="2756150" y="622325"/>
            <a:ext cx="597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Example episode: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Approx. initial offset: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/>
              <a:t> = 10,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/>
              <a:t> = -20,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800" i="1" baseline="-250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/>
              <a:t>= 1.08</a:t>
            </a:r>
            <a:endParaRPr sz="1800"/>
          </a:p>
        </p:txBody>
      </p:sp>
      <p:pic>
        <p:nvPicPr>
          <p:cNvPr id="470" name="Google Shape;470;p40"/>
          <p:cNvPicPr preferRelativeResize="0"/>
          <p:nvPr/>
        </p:nvPicPr>
        <p:blipFill rotWithShape="1">
          <a:blip r:embed="rId3">
            <a:alphaModFix/>
          </a:blip>
          <a:srcRect l="1931" t="27355" r="59585" b="34067"/>
          <a:stretch/>
        </p:blipFill>
        <p:spPr>
          <a:xfrm>
            <a:off x="208900" y="3912361"/>
            <a:ext cx="3161972" cy="243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0"/>
          <p:cNvPicPr preferRelativeResize="0"/>
          <p:nvPr/>
        </p:nvPicPr>
        <p:blipFill rotWithShape="1">
          <a:blip r:embed="rId4">
            <a:alphaModFix/>
          </a:blip>
          <a:srcRect b="10305"/>
          <a:stretch/>
        </p:blipFill>
        <p:spPr>
          <a:xfrm>
            <a:off x="290277" y="1305475"/>
            <a:ext cx="3448063" cy="260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9746" y="3737070"/>
            <a:ext cx="2625971" cy="269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0"/>
          <p:cNvPicPr preferRelativeResize="0"/>
          <p:nvPr/>
        </p:nvPicPr>
        <p:blipFill rotWithShape="1">
          <a:blip r:embed="rId6">
            <a:alphaModFix/>
          </a:blip>
          <a:srcRect b="12049"/>
          <a:stretch/>
        </p:blipFill>
        <p:spPr>
          <a:xfrm>
            <a:off x="8160396" y="1305475"/>
            <a:ext cx="3516629" cy="260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975" y="3737069"/>
            <a:ext cx="2536688" cy="260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0"/>
          <p:cNvPicPr preferRelativeResize="0"/>
          <p:nvPr/>
        </p:nvPicPr>
        <p:blipFill rotWithShape="1">
          <a:blip r:embed="rId8">
            <a:alphaModFix/>
          </a:blip>
          <a:srcRect t="31168" r="61864" b="31863"/>
          <a:stretch/>
        </p:blipFill>
        <p:spPr>
          <a:xfrm>
            <a:off x="8871664" y="3896280"/>
            <a:ext cx="3064787" cy="2282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40"/>
          <p:cNvCxnSpPr/>
          <p:nvPr/>
        </p:nvCxnSpPr>
        <p:spPr>
          <a:xfrm>
            <a:off x="4482575" y="2949725"/>
            <a:ext cx="2963400" cy="93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1001138" y="920675"/>
            <a:ext cx="187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Init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478" name="Google Shape;478;p40"/>
          <p:cNvSpPr txBox="1"/>
          <p:nvPr/>
        </p:nvSpPr>
        <p:spPr>
          <a:xfrm>
            <a:off x="9043188" y="760925"/>
            <a:ext cx="187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8761D"/>
                </a:solidFill>
              </a:rPr>
              <a:t>Final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479" name="Google Shape;479;p40"/>
          <p:cNvSpPr txBox="1"/>
          <p:nvPr/>
        </p:nvSpPr>
        <p:spPr>
          <a:xfrm>
            <a:off x="4372525" y="1851088"/>
            <a:ext cx="4171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Phase opt. steps: 3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Volt opt. steps: 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Total iterations required: 7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SAC-Phase/Volt-Sim2Real + Feat. extr.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487" name="Google Shape;487;p41"/>
          <p:cNvSpPr txBox="1"/>
          <p:nvPr/>
        </p:nvSpPr>
        <p:spPr>
          <a:xfrm>
            <a:off x="408000" y="1326425"/>
            <a:ext cx="106842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u="sng"/>
              <a:t>26 Full episodes collected</a:t>
            </a:r>
            <a:endParaRPr sz="2000" b="1" u="sng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15 using LHC25ns 72b beam at 1.3e11 int/bunch (nominal beam),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2 using LHC25ns 72b beam at 1.6e11 int/bunch (higher intensity),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4 using LHC25ns 72b beam at 2.6e11 int/bunch (intensity for HL-LHC),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5 using BCMS 48b beam,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■"/>
            </a:pPr>
            <a:r>
              <a:rPr lang="en-US" sz="2000" b="1" u="sng">
                <a:solidFill>
                  <a:srgbClr val="38761D"/>
                </a:solidFill>
              </a:rPr>
              <a:t>All episodes successful!</a:t>
            </a:r>
            <a:endParaRPr sz="2000" b="1" u="sng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Steps required for optimization: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Minimum: 2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Maximum: 18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Mean: 8.46 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Note: number of steps required influenced heavily by initial state and restrictions on actions by agents. 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07987" y="1709738"/>
            <a:ext cx="11376000" cy="285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1: Introduction and motivation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407987" y="4589463"/>
            <a:ext cx="11376000" cy="150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4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2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Conclusion: Triple splitting agents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95" name="Google Shape;495;p42"/>
          <p:cNvSpPr txBox="1"/>
          <p:nvPr/>
        </p:nvSpPr>
        <p:spPr>
          <a:xfrm>
            <a:off x="110975" y="968950"/>
            <a:ext cx="67584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/>
              <a:t>Consistent good performance</a:t>
            </a:r>
            <a:r>
              <a:rPr lang="en-US" sz="2100"/>
              <a:t> for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varying bunch intensities (1.3e11-2.6e11)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different beam types (72b, BCMS)</a:t>
            </a:r>
            <a:endParaRPr sz="21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/>
              <a:t>Consistently rivals operators/experts</a:t>
            </a:r>
            <a:r>
              <a:rPr lang="en-US" sz="2100"/>
              <a:t> in optimization steps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Averaging ~8.5 steps per optimization (with difficult initial conditions).</a:t>
            </a:r>
            <a:endParaRPr sz="21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/>
              <a:t>Future work</a:t>
            </a:r>
            <a:endParaRPr sz="2100" b="1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Inclusion of</a:t>
            </a:r>
            <a:r>
              <a:rPr lang="en-US" sz="2100" b="1"/>
              <a:t> multi-bunch information</a:t>
            </a:r>
            <a:r>
              <a:rPr lang="en-US" sz="2100"/>
              <a:t>.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Finetune/retrain on</a:t>
            </a:r>
            <a:r>
              <a:rPr lang="en-US" sz="2100" b="1"/>
              <a:t> real data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Other RF manipulations?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Investigate Hierarchical RL</a:t>
            </a:r>
            <a:endParaRPr sz="2100"/>
          </a:p>
        </p:txBody>
      </p:sp>
      <p:sp>
        <p:nvSpPr>
          <p:cNvPr id="496" name="Google Shape;496;p42"/>
          <p:cNvSpPr/>
          <p:nvPr/>
        </p:nvSpPr>
        <p:spPr>
          <a:xfrm>
            <a:off x="6763925" y="818450"/>
            <a:ext cx="5268600" cy="5244600"/>
          </a:xfrm>
          <a:prstGeom prst="roundRect">
            <a:avLst>
              <a:gd name="adj" fmla="val 8749"/>
            </a:avLst>
          </a:prstGeom>
          <a:solidFill>
            <a:srgbClr val="4A86E8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"/>
          <p:cNvSpPr/>
          <p:nvPr/>
        </p:nvSpPr>
        <p:spPr>
          <a:xfrm>
            <a:off x="8311625" y="2059150"/>
            <a:ext cx="2173200" cy="856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Feature extractor (CNN)</a:t>
            </a:r>
            <a:endParaRPr sz="1800"/>
          </a:p>
        </p:txBody>
      </p:sp>
      <p:sp>
        <p:nvSpPr>
          <p:cNvPr id="498" name="Google Shape;498;p42"/>
          <p:cNvSpPr/>
          <p:nvPr/>
        </p:nvSpPr>
        <p:spPr>
          <a:xfrm>
            <a:off x="7345313" y="3359842"/>
            <a:ext cx="2004900" cy="9225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Phase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/>
              <a:t> ,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𝝓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sp>
        <p:nvSpPr>
          <p:cNvPr id="499" name="Google Shape;499;p42"/>
          <p:cNvSpPr/>
          <p:nvPr/>
        </p:nvSpPr>
        <p:spPr>
          <a:xfrm>
            <a:off x="9586337" y="3366254"/>
            <a:ext cx="1864800" cy="922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RL Volt Agent,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/>
          </a:p>
        </p:txBody>
      </p:sp>
      <p:sp>
        <p:nvSpPr>
          <p:cNvPr id="500" name="Google Shape;500;p42"/>
          <p:cNvSpPr txBox="1"/>
          <p:nvPr/>
        </p:nvSpPr>
        <p:spPr>
          <a:xfrm>
            <a:off x="7099475" y="1068925"/>
            <a:ext cx="4597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Current setup: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Three networks + ext. logic </a:t>
            </a:r>
            <a:endParaRPr sz="2800">
              <a:solidFill>
                <a:schemeClr val="lt1"/>
              </a:solidFill>
            </a:endParaRPr>
          </a:p>
        </p:txBody>
      </p:sp>
      <p:cxnSp>
        <p:nvCxnSpPr>
          <p:cNvPr id="501" name="Google Shape;501;p42"/>
          <p:cNvCxnSpPr>
            <a:stCxn id="497" idx="2"/>
            <a:endCxn id="498" idx="0"/>
          </p:cNvCxnSpPr>
          <p:nvPr/>
        </p:nvCxnSpPr>
        <p:spPr>
          <a:xfrm rot="5400000">
            <a:off x="8650625" y="2612350"/>
            <a:ext cx="444600" cy="10506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" name="Google Shape;502;p42"/>
          <p:cNvCxnSpPr>
            <a:stCxn id="498" idx="3"/>
            <a:endCxn id="499" idx="1"/>
          </p:cNvCxnSpPr>
          <p:nvPr/>
        </p:nvCxnSpPr>
        <p:spPr>
          <a:xfrm>
            <a:off x="9350213" y="3821092"/>
            <a:ext cx="236100" cy="63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3" name="Google Shape;503;p42"/>
          <p:cNvCxnSpPr>
            <a:stCxn id="499" idx="2"/>
            <a:endCxn id="504" idx="0"/>
          </p:cNvCxnSpPr>
          <p:nvPr/>
        </p:nvCxnSpPr>
        <p:spPr>
          <a:xfrm rot="5400000">
            <a:off x="9644237" y="4112954"/>
            <a:ext cx="698700" cy="10503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4" name="Google Shape;504;p42"/>
          <p:cNvSpPr/>
          <p:nvPr/>
        </p:nvSpPr>
        <p:spPr>
          <a:xfrm>
            <a:off x="8535887" y="4987354"/>
            <a:ext cx="1864800" cy="922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Optimized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beam</a:t>
            </a:r>
            <a:endParaRPr sz="1800"/>
          </a:p>
        </p:txBody>
      </p:sp>
      <p:sp>
        <p:nvSpPr>
          <p:cNvPr id="505" name="Google Shape;505;p42"/>
          <p:cNvSpPr txBox="1"/>
          <p:nvPr/>
        </p:nvSpPr>
        <p:spPr>
          <a:xfrm>
            <a:off x="7171625" y="728800"/>
            <a:ext cx="445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Super agent?</a:t>
            </a:r>
            <a:endParaRPr sz="2800">
              <a:solidFill>
                <a:schemeClr val="lt1"/>
              </a:solidFill>
            </a:endParaRPr>
          </a:p>
        </p:txBody>
      </p:sp>
      <p:cxnSp>
        <p:nvCxnSpPr>
          <p:cNvPr id="506" name="Google Shape;506;p42"/>
          <p:cNvCxnSpPr>
            <a:stCxn id="505" idx="2"/>
            <a:endCxn id="498" idx="0"/>
          </p:cNvCxnSpPr>
          <p:nvPr/>
        </p:nvCxnSpPr>
        <p:spPr>
          <a:xfrm flipH="1">
            <a:off x="8347625" y="1344400"/>
            <a:ext cx="1050600" cy="2015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42"/>
          <p:cNvCxnSpPr>
            <a:stCxn id="505" idx="2"/>
            <a:endCxn id="499" idx="0"/>
          </p:cNvCxnSpPr>
          <p:nvPr/>
        </p:nvCxnSpPr>
        <p:spPr>
          <a:xfrm>
            <a:off x="9398225" y="1344400"/>
            <a:ext cx="1120500" cy="2022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8" name="Google Shape;508;p42"/>
          <p:cNvCxnSpPr>
            <a:stCxn id="505" idx="2"/>
            <a:endCxn id="497" idx="0"/>
          </p:cNvCxnSpPr>
          <p:nvPr/>
        </p:nvCxnSpPr>
        <p:spPr>
          <a:xfrm>
            <a:off x="9398225" y="1344400"/>
            <a:ext cx="0" cy="714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" name="Google Shape;509;p42"/>
          <p:cNvCxnSpPr>
            <a:stCxn id="498" idx="2"/>
            <a:endCxn id="504" idx="0"/>
          </p:cNvCxnSpPr>
          <p:nvPr/>
        </p:nvCxnSpPr>
        <p:spPr>
          <a:xfrm>
            <a:off x="8347763" y="4282342"/>
            <a:ext cx="1120500" cy="705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p42"/>
          <p:cNvCxnSpPr>
            <a:stCxn id="499" idx="2"/>
            <a:endCxn id="504" idx="0"/>
          </p:cNvCxnSpPr>
          <p:nvPr/>
        </p:nvCxnSpPr>
        <p:spPr>
          <a:xfrm flipH="1">
            <a:off x="9468437" y="4288754"/>
            <a:ext cx="1050300" cy="698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1" name="Google Shape;511;p42"/>
          <p:cNvSpPr/>
          <p:nvPr/>
        </p:nvSpPr>
        <p:spPr>
          <a:xfrm>
            <a:off x="6869375" y="2110750"/>
            <a:ext cx="1346400" cy="753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optimizations?</a:t>
            </a:r>
            <a:endParaRPr/>
          </a:p>
        </p:txBody>
      </p:sp>
      <p:cxnSp>
        <p:nvCxnSpPr>
          <p:cNvPr id="512" name="Google Shape;512;p42"/>
          <p:cNvCxnSpPr>
            <a:stCxn id="505" idx="2"/>
            <a:endCxn id="511" idx="0"/>
          </p:cNvCxnSpPr>
          <p:nvPr/>
        </p:nvCxnSpPr>
        <p:spPr>
          <a:xfrm flipH="1">
            <a:off x="7542725" y="1344400"/>
            <a:ext cx="1855500" cy="76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3"/>
          <p:cNvSpPr/>
          <p:nvPr/>
        </p:nvSpPr>
        <p:spPr>
          <a:xfrm>
            <a:off x="6167450" y="1651025"/>
            <a:ext cx="6096000" cy="4073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3"/>
          <p:cNvSpPr/>
          <p:nvPr/>
        </p:nvSpPr>
        <p:spPr>
          <a:xfrm>
            <a:off x="0" y="1665100"/>
            <a:ext cx="6096000" cy="4073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3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listening! Questions?</a:t>
            </a:r>
            <a:endParaRPr/>
          </a:p>
        </p:txBody>
      </p:sp>
      <p:sp>
        <p:nvSpPr>
          <p:cNvPr id="521" name="Google Shape;521;p4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522" name="Google Shape;5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5" y="2191773"/>
            <a:ext cx="3476699" cy="299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700" y="2135325"/>
            <a:ext cx="3091625" cy="32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4400" y="2261227"/>
            <a:ext cx="3476699" cy="299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80025" y="2077245"/>
            <a:ext cx="3202351" cy="335984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3"/>
          <p:cNvSpPr txBox="1"/>
          <p:nvPr/>
        </p:nvSpPr>
        <p:spPr>
          <a:xfrm>
            <a:off x="583275" y="1245950"/>
            <a:ext cx="4534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More examples of splittings after optimisation: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Trisplit episode: Init {15,-5,0.96}. Optimised in 10 steps.</a:t>
            </a:r>
            <a:endParaRPr/>
          </a:p>
        </p:txBody>
      </p:sp>
      <p:sp>
        <p:nvSpPr>
          <p:cNvPr id="527" name="Google Shape;527;p43"/>
          <p:cNvSpPr txBox="1"/>
          <p:nvPr/>
        </p:nvSpPr>
        <p:spPr>
          <a:xfrm>
            <a:off x="6921050" y="1245950"/>
            <a:ext cx="458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Trisplit episode: Init {10,-5,1.04}. Optimised in 8 steps.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Links and contact information</a:t>
            </a:r>
            <a:endParaRPr/>
          </a:p>
        </p:txBody>
      </p:sp>
      <p:sp>
        <p:nvSpPr>
          <p:cNvPr id="534" name="Google Shape;534;p4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35" name="Google Shape;535;p44"/>
          <p:cNvSpPr txBox="1"/>
          <p:nvPr/>
        </p:nvSpPr>
        <p:spPr>
          <a:xfrm>
            <a:off x="514350" y="1074950"/>
            <a:ext cx="10755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Additional information available in: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Progress with RL for controlling RF manipulations in the PS, J. Wulff, 2022 ML community forum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4"/>
              </a:rPr>
              <a:t>Reinforcement learning applied for RF manipulations in the PS, J. Wulff, 2021 ML Coffee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5"/>
              </a:rPr>
              <a:t>Summer student technical note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Optimization of RF manipulations in the PS, A. Lasheen and S. Johnston, 2020 ML Coffee</a:t>
            </a:r>
            <a:endParaRPr sz="1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cxnSp>
        <p:nvCxnSpPr>
          <p:cNvPr id="536" name="Google Shape;536;p44"/>
          <p:cNvCxnSpPr/>
          <p:nvPr/>
        </p:nvCxnSpPr>
        <p:spPr>
          <a:xfrm rot="10800000" flipH="1">
            <a:off x="514350" y="4866175"/>
            <a:ext cx="10890000" cy="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37" name="Google Shape;537;p44"/>
          <p:cNvSpPr txBox="1"/>
          <p:nvPr/>
        </p:nvSpPr>
        <p:spPr>
          <a:xfrm>
            <a:off x="470350" y="4421475"/>
            <a:ext cx="6895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Contact information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Authors: Joel Wulff,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joel.wulff@cern.ch</a:t>
            </a:r>
            <a:r>
              <a:rPr lang="en-US" sz="1800"/>
              <a:t> or 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joel.wulff@hotmail.com</a:t>
            </a:r>
            <a:r>
              <a:rPr lang="en-US" sz="1800"/>
              <a:t>,</a:t>
            </a:r>
            <a:endParaRPr sz="18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Alexandre Lasheen, 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alexandre.lasheen@cern.ch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48" name="Google Shape;548;p46"/>
          <p:cNvSpPr txBox="1"/>
          <p:nvPr/>
        </p:nvSpPr>
        <p:spPr>
          <a:xfrm>
            <a:off x="407988" y="368293"/>
            <a:ext cx="1137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33A0"/>
                </a:solidFill>
              </a:rPr>
              <a:t>Extra slides</a:t>
            </a:r>
            <a:endParaRPr sz="3600" b="1">
              <a:solidFill>
                <a:srgbClr val="0033A0"/>
              </a:solidFill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423325" y="1646300"/>
            <a:ext cx="10263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Following this slide you will find many extra slides containing additional information for the interested individual. The order of them may be a bit confusing, but they could contain some interesting information for those of you who are extra interested.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For example, you can find some results from the agents used on the more simple quadruple splitting.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Cheers,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Joel Wulff</a:t>
            </a:r>
            <a:endParaRPr sz="2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"/>
          <p:cNvSpPr txBox="1">
            <a:spLocks noGrp="1"/>
          </p:cNvSpPr>
          <p:nvPr>
            <p:ph type="title"/>
          </p:nvPr>
        </p:nvSpPr>
        <p:spPr>
          <a:xfrm>
            <a:off x="407988" y="3682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 results: 11 sample episodes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graphicFrame>
        <p:nvGraphicFramePr>
          <p:cNvPr id="557" name="Google Shape;557;p47"/>
          <p:cNvGraphicFramePr/>
          <p:nvPr/>
        </p:nvGraphicFramePr>
        <p:xfrm>
          <a:off x="359300" y="9680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{BB446D02-1213-4FE8-AB5E-CE10DA1CFFBA}</a:tableStyleId>
              </a:tblPr>
              <a:tblGrid>
                <a:gridCol w="116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Episode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Init settings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[</a:t>
                      </a:r>
                      <a:r>
                        <a:rPr lang="en-US" sz="1300" i="1"/>
                        <a:t>p14,p21, v14_offset</a:t>
                      </a:r>
                      <a:r>
                        <a:rPr lang="en-US" sz="1300"/>
                        <a:t>]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Phase opt.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Voltage opt.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Success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20, 20, -0.08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-20, -20, 0.10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-20, 20, 0.10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20, -20, -0.01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15,-5,-0.05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15, -5, 0.05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 (2.6e11)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10, -10, -0.10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 (2.6e11)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-10, 10, 0.10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 (2.6e11)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10, 10, -0.05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 (BCMS)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10, -10, 0.05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11 (BCMS)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-10, 10, -0.05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58" name="Google Shape;558;p47"/>
          <p:cNvSpPr/>
          <p:nvPr/>
        </p:nvSpPr>
        <p:spPr>
          <a:xfrm>
            <a:off x="6242725" y="1747400"/>
            <a:ext cx="56400" cy="4453500"/>
          </a:xfrm>
          <a:prstGeom prst="rightBrace">
            <a:avLst>
              <a:gd name="adj1" fmla="val 1668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7"/>
          <p:cNvSpPr txBox="1"/>
          <p:nvPr/>
        </p:nvSpPr>
        <p:spPr>
          <a:xfrm>
            <a:off x="6997375" y="1068975"/>
            <a:ext cx="489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Figure: Start and end criterion for episodes 1-11. Computed using full profile loss, i.e. comparing all three bunches.</a:t>
            </a:r>
            <a:endParaRPr/>
          </a:p>
        </p:txBody>
      </p:sp>
      <p:pic>
        <p:nvPicPr>
          <p:cNvPr id="560" name="Google Shape;5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375" y="1639300"/>
            <a:ext cx="5489626" cy="411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p47"/>
          <p:cNvCxnSpPr/>
          <p:nvPr/>
        </p:nvCxnSpPr>
        <p:spPr>
          <a:xfrm rot="10800000" flipH="1">
            <a:off x="6421425" y="3972050"/>
            <a:ext cx="455400" cy="4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8"/>
          <p:cNvSpPr/>
          <p:nvPr/>
        </p:nvSpPr>
        <p:spPr>
          <a:xfrm>
            <a:off x="6294525" y="1525763"/>
            <a:ext cx="5926500" cy="37443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8"/>
          <p:cNvSpPr/>
          <p:nvPr/>
        </p:nvSpPr>
        <p:spPr>
          <a:xfrm>
            <a:off x="113875" y="1548263"/>
            <a:ext cx="5926500" cy="37443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8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Examples of poor/optimized triple splitting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571" name="Google Shape;571;p48"/>
          <p:cNvPicPr preferRelativeResize="0"/>
          <p:nvPr/>
        </p:nvPicPr>
        <p:blipFill rotWithShape="1">
          <a:blip r:embed="rId3">
            <a:alphaModFix/>
          </a:blip>
          <a:srcRect l="1930" t="27355" r="64258" b="34067"/>
          <a:stretch/>
        </p:blipFill>
        <p:spPr>
          <a:xfrm>
            <a:off x="2989575" y="2557588"/>
            <a:ext cx="2778149" cy="24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8"/>
          <p:cNvPicPr preferRelativeResize="0"/>
          <p:nvPr/>
        </p:nvPicPr>
        <p:blipFill rotWithShape="1">
          <a:blip r:embed="rId4">
            <a:alphaModFix/>
          </a:blip>
          <a:srcRect t="5265" r="21660" b="16025"/>
          <a:stretch/>
        </p:blipFill>
        <p:spPr>
          <a:xfrm>
            <a:off x="233200" y="2633962"/>
            <a:ext cx="2701276" cy="22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8"/>
          <p:cNvPicPr preferRelativeResize="0"/>
          <p:nvPr/>
        </p:nvPicPr>
        <p:blipFill rotWithShape="1">
          <a:blip r:embed="rId5">
            <a:alphaModFix/>
          </a:blip>
          <a:srcRect t="5163" r="23183" b="17658"/>
          <a:stretch/>
        </p:blipFill>
        <p:spPr>
          <a:xfrm>
            <a:off x="6540463" y="2633962"/>
            <a:ext cx="2701276" cy="22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8"/>
          <p:cNvPicPr preferRelativeResize="0"/>
          <p:nvPr/>
        </p:nvPicPr>
        <p:blipFill rotWithShape="1">
          <a:blip r:embed="rId6">
            <a:alphaModFix/>
          </a:blip>
          <a:srcRect l="1729" t="31168" r="61866" b="31863"/>
          <a:stretch/>
        </p:blipFill>
        <p:spPr>
          <a:xfrm>
            <a:off x="9091500" y="2633963"/>
            <a:ext cx="2925700" cy="22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8"/>
          <p:cNvSpPr txBox="1"/>
          <p:nvPr/>
        </p:nvSpPr>
        <p:spPr>
          <a:xfrm>
            <a:off x="691475" y="1525763"/>
            <a:ext cx="511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Poor splitting</a:t>
            </a:r>
            <a:r>
              <a:rPr lang="en-US" sz="2000"/>
              <a:t>: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Uneven bunch characteristics, large variations along final bunch train</a:t>
            </a:r>
            <a:endParaRPr sz="2000"/>
          </a:p>
        </p:txBody>
      </p:sp>
      <p:sp>
        <p:nvSpPr>
          <p:cNvPr id="576" name="Google Shape;576;p48"/>
          <p:cNvSpPr txBox="1"/>
          <p:nvPr/>
        </p:nvSpPr>
        <p:spPr>
          <a:xfrm>
            <a:off x="6657675" y="1449388"/>
            <a:ext cx="511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Optimized splitting</a:t>
            </a:r>
            <a:r>
              <a:rPr lang="en-US" sz="2000"/>
              <a:t>: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Even bunch characteristics, small variations along final bunch train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83" name="Google Shape;583;p49"/>
          <p:cNvSpPr txBox="1"/>
          <p:nvPr/>
        </p:nvSpPr>
        <p:spPr>
          <a:xfrm>
            <a:off x="407988" y="368318"/>
            <a:ext cx="1137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33A0"/>
                </a:solidFill>
              </a:rPr>
              <a:t>Extra: Judging splitting quality, the loss function</a:t>
            </a:r>
            <a:endParaRPr sz="3600" b="1">
              <a:solidFill>
                <a:srgbClr val="0033A0"/>
              </a:solidFill>
            </a:endParaRPr>
          </a:p>
        </p:txBody>
      </p:sp>
      <p:sp>
        <p:nvSpPr>
          <p:cNvPr id="584" name="Google Shape;584;p49"/>
          <p:cNvSpPr txBox="1"/>
          <p:nvPr/>
        </p:nvSpPr>
        <p:spPr>
          <a:xfrm>
            <a:off x="324000" y="4130150"/>
            <a:ext cx="66648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Scan of the three-bunch loss values while varying phase errors at </a:t>
            </a:r>
            <a:r>
              <a:rPr lang="en-US" sz="2300" b="1"/>
              <a:t>fixed</a:t>
            </a:r>
            <a:r>
              <a:rPr lang="en-US" sz="2300"/>
              <a:t> voltages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Shows how the “optimal” phase varies with the voltage setting.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Compare with phase loss on next slide!</a:t>
            </a:r>
            <a:endParaRPr sz="2300"/>
          </a:p>
        </p:txBody>
      </p:sp>
      <p:pic>
        <p:nvPicPr>
          <p:cNvPr id="585" name="Google Shape;585;p49"/>
          <p:cNvPicPr preferRelativeResize="0"/>
          <p:nvPr/>
        </p:nvPicPr>
        <p:blipFill rotWithShape="1">
          <a:blip r:embed="rId3">
            <a:alphaModFix/>
          </a:blip>
          <a:srcRect r="1458"/>
          <a:stretch/>
        </p:blipFill>
        <p:spPr>
          <a:xfrm>
            <a:off x="230675" y="1070213"/>
            <a:ext cx="2952850" cy="21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9"/>
          <p:cNvSpPr txBox="1"/>
          <p:nvPr/>
        </p:nvSpPr>
        <p:spPr>
          <a:xfrm>
            <a:off x="7842150" y="4243988"/>
            <a:ext cx="3502200" cy="12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</a:rPr>
              <a:t>Note: the “true” minimum over these different settings is still located in voltage factor 1.0 and phases 0, 0, as expected.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587" name="Google Shape;587;p49"/>
          <p:cNvSpPr/>
          <p:nvPr/>
        </p:nvSpPr>
        <p:spPr>
          <a:xfrm>
            <a:off x="1152700" y="1161738"/>
            <a:ext cx="10200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9"/>
          <p:cNvSpPr txBox="1"/>
          <p:nvPr/>
        </p:nvSpPr>
        <p:spPr>
          <a:xfrm>
            <a:off x="692713" y="1038588"/>
            <a:ext cx="18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0.90</a:t>
            </a:r>
            <a:endParaRPr/>
          </a:p>
        </p:txBody>
      </p:sp>
      <p:sp>
        <p:nvSpPr>
          <p:cNvPr id="589" name="Google Shape;589;p49"/>
          <p:cNvSpPr/>
          <p:nvPr/>
        </p:nvSpPr>
        <p:spPr>
          <a:xfrm>
            <a:off x="375650" y="1964513"/>
            <a:ext cx="1128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9"/>
          <p:cNvSpPr/>
          <p:nvPr/>
        </p:nvSpPr>
        <p:spPr>
          <a:xfrm>
            <a:off x="1332700" y="3085825"/>
            <a:ext cx="4962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1" name="Google Shape;591;p49" descr="\phi_{14} \text{ offset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4685" y="2012453"/>
            <a:ext cx="896850" cy="2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9" descr="\phi_{21} \text{ offset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4313" y="3131138"/>
            <a:ext cx="892950" cy="2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9"/>
          <p:cNvPicPr preferRelativeResize="0"/>
          <p:nvPr/>
        </p:nvPicPr>
        <p:blipFill rotWithShape="1">
          <a:blip r:embed="rId6">
            <a:alphaModFix/>
          </a:blip>
          <a:srcRect r="1458"/>
          <a:stretch/>
        </p:blipFill>
        <p:spPr>
          <a:xfrm>
            <a:off x="2497537" y="1054400"/>
            <a:ext cx="2952850" cy="21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9"/>
          <p:cNvSpPr/>
          <p:nvPr/>
        </p:nvSpPr>
        <p:spPr>
          <a:xfrm>
            <a:off x="3365938" y="1145925"/>
            <a:ext cx="10200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9"/>
          <p:cNvSpPr txBox="1"/>
          <p:nvPr/>
        </p:nvSpPr>
        <p:spPr>
          <a:xfrm>
            <a:off x="2940838" y="1022775"/>
            <a:ext cx="18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0.95</a:t>
            </a:r>
            <a:endParaRPr/>
          </a:p>
        </p:txBody>
      </p:sp>
      <p:pic>
        <p:nvPicPr>
          <p:cNvPr id="596" name="Google Shape;596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0836" y="1070250"/>
            <a:ext cx="2996538" cy="215368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9"/>
          <p:cNvSpPr/>
          <p:nvPr/>
        </p:nvSpPr>
        <p:spPr>
          <a:xfrm>
            <a:off x="5709375" y="1177550"/>
            <a:ext cx="10200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9"/>
          <p:cNvSpPr txBox="1"/>
          <p:nvPr/>
        </p:nvSpPr>
        <p:spPr>
          <a:xfrm>
            <a:off x="5293850" y="1054388"/>
            <a:ext cx="18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1.0</a:t>
            </a:r>
            <a:endParaRPr/>
          </a:p>
        </p:txBody>
      </p:sp>
      <p:sp>
        <p:nvSpPr>
          <p:cNvPr id="599" name="Google Shape;599;p49"/>
          <p:cNvSpPr/>
          <p:nvPr/>
        </p:nvSpPr>
        <p:spPr>
          <a:xfrm>
            <a:off x="3627850" y="3085825"/>
            <a:ext cx="4962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0" name="Google Shape;600;p49"/>
          <p:cNvPicPr preferRelativeResize="0"/>
          <p:nvPr/>
        </p:nvPicPr>
        <p:blipFill rotWithShape="1">
          <a:blip r:embed="rId8">
            <a:alphaModFix/>
          </a:blip>
          <a:srcRect b="5015"/>
          <a:stretch/>
        </p:blipFill>
        <p:spPr>
          <a:xfrm>
            <a:off x="6988363" y="1082512"/>
            <a:ext cx="2952850" cy="20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49"/>
          <p:cNvSpPr/>
          <p:nvPr/>
        </p:nvSpPr>
        <p:spPr>
          <a:xfrm>
            <a:off x="7807288" y="1173313"/>
            <a:ext cx="10200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9"/>
          <p:cNvSpPr txBox="1"/>
          <p:nvPr/>
        </p:nvSpPr>
        <p:spPr>
          <a:xfrm>
            <a:off x="7443275" y="1050150"/>
            <a:ext cx="18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1.05</a:t>
            </a:r>
            <a:endParaRPr/>
          </a:p>
        </p:txBody>
      </p:sp>
      <p:sp>
        <p:nvSpPr>
          <p:cNvPr id="603" name="Google Shape;603;p49"/>
          <p:cNvSpPr/>
          <p:nvPr/>
        </p:nvSpPr>
        <p:spPr>
          <a:xfrm>
            <a:off x="7229300" y="2034188"/>
            <a:ext cx="1128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9"/>
          <p:cNvSpPr/>
          <p:nvPr/>
        </p:nvSpPr>
        <p:spPr>
          <a:xfrm>
            <a:off x="8085388" y="3111438"/>
            <a:ext cx="496200" cy="8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9"/>
          <p:cNvSpPr/>
          <p:nvPr/>
        </p:nvSpPr>
        <p:spPr>
          <a:xfrm>
            <a:off x="5890050" y="3116575"/>
            <a:ext cx="4962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6" name="Google Shape;606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74385" y="1088614"/>
            <a:ext cx="2952840" cy="215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9"/>
          <p:cNvSpPr/>
          <p:nvPr/>
        </p:nvSpPr>
        <p:spPr>
          <a:xfrm>
            <a:off x="10109725" y="1155025"/>
            <a:ext cx="1020000" cy="18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9"/>
          <p:cNvSpPr txBox="1"/>
          <p:nvPr/>
        </p:nvSpPr>
        <p:spPr>
          <a:xfrm>
            <a:off x="9833100" y="1038900"/>
            <a:ext cx="18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1.10</a:t>
            </a:r>
            <a:endParaRPr/>
          </a:p>
        </p:txBody>
      </p:sp>
      <p:sp>
        <p:nvSpPr>
          <p:cNvPr id="609" name="Google Shape;609;p49"/>
          <p:cNvSpPr/>
          <p:nvPr/>
        </p:nvSpPr>
        <p:spPr>
          <a:xfrm>
            <a:off x="10399050" y="3130450"/>
            <a:ext cx="496200" cy="1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0" name="Google Shape;610;p49"/>
          <p:cNvCxnSpPr>
            <a:stCxn id="586" idx="1"/>
          </p:cNvCxnSpPr>
          <p:nvPr/>
        </p:nvCxnSpPr>
        <p:spPr>
          <a:xfrm rot="10800000">
            <a:off x="6176550" y="2213138"/>
            <a:ext cx="1665600" cy="2646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1" name="Google Shape;611;p49"/>
          <p:cNvSpPr txBox="1"/>
          <p:nvPr/>
        </p:nvSpPr>
        <p:spPr>
          <a:xfrm>
            <a:off x="1002800" y="3349675"/>
            <a:ext cx="983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Figure: Clipped losses for different fixed voltages: when voltage is changed, optimal phase also changes.</a:t>
            </a:r>
            <a:endParaRPr sz="1800"/>
          </a:p>
        </p:txBody>
      </p:sp>
      <p:sp>
        <p:nvSpPr>
          <p:cNvPr id="612" name="Google Shape;612;p49"/>
          <p:cNvSpPr/>
          <p:nvPr/>
        </p:nvSpPr>
        <p:spPr>
          <a:xfrm rot="-5400000">
            <a:off x="2476013" y="2088525"/>
            <a:ext cx="4962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9"/>
          <p:cNvSpPr/>
          <p:nvPr/>
        </p:nvSpPr>
        <p:spPr>
          <a:xfrm rot="-5400000">
            <a:off x="4733600" y="2088525"/>
            <a:ext cx="4962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9"/>
          <p:cNvSpPr/>
          <p:nvPr/>
        </p:nvSpPr>
        <p:spPr>
          <a:xfrm rot="-5400000">
            <a:off x="6991175" y="2139800"/>
            <a:ext cx="4962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9"/>
          <p:cNvSpPr/>
          <p:nvPr/>
        </p:nvSpPr>
        <p:spPr>
          <a:xfrm rot="-5400000">
            <a:off x="9248750" y="2088525"/>
            <a:ext cx="496200" cy="1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622" name="Google Shape;622;p50"/>
          <p:cNvSpPr txBox="1"/>
          <p:nvPr/>
        </p:nvSpPr>
        <p:spPr>
          <a:xfrm>
            <a:off x="173575" y="4587225"/>
            <a:ext cx="8382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With the phase loss function, we no longer see the same variation in the loss landscape when varying voltage: as expected, the loss is (semi-) voltage agnostic.</a:t>
            </a:r>
            <a:endParaRPr sz="2300"/>
          </a:p>
        </p:txBody>
      </p:sp>
      <p:sp>
        <p:nvSpPr>
          <p:cNvPr id="623" name="Google Shape;623;p50"/>
          <p:cNvSpPr txBox="1"/>
          <p:nvPr/>
        </p:nvSpPr>
        <p:spPr>
          <a:xfrm>
            <a:off x="614250" y="3824300"/>
            <a:ext cx="10109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Figure: Clipped phase losses for different fixed voltages: when voltage is changed, optimal phase also changes.</a:t>
            </a:r>
            <a:endParaRPr sz="1900"/>
          </a:p>
        </p:txBody>
      </p:sp>
      <p:pic>
        <p:nvPicPr>
          <p:cNvPr id="624" name="Google Shape;624;p50"/>
          <p:cNvPicPr preferRelativeResize="0"/>
          <p:nvPr/>
        </p:nvPicPr>
        <p:blipFill rotWithShape="1">
          <a:blip r:embed="rId3">
            <a:alphaModFix/>
          </a:blip>
          <a:srcRect l="9346" b="5704"/>
          <a:stretch/>
        </p:blipFill>
        <p:spPr>
          <a:xfrm>
            <a:off x="878389" y="1175300"/>
            <a:ext cx="2460214" cy="227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0"/>
          <p:cNvPicPr preferRelativeResize="0"/>
          <p:nvPr/>
        </p:nvPicPr>
        <p:blipFill rotWithShape="1">
          <a:blip r:embed="rId4">
            <a:alphaModFix/>
          </a:blip>
          <a:srcRect l="9346" t="10132" b="5714"/>
          <a:stretch/>
        </p:blipFill>
        <p:spPr>
          <a:xfrm>
            <a:off x="2737975" y="1432950"/>
            <a:ext cx="2460200" cy="20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0"/>
          <p:cNvSpPr txBox="1"/>
          <p:nvPr/>
        </p:nvSpPr>
        <p:spPr>
          <a:xfrm>
            <a:off x="8556200" y="4479533"/>
            <a:ext cx="3400200" cy="135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0000"/>
                </a:solidFill>
              </a:rPr>
              <a:t>Note: The quality of the triple splitting is much more dependent on the p14 phase setting than the p21.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627" name="Google Shape;627;p50"/>
          <p:cNvSpPr/>
          <p:nvPr/>
        </p:nvSpPr>
        <p:spPr>
          <a:xfrm>
            <a:off x="1444762" y="1321885"/>
            <a:ext cx="830700" cy="1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0"/>
          <p:cNvSpPr txBox="1"/>
          <p:nvPr/>
        </p:nvSpPr>
        <p:spPr>
          <a:xfrm>
            <a:off x="878389" y="1147178"/>
            <a:ext cx="19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0.95</a:t>
            </a:r>
            <a:endParaRPr/>
          </a:p>
        </p:txBody>
      </p:sp>
      <p:pic>
        <p:nvPicPr>
          <p:cNvPr id="629" name="Google Shape;629;p50" descr="\phi_{14} \text{ offset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15251" y="2194782"/>
            <a:ext cx="1012349" cy="2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0"/>
          <p:cNvSpPr txBox="1"/>
          <p:nvPr/>
        </p:nvSpPr>
        <p:spPr>
          <a:xfrm>
            <a:off x="2737985" y="1147178"/>
            <a:ext cx="210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0.975</a:t>
            </a:r>
            <a:endParaRPr/>
          </a:p>
        </p:txBody>
      </p:sp>
      <p:pic>
        <p:nvPicPr>
          <p:cNvPr id="631" name="Google Shape;631;p50" descr="\phi_{21} \text{ offset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5144" y="3489485"/>
            <a:ext cx="950019" cy="24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0"/>
          <p:cNvPicPr preferRelativeResize="0"/>
          <p:nvPr/>
        </p:nvPicPr>
        <p:blipFill rotWithShape="1">
          <a:blip r:embed="rId7">
            <a:alphaModFix/>
          </a:blip>
          <a:srcRect l="9346" t="10132" b="5706"/>
          <a:stretch/>
        </p:blipFill>
        <p:spPr>
          <a:xfrm>
            <a:off x="4575839" y="1447688"/>
            <a:ext cx="2460214" cy="2028223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0"/>
          <p:cNvSpPr txBox="1"/>
          <p:nvPr/>
        </p:nvSpPr>
        <p:spPr>
          <a:xfrm>
            <a:off x="4674312" y="1161927"/>
            <a:ext cx="19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1.0</a:t>
            </a:r>
            <a:endParaRPr/>
          </a:p>
        </p:txBody>
      </p:sp>
      <p:pic>
        <p:nvPicPr>
          <p:cNvPr id="634" name="Google Shape;634;p50"/>
          <p:cNvPicPr preferRelativeResize="0"/>
          <p:nvPr/>
        </p:nvPicPr>
        <p:blipFill rotWithShape="1">
          <a:blip r:embed="rId8">
            <a:alphaModFix/>
          </a:blip>
          <a:srcRect l="9346" t="10595" b="5243"/>
          <a:stretch/>
        </p:blipFill>
        <p:spPr>
          <a:xfrm>
            <a:off x="6409866" y="1447691"/>
            <a:ext cx="2460214" cy="2028223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0"/>
          <p:cNvSpPr txBox="1"/>
          <p:nvPr/>
        </p:nvSpPr>
        <p:spPr>
          <a:xfrm>
            <a:off x="6376786" y="1161936"/>
            <a:ext cx="210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1.025</a:t>
            </a:r>
            <a:endParaRPr/>
          </a:p>
        </p:txBody>
      </p:sp>
      <p:pic>
        <p:nvPicPr>
          <p:cNvPr id="636" name="Google Shape;636;p50"/>
          <p:cNvPicPr preferRelativeResize="0"/>
          <p:nvPr/>
        </p:nvPicPr>
        <p:blipFill rotWithShape="1">
          <a:blip r:embed="rId9">
            <a:alphaModFix/>
          </a:blip>
          <a:srcRect l="9346" t="10595" b="5243"/>
          <a:stretch/>
        </p:blipFill>
        <p:spPr>
          <a:xfrm>
            <a:off x="8273310" y="1447697"/>
            <a:ext cx="2460214" cy="2028223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50"/>
          <p:cNvSpPr txBox="1"/>
          <p:nvPr/>
        </p:nvSpPr>
        <p:spPr>
          <a:xfrm>
            <a:off x="8337175" y="1161931"/>
            <a:ext cx="19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factor = 1.05</a:t>
            </a:r>
            <a:endParaRPr/>
          </a:p>
        </p:txBody>
      </p:sp>
      <p:sp>
        <p:nvSpPr>
          <p:cNvPr id="638" name="Google Shape;638;p50"/>
          <p:cNvSpPr txBox="1">
            <a:spLocks noGrp="1"/>
          </p:cNvSpPr>
          <p:nvPr>
            <p:ph type="title"/>
          </p:nvPr>
        </p:nvSpPr>
        <p:spPr>
          <a:xfrm>
            <a:off x="408000" y="256275"/>
            <a:ext cx="116712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Extra: The phase loss, scanning phases for set voltages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1"/>
          <p:cNvSpPr txBox="1">
            <a:spLocks noGrp="1"/>
          </p:cNvSpPr>
          <p:nvPr>
            <p:ph type="title"/>
          </p:nvPr>
        </p:nvSpPr>
        <p:spPr>
          <a:xfrm>
            <a:off x="295025" y="269800"/>
            <a:ext cx="4023000" cy="615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Extra: Plots of phase/voltage optimization in example episode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646" name="Google Shape;646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797" b="12797"/>
          <a:stretch/>
        </p:blipFill>
        <p:spPr>
          <a:xfrm>
            <a:off x="406913" y="1379050"/>
            <a:ext cx="11521075" cy="4821725"/>
          </a:xfrm>
          <a:prstGeom prst="rect">
            <a:avLst/>
          </a:prstGeom>
        </p:spPr>
      </p:pic>
      <p:sp>
        <p:nvSpPr>
          <p:cNvPr id="647" name="Google Shape;647;p51"/>
          <p:cNvSpPr txBox="1"/>
          <p:nvPr/>
        </p:nvSpPr>
        <p:spPr>
          <a:xfrm>
            <a:off x="1655725" y="921925"/>
            <a:ext cx="36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Phase optimisation</a:t>
            </a:r>
            <a:endParaRPr b="1"/>
          </a:p>
        </p:txBody>
      </p:sp>
      <p:sp>
        <p:nvSpPr>
          <p:cNvPr id="648" name="Google Shape;648;p51"/>
          <p:cNvSpPr txBox="1"/>
          <p:nvPr/>
        </p:nvSpPr>
        <p:spPr>
          <a:xfrm>
            <a:off x="7283250" y="978850"/>
            <a:ext cx="36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Voltage optimisation</a:t>
            </a:r>
            <a:endParaRPr b="1"/>
          </a:p>
        </p:txBody>
      </p:sp>
      <p:sp>
        <p:nvSpPr>
          <p:cNvPr id="649" name="Google Shape;649;p51"/>
          <p:cNvSpPr txBox="1"/>
          <p:nvPr/>
        </p:nvSpPr>
        <p:spPr>
          <a:xfrm>
            <a:off x="3358450" y="5080000"/>
            <a:ext cx="2549400" cy="83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parameters after phase opt. : tomo/profile/relative bunch lengths/intensities</a:t>
            </a:r>
            <a:endParaRPr/>
          </a:p>
        </p:txBody>
      </p:sp>
      <p:cxnSp>
        <p:nvCxnSpPr>
          <p:cNvPr id="650" name="Google Shape;650;p51"/>
          <p:cNvCxnSpPr>
            <a:stCxn id="649" idx="1"/>
          </p:cNvCxnSpPr>
          <p:nvPr/>
        </p:nvCxnSpPr>
        <p:spPr>
          <a:xfrm rot="10800000">
            <a:off x="2436550" y="5333950"/>
            <a:ext cx="921900" cy="16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1" name="Google Shape;651;p51"/>
          <p:cNvCxnSpPr/>
          <p:nvPr/>
        </p:nvCxnSpPr>
        <p:spPr>
          <a:xfrm rot="10800000" flipH="1">
            <a:off x="4856075" y="4722400"/>
            <a:ext cx="73500" cy="357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2" name="Google Shape;652;p51"/>
          <p:cNvCxnSpPr>
            <a:stCxn id="649" idx="3"/>
          </p:cNvCxnSpPr>
          <p:nvPr/>
        </p:nvCxnSpPr>
        <p:spPr>
          <a:xfrm rot="10800000">
            <a:off x="5747950" y="2135350"/>
            <a:ext cx="159900" cy="3360300"/>
          </a:xfrm>
          <a:prstGeom prst="bentConnector4">
            <a:avLst>
              <a:gd name="adj1" fmla="val -88258"/>
              <a:gd name="adj2" fmla="val 99996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3" name="Google Shape;653;p51"/>
          <p:cNvCxnSpPr/>
          <p:nvPr/>
        </p:nvCxnSpPr>
        <p:spPr>
          <a:xfrm rot="10800000">
            <a:off x="3734650" y="4666025"/>
            <a:ext cx="345000" cy="35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4" name="Google Shape;654;p51"/>
          <p:cNvSpPr txBox="1"/>
          <p:nvPr/>
        </p:nvSpPr>
        <p:spPr>
          <a:xfrm>
            <a:off x="5823300" y="0"/>
            <a:ext cx="6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/>
              <a:t>Logbook entry with some initial/final states: </a:t>
            </a:r>
            <a:r>
              <a:rPr lang="en-US" sz="1000" i="1" u="sng">
                <a:solidFill>
                  <a:schemeClr val="hlink"/>
                </a:solidFill>
                <a:hlinkClick r:id="rId4"/>
              </a:rPr>
              <a:t>http://elogbook.cern.ch/eLogbook/eLogbook.jsp?shiftId=1120696</a:t>
            </a:r>
            <a:endParaRPr sz="1000" i="1"/>
          </a:p>
        </p:txBody>
      </p:sp>
      <p:sp>
        <p:nvSpPr>
          <p:cNvPr id="655" name="Google Shape;655;p51"/>
          <p:cNvSpPr txBox="1"/>
          <p:nvPr/>
        </p:nvSpPr>
        <p:spPr>
          <a:xfrm>
            <a:off x="4318025" y="197550"/>
            <a:ext cx="597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Example episode: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Approx. initial offset: p14 = 10, p21 = -20, vf = 1.08</a:t>
            </a:r>
            <a:endParaRPr sz="1800"/>
          </a:p>
        </p:txBody>
      </p:sp>
      <p:sp>
        <p:nvSpPr>
          <p:cNvPr id="656" name="Google Shape;656;p51"/>
          <p:cNvSpPr txBox="1"/>
          <p:nvPr/>
        </p:nvSpPr>
        <p:spPr>
          <a:xfrm>
            <a:off x="237475" y="978850"/>
            <a:ext cx="2246100" cy="40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Phase path: actions taken</a:t>
            </a:r>
            <a:endParaRPr/>
          </a:p>
        </p:txBody>
      </p:sp>
      <p:cxnSp>
        <p:nvCxnSpPr>
          <p:cNvPr id="657" name="Google Shape;657;p51"/>
          <p:cNvCxnSpPr/>
          <p:nvPr/>
        </p:nvCxnSpPr>
        <p:spPr>
          <a:xfrm>
            <a:off x="2483575" y="1358650"/>
            <a:ext cx="291600" cy="137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8" name="Google Shape;658;p51"/>
          <p:cNvSpPr txBox="1"/>
          <p:nvPr/>
        </p:nvSpPr>
        <p:spPr>
          <a:xfrm>
            <a:off x="0" y="3266575"/>
            <a:ext cx="762000" cy="104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Phase loss during steps</a:t>
            </a:r>
            <a:endParaRPr/>
          </a:p>
        </p:txBody>
      </p:sp>
      <p:sp>
        <p:nvSpPr>
          <p:cNvPr id="659" name="Google Shape;659;p51"/>
          <p:cNvSpPr txBox="1"/>
          <p:nvPr/>
        </p:nvSpPr>
        <p:spPr>
          <a:xfrm>
            <a:off x="8667000" y="4891450"/>
            <a:ext cx="681300" cy="104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 loss during steps</a:t>
            </a:r>
            <a:endParaRPr/>
          </a:p>
        </p:txBody>
      </p:sp>
      <p:cxnSp>
        <p:nvCxnSpPr>
          <p:cNvPr id="660" name="Google Shape;660;p51"/>
          <p:cNvCxnSpPr/>
          <p:nvPr/>
        </p:nvCxnSpPr>
        <p:spPr>
          <a:xfrm rot="10800000">
            <a:off x="7939750" y="4129875"/>
            <a:ext cx="752700" cy="790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1" name="Google Shape;661;p51"/>
          <p:cNvSpPr txBox="1"/>
          <p:nvPr/>
        </p:nvSpPr>
        <p:spPr>
          <a:xfrm>
            <a:off x="9475150" y="4999150"/>
            <a:ext cx="2549400" cy="83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parameters after volt opt. : tomo/profile/relative bunch lengths/intensities</a:t>
            </a:r>
            <a:endParaRPr/>
          </a:p>
        </p:txBody>
      </p:sp>
      <p:sp>
        <p:nvSpPr>
          <p:cNvPr id="662" name="Google Shape;662;p51"/>
          <p:cNvSpPr txBox="1"/>
          <p:nvPr/>
        </p:nvSpPr>
        <p:spPr>
          <a:xfrm>
            <a:off x="6440500" y="871150"/>
            <a:ext cx="1386600" cy="615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 path: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actions taken</a:t>
            </a:r>
            <a:endParaRPr/>
          </a:p>
        </p:txBody>
      </p:sp>
      <p:cxnSp>
        <p:nvCxnSpPr>
          <p:cNvPr id="663" name="Google Shape;663;p51"/>
          <p:cNvCxnSpPr>
            <a:stCxn id="662" idx="1"/>
          </p:cNvCxnSpPr>
          <p:nvPr/>
        </p:nvCxnSpPr>
        <p:spPr>
          <a:xfrm>
            <a:off x="6440500" y="1178950"/>
            <a:ext cx="88200" cy="843600"/>
          </a:xfrm>
          <a:prstGeom prst="bentConnector4">
            <a:avLst>
              <a:gd name="adj1" fmla="val -123951"/>
              <a:gd name="adj2" fmla="val 10112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4" name="Google Shape;664;p51"/>
          <p:cNvSpPr txBox="1"/>
          <p:nvPr/>
        </p:nvSpPr>
        <p:spPr>
          <a:xfrm>
            <a:off x="92850" y="1655575"/>
            <a:ext cx="7620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step no action taken.</a:t>
            </a:r>
            <a:endParaRPr/>
          </a:p>
        </p:txBody>
      </p:sp>
      <p:cxnSp>
        <p:nvCxnSpPr>
          <p:cNvPr id="665" name="Google Shape;665;p51"/>
          <p:cNvCxnSpPr/>
          <p:nvPr/>
        </p:nvCxnSpPr>
        <p:spPr>
          <a:xfrm>
            <a:off x="884300" y="3151475"/>
            <a:ext cx="235200" cy="5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6" name="Google Shape;666;p51"/>
          <p:cNvCxnSpPr>
            <a:stCxn id="661" idx="3"/>
          </p:cNvCxnSpPr>
          <p:nvPr/>
        </p:nvCxnSpPr>
        <p:spPr>
          <a:xfrm rot="10800000">
            <a:off x="11486350" y="2144800"/>
            <a:ext cx="538200" cy="3270000"/>
          </a:xfrm>
          <a:prstGeom prst="bentConnector4">
            <a:avLst>
              <a:gd name="adj1" fmla="val -17131"/>
              <a:gd name="adj2" fmla="val 100285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7" name="Google Shape;667;p51"/>
          <p:cNvCxnSpPr>
            <a:stCxn id="661" idx="2"/>
            <a:endCxn id="668" idx="2"/>
          </p:cNvCxnSpPr>
          <p:nvPr/>
        </p:nvCxnSpPr>
        <p:spPr>
          <a:xfrm rot="5400000">
            <a:off x="9056050" y="4426150"/>
            <a:ext cx="289500" cy="3098100"/>
          </a:xfrm>
          <a:prstGeom prst="bentConnector3">
            <a:avLst>
              <a:gd name="adj1" fmla="val 153472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8" name="Google Shape;668;p51"/>
          <p:cNvSpPr txBox="1"/>
          <p:nvPr/>
        </p:nvSpPr>
        <p:spPr>
          <a:xfrm>
            <a:off x="6528700" y="5719700"/>
            <a:ext cx="22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cxnSp>
        <p:nvCxnSpPr>
          <p:cNvPr id="669" name="Google Shape;669;p51"/>
          <p:cNvCxnSpPr/>
          <p:nvPr/>
        </p:nvCxnSpPr>
        <p:spPr>
          <a:xfrm rot="10800000" flipH="1">
            <a:off x="10805838" y="4611400"/>
            <a:ext cx="20700" cy="377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0" name="Google Shape;670;p51"/>
          <p:cNvCxnSpPr/>
          <p:nvPr/>
        </p:nvCxnSpPr>
        <p:spPr>
          <a:xfrm rot="10800000">
            <a:off x="9736538" y="4600150"/>
            <a:ext cx="409500" cy="399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The CERN accelerator complex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050" y="989593"/>
            <a:ext cx="6283422" cy="511400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408000" y="1592275"/>
            <a:ext cx="52296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A complex combination of accelerators and experiments.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Particles used for the LHC go through a cascade of  4 separate accelerators before injection. 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The nominal bunch spacing of 25 ns is created in the Proton Synchrotron (PS) through a series of RF manipulations.</a:t>
            </a:r>
            <a:endParaRPr sz="2000" dirty="0"/>
          </a:p>
        </p:txBody>
      </p:sp>
      <p:sp>
        <p:nvSpPr>
          <p:cNvPr id="184" name="Google Shape;184;p25"/>
          <p:cNvSpPr/>
          <p:nvPr/>
        </p:nvSpPr>
        <p:spPr>
          <a:xfrm>
            <a:off x="8531875" y="3884025"/>
            <a:ext cx="1488300" cy="568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5"/>
          <p:cNvCxnSpPr>
            <a:endCxn id="184" idx="1"/>
          </p:cNvCxnSpPr>
          <p:nvPr/>
        </p:nvCxnSpPr>
        <p:spPr>
          <a:xfrm rot="10800000" flipH="1">
            <a:off x="5590375" y="4168425"/>
            <a:ext cx="2941500" cy="12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6" name="Google Shape;186;p25"/>
          <p:cNvSpPr txBox="1"/>
          <p:nvPr/>
        </p:nvSpPr>
        <p:spPr>
          <a:xfrm>
            <a:off x="417450" y="5092575"/>
            <a:ext cx="5210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These manipulations need to be carefully optimized to create good quality beams for the LHC.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2"/>
          <p:cNvSpPr/>
          <p:nvPr/>
        </p:nvSpPr>
        <p:spPr>
          <a:xfrm>
            <a:off x="8833550" y="874900"/>
            <a:ext cx="3160800" cy="532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7" name="Google Shape;677;p52"/>
          <p:cNvPicPr preferRelativeResize="0"/>
          <p:nvPr/>
        </p:nvPicPr>
        <p:blipFill rotWithShape="1">
          <a:blip r:embed="rId3">
            <a:alphaModFix/>
          </a:blip>
          <a:srcRect r="19543" b="19074"/>
          <a:stretch/>
        </p:blipFill>
        <p:spPr>
          <a:xfrm>
            <a:off x="9122450" y="3824300"/>
            <a:ext cx="2606138" cy="22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2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Segmented RL-Agents only (no init. guess from CNN)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graphicFrame>
        <p:nvGraphicFramePr>
          <p:cNvPr id="680" name="Google Shape;680;p52"/>
          <p:cNvGraphicFramePr/>
          <p:nvPr/>
        </p:nvGraphicFramePr>
        <p:xfrm>
          <a:off x="343775" y="25140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{BB446D02-1213-4FE8-AB5E-CE10DA1CFFBA}</a:tableStyleId>
              </a:tblPr>
              <a:tblGrid>
                <a:gridCol w="124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Episode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Init settings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[p14,p21,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v14_offset]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Phase 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opt.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Voltage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opt.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Total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steps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Comment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Success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-15,5, -0.07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20,-20,-0.10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22+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Did not finish. Failed to optimise phase to a good degree.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No.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10,-10,-0.10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 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1" name="Google Shape;681;p52"/>
          <p:cNvSpPr txBox="1"/>
          <p:nvPr/>
        </p:nvSpPr>
        <p:spPr>
          <a:xfrm>
            <a:off x="296750" y="1241675"/>
            <a:ext cx="8293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Three initial episodes ran with the setup described in slide __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Two successes, one failure.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Generally slower than desired (&gt;10 steps).</a:t>
            </a:r>
            <a:endParaRPr sz="2000"/>
          </a:p>
        </p:txBody>
      </p:sp>
      <p:sp>
        <p:nvSpPr>
          <p:cNvPr id="682" name="Google Shape;682;p52"/>
          <p:cNvSpPr/>
          <p:nvPr/>
        </p:nvSpPr>
        <p:spPr>
          <a:xfrm>
            <a:off x="130225" y="3646025"/>
            <a:ext cx="8290500" cy="119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3" name="Google Shape;683;p52"/>
          <p:cNvPicPr preferRelativeResize="0"/>
          <p:nvPr/>
        </p:nvPicPr>
        <p:blipFill rotWithShape="1">
          <a:blip r:embed="rId4">
            <a:alphaModFix/>
          </a:blip>
          <a:srcRect r="19543" b="15789"/>
          <a:stretch/>
        </p:blipFill>
        <p:spPr>
          <a:xfrm>
            <a:off x="9122450" y="1390275"/>
            <a:ext cx="2504564" cy="22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2"/>
          <p:cNvSpPr txBox="1"/>
          <p:nvPr/>
        </p:nvSpPr>
        <p:spPr>
          <a:xfrm>
            <a:off x="9235425" y="823600"/>
            <a:ext cx="238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Figure: Init and end tomoscope acq. of ep. 1.</a:t>
            </a:r>
            <a:endParaRPr i="1"/>
          </a:p>
        </p:txBody>
      </p:sp>
      <p:cxnSp>
        <p:nvCxnSpPr>
          <p:cNvPr id="685" name="Google Shape;685;p52"/>
          <p:cNvCxnSpPr>
            <a:stCxn id="683" idx="2"/>
          </p:cNvCxnSpPr>
          <p:nvPr/>
        </p:nvCxnSpPr>
        <p:spPr>
          <a:xfrm>
            <a:off x="10374732" y="3646025"/>
            <a:ext cx="11100" cy="2487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6" name="Google Shape;686;p52"/>
          <p:cNvSpPr txBox="1"/>
          <p:nvPr/>
        </p:nvSpPr>
        <p:spPr>
          <a:xfrm>
            <a:off x="5254900" y="5200463"/>
            <a:ext cx="3281400" cy="106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0000"/>
                </a:solidFill>
              </a:rPr>
              <a:t>Why did the agents fail in this episode? </a:t>
            </a:r>
            <a:endParaRPr sz="1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0000"/>
                </a:solidFill>
              </a:rPr>
              <a:t>→ Explored in next slide</a:t>
            </a:r>
            <a:endParaRPr sz="1900">
              <a:solidFill>
                <a:srgbClr val="FF0000"/>
              </a:solidFill>
            </a:endParaRPr>
          </a:p>
        </p:txBody>
      </p:sp>
      <p:cxnSp>
        <p:nvCxnSpPr>
          <p:cNvPr id="687" name="Google Shape;687;p52"/>
          <p:cNvCxnSpPr/>
          <p:nvPr/>
        </p:nvCxnSpPr>
        <p:spPr>
          <a:xfrm rot="10800000" flipH="1">
            <a:off x="8174750" y="1241675"/>
            <a:ext cx="668100" cy="20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8" name="Google Shape;688;p52"/>
          <p:cNvCxnSpPr/>
          <p:nvPr/>
        </p:nvCxnSpPr>
        <p:spPr>
          <a:xfrm>
            <a:off x="8174750" y="3641875"/>
            <a:ext cx="705900" cy="22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3"/>
          <p:cNvSpPr/>
          <p:nvPr/>
        </p:nvSpPr>
        <p:spPr>
          <a:xfrm>
            <a:off x="2366000" y="3281000"/>
            <a:ext cx="9763500" cy="30753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3"/>
          <p:cNvSpPr/>
          <p:nvPr/>
        </p:nvSpPr>
        <p:spPr>
          <a:xfrm>
            <a:off x="2366000" y="112900"/>
            <a:ext cx="9763500" cy="3189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3"/>
          <p:cNvSpPr/>
          <p:nvPr/>
        </p:nvSpPr>
        <p:spPr>
          <a:xfrm>
            <a:off x="37625" y="572950"/>
            <a:ext cx="2328300" cy="4695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5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698" name="Google Shape;6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3125" y="572950"/>
            <a:ext cx="3288627" cy="24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3"/>
          <p:cNvPicPr preferRelativeResize="0"/>
          <p:nvPr/>
        </p:nvPicPr>
        <p:blipFill rotWithShape="1">
          <a:blip r:embed="rId4">
            <a:alphaModFix/>
          </a:blip>
          <a:srcRect l="6301" t="3384" r="6787" b="3375"/>
          <a:stretch/>
        </p:blipFill>
        <p:spPr>
          <a:xfrm>
            <a:off x="5725038" y="572950"/>
            <a:ext cx="2884226" cy="24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53"/>
          <p:cNvPicPr preferRelativeResize="0"/>
          <p:nvPr/>
        </p:nvPicPr>
        <p:blipFill rotWithShape="1">
          <a:blip r:embed="rId5">
            <a:alphaModFix/>
          </a:blip>
          <a:srcRect l="5393" t="5392" r="5161"/>
          <a:stretch/>
        </p:blipFill>
        <p:spPr>
          <a:xfrm>
            <a:off x="2446713" y="572950"/>
            <a:ext cx="3109200" cy="24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3"/>
          <p:cNvPicPr preferRelativeResize="0"/>
          <p:nvPr/>
        </p:nvPicPr>
        <p:blipFill rotWithShape="1">
          <a:blip r:embed="rId6">
            <a:alphaModFix/>
          </a:blip>
          <a:srcRect l="7139" t="6478" r="7667" b="2405"/>
          <a:stretch/>
        </p:blipFill>
        <p:spPr>
          <a:xfrm>
            <a:off x="2609213" y="3824312"/>
            <a:ext cx="2995574" cy="24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3"/>
          <p:cNvPicPr preferRelativeResize="0"/>
          <p:nvPr/>
        </p:nvPicPr>
        <p:blipFill rotWithShape="1">
          <a:blip r:embed="rId7">
            <a:alphaModFix/>
          </a:blip>
          <a:srcRect t="3647" b="4254"/>
          <a:stretch/>
        </p:blipFill>
        <p:spPr>
          <a:xfrm>
            <a:off x="8710750" y="3850850"/>
            <a:ext cx="3345083" cy="23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53"/>
          <p:cNvPicPr preferRelativeResize="0"/>
          <p:nvPr/>
        </p:nvPicPr>
        <p:blipFill rotWithShape="1">
          <a:blip r:embed="rId8">
            <a:alphaModFix/>
          </a:blip>
          <a:srcRect l="5924" t="5138" r="6944" b="3744"/>
          <a:stretch/>
        </p:blipFill>
        <p:spPr>
          <a:xfrm>
            <a:off x="5659975" y="3850855"/>
            <a:ext cx="2995574" cy="234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25" y="2356976"/>
            <a:ext cx="2265300" cy="21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53"/>
          <p:cNvSpPr txBox="1"/>
          <p:nvPr/>
        </p:nvSpPr>
        <p:spPr>
          <a:xfrm>
            <a:off x="188150" y="780825"/>
            <a:ext cx="1900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Phase loss during optimisation: We will look closer on steps 0 and 11.</a:t>
            </a:r>
            <a:endParaRPr/>
          </a:p>
        </p:txBody>
      </p:sp>
      <p:sp>
        <p:nvSpPr>
          <p:cNvPr id="706" name="Google Shape;706;p53"/>
          <p:cNvSpPr/>
          <p:nvPr/>
        </p:nvSpPr>
        <p:spPr>
          <a:xfrm>
            <a:off x="413925" y="2662300"/>
            <a:ext cx="169200" cy="178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3"/>
          <p:cNvSpPr/>
          <p:nvPr/>
        </p:nvSpPr>
        <p:spPr>
          <a:xfrm>
            <a:off x="1253050" y="4150550"/>
            <a:ext cx="169200" cy="178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3"/>
          <p:cNvSpPr txBox="1"/>
          <p:nvPr/>
        </p:nvSpPr>
        <p:spPr>
          <a:xfrm>
            <a:off x="3311400" y="168200"/>
            <a:ext cx="834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Initial acquisition: Start offset 20, -20, -0.10. Initial tomo looks very poor, final profile looks less poor.</a:t>
            </a:r>
            <a:endParaRPr/>
          </a:p>
        </p:txBody>
      </p:sp>
      <p:sp>
        <p:nvSpPr>
          <p:cNvPr id="709" name="Google Shape;709;p53"/>
          <p:cNvSpPr txBox="1"/>
          <p:nvPr/>
        </p:nvSpPr>
        <p:spPr>
          <a:xfrm>
            <a:off x="2994913" y="3301900"/>
            <a:ext cx="834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11: Phase loss below criteria, final profile has similar outer bunches. Rel. bunch lengths/intensities also similar. But, tomo acquisition shows large phase error remains → Error in observable!</a:t>
            </a:r>
            <a:endParaRPr/>
          </a:p>
        </p:txBody>
      </p:sp>
      <p:sp>
        <p:nvSpPr>
          <p:cNvPr id="710" name="Google Shape;710;p53"/>
          <p:cNvSpPr txBox="1"/>
          <p:nvPr/>
        </p:nvSpPr>
        <p:spPr>
          <a:xfrm>
            <a:off x="69125" y="4601600"/>
            <a:ext cx="2417700" cy="175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71717"/>
                </a:solidFill>
              </a:rPr>
              <a:t>Agent believes it is close to the minimum, but is actually far from it. A special case where</a:t>
            </a:r>
            <a:r>
              <a:rPr lang="en-US" sz="1700">
                <a:solidFill>
                  <a:srgbClr val="FF0000"/>
                </a:solidFill>
              </a:rPr>
              <a:t> the agent can get stuck!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711" name="Google Shape;711;p53"/>
          <p:cNvSpPr txBox="1"/>
          <p:nvPr/>
        </p:nvSpPr>
        <p:spPr>
          <a:xfrm>
            <a:off x="94075" y="28225"/>
            <a:ext cx="27468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Example: Segmented RL-Agents only (no init. guess from CNN)</a:t>
            </a:r>
            <a:endParaRPr sz="11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4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Segmented RL-Agents only (no init. guess from CNN), conclusion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5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719" name="Google Shape;719;p54"/>
          <p:cNvSpPr txBox="1"/>
          <p:nvPr/>
        </p:nvSpPr>
        <p:spPr>
          <a:xfrm>
            <a:off x="408000" y="2179775"/>
            <a:ext cx="113760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From this example, we know that the phase loss is not perfect: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If the initial condition is too poor, the information contained in the final profile may not be enough to solve the problem → </a:t>
            </a:r>
            <a:r>
              <a:rPr lang="en-US" sz="2200" b="1">
                <a:solidFill>
                  <a:srgbClr val="FF0000"/>
                </a:solidFill>
              </a:rPr>
              <a:t>The Agents may converge to a local minima.</a:t>
            </a:r>
            <a:endParaRPr sz="22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Could we exploit the information in the full tomoscope acquisition in some way to achieve a better initial condition, where the final profile contains adequate information for the agents optimisation?</a:t>
            </a:r>
            <a:endParaRPr sz="2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8761D"/>
                </a:solidFill>
              </a:rPr>
              <a:t>→ Yes, by using the pre-trained feature extractor!</a:t>
            </a:r>
            <a:endParaRPr sz="22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5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Approach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Quadruple splitting</a:t>
            </a:r>
            <a:endParaRPr/>
          </a:p>
        </p:txBody>
      </p:sp>
      <p:sp>
        <p:nvSpPr>
          <p:cNvPr id="726" name="Google Shape;726;p5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727" name="Google Shape;727;p55"/>
          <p:cNvSpPr txBox="1"/>
          <p:nvPr/>
        </p:nvSpPr>
        <p:spPr>
          <a:xfrm>
            <a:off x="216350" y="1291250"/>
            <a:ext cx="55035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inputs were designed to be taken from a tomoscope acq. (as the simulated data for this was already available).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Calculates inputs and losses from profiles at different timings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h=42 agent uses the profile after the first splitting is complete, but the second has yet to start.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h=84 uses the final profile. We only care about differences caused by the second splitting, so we average together the first + third and the second + fourth bunches respectively to get only two bunches, representing the quality of the second double split.</a:t>
            </a:r>
            <a:endParaRPr/>
          </a:p>
        </p:txBody>
      </p:sp>
      <p:pic>
        <p:nvPicPr>
          <p:cNvPr id="728" name="Google Shape;72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1947" y="-114876"/>
            <a:ext cx="3269650" cy="24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4788" y="2171113"/>
            <a:ext cx="3323974" cy="24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5025" y="1235012"/>
            <a:ext cx="3070850" cy="23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55"/>
          <p:cNvSpPr/>
          <p:nvPr/>
        </p:nvSpPr>
        <p:spPr>
          <a:xfrm>
            <a:off x="5846100" y="2636688"/>
            <a:ext cx="2615400" cy="7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2" name="Google Shape;732;p55"/>
          <p:cNvCxnSpPr>
            <a:stCxn id="731" idx="3"/>
          </p:cNvCxnSpPr>
          <p:nvPr/>
        </p:nvCxnSpPr>
        <p:spPr>
          <a:xfrm rot="10800000" flipH="1">
            <a:off x="8461500" y="1874838"/>
            <a:ext cx="423300" cy="79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3" name="Google Shape;733;p55"/>
          <p:cNvSpPr/>
          <p:nvPr/>
        </p:nvSpPr>
        <p:spPr>
          <a:xfrm>
            <a:off x="5923225" y="3240638"/>
            <a:ext cx="2615400" cy="7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4" name="Google Shape;734;p55"/>
          <p:cNvCxnSpPr>
            <a:stCxn id="733" idx="3"/>
          </p:cNvCxnSpPr>
          <p:nvPr/>
        </p:nvCxnSpPr>
        <p:spPr>
          <a:xfrm>
            <a:off x="8538625" y="3278288"/>
            <a:ext cx="492600" cy="268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35" name="Google Shape;73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83975" y="4591875"/>
            <a:ext cx="2925600" cy="21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55"/>
          <p:cNvSpPr/>
          <p:nvPr/>
        </p:nvSpPr>
        <p:spPr>
          <a:xfrm>
            <a:off x="9459000" y="2528625"/>
            <a:ext cx="492600" cy="1872000"/>
          </a:xfrm>
          <a:prstGeom prst="rect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55"/>
          <p:cNvSpPr/>
          <p:nvPr/>
        </p:nvSpPr>
        <p:spPr>
          <a:xfrm>
            <a:off x="10613600" y="2528625"/>
            <a:ext cx="559800" cy="1872000"/>
          </a:xfrm>
          <a:prstGeom prst="rect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55"/>
          <p:cNvSpPr/>
          <p:nvPr/>
        </p:nvSpPr>
        <p:spPr>
          <a:xfrm>
            <a:off x="10036300" y="2528625"/>
            <a:ext cx="492600" cy="18720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55"/>
          <p:cNvSpPr/>
          <p:nvPr/>
        </p:nvSpPr>
        <p:spPr>
          <a:xfrm>
            <a:off x="11258100" y="2528625"/>
            <a:ext cx="492600" cy="18720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0" name="Google Shape;740;p55"/>
          <p:cNvCxnSpPr>
            <a:stCxn id="736" idx="2"/>
          </p:cNvCxnSpPr>
          <p:nvPr/>
        </p:nvCxnSpPr>
        <p:spPr>
          <a:xfrm>
            <a:off x="9705300" y="4400625"/>
            <a:ext cx="219600" cy="510000"/>
          </a:xfrm>
          <a:prstGeom prst="straightConnector1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1" name="Google Shape;741;p55"/>
          <p:cNvCxnSpPr>
            <a:stCxn id="737" idx="2"/>
          </p:cNvCxnSpPr>
          <p:nvPr/>
        </p:nvCxnSpPr>
        <p:spPr>
          <a:xfrm flipH="1">
            <a:off x="10047200" y="4400625"/>
            <a:ext cx="846300" cy="481800"/>
          </a:xfrm>
          <a:prstGeom prst="straightConnector1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2" name="Google Shape;742;p55"/>
          <p:cNvCxnSpPr>
            <a:stCxn id="739" idx="2"/>
          </p:cNvCxnSpPr>
          <p:nvPr/>
        </p:nvCxnSpPr>
        <p:spPr>
          <a:xfrm flipH="1">
            <a:off x="11335800" y="4400625"/>
            <a:ext cx="168600" cy="462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3" name="Google Shape;743;p55"/>
          <p:cNvCxnSpPr>
            <a:stCxn id="738" idx="2"/>
          </p:cNvCxnSpPr>
          <p:nvPr/>
        </p:nvCxnSpPr>
        <p:spPr>
          <a:xfrm>
            <a:off x="10282600" y="4400625"/>
            <a:ext cx="921600" cy="434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6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Quadruple splitting: Training and simulation results</a:t>
            </a:r>
            <a:endParaRPr/>
          </a:p>
        </p:txBody>
      </p:sp>
      <p:sp>
        <p:nvSpPr>
          <p:cNvPr id="750" name="Google Shape;750;p5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751" name="Google Shape;751;p56"/>
          <p:cNvSpPr txBox="1"/>
          <p:nvPr/>
        </p:nvSpPr>
        <p:spPr>
          <a:xfrm>
            <a:off x="517425" y="1449400"/>
            <a:ext cx="67263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Both new models perform well in simulation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SAC-p42</a:t>
            </a:r>
            <a:r>
              <a:rPr lang="en-US" sz="1800"/>
              <a:t> converged to good policy in ~1.5k steps (3k before best model)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Optimising splitting in ~ 3.2 steps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SAC-p84</a:t>
            </a:r>
            <a:r>
              <a:rPr lang="en-US" sz="1800"/>
              <a:t> converged to good policy in ~2k steps (6.5k before best model)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Converging splitting in ~ 3.01 steps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Two positives about new setup: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Training fast enough to potentially train directly in the PS during MDs.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 intrinsic need for full tomoscope acquisition (if the two profiles can be collected in some other way).</a:t>
            </a:r>
            <a:endParaRPr sz="1800"/>
          </a:p>
        </p:txBody>
      </p:sp>
      <p:pic>
        <p:nvPicPr>
          <p:cNvPr id="752" name="Google Shape;752;p56"/>
          <p:cNvPicPr preferRelativeResize="0"/>
          <p:nvPr/>
        </p:nvPicPr>
        <p:blipFill rotWithShape="1">
          <a:blip r:embed="rId3">
            <a:alphaModFix/>
          </a:blip>
          <a:srcRect t="6559"/>
          <a:stretch/>
        </p:blipFill>
        <p:spPr>
          <a:xfrm>
            <a:off x="7443863" y="837275"/>
            <a:ext cx="4159850" cy="29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56"/>
          <p:cNvPicPr preferRelativeResize="0"/>
          <p:nvPr/>
        </p:nvPicPr>
        <p:blipFill rotWithShape="1">
          <a:blip r:embed="rId4">
            <a:alphaModFix/>
          </a:blip>
          <a:srcRect t="5365"/>
          <a:stretch/>
        </p:blipFill>
        <p:spPr>
          <a:xfrm>
            <a:off x="7525275" y="3594571"/>
            <a:ext cx="3997026" cy="2837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760" name="Google Shape;760;p57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MD setup: Quadsplit, SAC-p42/p84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1" name="Google Shape;76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75" y="1900968"/>
            <a:ext cx="11887198" cy="4299803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57"/>
          <p:cNvSpPr txBox="1"/>
          <p:nvPr/>
        </p:nvSpPr>
        <p:spPr>
          <a:xfrm>
            <a:off x="487100" y="1076725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Figure: Flowchart of MD setup. Optimisations of p42 and p84 run in parallel. Optimisation finished when both splittings are optimal (at the same time)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8"/>
          <p:cNvSpPr txBox="1">
            <a:spLocks noGrp="1"/>
          </p:cNvSpPr>
          <p:nvPr>
            <p:ph type="title"/>
          </p:nvPr>
        </p:nvSpPr>
        <p:spPr>
          <a:xfrm>
            <a:off x="407988" y="157018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MD Result: SAC-p42/p84 (Quadsplit)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770" name="Google Shape;770;p58"/>
          <p:cNvSpPr txBox="1"/>
          <p:nvPr/>
        </p:nvSpPr>
        <p:spPr>
          <a:xfrm>
            <a:off x="582975" y="1222625"/>
            <a:ext cx="10979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771" name="Google Shape;771;p58"/>
          <p:cNvSpPr txBox="1"/>
          <p:nvPr/>
        </p:nvSpPr>
        <p:spPr>
          <a:xfrm>
            <a:off x="498600" y="1721550"/>
            <a:ext cx="1106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58"/>
          <p:cNvSpPr txBox="1"/>
          <p:nvPr/>
        </p:nvSpPr>
        <p:spPr>
          <a:xfrm>
            <a:off x="3593675" y="622325"/>
            <a:ext cx="597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/>
              <a:t>Example episode</a:t>
            </a:r>
            <a:endParaRPr sz="18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Approx. initial offset: p42 = -30, p84 = 20</a:t>
            </a:r>
            <a:endParaRPr sz="1800"/>
          </a:p>
        </p:txBody>
      </p:sp>
      <p:cxnSp>
        <p:nvCxnSpPr>
          <p:cNvPr id="773" name="Google Shape;773;p58"/>
          <p:cNvCxnSpPr/>
          <p:nvPr/>
        </p:nvCxnSpPr>
        <p:spPr>
          <a:xfrm>
            <a:off x="4896613" y="2956575"/>
            <a:ext cx="2963400" cy="93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4" name="Google Shape;774;p58"/>
          <p:cNvSpPr txBox="1"/>
          <p:nvPr/>
        </p:nvSpPr>
        <p:spPr>
          <a:xfrm>
            <a:off x="1010538" y="760925"/>
            <a:ext cx="187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Init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775" name="Google Shape;775;p58"/>
          <p:cNvSpPr txBox="1"/>
          <p:nvPr/>
        </p:nvSpPr>
        <p:spPr>
          <a:xfrm>
            <a:off x="9427363" y="760925"/>
            <a:ext cx="187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F00"/>
                </a:solidFill>
              </a:rPr>
              <a:t>Final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776" name="Google Shape;776;p58"/>
          <p:cNvSpPr txBox="1"/>
          <p:nvPr/>
        </p:nvSpPr>
        <p:spPr>
          <a:xfrm>
            <a:off x="4494725" y="1884498"/>
            <a:ext cx="4171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Phase 42 opt. steps: 6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Phase 84 opt. steps: 8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Total supercycles required: 8</a:t>
            </a:r>
            <a:endParaRPr sz="1800"/>
          </a:p>
        </p:txBody>
      </p:sp>
      <p:pic>
        <p:nvPicPr>
          <p:cNvPr id="777" name="Google Shape;777;p58"/>
          <p:cNvPicPr preferRelativeResize="0"/>
          <p:nvPr/>
        </p:nvPicPr>
        <p:blipFill rotWithShape="1">
          <a:blip r:embed="rId3">
            <a:alphaModFix/>
          </a:blip>
          <a:srcRect r="1438" b="10690"/>
          <a:stretch/>
        </p:blipFill>
        <p:spPr>
          <a:xfrm>
            <a:off x="47050" y="1145725"/>
            <a:ext cx="3911544" cy="305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8"/>
          <p:cNvPicPr preferRelativeResize="0"/>
          <p:nvPr/>
        </p:nvPicPr>
        <p:blipFill rotWithShape="1">
          <a:blip r:embed="rId4">
            <a:alphaModFix/>
          </a:blip>
          <a:srcRect b="22197"/>
          <a:stretch/>
        </p:blipFill>
        <p:spPr>
          <a:xfrm>
            <a:off x="2670300" y="3597575"/>
            <a:ext cx="3425701" cy="27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8"/>
          <p:cNvPicPr preferRelativeResize="0"/>
          <p:nvPr/>
        </p:nvPicPr>
        <p:blipFill rotWithShape="1">
          <a:blip r:embed="rId5">
            <a:alphaModFix/>
          </a:blip>
          <a:srcRect t="30004" r="60103" b="19628"/>
          <a:stretch/>
        </p:blipFill>
        <p:spPr>
          <a:xfrm>
            <a:off x="274388" y="4062825"/>
            <a:ext cx="2395914" cy="23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8"/>
          <p:cNvPicPr preferRelativeResize="0"/>
          <p:nvPr/>
        </p:nvPicPr>
        <p:blipFill rotWithShape="1">
          <a:blip r:embed="rId6">
            <a:alphaModFix/>
          </a:blip>
          <a:srcRect t="3191" r="19788" b="10787"/>
          <a:stretch/>
        </p:blipFill>
        <p:spPr>
          <a:xfrm>
            <a:off x="8798025" y="1223088"/>
            <a:ext cx="3137599" cy="28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8"/>
          <p:cNvPicPr preferRelativeResize="0"/>
          <p:nvPr/>
        </p:nvPicPr>
        <p:blipFill rotWithShape="1">
          <a:blip r:embed="rId7">
            <a:alphaModFix/>
          </a:blip>
          <a:srcRect t="32831" r="61410" b="14495"/>
          <a:stretch/>
        </p:blipFill>
        <p:spPr>
          <a:xfrm>
            <a:off x="9968625" y="3968750"/>
            <a:ext cx="2215796" cy="23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58"/>
          <p:cNvPicPr preferRelativeResize="0"/>
          <p:nvPr/>
        </p:nvPicPr>
        <p:blipFill rotWithShape="1">
          <a:blip r:embed="rId8">
            <a:alphaModFix/>
          </a:blip>
          <a:srcRect b="22197"/>
          <a:stretch/>
        </p:blipFill>
        <p:spPr>
          <a:xfrm>
            <a:off x="6601083" y="3597575"/>
            <a:ext cx="3367542" cy="27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789" name="Google Shape;789;p59"/>
          <p:cNvSpPr txBox="1">
            <a:spLocks noGrp="1"/>
          </p:cNvSpPr>
          <p:nvPr>
            <p:ph type="title"/>
          </p:nvPr>
        </p:nvSpPr>
        <p:spPr>
          <a:xfrm>
            <a:off x="407988" y="157018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MD Result: Quadsplit, SAC-p42/p84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0" name="Google Shape;790;p59"/>
          <p:cNvPicPr preferRelativeResize="0"/>
          <p:nvPr/>
        </p:nvPicPr>
        <p:blipFill rotWithShape="1">
          <a:blip r:embed="rId3">
            <a:alphaModFix/>
          </a:blip>
          <a:srcRect l="50310" t="13608" r="1117" b="32668"/>
          <a:stretch/>
        </p:blipFill>
        <p:spPr>
          <a:xfrm>
            <a:off x="2855075" y="809025"/>
            <a:ext cx="8819523" cy="54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59"/>
          <p:cNvPicPr preferRelativeResize="0"/>
          <p:nvPr/>
        </p:nvPicPr>
        <p:blipFill rotWithShape="1">
          <a:blip r:embed="rId4">
            <a:alphaModFix/>
          </a:blip>
          <a:srcRect l="2503" r="5786"/>
          <a:stretch/>
        </p:blipFill>
        <p:spPr>
          <a:xfrm>
            <a:off x="3209575" y="893675"/>
            <a:ext cx="2957875" cy="2418998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9"/>
          <p:cNvSpPr/>
          <p:nvPr/>
        </p:nvSpPr>
        <p:spPr>
          <a:xfrm>
            <a:off x="4637850" y="3312675"/>
            <a:ext cx="681300" cy="1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59"/>
          <p:cNvSpPr txBox="1"/>
          <p:nvPr/>
        </p:nvSpPr>
        <p:spPr>
          <a:xfrm>
            <a:off x="4592850" y="3259650"/>
            <a:ext cx="77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Loss p84</a:t>
            </a:r>
            <a:endParaRPr sz="1000"/>
          </a:p>
        </p:txBody>
      </p:sp>
      <p:pic>
        <p:nvPicPr>
          <p:cNvPr id="794" name="Google Shape;794;p59"/>
          <p:cNvPicPr preferRelativeResize="0"/>
          <p:nvPr/>
        </p:nvPicPr>
        <p:blipFill rotWithShape="1">
          <a:blip r:embed="rId5">
            <a:alphaModFix/>
          </a:blip>
          <a:srcRect l="6001" t="5962" r="6647"/>
          <a:stretch/>
        </p:blipFill>
        <p:spPr>
          <a:xfrm>
            <a:off x="8581725" y="3480675"/>
            <a:ext cx="2735374" cy="22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9"/>
          <p:cNvSpPr txBox="1"/>
          <p:nvPr/>
        </p:nvSpPr>
        <p:spPr>
          <a:xfrm>
            <a:off x="408000" y="1693325"/>
            <a:ext cx="24177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/>
              <a:t>Example episode:</a:t>
            </a:r>
            <a:endParaRPr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Despite a very large initial error, optimised in &lt; 10 steps.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No need for feature extractor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→ No need for tomoscope!</a:t>
            </a:r>
            <a:endParaRPr sz="1800"/>
          </a:p>
        </p:txBody>
      </p:sp>
      <p:sp>
        <p:nvSpPr>
          <p:cNvPr id="796" name="Google Shape;796;p59"/>
          <p:cNvSpPr txBox="1"/>
          <p:nvPr/>
        </p:nvSpPr>
        <p:spPr>
          <a:xfrm>
            <a:off x="738563" y="809025"/>
            <a:ext cx="2246100" cy="40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Phase path: actions taken</a:t>
            </a:r>
            <a:endParaRPr/>
          </a:p>
        </p:txBody>
      </p:sp>
      <p:cxnSp>
        <p:nvCxnSpPr>
          <p:cNvPr id="797" name="Google Shape;797;p59"/>
          <p:cNvCxnSpPr/>
          <p:nvPr/>
        </p:nvCxnSpPr>
        <p:spPr>
          <a:xfrm>
            <a:off x="2984663" y="1188825"/>
            <a:ext cx="291600" cy="137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8" name="Google Shape;798;p59"/>
          <p:cNvSpPr txBox="1"/>
          <p:nvPr/>
        </p:nvSpPr>
        <p:spPr>
          <a:xfrm>
            <a:off x="2749475" y="3690250"/>
            <a:ext cx="762000" cy="147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step no action taken.</a:t>
            </a:r>
            <a:endParaRPr/>
          </a:p>
        </p:txBody>
      </p:sp>
      <p:cxnSp>
        <p:nvCxnSpPr>
          <p:cNvPr id="799" name="Google Shape;799;p59"/>
          <p:cNvCxnSpPr/>
          <p:nvPr/>
        </p:nvCxnSpPr>
        <p:spPr>
          <a:xfrm rot="10800000" flipH="1">
            <a:off x="3556000" y="3725450"/>
            <a:ext cx="442200" cy="9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0" name="Google Shape;800;p59"/>
          <p:cNvSpPr txBox="1"/>
          <p:nvPr/>
        </p:nvSpPr>
        <p:spPr>
          <a:xfrm>
            <a:off x="8320025" y="5670688"/>
            <a:ext cx="25494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parameters after phase opt. : tomo/profile/relative bunch lengths/intensities</a:t>
            </a:r>
            <a:endParaRPr/>
          </a:p>
        </p:txBody>
      </p:sp>
      <p:cxnSp>
        <p:nvCxnSpPr>
          <p:cNvPr id="801" name="Google Shape;801;p59"/>
          <p:cNvCxnSpPr>
            <a:stCxn id="800" idx="1"/>
          </p:cNvCxnSpPr>
          <p:nvPr/>
        </p:nvCxnSpPr>
        <p:spPr>
          <a:xfrm rot="10800000">
            <a:off x="7770425" y="5710438"/>
            <a:ext cx="549600" cy="375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2" name="Google Shape;802;p59"/>
          <p:cNvCxnSpPr>
            <a:stCxn id="800" idx="3"/>
            <a:endCxn id="790" idx="0"/>
          </p:cNvCxnSpPr>
          <p:nvPr/>
        </p:nvCxnSpPr>
        <p:spPr>
          <a:xfrm rot="10800000">
            <a:off x="7264925" y="809038"/>
            <a:ext cx="3604500" cy="5277300"/>
          </a:xfrm>
          <a:prstGeom prst="bentConnector4">
            <a:avLst>
              <a:gd name="adj1" fmla="val -28944"/>
              <a:gd name="adj2" fmla="val 103744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3" name="Google Shape;803;p59"/>
          <p:cNvCxnSpPr/>
          <p:nvPr/>
        </p:nvCxnSpPr>
        <p:spPr>
          <a:xfrm rot="10800000" flipH="1">
            <a:off x="9539825" y="5136538"/>
            <a:ext cx="102900" cy="610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0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MD Result: SAC-p42/p84 (Quadsplit)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6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811" name="Google Shape;811;p60"/>
          <p:cNvSpPr txBox="1"/>
          <p:nvPr/>
        </p:nvSpPr>
        <p:spPr>
          <a:xfrm>
            <a:off x="359425" y="995650"/>
            <a:ext cx="106842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11 Full episodes collected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All using LHC25ns 72b beam at 1.3e11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■"/>
            </a:pPr>
            <a:r>
              <a:rPr lang="en-US" sz="2000" b="1">
                <a:solidFill>
                  <a:srgbClr val="38761D"/>
                </a:solidFill>
              </a:rPr>
              <a:t>9 episodes reached criterion, </a:t>
            </a:r>
            <a:r>
              <a:rPr lang="en-US" sz="2000" b="1">
                <a:solidFill>
                  <a:srgbClr val="FF0000"/>
                </a:solidFill>
              </a:rPr>
              <a:t>2 failed</a:t>
            </a:r>
            <a:endParaRPr sz="2000" b="1">
              <a:solidFill>
                <a:srgbClr val="FF0000"/>
              </a:solidFill>
            </a:endParaRPr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During the two failures the agents did not manage to reach the preset loss criterion. However, in both cases the splitting looked close to perfect on amp. spread → </a:t>
            </a:r>
            <a:r>
              <a:rPr lang="en-US" sz="2000" b="1"/>
              <a:t>Criterion may be set too low</a:t>
            </a:r>
            <a:r>
              <a:rPr lang="en-US" sz="2000"/>
              <a:t>, </a:t>
            </a:r>
            <a:r>
              <a:rPr lang="en-US" sz="2000" b="1"/>
              <a:t>not the agents</a:t>
            </a:r>
            <a:r>
              <a:rPr lang="en-US" sz="2000"/>
              <a:t>!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Mean steps required for optimisation: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/>
              <a:t>SAC-p42: </a:t>
            </a:r>
            <a:r>
              <a:rPr lang="en-US" sz="2000" b="1">
                <a:solidFill>
                  <a:srgbClr val="38761D"/>
                </a:solidFill>
              </a:rPr>
              <a:t>4.0 steps.</a:t>
            </a:r>
            <a:endParaRPr sz="2000" b="1">
              <a:solidFill>
                <a:srgbClr val="38761D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/>
              <a:t>SAC-p84: </a:t>
            </a:r>
            <a:r>
              <a:rPr lang="en-US" sz="2000" b="1">
                <a:solidFill>
                  <a:srgbClr val="38761D"/>
                </a:solidFill>
              </a:rPr>
              <a:t>4.64 steps.</a:t>
            </a:r>
            <a:endParaRPr sz="2000" b="1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Number of supercycles required (for both phases to be optimised):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/>
              <a:t>Mean: </a:t>
            </a:r>
            <a:r>
              <a:rPr lang="en-US" sz="2000" b="1">
                <a:solidFill>
                  <a:srgbClr val="38761D"/>
                </a:solidFill>
              </a:rPr>
              <a:t>5.27</a:t>
            </a:r>
            <a:endParaRPr sz="2000" b="1">
              <a:solidFill>
                <a:srgbClr val="38761D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Min: 2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Max: 9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Note: Steps required influenced heavily by initial state and restrictions on actions by agents. 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Maximum step size for the agents is 20 degrees.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1"/>
          <p:cNvSpPr txBox="1">
            <a:spLocks noGrp="1"/>
          </p:cNvSpPr>
          <p:nvPr>
            <p:ph type="title"/>
          </p:nvPr>
        </p:nvSpPr>
        <p:spPr>
          <a:xfrm>
            <a:off x="407988" y="3682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MD Result: SAC-p42/p84 (Quadsplit)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graphicFrame>
        <p:nvGraphicFramePr>
          <p:cNvPr id="819" name="Google Shape;819;p61"/>
          <p:cNvGraphicFramePr/>
          <p:nvPr/>
        </p:nvGraphicFramePr>
        <p:xfrm>
          <a:off x="359300" y="9680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{BB446D02-1213-4FE8-AB5E-CE10DA1CFFBA}</a:tableStyleId>
              </a:tblPr>
              <a:tblGrid>
                <a:gridCol w="7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Episode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 Loss criterion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Init settings,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[</a:t>
                      </a:r>
                      <a:r>
                        <a:rPr lang="en-US" sz="1300" i="1"/>
                        <a:t>p42, p84</a:t>
                      </a:r>
                      <a:r>
                        <a:rPr lang="en-US" sz="1300"/>
                        <a:t>]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p42 opt.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p84 opt.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Success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0.0008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-10, 10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0.0008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10, -10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15, -15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-15, 15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-10, -10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-10, -10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(3) n/a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(2) n/a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No. 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 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20, -5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(2) n/a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(4) n/a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No.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-12.5, 30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0.0005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-30, 20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42: 0.0006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84: 0.0008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5, -5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11 </a:t>
                      </a:r>
                      <a:endParaRPr sz="13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42: 0.0006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84: 0.0008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-5, 5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Yes!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20" name="Google Shape;820;p61"/>
          <p:cNvSpPr txBox="1"/>
          <p:nvPr/>
        </p:nvSpPr>
        <p:spPr>
          <a:xfrm>
            <a:off x="7292400" y="5568025"/>
            <a:ext cx="489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Figure: Start and end criterion for episodes 1-11. P42 and P84 losses shown separately.</a:t>
            </a:r>
            <a:endParaRPr/>
          </a:p>
        </p:txBody>
      </p:sp>
      <p:cxnSp>
        <p:nvCxnSpPr>
          <p:cNvPr id="821" name="Google Shape;821;p61"/>
          <p:cNvCxnSpPr>
            <a:stCxn id="822" idx="1"/>
            <a:endCxn id="823" idx="2"/>
          </p:cNvCxnSpPr>
          <p:nvPr/>
        </p:nvCxnSpPr>
        <p:spPr>
          <a:xfrm rot="10800000" flipH="1">
            <a:off x="5783638" y="3323900"/>
            <a:ext cx="602700" cy="50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2" name="Google Shape;822;p61"/>
          <p:cNvSpPr/>
          <p:nvPr/>
        </p:nvSpPr>
        <p:spPr>
          <a:xfrm>
            <a:off x="5727238" y="3426650"/>
            <a:ext cx="56400" cy="795300"/>
          </a:xfrm>
          <a:prstGeom prst="rightBrace">
            <a:avLst>
              <a:gd name="adj1" fmla="val 1668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4" name="Google Shape;82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650" y="1772750"/>
            <a:ext cx="4938400" cy="3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61"/>
          <p:cNvSpPr/>
          <p:nvPr/>
        </p:nvSpPr>
        <p:spPr>
          <a:xfrm>
            <a:off x="9482675" y="4731925"/>
            <a:ext cx="681300" cy="51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61"/>
          <p:cNvSpPr txBox="1"/>
          <p:nvPr/>
        </p:nvSpPr>
        <p:spPr>
          <a:xfrm>
            <a:off x="5604950" y="1338200"/>
            <a:ext cx="1562700" cy="198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Reached criterions after (_) steps, but forced to continue until 5 steps. Then, did not reach criterion within 10 steps. Splitting looked good.</a:t>
            </a:r>
            <a:endParaRPr/>
          </a:p>
        </p:txBody>
      </p:sp>
      <p:cxnSp>
        <p:nvCxnSpPr>
          <p:cNvPr id="826" name="Google Shape;826;p61"/>
          <p:cNvCxnSpPr>
            <a:stCxn id="822" idx="1"/>
            <a:endCxn id="825" idx="2"/>
          </p:cNvCxnSpPr>
          <p:nvPr/>
        </p:nvCxnSpPr>
        <p:spPr>
          <a:xfrm>
            <a:off x="5783638" y="3824300"/>
            <a:ext cx="4039800" cy="1425000"/>
          </a:xfrm>
          <a:prstGeom prst="bentConnector4">
            <a:avLst>
              <a:gd name="adj1" fmla="val 26594"/>
              <a:gd name="adj2" fmla="val 116719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RF manipulations in the PS</a:t>
            </a: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248750" y="4295225"/>
            <a:ext cx="11376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The PS has a large number of RF systems covering a wide range of RF harmonics, allowing for plenty of RF manipulations.</a:t>
            </a:r>
            <a:endParaRPr sz="2000"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499" y="823400"/>
            <a:ext cx="9158700" cy="3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1366500" y="3995000"/>
            <a:ext cx="850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All RF voltage programs and RF manipulations for the BCMS cycle, an LHC type beam.</a:t>
            </a:r>
            <a:endParaRPr sz="1600" i="1"/>
          </a:p>
        </p:txBody>
      </p:sp>
      <p:sp>
        <p:nvSpPr>
          <p:cNvPr id="196" name="Google Shape;196;p26"/>
          <p:cNvSpPr txBox="1"/>
          <p:nvPr/>
        </p:nvSpPr>
        <p:spPr>
          <a:xfrm>
            <a:off x="248750" y="5092575"/>
            <a:ext cx="11194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The relevant parameters are the </a:t>
            </a:r>
            <a:r>
              <a:rPr lang="en-US" sz="2000" b="1"/>
              <a:t>RF amplitude</a:t>
            </a:r>
            <a:r>
              <a:rPr lang="en-US" sz="2000"/>
              <a:t> and </a:t>
            </a:r>
            <a:r>
              <a:rPr lang="en-US" sz="2000" b="1"/>
              <a:t>phase</a:t>
            </a:r>
            <a:r>
              <a:rPr lang="en-US" sz="2000"/>
              <a:t>, that can be adjusted for each harmonic to produce the desired bunch characteristics.</a:t>
            </a: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833" name="Google Shape;833;p62"/>
          <p:cNvSpPr txBox="1"/>
          <p:nvPr/>
        </p:nvSpPr>
        <p:spPr>
          <a:xfrm>
            <a:off x="90300" y="1309350"/>
            <a:ext cx="67584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Good performance so far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Investigate criterion value for optimal splitting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Test consistency across beams/intensities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Averaging ~5.27 steps per optimisation (of both phases, depending on initial conditions).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Future work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Test using feature extractor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Benchmark against mathematical optimisation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Setup constructed simple enough for easy implementation in GeOFF.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Is RL overkill in this case?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/>
              <a:t>Offline RL</a:t>
            </a:r>
            <a:r>
              <a:rPr lang="en-US" sz="1800"/>
              <a:t>?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/>
              <a:t>Collection of labeled data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/>
              <a:t>Hyperparameter </a:t>
            </a:r>
            <a:r>
              <a:rPr lang="en-US" sz="1800"/>
              <a:t>tuning of RL agents.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62"/>
          <p:cNvSpPr/>
          <p:nvPr/>
        </p:nvSpPr>
        <p:spPr>
          <a:xfrm>
            <a:off x="6763925" y="799750"/>
            <a:ext cx="5268600" cy="5556600"/>
          </a:xfrm>
          <a:prstGeom prst="roundRect">
            <a:avLst>
              <a:gd name="adj" fmla="val 8749"/>
            </a:avLst>
          </a:prstGeom>
          <a:solidFill>
            <a:srgbClr val="00FFFF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62"/>
          <p:cNvSpPr txBox="1"/>
          <p:nvPr/>
        </p:nvSpPr>
        <p:spPr>
          <a:xfrm>
            <a:off x="7465624" y="373600"/>
            <a:ext cx="3865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 {15,-15}. Optimised in 2(!!) steps.</a:t>
            </a:r>
            <a:endParaRPr/>
          </a:p>
        </p:txBody>
      </p:sp>
      <p:cxnSp>
        <p:nvCxnSpPr>
          <p:cNvPr id="836" name="Google Shape;836;p62"/>
          <p:cNvCxnSpPr/>
          <p:nvPr/>
        </p:nvCxnSpPr>
        <p:spPr>
          <a:xfrm>
            <a:off x="9275700" y="3508975"/>
            <a:ext cx="9300" cy="3951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37" name="Google Shape;837;p62"/>
          <p:cNvPicPr preferRelativeResize="0"/>
          <p:nvPr/>
        </p:nvPicPr>
        <p:blipFill rotWithShape="1">
          <a:blip r:embed="rId3">
            <a:alphaModFix/>
          </a:blip>
          <a:srcRect b="22221"/>
          <a:stretch/>
        </p:blipFill>
        <p:spPr>
          <a:xfrm>
            <a:off x="9275700" y="1247550"/>
            <a:ext cx="2719000" cy="221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2"/>
          <p:cNvPicPr preferRelativeResize="0"/>
          <p:nvPr/>
        </p:nvPicPr>
        <p:blipFill rotWithShape="1">
          <a:blip r:embed="rId4">
            <a:alphaModFix/>
          </a:blip>
          <a:srcRect r="21728" b="16114"/>
          <a:stretch/>
        </p:blipFill>
        <p:spPr>
          <a:xfrm>
            <a:off x="6851776" y="1247550"/>
            <a:ext cx="2433227" cy="22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2"/>
          <p:cNvPicPr preferRelativeResize="0"/>
          <p:nvPr/>
        </p:nvPicPr>
        <p:blipFill rotWithShape="1">
          <a:blip r:embed="rId5">
            <a:alphaModFix/>
          </a:blip>
          <a:srcRect r="20439" b="16548"/>
          <a:stretch/>
        </p:blipFill>
        <p:spPr>
          <a:xfrm>
            <a:off x="6851775" y="3921375"/>
            <a:ext cx="2433225" cy="219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2"/>
          <p:cNvPicPr preferRelativeResize="0"/>
          <p:nvPr/>
        </p:nvPicPr>
        <p:blipFill rotWithShape="1">
          <a:blip r:embed="rId6">
            <a:alphaModFix/>
          </a:blip>
          <a:srcRect b="22324"/>
          <a:stretch/>
        </p:blipFill>
        <p:spPr>
          <a:xfrm>
            <a:off x="9228675" y="3921365"/>
            <a:ext cx="2719000" cy="2215797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62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Conclusion: Quad splitting agents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848" name="Google Shape;848;p63"/>
          <p:cNvSpPr txBox="1"/>
          <p:nvPr/>
        </p:nvSpPr>
        <p:spPr>
          <a:xfrm>
            <a:off x="407988" y="368293"/>
            <a:ext cx="1137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33A0"/>
                </a:solidFill>
              </a:rPr>
              <a:t>Feature extractor performance on real trisplit data</a:t>
            </a:r>
            <a:endParaRPr sz="3600" b="1">
              <a:solidFill>
                <a:srgbClr val="0033A0"/>
              </a:solidFill>
            </a:endParaRPr>
          </a:p>
        </p:txBody>
      </p:sp>
      <p:sp>
        <p:nvSpPr>
          <p:cNvPr id="849" name="Google Shape;849;p63"/>
          <p:cNvSpPr txBox="1"/>
          <p:nvPr/>
        </p:nvSpPr>
        <p:spPr>
          <a:xfrm>
            <a:off x="80825" y="1010400"/>
            <a:ext cx="6231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Problem: CNN fails to generalise and is not accurate on real data. 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Error is however most often only ~3 degrees, which means it can improve on large phase errors.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However, finetuning of phase becomes difficult. The agent is pre-trained with an almost perfect CNN, and trusts it too much.</a:t>
            </a:r>
            <a:endParaRPr sz="2100"/>
          </a:p>
        </p:txBody>
      </p:sp>
      <p:pic>
        <p:nvPicPr>
          <p:cNvPr id="850" name="Google Shape;85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988" y="1449400"/>
            <a:ext cx="6094634" cy="45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63"/>
          <p:cNvSpPr txBox="1"/>
          <p:nvPr/>
        </p:nvSpPr>
        <p:spPr>
          <a:xfrm>
            <a:off x="822200" y="3719900"/>
            <a:ext cx="394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with simulation accuracy &lt;1 degree.</a:t>
            </a:r>
            <a:endParaRPr/>
          </a:p>
        </p:txBody>
      </p:sp>
      <p:pic>
        <p:nvPicPr>
          <p:cNvPr id="852" name="Google Shape;85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950" y="4040200"/>
            <a:ext cx="3184206" cy="23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64"/>
          <p:cNvSpPr txBox="1">
            <a:spLocks noGrp="1"/>
          </p:cNvSpPr>
          <p:nvPr>
            <p:ph type="title"/>
          </p:nvPr>
        </p:nvSpPr>
        <p:spPr>
          <a:xfrm>
            <a:off x="407988" y="17384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Feature extractors, gathering data</a:t>
            </a:r>
            <a:endParaRPr/>
          </a:p>
        </p:txBody>
      </p:sp>
      <p:sp>
        <p:nvSpPr>
          <p:cNvPr id="859" name="Google Shape;859;p6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860" name="Google Shape;860;p64"/>
          <p:cNvSpPr txBox="1"/>
          <p:nvPr/>
        </p:nvSpPr>
        <p:spPr>
          <a:xfrm>
            <a:off x="408000" y="707700"/>
            <a:ext cx="94167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No dataset of real labeled acquisitions with available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→ </a:t>
            </a:r>
            <a:r>
              <a:rPr lang="en-US" sz="1800" b="1"/>
              <a:t>One had to be simulated.</a:t>
            </a:r>
            <a:r>
              <a:rPr lang="en-US" sz="1800"/>
              <a:t> Cern developed code </a:t>
            </a:r>
            <a:r>
              <a:rPr lang="en-US" sz="1800" b="1"/>
              <a:t>BLonD</a:t>
            </a:r>
            <a:r>
              <a:rPr lang="en-US" sz="1800"/>
              <a:t> was used.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When creating this simulated data, much care was taken to resemble live acquisitions to reduce the sim/real domain gap: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1"/>
              <a:t>Adapting the resolution (ns/pt), number of traces, and timings to match those of the normal Tomoscope references for the quadsplit/trisplit.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1"/>
              <a:t>Updated voltage programs</a:t>
            </a:r>
            <a:r>
              <a:rPr lang="en-US" sz="1800"/>
              <a:t> of simulation by acquiring the latest ones from the LSA settings (quadsplit) or acquiring a </a:t>
            </a:r>
            <a:r>
              <a:rPr lang="en-US" sz="1800" b="1"/>
              <a:t>reference of the design voltage</a:t>
            </a:r>
            <a:r>
              <a:rPr lang="en-US" sz="1800"/>
              <a:t> (trisplit).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1"/>
              <a:t>Added several data augmentation</a:t>
            </a:r>
            <a:r>
              <a:rPr lang="en-US" sz="1800"/>
              <a:t> steps during training to: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 b="1"/>
              <a:t>Normalise the data</a:t>
            </a:r>
            <a:r>
              <a:rPr lang="en-US" sz="1800"/>
              <a:t>: the absolute values of the simulation and the detectors don’t line up, so the data is normalised before being used as input.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 b="1"/>
              <a:t>Add noise to the data</a:t>
            </a:r>
            <a:r>
              <a:rPr lang="en-US" sz="1800"/>
              <a:t>. This is done by approximating the noise of the machine by adding some Gaussian noise to the simulated data.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 b="1"/>
              <a:t>Moving the initial injection center</a:t>
            </a:r>
            <a:r>
              <a:rPr lang="en-US" sz="1800"/>
              <a:t> of the bunch +- a few ns. This is done as sometimes the beam jitters slightly compared to the tomoscope position, and we want the feature extractor to be agnostic to this.</a:t>
            </a:r>
            <a:endParaRPr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5"/>
          <p:cNvSpPr txBox="1">
            <a:spLocks noGrp="1"/>
          </p:cNvSpPr>
          <p:nvPr>
            <p:ph type="title"/>
          </p:nvPr>
        </p:nvSpPr>
        <p:spPr>
          <a:xfrm>
            <a:off x="408000" y="373598"/>
            <a:ext cx="11376000" cy="84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Extra: Feature extractors, the datasets</a:t>
            </a:r>
            <a:endParaRPr/>
          </a:p>
        </p:txBody>
      </p:sp>
      <p:sp>
        <p:nvSpPr>
          <p:cNvPr id="867" name="Google Shape;867;p6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868" name="Google Shape;868;p65"/>
          <p:cNvSpPr txBox="1"/>
          <p:nvPr/>
        </p:nvSpPr>
        <p:spPr>
          <a:xfrm>
            <a:off x="564450" y="1222975"/>
            <a:ext cx="941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65"/>
          <p:cNvSpPr txBox="1"/>
          <p:nvPr/>
        </p:nvSpPr>
        <p:spPr>
          <a:xfrm>
            <a:off x="315775" y="627000"/>
            <a:ext cx="61770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The Quad dataset:</a:t>
            </a:r>
            <a:r>
              <a:rPr lang="en-US" sz="1800"/>
              <a:t>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Scan of absolute phase errors in range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𝜙</a:t>
            </a:r>
            <a:r>
              <a:rPr lang="en-US" sz="1800" b="1" baseline="-25000"/>
              <a:t>h=42</a:t>
            </a:r>
            <a:r>
              <a:rPr lang="en-US" sz="1800" b="1"/>
              <a:t>, 𝜙</a:t>
            </a:r>
            <a:r>
              <a:rPr lang="en-US" sz="1800" b="1" baseline="-25000"/>
              <a:t>h=84</a:t>
            </a:r>
            <a:r>
              <a:rPr lang="en-US" sz="1800" b="1"/>
              <a:t> = [-30,30]</a:t>
            </a:r>
            <a:r>
              <a:rPr lang="en-US" sz="1800"/>
              <a:t>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 total of 14641 samples in dataset.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The Tri dataset:</a:t>
            </a:r>
            <a:r>
              <a:rPr lang="en-US" sz="1800"/>
              <a:t>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Scan of absolute phase errors in range 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𝜙</a:t>
            </a:r>
            <a:r>
              <a:rPr lang="en-US" sz="1800" b="1" baseline="-25000"/>
              <a:t>h=14</a:t>
            </a:r>
            <a:r>
              <a:rPr lang="en-US" sz="1800" b="1"/>
              <a:t>, 𝜙</a:t>
            </a:r>
            <a:r>
              <a:rPr lang="en-US" sz="1800" b="1" baseline="-25000"/>
              <a:t>h=21</a:t>
            </a:r>
            <a:r>
              <a:rPr lang="en-US" sz="1800" b="1"/>
              <a:t>, = [-20,20]</a:t>
            </a:r>
            <a:r>
              <a:rPr lang="en-US" sz="1800"/>
              <a:t>, and voltage factors for </a:t>
            </a:r>
            <a:r>
              <a:rPr lang="en-US" sz="1800" i="1"/>
              <a:t>h=14</a:t>
            </a:r>
            <a:r>
              <a:rPr lang="en-US" sz="1800"/>
              <a:t> in range </a:t>
            </a:r>
            <a:r>
              <a:rPr lang="en-US" sz="1800" b="1" i="1"/>
              <a:t>v</a:t>
            </a:r>
            <a:r>
              <a:rPr lang="en-US" sz="1800" b="1" baseline="-25000"/>
              <a:t>h=14</a:t>
            </a:r>
            <a:r>
              <a:rPr lang="en-US" sz="1800" b="1"/>
              <a:t> = [0.95, 1.05]</a:t>
            </a:r>
            <a:r>
              <a:rPr lang="en-US" sz="1800"/>
              <a:t>.</a:t>
            </a:r>
            <a:r>
              <a:rPr lang="en-US" sz="1800" b="1"/>
              <a:t> 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 total of 59541 samples in dataset.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Each sample stores </a:t>
            </a:r>
            <a:r>
              <a:rPr lang="en-US" sz="1800" b="1"/>
              <a:t>the entire datamatrix</a:t>
            </a:r>
            <a:r>
              <a:rPr lang="en-US" sz="1800"/>
              <a:t> of traces along with </a:t>
            </a:r>
            <a:r>
              <a:rPr lang="en-US" sz="1800" b="1"/>
              <a:t>the label </a:t>
            </a:r>
            <a:r>
              <a:rPr lang="en-US" sz="1800"/>
              <a:t>of the offset used to simulate it.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 9:1 training/validation split was used.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Note: These same datasets are used for training of RL agents later, but then only extracted features such as end bunch-by-bunch length/intensities are given to the agents.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0" name="Google Shape;870;p65"/>
          <p:cNvPicPr preferRelativeResize="0"/>
          <p:nvPr/>
        </p:nvPicPr>
        <p:blipFill rotWithShape="1">
          <a:blip r:embed="rId3">
            <a:alphaModFix/>
          </a:blip>
          <a:srcRect t="10695" b="3943"/>
          <a:stretch/>
        </p:blipFill>
        <p:spPr>
          <a:xfrm>
            <a:off x="6297500" y="2023366"/>
            <a:ext cx="3270499" cy="2051822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65"/>
          <p:cNvSpPr txBox="1"/>
          <p:nvPr/>
        </p:nvSpPr>
        <p:spPr>
          <a:xfrm>
            <a:off x="6591257" y="1623250"/>
            <a:ext cx="287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Datamatrix (150x200)</a:t>
            </a:r>
            <a:endParaRPr/>
          </a:p>
        </p:txBody>
      </p:sp>
      <p:sp>
        <p:nvSpPr>
          <p:cNvPr id="872" name="Google Shape;872;p65"/>
          <p:cNvSpPr txBox="1"/>
          <p:nvPr/>
        </p:nvSpPr>
        <p:spPr>
          <a:xfrm>
            <a:off x="6591257" y="4198519"/>
            <a:ext cx="287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Label = [0, 0]</a:t>
            </a:r>
            <a:endParaRPr/>
          </a:p>
        </p:txBody>
      </p:sp>
      <p:sp>
        <p:nvSpPr>
          <p:cNvPr id="873" name="Google Shape;873;p65"/>
          <p:cNvSpPr/>
          <p:nvPr/>
        </p:nvSpPr>
        <p:spPr>
          <a:xfrm>
            <a:off x="7324075" y="5136450"/>
            <a:ext cx="3631200" cy="686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/>
              <a:t>Train</a:t>
            </a:r>
            <a:endParaRPr sz="2300" b="1"/>
          </a:p>
        </p:txBody>
      </p:sp>
      <p:sp>
        <p:nvSpPr>
          <p:cNvPr id="874" name="Google Shape;874;p65"/>
          <p:cNvSpPr/>
          <p:nvPr/>
        </p:nvSpPr>
        <p:spPr>
          <a:xfrm>
            <a:off x="10955275" y="5136450"/>
            <a:ext cx="637800" cy="686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/>
              <a:t>Val</a:t>
            </a:r>
            <a:endParaRPr sz="2300" b="1"/>
          </a:p>
        </p:txBody>
      </p:sp>
      <p:pic>
        <p:nvPicPr>
          <p:cNvPr id="875" name="Google Shape;875;p65"/>
          <p:cNvPicPr preferRelativeResize="0"/>
          <p:nvPr/>
        </p:nvPicPr>
        <p:blipFill rotWithShape="1">
          <a:blip r:embed="rId4">
            <a:alphaModFix/>
          </a:blip>
          <a:srcRect l="5928" t="6626" r="7893" b="4666"/>
          <a:stretch/>
        </p:blipFill>
        <p:spPr>
          <a:xfrm>
            <a:off x="9381475" y="1941950"/>
            <a:ext cx="2810525" cy="21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65"/>
          <p:cNvSpPr txBox="1"/>
          <p:nvPr/>
        </p:nvSpPr>
        <p:spPr>
          <a:xfrm>
            <a:off x="9413507" y="1655725"/>
            <a:ext cx="287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Datamatrix (150x400)</a:t>
            </a:r>
            <a:endParaRPr/>
          </a:p>
        </p:txBody>
      </p:sp>
      <p:sp>
        <p:nvSpPr>
          <p:cNvPr id="877" name="Google Shape;877;p65"/>
          <p:cNvSpPr txBox="1"/>
          <p:nvPr/>
        </p:nvSpPr>
        <p:spPr>
          <a:xfrm>
            <a:off x="9413507" y="4198519"/>
            <a:ext cx="287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Label = [0, 0, 1.0]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RF manipulations in the 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479450" y="968875"/>
            <a:ext cx="73476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Ongoing project at CERN: automate setup and optimization of RF manipulations in the PS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Presently, settings are adjusted manually, which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Takes time,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Relies on operator experience,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Risks performance inconsistency due to qualitative judgements of when the beam is “good enough”.</a:t>
            </a:r>
            <a:endParaRPr sz="2300"/>
          </a:p>
        </p:txBody>
      </p:sp>
      <p:sp>
        <p:nvSpPr>
          <p:cNvPr id="204" name="Google Shape;204;p27"/>
          <p:cNvSpPr txBox="1"/>
          <p:nvPr/>
        </p:nvSpPr>
        <p:spPr>
          <a:xfrm>
            <a:off x="408000" y="4398575"/>
            <a:ext cx="4362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Initial focus on RF splittings,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Quadruple splittings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Triple splittings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884" y="3423862"/>
            <a:ext cx="3683966" cy="25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4">
            <a:alphaModFix/>
          </a:blip>
          <a:srcRect t="11229"/>
          <a:stretch/>
        </p:blipFill>
        <p:spPr>
          <a:xfrm>
            <a:off x="7889737" y="368300"/>
            <a:ext cx="4261125" cy="28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/>
          <p:nvPr/>
        </p:nvSpPr>
        <p:spPr>
          <a:xfrm>
            <a:off x="903225" y="5181925"/>
            <a:ext cx="2756400" cy="400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4770900" y="3968750"/>
            <a:ext cx="2987400" cy="195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</a:rPr>
              <a:t>Promising results in both cases, however focus on triple splitting for this presentation!</a:t>
            </a:r>
            <a:endParaRPr sz="2300" b="1">
              <a:solidFill>
                <a:srgbClr val="FF0000"/>
              </a:solidFill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7889725" y="3232425"/>
            <a:ext cx="3991800" cy="2881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8485476" y="0"/>
            <a:ext cx="329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Bunch evolution, Quad. splitting</a:t>
            </a:r>
            <a:endParaRPr b="1"/>
          </a:p>
        </p:txBody>
      </p:sp>
      <p:sp>
        <p:nvSpPr>
          <p:cNvPr id="211" name="Google Shape;211;p27"/>
          <p:cNvSpPr txBox="1"/>
          <p:nvPr/>
        </p:nvSpPr>
        <p:spPr>
          <a:xfrm rot="-5400000">
            <a:off x="7072101" y="4588426"/>
            <a:ext cx="208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turn/185</a:t>
            </a:r>
            <a:endParaRPr sz="1200"/>
          </a:p>
        </p:txBody>
      </p:sp>
      <p:sp>
        <p:nvSpPr>
          <p:cNvPr id="212" name="Google Shape;212;p27"/>
          <p:cNvSpPr txBox="1"/>
          <p:nvPr/>
        </p:nvSpPr>
        <p:spPr>
          <a:xfrm>
            <a:off x="9266666" y="5745035"/>
            <a:ext cx="173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 [ns]</a:t>
            </a:r>
            <a:endParaRPr sz="1200"/>
          </a:p>
        </p:txBody>
      </p:sp>
      <p:sp>
        <p:nvSpPr>
          <p:cNvPr id="213" name="Google Shape;213;p27"/>
          <p:cNvSpPr txBox="1"/>
          <p:nvPr/>
        </p:nvSpPr>
        <p:spPr>
          <a:xfrm>
            <a:off x="7911113" y="3125675"/>
            <a:ext cx="44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Bunch evolution, triple splitting</a:t>
            </a:r>
            <a:endParaRPr b="1"/>
          </a:p>
        </p:txBody>
      </p:sp>
      <p:sp>
        <p:nvSpPr>
          <p:cNvPr id="214" name="Google Shape;214;p27"/>
          <p:cNvSpPr txBox="1"/>
          <p:nvPr/>
        </p:nvSpPr>
        <p:spPr>
          <a:xfrm rot="-5400000">
            <a:off x="6421050" y="1550550"/>
            <a:ext cx="347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turn/400</a:t>
            </a:r>
            <a:endParaRPr sz="1200"/>
          </a:p>
        </p:txBody>
      </p:sp>
      <p:sp>
        <p:nvSpPr>
          <p:cNvPr id="215" name="Google Shape;215;p27"/>
          <p:cNvSpPr txBox="1"/>
          <p:nvPr/>
        </p:nvSpPr>
        <p:spPr>
          <a:xfrm>
            <a:off x="8926932" y="2959267"/>
            <a:ext cx="24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 [0.5ns]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l="5995" t="9616" r="5960"/>
          <a:stretch/>
        </p:blipFill>
        <p:spPr>
          <a:xfrm>
            <a:off x="5434438" y="3422350"/>
            <a:ext cx="3083075" cy="23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169350" y="342375"/>
            <a:ext cx="118533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triple splitting: Parameters, Observables and Goal</a:t>
            </a:r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4" name="Google Shape;224;p28"/>
          <p:cNvSpPr txBox="1"/>
          <p:nvPr/>
        </p:nvSpPr>
        <p:spPr>
          <a:xfrm>
            <a:off x="6889550" y="675075"/>
            <a:ext cx="351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/>
              <a:t>RF voltage program</a:t>
            </a:r>
            <a:endParaRPr b="1" i="1"/>
          </a:p>
        </p:txBody>
      </p:sp>
      <p:sp>
        <p:nvSpPr>
          <p:cNvPr id="225" name="Google Shape;225;p28"/>
          <p:cNvSpPr txBox="1"/>
          <p:nvPr/>
        </p:nvSpPr>
        <p:spPr>
          <a:xfrm>
            <a:off x="280775" y="918400"/>
            <a:ext cx="6097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/>
              <a:t>Three main parameters to optimize (chosen)</a:t>
            </a:r>
            <a:r>
              <a:rPr lang="en-US" sz="1900"/>
              <a:t>: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Phases and voltage,</a:t>
            </a:r>
            <a:endParaRPr sz="19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900" b="1"/>
              <a:t>              , and        .</a:t>
            </a:r>
            <a:endParaRPr sz="1900"/>
          </a:p>
        </p:txBody>
      </p:sp>
      <p:pic>
        <p:nvPicPr>
          <p:cNvPr id="226" name="Google Shape;226;p28" descr="{&quot;mathml&quot;:&quot;&lt;math style=\&quot;font-family:stix;font-size:16px;\&quot; xmlns=\&quot;http://www.w3.org/1998/Math/MathML\&quot;&gt;&lt;mstyle mathsize=\&quot;16px\&quot;&gt;&lt;msub&gt;&lt;mi mathvariant=\&quot;bold-italic\&quot;&gt;&amp;#x3D5;&lt;/mi&gt;&lt;mn mathvariant=\&quot;bold\&quot;&gt;14&lt;/mn&gt;&lt;/msub&gt;&lt;mo mathvariant=\&quot;bold\&quot;&gt;,&lt;/mo&gt;&lt;mo mathvariant=\&quot;bold\&quot;&gt;&amp;#xA0;&lt;/mo&gt;&lt;msub&gt;&lt;mi mathvariant=\&quot;bold-italic\&quot;&gt;&amp;#x3D5;&lt;/mi&gt;&lt;mn mathvariant=\&quot;bold\&quot;&gt;21&lt;/mn&gt;&lt;/msub&gt;&lt;/mstyle&gt;&lt;/math&gt;&quot;,&quot;truncated&quot;:false}" title="bold italic ϕ subscript bold 14 bold comma bold space bold italic ϕ subscript bold 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0324" y="1614250"/>
            <a:ext cx="920883" cy="2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200000" y="2621125"/>
            <a:ext cx="53514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/>
              <a:t>Goal: </a:t>
            </a:r>
            <a:endParaRPr sz="1900" b="1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All bunch-by-bunch observables equal after splitting.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Quality measured through Mean Square Error (MSE)  between bunches after splitting.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2000" b="1"/>
              <a:t>+ :</a:t>
            </a:r>
            <a:r>
              <a:rPr lang="en-US" sz="2000"/>
              <a:t> Single metric that judges overall splitting quality.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b="1"/>
              <a:t>- :</a:t>
            </a:r>
            <a:r>
              <a:rPr lang="en-US" sz="2000"/>
              <a:t> Many local minima…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8" descr="V_{14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2875" y="1614250"/>
            <a:ext cx="3839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/>
          <p:nvPr/>
        </p:nvSpPr>
        <p:spPr>
          <a:xfrm>
            <a:off x="5982263" y="4057375"/>
            <a:ext cx="438331" cy="1408813"/>
          </a:xfrm>
          <a:custGeom>
            <a:avLst/>
            <a:gdLst/>
            <a:ahLst/>
            <a:cxnLst/>
            <a:rect l="l" t="t" r="r" b="b"/>
            <a:pathLst>
              <a:path w="29956" h="12117" extrusionOk="0">
                <a:moveTo>
                  <a:pt x="0" y="12117"/>
                </a:moveTo>
                <a:cubicBezTo>
                  <a:pt x="673" y="11612"/>
                  <a:pt x="2749" y="10491"/>
                  <a:pt x="4039" y="9088"/>
                </a:cubicBezTo>
                <a:cubicBezTo>
                  <a:pt x="5329" y="7686"/>
                  <a:pt x="6115" y="5217"/>
                  <a:pt x="7742" y="3702"/>
                </a:cubicBezTo>
                <a:cubicBezTo>
                  <a:pt x="9369" y="2187"/>
                  <a:pt x="11668" y="0"/>
                  <a:pt x="13800" y="0"/>
                </a:cubicBezTo>
                <a:cubicBezTo>
                  <a:pt x="15932" y="0"/>
                  <a:pt x="18793" y="2636"/>
                  <a:pt x="20532" y="3702"/>
                </a:cubicBezTo>
                <a:cubicBezTo>
                  <a:pt x="22271" y="4768"/>
                  <a:pt x="22663" y="4993"/>
                  <a:pt x="24234" y="6395"/>
                </a:cubicBezTo>
                <a:cubicBezTo>
                  <a:pt x="25805" y="7798"/>
                  <a:pt x="29002" y="11163"/>
                  <a:pt x="29956" y="12117"/>
                </a:cubicBezTo>
              </a:path>
            </a:pathLst>
          </a:cu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30" name="Google Shape;230;p28"/>
          <p:cNvCxnSpPr/>
          <p:nvPr/>
        </p:nvCxnSpPr>
        <p:spPr>
          <a:xfrm>
            <a:off x="6024575" y="5058375"/>
            <a:ext cx="353700" cy="81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31" name="Google Shape;231;p28"/>
          <p:cNvSpPr txBox="1"/>
          <p:nvPr/>
        </p:nvSpPr>
        <p:spPr>
          <a:xfrm>
            <a:off x="200000" y="1958275"/>
            <a:ext cx="4788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/>
              <a:t>Observables:</a:t>
            </a:r>
            <a:endParaRPr sz="1900" b="1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Final bunch </a:t>
            </a:r>
            <a:r>
              <a:rPr lang="en-US" sz="1900" b="1">
                <a:solidFill>
                  <a:schemeClr val="dk1"/>
                </a:solidFill>
              </a:rPr>
              <a:t>profiles</a:t>
            </a:r>
            <a:r>
              <a:rPr lang="en-US" sz="1900"/>
              <a:t>, </a:t>
            </a:r>
            <a:endParaRPr sz="19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final bunch-by-bunch </a:t>
            </a:r>
            <a:r>
              <a:rPr lang="en-US" sz="1900" b="1">
                <a:solidFill>
                  <a:srgbClr val="38761D"/>
                </a:solidFill>
              </a:rPr>
              <a:t>length</a:t>
            </a:r>
            <a:r>
              <a:rPr lang="en-US" sz="1900"/>
              <a:t> + </a:t>
            </a:r>
            <a:r>
              <a:rPr lang="en-US" sz="1900" b="1">
                <a:solidFill>
                  <a:srgbClr val="FF9900"/>
                </a:solidFill>
              </a:rPr>
              <a:t>intensity</a:t>
            </a:r>
            <a:r>
              <a:rPr lang="en-US" sz="1900"/>
              <a:t>.</a:t>
            </a:r>
            <a:endParaRPr/>
          </a:p>
        </p:txBody>
      </p:sp>
      <p:cxnSp>
        <p:nvCxnSpPr>
          <p:cNvPr id="232" name="Google Shape;232;p28"/>
          <p:cNvCxnSpPr/>
          <p:nvPr/>
        </p:nvCxnSpPr>
        <p:spPr>
          <a:xfrm>
            <a:off x="3560600" y="2498725"/>
            <a:ext cx="2328300" cy="2054400"/>
          </a:xfrm>
          <a:prstGeom prst="bentConnector3">
            <a:avLst>
              <a:gd name="adj1" fmla="val 7939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3" name="Google Shape;23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3520" y="3422351"/>
            <a:ext cx="3018030" cy="229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 rotWithShape="1">
          <a:blip r:embed="rId7">
            <a:alphaModFix/>
          </a:blip>
          <a:srcRect l="6448" t="8817" r="8030"/>
          <a:stretch/>
        </p:blipFill>
        <p:spPr>
          <a:xfrm>
            <a:off x="5970700" y="1075275"/>
            <a:ext cx="5351301" cy="20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/>
          <p:nvPr/>
        </p:nvSpPr>
        <p:spPr>
          <a:xfrm>
            <a:off x="6791038" y="3998625"/>
            <a:ext cx="438331" cy="1408813"/>
          </a:xfrm>
          <a:custGeom>
            <a:avLst/>
            <a:gdLst/>
            <a:ahLst/>
            <a:cxnLst/>
            <a:rect l="l" t="t" r="r" b="b"/>
            <a:pathLst>
              <a:path w="29956" h="12117" extrusionOk="0">
                <a:moveTo>
                  <a:pt x="0" y="12117"/>
                </a:moveTo>
                <a:cubicBezTo>
                  <a:pt x="673" y="11612"/>
                  <a:pt x="2749" y="10491"/>
                  <a:pt x="4039" y="9088"/>
                </a:cubicBezTo>
                <a:cubicBezTo>
                  <a:pt x="5329" y="7686"/>
                  <a:pt x="6115" y="5217"/>
                  <a:pt x="7742" y="3702"/>
                </a:cubicBezTo>
                <a:cubicBezTo>
                  <a:pt x="9369" y="2187"/>
                  <a:pt x="11668" y="0"/>
                  <a:pt x="13800" y="0"/>
                </a:cubicBezTo>
                <a:cubicBezTo>
                  <a:pt x="15932" y="0"/>
                  <a:pt x="18793" y="2636"/>
                  <a:pt x="20532" y="3702"/>
                </a:cubicBezTo>
                <a:cubicBezTo>
                  <a:pt x="22271" y="4768"/>
                  <a:pt x="22663" y="4993"/>
                  <a:pt x="24234" y="6395"/>
                </a:cubicBezTo>
                <a:cubicBezTo>
                  <a:pt x="25805" y="7798"/>
                  <a:pt x="29002" y="11163"/>
                  <a:pt x="29956" y="12117"/>
                </a:cubicBezTo>
              </a:path>
            </a:pathLst>
          </a:cu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Google Shape;236;p28"/>
          <p:cNvSpPr/>
          <p:nvPr/>
        </p:nvSpPr>
        <p:spPr>
          <a:xfrm>
            <a:off x="7607238" y="3998625"/>
            <a:ext cx="438331" cy="1408813"/>
          </a:xfrm>
          <a:custGeom>
            <a:avLst/>
            <a:gdLst/>
            <a:ahLst/>
            <a:cxnLst/>
            <a:rect l="l" t="t" r="r" b="b"/>
            <a:pathLst>
              <a:path w="29956" h="12117" extrusionOk="0">
                <a:moveTo>
                  <a:pt x="0" y="12117"/>
                </a:moveTo>
                <a:cubicBezTo>
                  <a:pt x="673" y="11612"/>
                  <a:pt x="2749" y="10491"/>
                  <a:pt x="4039" y="9088"/>
                </a:cubicBezTo>
                <a:cubicBezTo>
                  <a:pt x="5329" y="7686"/>
                  <a:pt x="6115" y="5217"/>
                  <a:pt x="7742" y="3702"/>
                </a:cubicBezTo>
                <a:cubicBezTo>
                  <a:pt x="9369" y="2187"/>
                  <a:pt x="11668" y="0"/>
                  <a:pt x="13800" y="0"/>
                </a:cubicBezTo>
                <a:cubicBezTo>
                  <a:pt x="15932" y="0"/>
                  <a:pt x="18793" y="2636"/>
                  <a:pt x="20532" y="3702"/>
                </a:cubicBezTo>
                <a:cubicBezTo>
                  <a:pt x="22271" y="4768"/>
                  <a:pt x="22663" y="4993"/>
                  <a:pt x="24234" y="6395"/>
                </a:cubicBezTo>
                <a:cubicBezTo>
                  <a:pt x="25805" y="7798"/>
                  <a:pt x="29002" y="11163"/>
                  <a:pt x="29956" y="12117"/>
                </a:cubicBezTo>
              </a:path>
            </a:pathLst>
          </a:cu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37" name="Google Shape;237;p28"/>
          <p:cNvCxnSpPr/>
          <p:nvPr/>
        </p:nvCxnSpPr>
        <p:spPr>
          <a:xfrm>
            <a:off x="6863450" y="5007713"/>
            <a:ext cx="335100" cy="141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8" name="Google Shape;238;p28"/>
          <p:cNvCxnSpPr/>
          <p:nvPr/>
        </p:nvCxnSpPr>
        <p:spPr>
          <a:xfrm rot="10800000" flipH="1">
            <a:off x="7663950" y="4993475"/>
            <a:ext cx="324900" cy="171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39" name="Google Shape;239;p28"/>
          <p:cNvSpPr/>
          <p:nvPr/>
        </p:nvSpPr>
        <p:spPr>
          <a:xfrm>
            <a:off x="8982800" y="5452088"/>
            <a:ext cx="2615400" cy="7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28"/>
          <p:cNvCxnSpPr/>
          <p:nvPr/>
        </p:nvCxnSpPr>
        <p:spPr>
          <a:xfrm rot="10800000">
            <a:off x="8478200" y="5181188"/>
            <a:ext cx="504600" cy="270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28"/>
          <p:cNvSpPr txBox="1"/>
          <p:nvPr/>
        </p:nvSpPr>
        <p:spPr>
          <a:xfrm rot="-5400000">
            <a:off x="7696918" y="4386447"/>
            <a:ext cx="188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turn/185</a:t>
            </a:r>
            <a:endParaRPr sz="1200"/>
          </a:p>
        </p:txBody>
      </p:sp>
      <p:sp>
        <p:nvSpPr>
          <p:cNvPr id="242" name="Google Shape;242;p28"/>
          <p:cNvSpPr txBox="1"/>
          <p:nvPr/>
        </p:nvSpPr>
        <p:spPr>
          <a:xfrm>
            <a:off x="9544006" y="5543205"/>
            <a:ext cx="14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 [ns]</a:t>
            </a:r>
            <a:endParaRPr sz="1200"/>
          </a:p>
        </p:txBody>
      </p:sp>
      <p:sp>
        <p:nvSpPr>
          <p:cNvPr id="243" name="Google Shape;243;p28"/>
          <p:cNvSpPr txBox="1"/>
          <p:nvPr/>
        </p:nvSpPr>
        <p:spPr>
          <a:xfrm>
            <a:off x="8423450" y="3177400"/>
            <a:ext cx="367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Bunch evolution</a:t>
            </a:r>
            <a:endParaRPr b="1"/>
          </a:p>
        </p:txBody>
      </p:sp>
      <p:sp>
        <p:nvSpPr>
          <p:cNvPr id="244" name="Google Shape;244;p28"/>
          <p:cNvSpPr txBox="1"/>
          <p:nvPr/>
        </p:nvSpPr>
        <p:spPr>
          <a:xfrm>
            <a:off x="5192750" y="3170150"/>
            <a:ext cx="367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Final profile</a:t>
            </a:r>
            <a:endParaRPr b="1"/>
          </a:p>
        </p:txBody>
      </p:sp>
      <p:sp>
        <p:nvSpPr>
          <p:cNvPr id="245" name="Google Shape;245;p28"/>
          <p:cNvSpPr txBox="1"/>
          <p:nvPr/>
        </p:nvSpPr>
        <p:spPr>
          <a:xfrm>
            <a:off x="6413181" y="5543205"/>
            <a:ext cx="14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bins</a:t>
            </a:r>
            <a:endParaRPr sz="1200"/>
          </a:p>
        </p:txBody>
      </p:sp>
      <p:sp>
        <p:nvSpPr>
          <p:cNvPr id="246" name="Google Shape;246;p28"/>
          <p:cNvSpPr txBox="1"/>
          <p:nvPr/>
        </p:nvSpPr>
        <p:spPr>
          <a:xfrm>
            <a:off x="8569575" y="3127880"/>
            <a:ext cx="3273900" cy="129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Three </a:t>
            </a:r>
            <a:r>
              <a:rPr lang="en-US" sz="1800" b="1">
                <a:solidFill>
                  <a:srgbClr val="FF0000"/>
                </a:solidFill>
              </a:rPr>
              <a:t>simultaneously</a:t>
            </a:r>
            <a:r>
              <a:rPr lang="en-US" sz="1800">
                <a:solidFill>
                  <a:srgbClr val="FF0000"/>
                </a:solidFill>
              </a:rPr>
              <a:t> active cavities with different voltages </a:t>
            </a: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→ </a:t>
            </a:r>
            <a:r>
              <a:rPr lang="en-US" sz="1800" b="1">
                <a:solidFill>
                  <a:srgbClr val="FF0000"/>
                </a:solidFill>
              </a:rPr>
              <a:t>Non-linear</a:t>
            </a:r>
            <a:r>
              <a:rPr lang="en-US" sz="1800">
                <a:solidFill>
                  <a:srgbClr val="FF0000"/>
                </a:solidFill>
              </a:rPr>
              <a:t> interactions, </a:t>
            </a:r>
            <a:r>
              <a:rPr lang="en-US" sz="1800" b="1">
                <a:solidFill>
                  <a:srgbClr val="FF0000"/>
                </a:solidFill>
              </a:rPr>
              <a:t>difficult to optimize</a:t>
            </a:r>
            <a:r>
              <a:rPr lang="en-US" sz="1800">
                <a:solidFill>
                  <a:srgbClr val="FF0000"/>
                </a:solidFill>
              </a:rPr>
              <a:t>...</a:t>
            </a:r>
            <a:endParaRPr sz="1100">
              <a:solidFill>
                <a:srgbClr val="FF0000"/>
              </a:solidFill>
            </a:endParaRPr>
          </a:p>
        </p:txBody>
      </p:sp>
      <p:cxnSp>
        <p:nvCxnSpPr>
          <p:cNvPr id="247" name="Google Shape;247;p28"/>
          <p:cNvCxnSpPr/>
          <p:nvPr/>
        </p:nvCxnSpPr>
        <p:spPr>
          <a:xfrm rot="10800000">
            <a:off x="9294525" y="2521263"/>
            <a:ext cx="894300" cy="606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8" name="Google Shape;248;p28"/>
          <p:cNvSpPr txBox="1"/>
          <p:nvPr/>
        </p:nvSpPr>
        <p:spPr>
          <a:xfrm>
            <a:off x="7378850" y="5679725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Figures from simulations</a:t>
            </a:r>
            <a:endParaRPr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407975" y="1709750"/>
            <a:ext cx="11464200" cy="285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2: Automation through ML</a:t>
            </a:r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407987" y="4589463"/>
            <a:ext cx="11376000" cy="150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US"/>
              <a:t>Applying Reinforcement Learning to efficiently optimize the triple splitting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Overview of the setup: Two main ML components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1561625" y="1624750"/>
            <a:ext cx="3537300" cy="2878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Feature extractor (CNN)</a:t>
            </a:r>
            <a:endParaRPr sz="2600"/>
          </a:p>
        </p:txBody>
      </p:sp>
      <p:sp>
        <p:nvSpPr>
          <p:cNvPr id="265" name="Google Shape;265;p30"/>
          <p:cNvSpPr/>
          <p:nvPr/>
        </p:nvSpPr>
        <p:spPr>
          <a:xfrm>
            <a:off x="7000975" y="1624750"/>
            <a:ext cx="3537300" cy="28788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RL-Agent(s)</a:t>
            </a:r>
            <a:endParaRPr sz="2600"/>
          </a:p>
        </p:txBody>
      </p:sp>
      <p:sp>
        <p:nvSpPr>
          <p:cNvPr id="266" name="Google Shape;266;p30"/>
          <p:cNvSpPr txBox="1"/>
          <p:nvPr/>
        </p:nvSpPr>
        <p:spPr>
          <a:xfrm>
            <a:off x="836375" y="4689100"/>
            <a:ext cx="4987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Based on supervised learning and computer vision approach to </a:t>
            </a:r>
            <a:r>
              <a:rPr lang="en-US" sz="2000" b="1"/>
              <a:t>process more information and downscale it to simple, actionable parameters</a:t>
            </a:r>
            <a:r>
              <a:rPr lang="en-US" sz="2000"/>
              <a:t>.</a:t>
            </a:r>
            <a:endParaRPr sz="2000"/>
          </a:p>
        </p:txBody>
      </p:sp>
      <p:sp>
        <p:nvSpPr>
          <p:cNvPr id="267" name="Google Shape;267;p30"/>
          <p:cNvSpPr txBox="1"/>
          <p:nvPr/>
        </p:nvSpPr>
        <p:spPr>
          <a:xfrm>
            <a:off x="6371725" y="4787775"/>
            <a:ext cx="4795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Based on deep reinforcement learning to </a:t>
            </a:r>
            <a:r>
              <a:rPr lang="en-US" sz="2000" b="1"/>
              <a:t>train an agent to complete a task by taking correct actions</a:t>
            </a:r>
            <a:r>
              <a:rPr lang="en-US" sz="2000"/>
              <a:t>, i.e. actually optimizing a splitting.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219844" y="368300"/>
            <a:ext cx="53646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The feature extractor</a:t>
            </a: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458500" y="1218550"/>
            <a:ext cx="659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 </a:t>
            </a:r>
            <a:r>
              <a:rPr lang="en-US" sz="2000" i="1"/>
              <a:t>supervised</a:t>
            </a:r>
            <a:r>
              <a:rPr lang="en-US" sz="2000"/>
              <a:t> </a:t>
            </a:r>
            <a:r>
              <a:rPr lang="en-US" sz="2000" b="1"/>
              <a:t>C</a:t>
            </a:r>
            <a:r>
              <a:rPr lang="en-US" sz="2000"/>
              <a:t>onvolutional </a:t>
            </a:r>
            <a:r>
              <a:rPr lang="en-US" sz="2000" b="1"/>
              <a:t>N</a:t>
            </a:r>
            <a:r>
              <a:rPr lang="en-US" sz="2000"/>
              <a:t>eural </a:t>
            </a:r>
            <a:r>
              <a:rPr lang="en-US" sz="2000" b="1"/>
              <a:t>N</a:t>
            </a:r>
            <a:r>
              <a:rPr lang="en-US" sz="2000"/>
              <a:t>etwork (CNN)</a:t>
            </a:r>
            <a:endParaRPr sz="2000"/>
          </a:p>
        </p:txBody>
      </p:sp>
      <p:pic>
        <p:nvPicPr>
          <p:cNvPr id="276" name="Google Shape;2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250" y="827840"/>
            <a:ext cx="5364601" cy="521586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 txBox="1"/>
          <p:nvPr/>
        </p:nvSpPr>
        <p:spPr>
          <a:xfrm>
            <a:off x="1193825" y="3168350"/>
            <a:ext cx="5496300" cy="800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Data: series of bunch profiles over time. Similar to an image.</a:t>
            </a:r>
            <a:endParaRPr sz="2000"/>
          </a:p>
        </p:txBody>
      </p:sp>
      <p:sp>
        <p:nvSpPr>
          <p:cNvPr id="278" name="Google Shape;278;p31"/>
          <p:cNvSpPr txBox="1"/>
          <p:nvPr/>
        </p:nvSpPr>
        <p:spPr>
          <a:xfrm>
            <a:off x="1011125" y="1911275"/>
            <a:ext cx="5861700" cy="800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Simulated dataset using the BLonD  tracking code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Necessary to acquire enough labeled data</a:t>
            </a:r>
            <a:endParaRPr sz="2000"/>
          </a:p>
        </p:txBody>
      </p:sp>
      <p:sp>
        <p:nvSpPr>
          <p:cNvPr id="279" name="Google Shape;279;p31"/>
          <p:cNvSpPr txBox="1"/>
          <p:nvPr/>
        </p:nvSpPr>
        <p:spPr>
          <a:xfrm>
            <a:off x="2182775" y="4346563"/>
            <a:ext cx="3518400" cy="492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Predicts                                .</a:t>
            </a:r>
            <a:endParaRPr sz="2000"/>
          </a:p>
        </p:txBody>
      </p:sp>
      <p:pic>
        <p:nvPicPr>
          <p:cNvPr id="280" name="Google Shape;280;p31" descr=" \phi_{14,err},  \phi_{21,err}, V_{14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328" y="4451675"/>
            <a:ext cx="2049325" cy="2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/>
        </p:nvSpPr>
        <p:spPr>
          <a:xfrm>
            <a:off x="1926875" y="5066450"/>
            <a:ext cx="4030200" cy="800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Works in simulation</a:t>
            </a:r>
            <a:r>
              <a:rPr lang="en-US" sz="2000"/>
              <a:t>, with small prediction errors!</a:t>
            </a:r>
            <a:endParaRPr sz="2000"/>
          </a:p>
        </p:txBody>
      </p:sp>
      <p:cxnSp>
        <p:nvCxnSpPr>
          <p:cNvPr id="282" name="Google Shape;282;p31"/>
          <p:cNvCxnSpPr>
            <a:stCxn id="277" idx="3"/>
          </p:cNvCxnSpPr>
          <p:nvPr/>
        </p:nvCxnSpPr>
        <p:spPr>
          <a:xfrm rot="10800000" flipH="1">
            <a:off x="6690125" y="3189050"/>
            <a:ext cx="12687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31"/>
          <p:cNvCxnSpPr>
            <a:stCxn id="278" idx="3"/>
          </p:cNvCxnSpPr>
          <p:nvPr/>
        </p:nvCxnSpPr>
        <p:spPr>
          <a:xfrm rot="10800000" flipH="1">
            <a:off x="6872825" y="1463375"/>
            <a:ext cx="1644900" cy="84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31"/>
          <p:cNvCxnSpPr>
            <a:stCxn id="279" idx="3"/>
          </p:cNvCxnSpPr>
          <p:nvPr/>
        </p:nvCxnSpPr>
        <p:spPr>
          <a:xfrm>
            <a:off x="5701175" y="4592863"/>
            <a:ext cx="3066600" cy="76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4008</Words>
  <Application>Microsoft Office PowerPoint</Application>
  <PresentationFormat>Bredbild</PresentationFormat>
  <Paragraphs>689</Paragraphs>
  <Slides>43</Slides>
  <Notes>43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Reinforcement Learning applied to Optimization of LHC beams in the CERN Proton Synchrotron</vt:lpstr>
      <vt:lpstr>Part 1: Introduction and motivation</vt:lpstr>
      <vt:lpstr>The CERN accelerator complex</vt:lpstr>
      <vt:lpstr>RF manipulations in the PS</vt:lpstr>
      <vt:lpstr>RF manipulations in the PS </vt:lpstr>
      <vt:lpstr>The triple splitting: Parameters, Observables and Goal</vt:lpstr>
      <vt:lpstr>Part 2: Automation through ML</vt:lpstr>
      <vt:lpstr>Overview of the setup: Two main ML components </vt:lpstr>
      <vt:lpstr>The feature extractor</vt:lpstr>
      <vt:lpstr>The RL-agent</vt:lpstr>
      <vt:lpstr>Trial and error: different attempted approaches</vt:lpstr>
      <vt:lpstr>The phase and voltage losses</vt:lpstr>
      <vt:lpstr>Segmented RL-Agents: Setup and sim. results</vt:lpstr>
      <vt:lpstr>Segmented RL-Agents: direct application  </vt:lpstr>
      <vt:lpstr>Segmented RL-Agents: Add initial guess from CNN  </vt:lpstr>
      <vt:lpstr>Segmented RL-Agents: Final setup</vt:lpstr>
      <vt:lpstr>Part 3: Operational results</vt:lpstr>
      <vt:lpstr>Results: SAC-Phase/Volt-Sim2Real + Feat. extr. </vt:lpstr>
      <vt:lpstr>Results: SAC-Phase/Volt-Sim2Real + Feat. extr. </vt:lpstr>
      <vt:lpstr>Conclusion: Triple splitting agents </vt:lpstr>
      <vt:lpstr>Thank you for listening! Questions?</vt:lpstr>
      <vt:lpstr>Links and contact information</vt:lpstr>
      <vt:lpstr>PowerPoint-presentation</vt:lpstr>
      <vt:lpstr>PowerPoint-presentation</vt:lpstr>
      <vt:lpstr>Extra results: 11 sample episodes  </vt:lpstr>
      <vt:lpstr>Extra: Examples of poor/optimized triple splitting </vt:lpstr>
      <vt:lpstr>PowerPoint-presentation</vt:lpstr>
      <vt:lpstr>Extra: The phase loss, scanning phases for set voltages</vt:lpstr>
      <vt:lpstr>Extra: Plots of phase/voltage optimization in example episode </vt:lpstr>
      <vt:lpstr>Example: Segmented RL-Agents only (no init. guess from CNN) </vt:lpstr>
      <vt:lpstr>PowerPoint-presentation</vt:lpstr>
      <vt:lpstr>Example: Segmented RL-Agents only (no init. guess from CNN), conclusion  </vt:lpstr>
      <vt:lpstr>Extra: Approach for Quadruple splitting</vt:lpstr>
      <vt:lpstr>Extra: Quadruple splitting: Training and simulation results</vt:lpstr>
      <vt:lpstr>Extra: MD setup: Quadsplit, SAC-p42/p84 </vt:lpstr>
      <vt:lpstr>Extra: MD Result: SAC-p42/p84 (Quadsplit)  </vt:lpstr>
      <vt:lpstr>Extra: MD Result: Quadsplit, SAC-p42/p84  </vt:lpstr>
      <vt:lpstr>Extra: MD Result: SAC-p42/p84 (Quadsplit) </vt:lpstr>
      <vt:lpstr>Extra: MD Result: SAC-p42/p84 (Quadsplit)   </vt:lpstr>
      <vt:lpstr>Extra: Conclusion: Quad splitting agents </vt:lpstr>
      <vt:lpstr>PowerPoint-presentation</vt:lpstr>
      <vt:lpstr>Extra: Feature extractors, gathering data</vt:lpstr>
      <vt:lpstr>Extra: Feature extractors, the datasets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applied to Optimization of LHC beams in the CERN Proton Synchrotron</dc:title>
  <cp:lastModifiedBy>Joel Wulff</cp:lastModifiedBy>
  <cp:revision>1</cp:revision>
  <dcterms:modified xsi:type="dcterms:W3CDTF">2022-11-02T14:03:40Z</dcterms:modified>
</cp:coreProperties>
</file>