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816" r:id="rId2"/>
    <p:sldId id="759" r:id="rId3"/>
    <p:sldId id="751" r:id="rId4"/>
    <p:sldId id="320" r:id="rId5"/>
    <p:sldId id="481" r:id="rId6"/>
    <p:sldId id="572" r:id="rId7"/>
    <p:sldId id="569" r:id="rId8"/>
    <p:sldId id="558" r:id="rId9"/>
    <p:sldId id="704" r:id="rId10"/>
    <p:sldId id="833" r:id="rId11"/>
    <p:sldId id="908" r:id="rId12"/>
    <p:sldId id="841" r:id="rId13"/>
    <p:sldId id="706" r:id="rId14"/>
    <p:sldId id="895" r:id="rId15"/>
    <p:sldId id="903" r:id="rId16"/>
    <p:sldId id="804" r:id="rId17"/>
    <p:sldId id="886" r:id="rId18"/>
    <p:sldId id="887" r:id="rId19"/>
    <p:sldId id="888" r:id="rId20"/>
    <p:sldId id="889" r:id="rId21"/>
    <p:sldId id="805" r:id="rId22"/>
    <p:sldId id="848" r:id="rId23"/>
    <p:sldId id="896" r:id="rId24"/>
    <p:sldId id="768" r:id="rId25"/>
    <p:sldId id="860" r:id="rId26"/>
    <p:sldId id="910" r:id="rId27"/>
    <p:sldId id="505" r:id="rId28"/>
    <p:sldId id="916" r:id="rId29"/>
  </p:sldIdLst>
  <p:sldSz cx="12192000" cy="6858000"/>
  <p:notesSz cx="6858000" cy="9144000"/>
  <p:embeddedFontLst>
    <p:embeddedFont>
      <p:font typeface="Futura Lt BT" panose="020B0402020204020303" pitchFamily="34" charset="0"/>
      <p:regular r:id="rId32"/>
      <p:italic r:id="rId33"/>
    </p:embeddedFont>
    <p:embeddedFont>
      <p:font typeface="Futura XBlkCnIt BT" panose="020B0806020204090204" pitchFamily="34" charset="0"/>
      <p:regular r:id="rId34"/>
    </p:embeddedFont>
    <p:embeddedFont>
      <p:font typeface="Futura LtCn BT" panose="020B0408020204030204" pitchFamily="34" charset="0"/>
      <p:regular r:id="rId35"/>
    </p:embeddedFont>
    <p:embeddedFont>
      <p:font typeface="Futura BdCn BT" panose="020B0706020204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utura Hv BT" panose="020B070202020402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00"/>
    <a:srgbClr val="434343"/>
    <a:srgbClr val="FFFF00"/>
    <a:srgbClr val="0001FC"/>
    <a:srgbClr val="9598E6"/>
    <a:srgbClr val="CA1B1D"/>
    <a:srgbClr val="FF0000"/>
    <a:srgbClr val="1B48D1"/>
    <a:srgbClr val="B0B5BA"/>
    <a:srgbClr val="68A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5233" autoAdjust="0"/>
  </p:normalViewPr>
  <p:slideViewPr>
    <p:cSldViewPr snapToGrid="0">
      <p:cViewPr varScale="1">
        <p:scale>
          <a:sx n="105" d="100"/>
          <a:sy n="105" d="100"/>
        </p:scale>
        <p:origin x="258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252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10087-FBF2-4B7C-9BF7-D3C0D50C1A0B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65D62-FD92-4A02-AA52-57D2B582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2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455ED-FC79-4D5D-950A-5CC2B4DE4732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28877-B7BA-405D-9EA7-AA70BB8D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4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66E00-461C-440E-B98D-FE0712BB148C}" type="datetime1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85D9-F6B7-4D0C-869E-C0FF6E36E613}" type="datetime1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B7D03-AE66-4375-86E4-3ADF0DD4A6A0}" type="datetime1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129" y="925484"/>
            <a:ext cx="10515600" cy="4351338"/>
          </a:xfrm>
        </p:spPr>
        <p:txBody>
          <a:bodyPr/>
          <a:lstStyle>
            <a:lvl1pPr>
              <a:defRPr>
                <a:latin typeface="Futura Lt BT" panose="020B0402020204020303" pitchFamily="34" charset="0"/>
              </a:defRPr>
            </a:lvl1pPr>
            <a:lvl2pPr>
              <a:defRPr>
                <a:latin typeface="Futura Lt BT" panose="020B0402020204020303" pitchFamily="34" charset="0"/>
              </a:defRPr>
            </a:lvl2pPr>
            <a:lvl3pPr>
              <a:defRPr>
                <a:latin typeface="Futura Lt BT" panose="020B0402020204020303" pitchFamily="34" charset="0"/>
              </a:defRPr>
            </a:lvl3pPr>
            <a:lvl4pPr>
              <a:defRPr>
                <a:latin typeface="Futura Lt BT" panose="020B0402020204020303" pitchFamily="34" charset="0"/>
              </a:defRPr>
            </a:lvl4pPr>
            <a:lvl5pPr>
              <a:defRPr>
                <a:latin typeface="Futura Lt BT" panose="020B04020202040203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3503-A590-4BBA-B51D-EE48DF693613}" type="datetime1">
              <a:rPr lang="en-US" smtClean="0"/>
              <a:t>10/28/2022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729" y="6333951"/>
            <a:ext cx="1371600" cy="444173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812095" y="6410756"/>
            <a:ext cx="546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FF04EEB-1E64-460C-BAC6-79B65A726962}" type="slidenum">
              <a:rPr lang="en-US" smtClean="0">
                <a:solidFill>
                  <a:srgbClr val="434343"/>
                </a:solidFill>
                <a:latin typeface="Futura Lt BT" panose="020B0402020204020303" pitchFamily="34" charset="0"/>
              </a:rPr>
              <a:pPr algn="ctr"/>
              <a:t>‹#›</a:t>
            </a:fld>
            <a:endParaRPr lang="en-US" dirty="0">
              <a:solidFill>
                <a:srgbClr val="434343"/>
              </a:solidFill>
              <a:latin typeface="Futura Lt BT" panose="020B0402020204020303" pitchFamily="34" charset="0"/>
            </a:endParaRPr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95796" y="94212"/>
            <a:ext cx="11978640" cy="6675120"/>
          </a:xfrm>
          <a:prstGeom prst="rect">
            <a:avLst/>
          </a:prstGeom>
          <a:noFill/>
          <a:ln w="57150"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831272"/>
          </a:xfr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algn="ctr"/>
            <a:r>
              <a:rPr lang="en-US" sz="40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Title</a:t>
            </a:r>
            <a:endParaRPr lang="en-US" dirty="0">
              <a:solidFill>
                <a:srgbClr val="434343"/>
              </a:solidFill>
              <a:latin typeface="Futura BdCn BT" panose="020B07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2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4E53-D2F7-42F8-BC06-63D8A5088297}" type="datetime1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4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8DA9F-CA74-4E30-B5FB-6F8F75DD3A6E}" type="datetime1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21F4-EF43-45E1-AFA1-D8D54E9A0ACE}" type="datetime1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1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46C-F64C-439C-B321-47C666E79B36}" type="datetime1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CC986-597E-4246-BF64-92000AC3B918}" type="datetime1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3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B25C6-0210-43F9-B7A2-D2ED5622370C}" type="datetime1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1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7831-114F-4646-95FE-431C6F04E796}" type="datetime1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4EEB-1E64-460C-BAC6-79B65A72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7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2324C-B468-43BF-8C9D-30AC172874CC}" type="datetime1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448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04EEB-1E64-460C-BAC6-79B65A7269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5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434343"/>
          </a:solidFill>
          <a:latin typeface="Futura BdCn BT" panose="020B0706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yck4kzuk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19279"/>
            <a:ext cx="12192000" cy="1102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-1"/>
            <a:ext cx="12192000" cy="15690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93" y="-60028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XBlkCnIt BT" panose="020B0806020204090204" pitchFamily="34" charset="0"/>
              </a:rPr>
              <a:t>Machine Learning for Improved </a:t>
            </a:r>
            <a:r>
              <a:rPr 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utura XBlkCnIt BT" panose="020B0806020204090204" pitchFamily="34" charset="0"/>
              </a:rPr>
              <a:t>SRF </a:t>
            </a:r>
          </a:p>
          <a:p>
            <a:pPr lvl="0" algn="ctr">
              <a:defRPr/>
            </a:pPr>
            <a:r>
              <a:rPr 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utura XBlkCnIt BT" panose="020B0806020204090204" pitchFamily="34" charset="0"/>
              </a:rPr>
              <a:t>Operation at CEBAF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Futura XBlkCnIt BT" panose="020B0806020204090204" pitchFamily="34" charset="0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11318" y="1799919"/>
            <a:ext cx="5160782" cy="5134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Chris Tennant | </a:t>
            </a:r>
            <a:r>
              <a:rPr lang="en-US" sz="3200" i="1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Jefferson Lab</a:t>
            </a:r>
            <a:endParaRPr lang="en-US" sz="3200" i="1" dirty="0">
              <a:solidFill>
                <a:srgbClr val="FF9E00"/>
              </a:solidFill>
              <a:latin typeface="Futura Lt BT" panose="020B0402020204020303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569082"/>
            <a:ext cx="12192000" cy="13621"/>
          </a:xfrm>
          <a:prstGeom prst="line">
            <a:avLst/>
          </a:prstGeom>
          <a:ln w="101600">
            <a:solidFill>
              <a:srgbClr val="FF9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032014"/>
            <a:ext cx="12192000" cy="825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600"/>
            <a:ext cx="12191999" cy="3384514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60384" y="2276792"/>
            <a:ext cx="11104302" cy="12018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</a:rPr>
              <a:t>3</a:t>
            </a:r>
            <a:r>
              <a:rPr lang="en-US" sz="2000" i="1" baseline="30000" dirty="0" smtClean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</a:rPr>
              <a:t>rd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</a:rPr>
              <a:t> ICFA Beam Dynamics Mini-Workshop on Machine Learning Applications for Particle Accelerators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</a:rPr>
              <a:t>Chicago, 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</a:rPr>
              <a:t>November 1-4, 2022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79" y="5451758"/>
            <a:ext cx="3110445" cy="128016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169" y="715523"/>
            <a:ext cx="7657848" cy="55664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34343"/>
                </a:solidFill>
              </a:rPr>
              <a:t>benefits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avoid feature extraction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computationally faster (needful for fault prediction)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allow for uncertainty quantification</a:t>
            </a:r>
          </a:p>
          <a:p>
            <a:r>
              <a:rPr lang="en-US" dirty="0">
                <a:solidFill>
                  <a:srgbClr val="434343"/>
                </a:solidFill>
              </a:rPr>
              <a:t>a</a:t>
            </a:r>
            <a:r>
              <a:rPr lang="en-US" dirty="0" smtClean="0">
                <a:solidFill>
                  <a:srgbClr val="434343"/>
                </a:solidFill>
              </a:rPr>
              <a:t>rchitectures explored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9E00"/>
                </a:solidFill>
              </a:rPr>
              <a:t> recurrent </a:t>
            </a:r>
            <a:r>
              <a:rPr lang="en-US" sz="2000" dirty="0" smtClean="0">
                <a:solidFill>
                  <a:srgbClr val="FF9E00"/>
                </a:solidFill>
              </a:rPr>
              <a:t>NN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>
              <a:solidFill>
                <a:srgbClr val="FF9E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dirty="0" smtClean="0">
              <a:solidFill>
                <a:srgbClr val="FF9E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FF9E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9E00"/>
                </a:solidFill>
              </a:rPr>
              <a:t> </a:t>
            </a:r>
            <a:r>
              <a:rPr lang="en-US" sz="2000" dirty="0" smtClean="0">
                <a:solidFill>
                  <a:srgbClr val="FF9E00"/>
                </a:solidFill>
              </a:rPr>
              <a:t>CNN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FF9E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1400" dirty="0" smtClean="0">
              <a:solidFill>
                <a:srgbClr val="FF9E00"/>
              </a:solidFill>
            </a:endParaRPr>
          </a:p>
          <a:p>
            <a:pPr marL="457200" lvl="1" indent="0">
              <a:buNone/>
            </a:pPr>
            <a:endParaRPr lang="en-US" sz="400" dirty="0">
              <a:solidFill>
                <a:srgbClr val="FF9E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9E00"/>
                </a:solidFill>
              </a:rPr>
              <a:t> LSTM + </a:t>
            </a:r>
            <a:r>
              <a:rPr lang="en-US" sz="2000" dirty="0" smtClean="0">
                <a:solidFill>
                  <a:srgbClr val="FF9E00"/>
                </a:solidFill>
              </a:rPr>
              <a:t>CNN</a:t>
            </a:r>
            <a:endParaRPr lang="en-US" sz="2000" dirty="0" smtClean="0">
              <a:solidFill>
                <a:srgbClr val="43434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</a:t>
            </a:r>
            <a:r>
              <a:rPr lang="en-US" dirty="0" smtClean="0">
                <a:sym typeface="Wingdings" panose="05000000000000000000" pitchFamily="2" charset="2"/>
              </a:rPr>
              <a:t> Deep Learning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621108" y="6216161"/>
            <a:ext cx="1406769" cy="501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938" y="4718252"/>
            <a:ext cx="4056017" cy="188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507224" y="1014984"/>
            <a:ext cx="4432731" cy="3112910"/>
            <a:chOff x="7657261" y="1024127"/>
            <a:chExt cx="4282693" cy="3007545"/>
          </a:xfrm>
        </p:grpSpPr>
        <p:pic>
          <p:nvPicPr>
            <p:cNvPr id="6" name="Content Placeholder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2" t="6026"/>
            <a:stretch/>
          </p:blipFill>
          <p:spPr>
            <a:xfrm>
              <a:off x="8833103" y="1024127"/>
              <a:ext cx="3106851" cy="300754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57261" y="1533937"/>
              <a:ext cx="1212419" cy="441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incorrect</a:t>
              </a:r>
              <a:endParaRPr lang="en-US" sz="16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6017" y="2893346"/>
              <a:ext cx="1055375" cy="441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correct</a:t>
              </a:r>
              <a:endParaRPr lang="en-US" sz="16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81" y="4381651"/>
            <a:ext cx="5294374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80" y="3152810"/>
            <a:ext cx="2720409" cy="1005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58368" y="5073777"/>
            <a:ext cx="1938528" cy="376047"/>
          </a:xfrm>
          <a:prstGeom prst="roundRect">
            <a:avLst/>
          </a:prstGeom>
          <a:noFill/>
          <a:ln w="19050"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4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4AD63A2-318C-4B28-BCBF-C9BEA1F6F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"/>
          <a:stretch/>
        </p:blipFill>
        <p:spPr bwMode="auto">
          <a:xfrm>
            <a:off x="1614390" y="905256"/>
            <a:ext cx="4180113" cy="280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F56FA09-2CE5-4DCB-9D10-A85FB49EE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/>
          <a:stretch/>
        </p:blipFill>
        <p:spPr bwMode="auto">
          <a:xfrm>
            <a:off x="1614390" y="3794760"/>
            <a:ext cx="4180113" cy="2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9F5FFE1D-6999-4398-AC2B-40BE5E411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/>
          <a:stretch/>
        </p:blipFill>
        <p:spPr bwMode="auto">
          <a:xfrm>
            <a:off x="6473840" y="3794760"/>
            <a:ext cx="4180113" cy="2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1765C193-617B-4964-A030-3997B14702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/>
          <a:stretch/>
        </p:blipFill>
        <p:spPr bwMode="auto">
          <a:xfrm>
            <a:off x="6473840" y="877824"/>
            <a:ext cx="4180113" cy="2853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/>
              <a:t>Dimensionality Reduction: </a:t>
            </a:r>
            <a:r>
              <a:rPr lang="en-US" dirty="0" smtClean="0"/>
              <a:t>Visualize Runs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87460" y="943053"/>
            <a:ext cx="1255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34343"/>
                </a:solidFill>
                <a:latin typeface="Futura BdCn BT" panose="020B0706020204020204" pitchFamily="34" charset="0"/>
              </a:rPr>
              <a:t>c</a:t>
            </a:r>
            <a:r>
              <a:rPr lang="en-US" sz="1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ryomodule 1L22</a:t>
            </a:r>
            <a:endParaRPr lang="en-US" sz="1400" dirty="0">
              <a:solidFill>
                <a:srgbClr val="434343"/>
              </a:solidFill>
              <a:latin typeface="Futura BdCn BT" panose="020B0706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1479" y="6158013"/>
            <a:ext cx="1255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34343"/>
                </a:solidFill>
                <a:latin typeface="Futura BdCn BT" panose="020B0706020204020204" pitchFamily="34" charset="0"/>
              </a:rPr>
              <a:t>c</a:t>
            </a:r>
            <a:r>
              <a:rPr lang="en-US" sz="1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ryomodule 1L25</a:t>
            </a:r>
            <a:endParaRPr lang="en-US" sz="1400" dirty="0">
              <a:solidFill>
                <a:srgbClr val="434343"/>
              </a:solidFill>
              <a:latin typeface="Futura BdCn BT" panose="020B0706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13087" y="927306"/>
            <a:ext cx="1255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34343"/>
                </a:solidFill>
                <a:latin typeface="Futura BdCn BT" panose="020B0706020204020204" pitchFamily="34" charset="0"/>
              </a:rPr>
              <a:t>c</a:t>
            </a:r>
            <a:r>
              <a:rPr lang="en-US" sz="1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ryomodule 1L24</a:t>
            </a:r>
            <a:endParaRPr lang="en-US" sz="1400" dirty="0">
              <a:solidFill>
                <a:srgbClr val="434343"/>
              </a:solidFill>
              <a:latin typeface="Futura BdCn BT" panose="020B07060202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0519" y="3841194"/>
            <a:ext cx="1255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34343"/>
                </a:solidFill>
                <a:latin typeface="Futura BdCn BT" panose="020B0706020204020204" pitchFamily="34" charset="0"/>
              </a:rPr>
              <a:t>c</a:t>
            </a:r>
            <a:r>
              <a:rPr lang="en-US" sz="1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ryomodule 1L26</a:t>
            </a:r>
            <a:endParaRPr lang="en-US" sz="1400" dirty="0">
              <a:solidFill>
                <a:srgbClr val="434343"/>
              </a:solidFill>
              <a:latin typeface="Futura BdCn BT" panose="020B0706020204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 rot="2105604">
            <a:off x="6592233" y="1923990"/>
            <a:ext cx="788134" cy="1026274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8030404">
            <a:off x="7134962" y="4757149"/>
            <a:ext cx="916480" cy="1548127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8030404">
            <a:off x="1626383" y="5062590"/>
            <a:ext cx="1004873" cy="70748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8030404">
            <a:off x="2470613" y="987578"/>
            <a:ext cx="1004873" cy="567610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3644579">
            <a:off x="2314510" y="2635369"/>
            <a:ext cx="1164418" cy="674160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129" y="1117509"/>
            <a:ext cx="10900400" cy="951126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434343"/>
                </a:solidFill>
              </a:rPr>
              <a:t>m</a:t>
            </a:r>
            <a:r>
              <a:rPr lang="en-US" dirty="0" smtClean="0">
                <a:solidFill>
                  <a:srgbClr val="434343"/>
                </a:solidFill>
              </a:rPr>
              <a:t>ost critical challenge is to maintain model performance from one operational run to the next </a:t>
            </a:r>
            <a:r>
              <a:rPr lang="en-US" i="1" dirty="0" smtClean="0">
                <a:solidFill>
                  <a:srgbClr val="434343"/>
                </a:solidFill>
              </a:rPr>
              <a:t>(work in progress)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Maintaining Model Performance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7899" y="2242854"/>
            <a:ext cx="7386737" cy="40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Feature Extraction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en-US" i="1" dirty="0" smtClean="0">
                <a:solidFill>
                  <a:srgbClr val="FF9E00"/>
                </a:solidFill>
              </a:rPr>
              <a:t>Remove the output layer and use the entire network as a fixed feature extractor for the new dataset</a:t>
            </a:r>
          </a:p>
          <a:p>
            <a:pPr marL="514350" indent="-514350" algn="just">
              <a:buFont typeface="+mj-lt"/>
              <a:buAutoNum type="arabicPeriod" startAt="2"/>
            </a:pPr>
            <a:r>
              <a:rPr lang="en-US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Fine-Tune a Pre-Trained Model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en-US" i="1" dirty="0" smtClean="0">
                <a:solidFill>
                  <a:srgbClr val="FF9E00"/>
                </a:solidFill>
              </a:rPr>
              <a:t>Fine-tune the weights of the pre-trained network (all layers)</a:t>
            </a:r>
          </a:p>
          <a:p>
            <a:pPr marL="514350" indent="-514350" algn="just">
              <a:buFont typeface="+mj-lt"/>
              <a:buAutoNum type="arabicPeriod" startAt="3"/>
            </a:pPr>
            <a:r>
              <a:rPr lang="en-US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Train Some Layers While Freezing Others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en-US" i="1" dirty="0" smtClean="0">
                <a:solidFill>
                  <a:srgbClr val="FF9E00"/>
                </a:solidFill>
              </a:rPr>
              <a:t>Freeze weights of earlier layers and fine-tune the weights of later layers</a:t>
            </a:r>
            <a:endParaRPr lang="en-US" dirty="0" smtClean="0">
              <a:solidFill>
                <a:srgbClr val="FF9E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78160" y="2467237"/>
            <a:ext cx="3977385" cy="3949189"/>
            <a:chOff x="3947415" y="2022231"/>
            <a:chExt cx="3977385" cy="3949189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4267200" y="2022231"/>
              <a:ext cx="3657600" cy="3657600"/>
              <a:chOff x="5128846" y="2136531"/>
              <a:chExt cx="2760784" cy="2760784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5319346" y="2136531"/>
                <a:ext cx="0" cy="2760784"/>
              </a:xfrm>
              <a:prstGeom prst="straightConnector1">
                <a:avLst/>
              </a:prstGeom>
              <a:ln w="38100">
                <a:solidFill>
                  <a:srgbClr val="43434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5400000" flipV="1">
                <a:off x="6509238" y="3344008"/>
                <a:ext cx="0" cy="2760784"/>
              </a:xfrm>
              <a:prstGeom prst="straightConnector1">
                <a:avLst/>
              </a:prstGeom>
              <a:ln w="38100">
                <a:solidFill>
                  <a:srgbClr val="43434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4752251" y="2415685"/>
              <a:ext cx="12135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434343"/>
                  </a:solidFill>
                  <a:latin typeface="Futura LtCn BT" panose="020B0408020204030204" pitchFamily="34" charset="0"/>
                </a:rPr>
                <a:t>t</a:t>
              </a:r>
              <a:r>
                <a:rPr lang="en-US" sz="2200" dirty="0" smtClean="0">
                  <a:solidFill>
                    <a:srgbClr val="434343"/>
                  </a:solidFill>
                  <a:latin typeface="Futura LtCn BT" panose="020B0408020204030204" pitchFamily="34" charset="0"/>
                </a:rPr>
                <a:t>rain the model from scratch</a:t>
              </a:r>
              <a:endParaRPr lang="en-US" sz="2200" dirty="0">
                <a:solidFill>
                  <a:srgbClr val="434343"/>
                </a:solidFill>
                <a:latin typeface="Futura LtCn BT" panose="020B0408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81762" y="2415685"/>
              <a:ext cx="12953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434343"/>
                  </a:solidFill>
                  <a:latin typeface="Futura LtCn BT" panose="020B0408020204030204" pitchFamily="34" charset="0"/>
                </a:rPr>
                <a:t>f</a:t>
              </a:r>
              <a:r>
                <a:rPr lang="en-US" sz="2200" dirty="0" smtClean="0">
                  <a:solidFill>
                    <a:srgbClr val="434343"/>
                  </a:solidFill>
                  <a:latin typeface="Futura LtCn BT" panose="020B0408020204030204" pitchFamily="34" charset="0"/>
                </a:rPr>
                <a:t>ine-tune the pre-trained model</a:t>
              </a:r>
              <a:endParaRPr lang="en-US" sz="2200" dirty="0">
                <a:solidFill>
                  <a:srgbClr val="434343"/>
                </a:solidFill>
                <a:latin typeface="Futura LtCn BT" panose="020B0408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58043" y="3980176"/>
              <a:ext cx="15536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434343"/>
                  </a:solidFill>
                  <a:latin typeface="Futura LtCn BT" panose="020B0408020204030204" pitchFamily="34" charset="0"/>
                </a:rPr>
                <a:t>f</a:t>
              </a:r>
              <a:r>
                <a:rPr lang="en-US" sz="2200" dirty="0" smtClean="0">
                  <a:solidFill>
                    <a:srgbClr val="434343"/>
                  </a:solidFill>
                  <a:latin typeface="Futura LtCn BT" panose="020B0408020204030204" pitchFamily="34" charset="0"/>
                </a:rPr>
                <a:t>ine-tune lower layers of the pre-trained model</a:t>
              </a:r>
              <a:endParaRPr lang="en-US" sz="2200" dirty="0">
                <a:solidFill>
                  <a:srgbClr val="434343"/>
                </a:solidFill>
                <a:latin typeface="Futura LtCn BT" panose="020B0408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94974" y="3862015"/>
              <a:ext cx="14774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434343"/>
                  </a:solidFill>
                  <a:latin typeface="Futura LtCn BT" panose="020B0408020204030204" pitchFamily="34" charset="0"/>
                </a:rPr>
                <a:t>f</a:t>
              </a:r>
              <a:r>
                <a:rPr lang="en-US" sz="2200" dirty="0" smtClean="0">
                  <a:solidFill>
                    <a:srgbClr val="434343"/>
                  </a:solidFill>
                  <a:latin typeface="Futura LtCn BT" panose="020B0408020204030204" pitchFamily="34" charset="0"/>
                </a:rPr>
                <a:t>ine-tune the output dense layer of the pre-trained model</a:t>
              </a:r>
              <a:endParaRPr lang="en-US" sz="2200" dirty="0">
                <a:solidFill>
                  <a:srgbClr val="434343"/>
                </a:solidFill>
                <a:latin typeface="Futura LtCn BT" panose="020B0408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3179416" y="3580322"/>
              <a:ext cx="1997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s</a:t>
              </a:r>
              <a:r>
                <a:rPr lang="en-US" sz="2400" dirty="0" smtClean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ize of dataset</a:t>
              </a:r>
              <a:endParaRPr lang="en-US" sz="2400" dirty="0">
                <a:solidFill>
                  <a:srgbClr val="434343"/>
                </a:solidFill>
                <a:latin typeface="Futura XBlkCnIt BT" panose="020B080602020409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21757" y="5509755"/>
              <a:ext cx="2000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d</a:t>
              </a:r>
              <a:r>
                <a:rPr lang="en-US" sz="2400" dirty="0" smtClean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ata similarity</a:t>
              </a:r>
              <a:endParaRPr lang="en-US" sz="2400" dirty="0">
                <a:solidFill>
                  <a:srgbClr val="434343"/>
                </a:solidFill>
                <a:latin typeface="Futura XBlkCnIt BT" panose="020B080602020409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6096000" y="2118946"/>
              <a:ext cx="0" cy="3165147"/>
            </a:xfrm>
            <a:prstGeom prst="line">
              <a:avLst/>
            </a:prstGeom>
            <a:ln>
              <a:solidFill>
                <a:srgbClr val="43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>
              <a:off x="6204607" y="2107761"/>
              <a:ext cx="0" cy="3165147"/>
            </a:xfrm>
            <a:prstGeom prst="line">
              <a:avLst/>
            </a:prstGeom>
            <a:ln>
              <a:solidFill>
                <a:srgbClr val="43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9089136" y="6326457"/>
            <a:ext cx="292824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300" dirty="0" smtClean="0">
              <a:solidFill>
                <a:srgbClr val="434343"/>
              </a:solidFill>
              <a:latin typeface="Futura Lt BT" panose="020B0402020204020303" pitchFamily="34" charset="0"/>
              <a:hlinkClick r:id="rId2"/>
            </a:endParaRPr>
          </a:p>
          <a:p>
            <a:r>
              <a:rPr lang="en-US" sz="1400" dirty="0" smtClean="0">
                <a:solidFill>
                  <a:srgbClr val="434343"/>
                </a:solidFill>
                <a:latin typeface="Futura Lt BT" panose="020B0402020204020303" pitchFamily="34" charset="0"/>
                <a:hlinkClick r:id="rId2"/>
              </a:rPr>
              <a:t>https</a:t>
            </a:r>
            <a:r>
              <a:rPr lang="en-US" sz="1400" dirty="0">
                <a:solidFill>
                  <a:srgbClr val="434343"/>
                </a:solidFill>
                <a:latin typeface="Futura Lt BT" panose="020B0402020204020303" pitchFamily="34" charset="0"/>
                <a:hlinkClick r:id="rId2"/>
              </a:rPr>
              <a:t>://</a:t>
            </a:r>
            <a:r>
              <a:rPr lang="en-US" sz="1400" dirty="0" smtClean="0">
                <a:solidFill>
                  <a:srgbClr val="434343"/>
                </a:solidFill>
                <a:latin typeface="Futura Lt BT" panose="020B0402020204020303" pitchFamily="34" charset="0"/>
                <a:hlinkClick r:id="rId2"/>
              </a:rPr>
              <a:t>tinyurl.com/yck4kzuk</a:t>
            </a:r>
            <a:r>
              <a:rPr lang="en-US" sz="14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 </a:t>
            </a:r>
          </a:p>
          <a:p>
            <a:endParaRPr lang="en-US" sz="300" dirty="0">
              <a:solidFill>
                <a:srgbClr val="434343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3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 smtClean="0"/>
              <a:t>Fault Classification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Fault Prediction</a:t>
            </a:r>
            <a:endParaRPr lang="en-US" dirty="0"/>
          </a:p>
        </p:txBody>
      </p:sp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138167" y="667769"/>
            <a:ext cx="11898502" cy="2137764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solidFill>
                  <a:srgbClr val="434343"/>
                </a:solidFill>
              </a:rPr>
              <a:t>small portion of waveforms around fault event are used for training classifiers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9E00"/>
                </a:solidFill>
              </a:rPr>
              <a:t>u</a:t>
            </a:r>
            <a:r>
              <a:rPr lang="en-US" dirty="0" smtClean="0">
                <a:solidFill>
                  <a:srgbClr val="FF9E00"/>
                </a:solidFill>
              </a:rPr>
              <a:t>ses </a:t>
            </a:r>
            <a:r>
              <a:rPr lang="en-US" i="1" dirty="0" smtClean="0">
                <a:solidFill>
                  <a:srgbClr val="FF9E00"/>
                </a:solidFill>
              </a:rPr>
              <a:t>static</a:t>
            </a:r>
            <a:r>
              <a:rPr lang="en-US" dirty="0" smtClean="0">
                <a:solidFill>
                  <a:srgbClr val="FF9E00"/>
                </a:solidFill>
              </a:rPr>
              <a:t> datasets</a:t>
            </a:r>
          </a:p>
          <a:p>
            <a:pPr algn="just"/>
            <a:r>
              <a:rPr lang="en-US" dirty="0">
                <a:solidFill>
                  <a:srgbClr val="434343"/>
                </a:solidFill>
              </a:rPr>
              <a:t>m</a:t>
            </a:r>
            <a:r>
              <a:rPr lang="en-US" dirty="0" smtClean="0">
                <a:solidFill>
                  <a:srgbClr val="434343"/>
                </a:solidFill>
              </a:rPr>
              <a:t>odifications to LLRF system will allow us to continuously stream data</a:t>
            </a:r>
          </a:p>
          <a:p>
            <a:pPr algn="just"/>
            <a:r>
              <a:rPr lang="en-US" dirty="0" smtClean="0">
                <a:solidFill>
                  <a:srgbClr val="434343"/>
                </a:solidFill>
              </a:rPr>
              <a:t>investigate if data prior to fault contains enough information to predict event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04924" y="2732381"/>
            <a:ext cx="8089248" cy="3231884"/>
            <a:chOff x="904924" y="2732381"/>
            <a:chExt cx="8089248" cy="3231884"/>
          </a:xfrm>
        </p:grpSpPr>
        <p:sp>
          <p:nvSpPr>
            <p:cNvPr id="26" name="Rounded Rectangle 25"/>
            <p:cNvSpPr/>
            <p:nvPr/>
          </p:nvSpPr>
          <p:spPr>
            <a:xfrm>
              <a:off x="904924" y="5302879"/>
              <a:ext cx="2274544" cy="66138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Futura BdCn BT" panose="020B0706020204020204" pitchFamily="34" charset="0"/>
                  <a:cs typeface="Times New Roman" panose="02020603050405020304" pitchFamily="18" charset="0"/>
                </a:rPr>
                <a:t>C100 cryomodule</a:t>
              </a:r>
              <a:endParaRPr lang="en-US" dirty="0">
                <a:latin typeface="Futura BdCn BT" panose="020B07060202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18486" y="3979553"/>
              <a:ext cx="1060676" cy="6373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141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434343"/>
                  </a:solidFill>
                  <a:latin typeface="Futura BdCn BT" panose="020B0706020204020204" pitchFamily="34" charset="0"/>
                  <a:cs typeface="Times New Roman" panose="02020603050405020304" pitchFamily="18" charset="0"/>
                </a:rPr>
                <a:t>LLRF</a:t>
              </a:r>
              <a:endParaRPr lang="en-US" dirty="0">
                <a:solidFill>
                  <a:srgbClr val="434343"/>
                </a:solidFill>
                <a:latin typeface="Futura BdCn BT" panose="020B0706020204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579160" y="4308734"/>
              <a:ext cx="1465580" cy="0"/>
            </a:xfrm>
            <a:prstGeom prst="straightConnector1">
              <a:avLst/>
            </a:prstGeom>
            <a:ln w="28575">
              <a:solidFill>
                <a:srgbClr val="41414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034329" y="3090193"/>
              <a:ext cx="1165097" cy="6373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  <a:latin typeface="Futura BdCn BT" panose="020B0706020204020204" pitchFamily="34" charset="0"/>
                  <a:cs typeface="Times New Roman" panose="02020603050405020304" pitchFamily="18" charset="0"/>
                </a:rPr>
                <a:t>storage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98587" y="3027947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bg1">
                      <a:lumMod val="50000"/>
                    </a:schemeClr>
                  </a:solidFill>
                  <a:latin typeface="Futura Lt BT" panose="020B0402020204020303" pitchFamily="34" charset="0"/>
                  <a:cs typeface="Times New Roman" panose="02020603050405020304" pitchFamily="18" charset="0"/>
                </a:rPr>
                <a:t>partial</a:t>
              </a:r>
              <a:endParaRPr lang="en-US" sz="1400" i="1" dirty="0">
                <a:solidFill>
                  <a:schemeClr val="bg1">
                    <a:lumMod val="50000"/>
                  </a:schemeClr>
                </a:solidFill>
                <a:latin typeface="Futura Lt BT" panose="020B04020202040203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036333" y="3994718"/>
              <a:ext cx="1171995" cy="637335"/>
            </a:xfrm>
            <a:prstGeom prst="rect">
              <a:avLst/>
            </a:prstGeom>
            <a:solidFill>
              <a:srgbClr val="0066FF">
                <a:alpha val="50196"/>
              </a:srgbClr>
            </a:solidFill>
            <a:ln w="19050">
              <a:solidFill>
                <a:srgbClr val="4141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434343"/>
                  </a:solidFill>
                  <a:latin typeface="Futura BdCn BT" panose="020B0706020204020204" pitchFamily="34" charset="0"/>
                  <a:cs typeface="Times New Roman" panose="02020603050405020304" pitchFamily="18" charset="0"/>
                </a:rPr>
                <a:t>Model A</a:t>
              </a:r>
              <a:endParaRPr lang="en-US" dirty="0">
                <a:solidFill>
                  <a:srgbClr val="434343"/>
                </a:solidFill>
                <a:latin typeface="Futura BdCn BT" panose="020B0706020204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7633277" y="4294603"/>
              <a:ext cx="136089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718703" y="3942175"/>
              <a:ext cx="103105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34343"/>
                  </a:solidFill>
                  <a:latin typeface="Futura Lt BT" panose="020B0402020204020303" pitchFamily="34" charset="0"/>
                  <a:cs typeface="Times New Roman" panose="02020603050405020304" pitchFamily="18" charset="0"/>
                </a:rPr>
                <a:t>prediction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48712" y="4953685"/>
              <a:ext cx="798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34343"/>
                  </a:solidFill>
                  <a:latin typeface="Futura Lt BT" panose="020B0402020204020303" pitchFamily="34" charset="0"/>
                  <a:cs typeface="Times New Roman" panose="02020603050405020304" pitchFamily="18" charset="0"/>
                </a:rPr>
                <a:t>discard</a:t>
              </a:r>
              <a:endParaRPr lang="en-US" sz="1600" dirty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Arrow Connector 41"/>
            <p:cNvCxnSpPr>
              <a:endCxn id="27" idx="2"/>
            </p:cNvCxnSpPr>
            <p:nvPr/>
          </p:nvCxnSpPr>
          <p:spPr>
            <a:xfrm flipV="1">
              <a:off x="2048823" y="4616888"/>
              <a:ext cx="1" cy="681492"/>
            </a:xfrm>
            <a:prstGeom prst="straightConnector1">
              <a:avLst/>
            </a:prstGeom>
            <a:ln w="28575">
              <a:solidFill>
                <a:srgbClr val="41414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982126" y="3394820"/>
              <a:ext cx="1058219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970099" y="3390812"/>
              <a:ext cx="0" cy="91791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948162" y="2732381"/>
              <a:ext cx="1404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>
                      <a:lumMod val="50000"/>
                    </a:schemeClr>
                  </a:solidFill>
                  <a:latin typeface="Futura Lt BT" panose="020B0402020204020303" pitchFamily="34" charset="0"/>
                  <a:cs typeface="Times New Roman" panose="02020603050405020304" pitchFamily="18" charset="0"/>
                </a:rPr>
                <a:t>offline training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  <a:latin typeface="Futura Lt BT" panose="020B0402020204020303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5203068" y="4304072"/>
              <a:ext cx="1256211" cy="0"/>
            </a:xfrm>
            <a:prstGeom prst="straightConnector1">
              <a:avLst/>
            </a:prstGeom>
            <a:ln w="28575">
              <a:solidFill>
                <a:srgbClr val="41414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6460390" y="3990056"/>
              <a:ext cx="1171995" cy="637335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 w="19050">
              <a:solidFill>
                <a:srgbClr val="4141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434343"/>
                  </a:solidFill>
                  <a:latin typeface="Futura BdCn BT" panose="020B0706020204020204" pitchFamily="34" charset="0"/>
                  <a:cs typeface="Times New Roman" panose="02020603050405020304" pitchFamily="18" charset="0"/>
                </a:rPr>
                <a:t>Model B</a:t>
              </a:r>
              <a:endParaRPr lang="en-US" dirty="0">
                <a:solidFill>
                  <a:srgbClr val="434343"/>
                </a:solidFill>
                <a:latin typeface="Futura BdCn BT" panose="020B07060202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rc 47"/>
            <p:cNvSpPr/>
            <p:nvPr/>
          </p:nvSpPr>
          <p:spPr>
            <a:xfrm rot="16260000" flipV="1">
              <a:off x="4534220" y="4320165"/>
              <a:ext cx="1322773" cy="1322774"/>
            </a:xfrm>
            <a:prstGeom prst="arc">
              <a:avLst/>
            </a:prstGeom>
            <a:ln w="28575">
              <a:solidFill>
                <a:srgbClr val="414141"/>
              </a:solidFill>
              <a:headEnd type="arrow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511235" y="5578353"/>
            <a:ext cx="797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  <a:latin typeface="Futura BdCn BT" panose="020B0706020204020204" pitchFamily="34" charset="0"/>
              </a:rPr>
              <a:t>Model A: </a:t>
            </a:r>
            <a:r>
              <a:rPr lang="en-US" sz="2000" dirty="0" smtClean="0">
                <a:solidFill>
                  <a:srgbClr val="0066FF"/>
                </a:solidFill>
                <a:latin typeface="Futura Lt BT" panose="020B0402020204020303" pitchFamily="34" charset="0"/>
              </a:rPr>
              <a:t>fault prediction (discriminate between “stable” and “impending”)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Futura BdCn BT" panose="020B0706020204020204" pitchFamily="34" charset="0"/>
              </a:rPr>
              <a:t>Model B: </a:t>
            </a:r>
            <a:r>
              <a:rPr lang="en-US" sz="2000" dirty="0" smtClean="0">
                <a:solidFill>
                  <a:srgbClr val="008000"/>
                </a:solidFill>
                <a:latin typeface="Futura Lt BT" panose="020B0402020204020303" pitchFamily="34" charset="0"/>
              </a:rPr>
              <a:t>fault-type prediction (classify fault)</a:t>
            </a:r>
            <a:endParaRPr lang="en-US" sz="2000" dirty="0">
              <a:solidFill>
                <a:srgbClr val="008000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-3048" y="-3047"/>
            <a:ext cx="12192000" cy="831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434343"/>
                </a:solidFill>
                <a:latin typeface="Futura BdCn BT" panose="020B0706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Model A: Binary Classifier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59" y="728834"/>
            <a:ext cx="7453451" cy="57542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90688" y="2518229"/>
            <a:ext cx="4224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4343"/>
                </a:solidFill>
                <a:latin typeface="Futura Lt BT" panose="020B0402020204020303" pitchFamily="34" charset="0"/>
              </a:rPr>
              <a:t>slow </a:t>
            </a: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vs </a:t>
            </a:r>
            <a:r>
              <a:rPr lang="en-US" sz="2800" dirty="0">
                <a:solidFill>
                  <a:srgbClr val="434343"/>
                </a:solidFill>
                <a:latin typeface="Futura Lt BT" panose="020B0402020204020303" pitchFamily="34" charset="0"/>
              </a:rPr>
              <a:t>fast fault types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“real</a:t>
            </a:r>
            <a:r>
              <a:rPr lang="en-US" sz="2800" dirty="0">
                <a:solidFill>
                  <a:srgbClr val="434343"/>
                </a:solidFill>
                <a:latin typeface="Futura Lt BT" panose="020B0402020204020303" pitchFamily="34" charset="0"/>
              </a:rPr>
              <a:t>” </a:t>
            </a: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vs </a:t>
            </a:r>
            <a:r>
              <a:rPr lang="en-US" sz="2800" dirty="0">
                <a:solidFill>
                  <a:srgbClr val="434343"/>
                </a:solidFill>
                <a:latin typeface="Futura Lt BT" panose="020B0402020204020303" pitchFamily="34" charset="0"/>
              </a:rPr>
              <a:t>“</a:t>
            </a: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quasi”-normal</a:t>
            </a:r>
            <a:endParaRPr lang="en-US" sz="2800" dirty="0">
              <a:solidFill>
                <a:srgbClr val="434343"/>
              </a:solidFill>
              <a:latin typeface="Futura Lt BT" panose="020B04020202040203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fault </a:t>
            </a:r>
            <a:r>
              <a:rPr lang="en-US" sz="2800" dirty="0">
                <a:solidFill>
                  <a:srgbClr val="434343"/>
                </a:solidFill>
                <a:latin typeface="Futura Lt BT" panose="020B0402020204020303" pitchFamily="34" charset="0"/>
              </a:rPr>
              <a:t>signal window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dataset date</a:t>
            </a:r>
          </a:p>
        </p:txBody>
      </p:sp>
    </p:spTree>
    <p:extLst>
      <p:ext uri="{BB962C8B-B14F-4D97-AF65-F5344CB8AC3E}">
        <p14:creationId xmlns:p14="http://schemas.microsoft.com/office/powerpoint/2010/main" val="20171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A: Binary Classifier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11818" y="827031"/>
            <a:ext cx="3739896" cy="3306387"/>
            <a:chOff x="1700033" y="742604"/>
            <a:chExt cx="3739896" cy="3306387"/>
          </a:xfrm>
        </p:grpSpPr>
        <p:pic>
          <p:nvPicPr>
            <p:cNvPr id="4" name="Picture 3" descr="Chart, treemap chart&#10;&#10;Description automatically generated">
              <a:extLst>
                <a:ext uri="{FF2B5EF4-FFF2-40B4-BE49-F238E27FC236}">
                  <a16:creationId xmlns:a16="http://schemas.microsoft.com/office/drawing/2014/main" id="{B485859E-2D82-74A0-27D7-1DE20B752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7" r="17987" b="24492"/>
            <a:stretch/>
          </p:blipFill>
          <p:spPr>
            <a:xfrm>
              <a:off x="1700033" y="742604"/>
              <a:ext cx="3739896" cy="3107020"/>
            </a:xfrm>
            <a:prstGeom prst="rect">
              <a:avLst/>
            </a:prstGeom>
          </p:spPr>
        </p:pic>
        <p:pic>
          <p:nvPicPr>
            <p:cNvPr id="24" name="Picture 23" descr="Chart, treemap chart&#10;&#10;Description automatically generated">
              <a:extLst>
                <a:ext uri="{FF2B5EF4-FFF2-40B4-BE49-F238E27FC236}">
                  <a16:creationId xmlns:a16="http://schemas.microsoft.com/office/drawing/2014/main" id="{B485859E-2D82-74A0-27D7-1DE20B752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1" t="20916" r="70209" b="73973"/>
            <a:stretch/>
          </p:blipFill>
          <p:spPr>
            <a:xfrm>
              <a:off x="2889504" y="3838679"/>
              <a:ext cx="768096" cy="210312"/>
            </a:xfrm>
            <a:prstGeom prst="rect">
              <a:avLst/>
            </a:prstGeom>
          </p:spPr>
        </p:pic>
        <p:pic>
          <p:nvPicPr>
            <p:cNvPr id="25" name="Picture 24" descr="Chart, treemap chart&#10;&#10;Description automatically generated">
              <a:extLst>
                <a:ext uri="{FF2B5EF4-FFF2-40B4-BE49-F238E27FC236}">
                  <a16:creationId xmlns:a16="http://schemas.microsoft.com/office/drawing/2014/main" id="{B485859E-2D82-74A0-27D7-1DE20B752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8" t="55286" r="70152" b="40492"/>
            <a:stretch/>
          </p:blipFill>
          <p:spPr>
            <a:xfrm>
              <a:off x="4374652" y="3875255"/>
              <a:ext cx="685801" cy="17373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159753" y="824835"/>
            <a:ext cx="3758184" cy="3317332"/>
            <a:chOff x="6729985" y="742604"/>
            <a:chExt cx="3758184" cy="3317332"/>
          </a:xfrm>
        </p:grpSpPr>
        <p:pic>
          <p:nvPicPr>
            <p:cNvPr id="6" name="Picture 5" descr="Chart, treemap chart&#10;&#10;Description automatically generated">
              <a:extLst>
                <a:ext uri="{FF2B5EF4-FFF2-40B4-BE49-F238E27FC236}">
                  <a16:creationId xmlns:a16="http://schemas.microsoft.com/office/drawing/2014/main" id="{B11B975C-AA45-1BB6-5DBB-742F43911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r="17688" b="24492"/>
            <a:stretch/>
          </p:blipFill>
          <p:spPr>
            <a:xfrm>
              <a:off x="6729985" y="742604"/>
              <a:ext cx="3758184" cy="3107020"/>
            </a:xfrm>
            <a:prstGeom prst="rect">
              <a:avLst/>
            </a:prstGeom>
          </p:spPr>
        </p:pic>
        <p:pic>
          <p:nvPicPr>
            <p:cNvPr id="26" name="Picture 25" descr="Chart, treemap chart&#10;&#10;Description automatically generated">
              <a:extLst>
                <a:ext uri="{FF2B5EF4-FFF2-40B4-BE49-F238E27FC236}">
                  <a16:creationId xmlns:a16="http://schemas.microsoft.com/office/drawing/2014/main" id="{B485859E-2D82-74A0-27D7-1DE20B752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1" t="20916" r="70209" b="73973"/>
            <a:stretch/>
          </p:blipFill>
          <p:spPr>
            <a:xfrm>
              <a:off x="7897368" y="3849624"/>
              <a:ext cx="768096" cy="210312"/>
            </a:xfrm>
            <a:prstGeom prst="rect">
              <a:avLst/>
            </a:prstGeom>
          </p:spPr>
        </p:pic>
        <p:pic>
          <p:nvPicPr>
            <p:cNvPr id="27" name="Picture 26" descr="Chart, treemap chart&#10;&#10;Description automatically generated">
              <a:extLst>
                <a:ext uri="{FF2B5EF4-FFF2-40B4-BE49-F238E27FC236}">
                  <a16:creationId xmlns:a16="http://schemas.microsoft.com/office/drawing/2014/main" id="{B485859E-2D82-74A0-27D7-1DE20B752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8" t="55286" r="70152" b="40492"/>
            <a:stretch/>
          </p:blipFill>
          <p:spPr>
            <a:xfrm>
              <a:off x="9382516" y="3886200"/>
              <a:ext cx="685801" cy="173736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CBABDF85-3621-61DE-D046-864B951FA3BB}"/>
              </a:ext>
            </a:extLst>
          </p:cNvPr>
          <p:cNvSpPr txBox="1"/>
          <p:nvPr/>
        </p:nvSpPr>
        <p:spPr>
          <a:xfrm>
            <a:off x="2710136" y="4178713"/>
            <a:ext cx="1164924" cy="2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Futura Lt BT" panose="020B0402020204020303" pitchFamily="34" charset="0"/>
              </a:rPr>
              <a:t>normal</a:t>
            </a:r>
            <a:endParaRPr lang="en-US" sz="1400" i="1" dirty="0">
              <a:latin typeface="Futura Lt BT" panose="020B0402020204020303" pitchFamily="34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422388" y="4451574"/>
            <a:ext cx="5230369" cy="2288351"/>
            <a:chOff x="422388" y="4451574"/>
            <a:chExt cx="5230369" cy="2288351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21830C3-4C38-3374-23E9-5FBAE490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6979" y="4475101"/>
              <a:ext cx="4295777" cy="40198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6F9A672A-44DF-CC76-7263-134CE7ED8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4" t="21410" r="15975" b="8402"/>
            <a:stretch/>
          </p:blipFill>
          <p:spPr>
            <a:xfrm>
              <a:off x="1348073" y="5029059"/>
              <a:ext cx="4304684" cy="1466291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4FE5E8E-B5E2-79A2-558A-F2B096B50FCE}"/>
                </a:ext>
              </a:extLst>
            </p:cNvPr>
            <p:cNvSpPr txBox="1"/>
            <p:nvPr/>
          </p:nvSpPr>
          <p:spPr>
            <a:xfrm>
              <a:off x="422388" y="4525372"/>
              <a:ext cx="894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Normal</a:t>
              </a:r>
              <a:endParaRPr lang="en-US" dirty="0">
                <a:solidFill>
                  <a:srgbClr val="434343"/>
                </a:solidFill>
                <a:latin typeface="Futura XBlkCnIt BT" panose="020B080602020409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CADD759-EB73-F5D2-5664-3AD2E3CA18E3}"/>
                </a:ext>
              </a:extLst>
            </p:cNvPr>
            <p:cNvSpPr txBox="1"/>
            <p:nvPr/>
          </p:nvSpPr>
          <p:spPr>
            <a:xfrm>
              <a:off x="486396" y="5615589"/>
              <a:ext cx="861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Faulty</a:t>
              </a:r>
              <a:endParaRPr lang="en-US" dirty="0">
                <a:solidFill>
                  <a:srgbClr val="434343"/>
                </a:solidFill>
                <a:latin typeface="Futura XBlkCnIt BT" panose="020B080602020409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1AAA67A-3DD5-7BF1-EE31-3FAB173E310B}"/>
                </a:ext>
              </a:extLst>
            </p:cNvPr>
            <p:cNvSpPr/>
            <p:nvPr/>
          </p:nvSpPr>
          <p:spPr>
            <a:xfrm>
              <a:off x="2816927" y="4451574"/>
              <a:ext cx="979709" cy="469767"/>
            </a:xfrm>
            <a:prstGeom prst="rect">
              <a:avLst/>
            </a:prstGeom>
            <a:noFill/>
            <a:ln w="1905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01BBAFB-B848-3E46-D2AD-26E4959F71FA}"/>
                </a:ext>
              </a:extLst>
            </p:cNvPr>
            <p:cNvSpPr/>
            <p:nvPr/>
          </p:nvSpPr>
          <p:spPr>
            <a:xfrm>
              <a:off x="4274638" y="5518596"/>
              <a:ext cx="979709" cy="440725"/>
            </a:xfrm>
            <a:prstGeom prst="rect">
              <a:avLst/>
            </a:prstGeom>
            <a:noFill/>
            <a:ln w="1905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7E9E792-B18A-0FDF-2F32-83AB2848C634}"/>
                </a:ext>
              </a:extLst>
            </p:cNvPr>
            <p:cNvSpPr txBox="1"/>
            <p:nvPr/>
          </p:nvSpPr>
          <p:spPr>
            <a:xfrm>
              <a:off x="4919765" y="6462926"/>
              <a:ext cx="662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Futura Lt BT" panose="020B0402020204020303" pitchFamily="34" charset="0"/>
                </a:rPr>
                <a:t>-</a:t>
              </a:r>
              <a:r>
                <a:rPr lang="en-US" sz="1200" dirty="0" smtClean="0">
                  <a:latin typeface="Futura Lt BT" panose="020B0402020204020303" pitchFamily="34" charset="0"/>
                </a:rPr>
                <a:t>5 </a:t>
              </a:r>
              <a:r>
                <a:rPr lang="en-US" sz="1200" dirty="0" err="1" smtClean="0">
                  <a:latin typeface="Futura Lt BT" panose="020B0402020204020303" pitchFamily="34" charset="0"/>
                </a:rPr>
                <a:t>ms</a:t>
              </a:r>
              <a:endParaRPr lang="en-US" sz="1200" dirty="0">
                <a:latin typeface="Futura Lt BT" panose="020B0402020204020303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9822252-6FE5-E54F-B320-38580DE0FF89}"/>
                </a:ext>
              </a:extLst>
            </p:cNvPr>
            <p:cNvSpPr txBox="1"/>
            <p:nvPr/>
          </p:nvSpPr>
          <p:spPr>
            <a:xfrm>
              <a:off x="4272953" y="5254632"/>
              <a:ext cx="979295" cy="26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latin typeface="Futura Lt BT" panose="020B0402020204020303" pitchFamily="34" charset="0"/>
                </a:rPr>
                <a:t>faulty</a:t>
              </a:r>
              <a:endParaRPr lang="en-US" sz="1400" i="1" dirty="0">
                <a:latin typeface="Futura Lt BT" panose="020B0402020204020303" pitchFamily="34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1E56831-B9F3-BF1E-1161-A25BF77C6C95}"/>
                </a:ext>
              </a:extLst>
            </p:cNvPr>
            <p:cNvCxnSpPr/>
            <p:nvPr/>
          </p:nvCxnSpPr>
          <p:spPr>
            <a:xfrm flipV="1">
              <a:off x="5250971" y="6107310"/>
              <a:ext cx="0" cy="313694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Left Brace 95">
              <a:extLst>
                <a:ext uri="{FF2B5EF4-FFF2-40B4-BE49-F238E27FC236}">
                  <a16:creationId xmlns:a16="http://schemas.microsoft.com/office/drawing/2014/main" id="{FFCDC641-135E-D297-375C-0C6691988505}"/>
                </a:ext>
              </a:extLst>
            </p:cNvPr>
            <p:cNvSpPr/>
            <p:nvPr/>
          </p:nvSpPr>
          <p:spPr>
            <a:xfrm rot="16200000">
              <a:off x="4674367" y="5587024"/>
              <a:ext cx="180247" cy="979707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2407177-D07F-64FD-4BAF-14F9E7B43477}"/>
                </a:ext>
              </a:extLst>
            </p:cNvPr>
            <p:cNvSpPr txBox="1"/>
            <p:nvPr/>
          </p:nvSpPr>
          <p:spPr>
            <a:xfrm>
              <a:off x="4355250" y="6148680"/>
              <a:ext cx="8079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Futura Lt BT" panose="020B0402020204020303" pitchFamily="34" charset="0"/>
                </a:rPr>
                <a:t>100 </a:t>
              </a:r>
              <a:r>
                <a:rPr lang="en-US" sz="1200" dirty="0" err="1" smtClean="0">
                  <a:latin typeface="Futura Lt BT" panose="020B0402020204020303" pitchFamily="34" charset="0"/>
                </a:rPr>
                <a:t>ms</a:t>
              </a:r>
              <a:endParaRPr lang="en-US" sz="1200" dirty="0">
                <a:latin typeface="Futura Lt BT" panose="020B0402020204020303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504074" y="4475801"/>
            <a:ext cx="5511352" cy="2244351"/>
            <a:chOff x="6504074" y="4475801"/>
            <a:chExt cx="5511352" cy="2244351"/>
          </a:xfrm>
        </p:grpSpPr>
        <p:sp>
          <p:nvSpPr>
            <p:cNvPr id="115" name="Rectangle 114"/>
            <p:cNvSpPr/>
            <p:nvPr/>
          </p:nvSpPr>
          <p:spPr>
            <a:xfrm>
              <a:off x="10625328" y="6306547"/>
              <a:ext cx="1390098" cy="413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6504074" y="4475801"/>
              <a:ext cx="5230369" cy="2020249"/>
              <a:chOff x="2293148" y="2534345"/>
              <a:chExt cx="5230369" cy="2355569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21830C3-4C38-3374-23E9-5FBAE490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7739" y="2534345"/>
                <a:ext cx="4295777" cy="468709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6F9A672A-44DF-CC76-7263-134CE7ED8D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64" t="21410" r="15975" b="8402"/>
              <a:stretch/>
            </p:blipFill>
            <p:spPr>
              <a:xfrm>
                <a:off x="3218833" y="3180249"/>
                <a:ext cx="4304684" cy="1709665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4FE5E8E-B5E2-79A2-558A-F2B096B50FCE}"/>
                  </a:ext>
                </a:extLst>
              </p:cNvPr>
              <p:cNvSpPr txBox="1"/>
              <p:nvPr/>
            </p:nvSpPr>
            <p:spPr>
              <a:xfrm>
                <a:off x="2293148" y="2592960"/>
                <a:ext cx="894317" cy="43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434343"/>
                    </a:solidFill>
                    <a:latin typeface="Futura XBlkCnIt BT" panose="020B0806020204090204" pitchFamily="34" charset="0"/>
                  </a:rPr>
                  <a:t>Normal</a:t>
                </a:r>
                <a:endParaRPr lang="en-US" dirty="0">
                  <a:solidFill>
                    <a:srgbClr val="434343"/>
                  </a:solidFill>
                  <a:latin typeface="Futura XBlkCnIt BT" panose="020B0806020204090204" pitchFamily="34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CADD759-EB73-F5D2-5664-3AD2E3CA18E3}"/>
                  </a:ext>
                </a:extLst>
              </p:cNvPr>
              <p:cNvSpPr txBox="1"/>
              <p:nvPr/>
            </p:nvSpPr>
            <p:spPr>
              <a:xfrm>
                <a:off x="2357156" y="3864131"/>
                <a:ext cx="861677" cy="43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434343"/>
                    </a:solidFill>
                    <a:latin typeface="Futura XBlkCnIt BT" panose="020B0806020204090204" pitchFamily="34" charset="0"/>
                  </a:rPr>
                  <a:t>Faulty</a:t>
                </a:r>
                <a:endParaRPr lang="en-US" dirty="0">
                  <a:solidFill>
                    <a:srgbClr val="434343"/>
                  </a:solidFill>
                  <a:latin typeface="Futura XBlkCnIt BT" panose="020B0806020204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A8ED4D1-6CE7-3C68-85DB-0D6AFFDE9209}"/>
                  </a:ext>
                </a:extLst>
              </p:cNvPr>
              <p:cNvSpPr/>
              <p:nvPr/>
            </p:nvSpPr>
            <p:spPr>
              <a:xfrm>
                <a:off x="3212552" y="3720262"/>
                <a:ext cx="979709" cy="544653"/>
              </a:xfrm>
              <a:prstGeom prst="rect">
                <a:avLst/>
              </a:prstGeom>
              <a:noFill/>
              <a:ln w="19050">
                <a:solidFill>
                  <a:srgbClr val="43434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654B1C5-940F-0922-26CC-3139CAAE8738}"/>
                  </a:ext>
                </a:extLst>
              </p:cNvPr>
              <p:cNvSpPr txBox="1"/>
              <p:nvPr/>
            </p:nvSpPr>
            <p:spPr>
              <a:xfrm>
                <a:off x="3728627" y="4544332"/>
                <a:ext cx="923899" cy="32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Futura Lt BT" panose="020B0402020204020303" pitchFamily="34" charset="0"/>
                  </a:rPr>
                  <a:t>-</a:t>
                </a:r>
                <a:r>
                  <a:rPr lang="en-US" sz="1200" dirty="0" smtClean="0">
                    <a:latin typeface="Futura Lt BT" panose="020B0402020204020303" pitchFamily="34" charset="0"/>
                  </a:rPr>
                  <a:t>1435 </a:t>
                </a:r>
                <a:r>
                  <a:rPr lang="en-US" sz="1200" dirty="0" err="1" smtClean="0">
                    <a:latin typeface="Futura Lt BT" panose="020B0402020204020303" pitchFamily="34" charset="0"/>
                  </a:rPr>
                  <a:t>ms</a:t>
                </a:r>
                <a:endParaRPr lang="en-US" sz="1200" dirty="0">
                  <a:latin typeface="Futura Lt BT" panose="020B0402020204020303" pitchFamily="34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6C6D6F5-5026-7287-5F61-F8CD117A6FD2}"/>
                  </a:ext>
                </a:extLst>
              </p:cNvPr>
              <p:cNvSpPr txBox="1"/>
              <p:nvPr/>
            </p:nvSpPr>
            <p:spPr>
              <a:xfrm>
                <a:off x="3095784" y="3412485"/>
                <a:ext cx="1213244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latin typeface="Futura Lt BT" panose="020B0402020204020303" pitchFamily="34" charset="0"/>
                  </a:rPr>
                  <a:t>q</a:t>
                </a:r>
                <a:r>
                  <a:rPr lang="en-US" sz="1400" i="1" dirty="0" smtClean="0">
                    <a:latin typeface="Futura Lt BT" panose="020B0402020204020303" pitchFamily="34" charset="0"/>
                  </a:rPr>
                  <a:t>uasi-normal</a:t>
                </a:r>
                <a:endParaRPr lang="en-US" sz="1400" i="1" dirty="0">
                  <a:latin typeface="Futura Lt BT" panose="020B0402020204020303" pitchFamily="34" charset="0"/>
                </a:endParaRPr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6404DFE1-1F9A-843A-458E-F9C07ADB6F39}"/>
                  </a:ext>
                </a:extLst>
              </p:cNvPr>
              <p:cNvCxnSpPr/>
              <p:nvPr/>
            </p:nvCxnSpPr>
            <p:spPr>
              <a:xfrm flipH="1" flipV="1">
                <a:off x="4183998" y="4268499"/>
                <a:ext cx="1" cy="274320"/>
              </a:xfrm>
              <a:prstGeom prst="straightConnector1">
                <a:avLst/>
              </a:prstGeom>
              <a:ln w="1905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B01BBAFB-B848-3E46-D2AD-26E4959F71FA}"/>
                </a:ext>
              </a:extLst>
            </p:cNvPr>
            <p:cNvSpPr/>
            <p:nvPr/>
          </p:nvSpPr>
          <p:spPr>
            <a:xfrm>
              <a:off x="10377557" y="5497471"/>
              <a:ext cx="979709" cy="440725"/>
            </a:xfrm>
            <a:prstGeom prst="rect">
              <a:avLst/>
            </a:prstGeom>
            <a:noFill/>
            <a:ln w="1905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7E9E792-B18A-0FDF-2F32-83AB2848C634}"/>
                </a:ext>
              </a:extLst>
            </p:cNvPr>
            <p:cNvSpPr txBox="1"/>
            <p:nvPr/>
          </p:nvSpPr>
          <p:spPr>
            <a:xfrm>
              <a:off x="11003784" y="6442103"/>
              <a:ext cx="662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Futura Lt BT" panose="020B0402020204020303" pitchFamily="34" charset="0"/>
                </a:rPr>
                <a:t>-</a:t>
              </a:r>
              <a:r>
                <a:rPr lang="en-US" sz="1200" dirty="0" smtClean="0">
                  <a:latin typeface="Futura Lt BT" panose="020B0402020204020303" pitchFamily="34" charset="0"/>
                </a:rPr>
                <a:t>5 </a:t>
              </a:r>
              <a:r>
                <a:rPr lang="en-US" sz="1200" dirty="0" err="1" smtClean="0">
                  <a:latin typeface="Futura Lt BT" panose="020B0402020204020303" pitchFamily="34" charset="0"/>
                </a:rPr>
                <a:t>ms</a:t>
              </a:r>
              <a:endParaRPr lang="en-US" sz="1200" dirty="0">
                <a:latin typeface="Futura Lt BT" panose="020B0402020204020303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9822252-6FE5-E54F-B320-38580DE0FF89}"/>
                </a:ext>
              </a:extLst>
            </p:cNvPr>
            <p:cNvSpPr txBox="1"/>
            <p:nvPr/>
          </p:nvSpPr>
          <p:spPr>
            <a:xfrm>
              <a:off x="10356972" y="5233809"/>
              <a:ext cx="979295" cy="26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latin typeface="Futura Lt BT" panose="020B0402020204020303" pitchFamily="34" charset="0"/>
                </a:rPr>
                <a:t>faulty</a:t>
              </a:r>
              <a:endParaRPr lang="en-US" sz="1400" i="1" dirty="0">
                <a:latin typeface="Futura Lt BT" panose="020B0402020204020303" pitchFamily="34" charset="0"/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C1E56831-B9F3-BF1E-1161-A25BF77C6C95}"/>
                </a:ext>
              </a:extLst>
            </p:cNvPr>
            <p:cNvCxnSpPr/>
            <p:nvPr/>
          </p:nvCxnSpPr>
          <p:spPr>
            <a:xfrm flipV="1">
              <a:off x="11334990" y="6086487"/>
              <a:ext cx="0" cy="313694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8" name="Left Brace 127">
              <a:extLst>
                <a:ext uri="{FF2B5EF4-FFF2-40B4-BE49-F238E27FC236}">
                  <a16:creationId xmlns:a16="http://schemas.microsoft.com/office/drawing/2014/main" id="{FFCDC641-135E-D297-375C-0C6691988505}"/>
                </a:ext>
              </a:extLst>
            </p:cNvPr>
            <p:cNvSpPr/>
            <p:nvPr/>
          </p:nvSpPr>
          <p:spPr>
            <a:xfrm rot="16200000">
              <a:off x="10758386" y="5566201"/>
              <a:ext cx="180247" cy="979707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2407177-D07F-64FD-4BAF-14F9E7B43477}"/>
                </a:ext>
              </a:extLst>
            </p:cNvPr>
            <p:cNvSpPr txBox="1"/>
            <p:nvPr/>
          </p:nvSpPr>
          <p:spPr>
            <a:xfrm>
              <a:off x="10439269" y="6127857"/>
              <a:ext cx="8079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Futura Lt BT" panose="020B0402020204020303" pitchFamily="34" charset="0"/>
                </a:rPr>
                <a:t>100 </a:t>
              </a:r>
              <a:r>
                <a:rPr lang="en-US" sz="1200" dirty="0" err="1" smtClean="0">
                  <a:latin typeface="Futura Lt BT" panose="020B0402020204020303" pitchFamily="34" charset="0"/>
                </a:rPr>
                <a:t>ms</a:t>
              </a:r>
              <a:endParaRPr lang="en-US" sz="1200" dirty="0">
                <a:latin typeface="Futura Lt BT" panose="020B0402020204020303" pitchFamily="34" charset="0"/>
              </a:endParaRP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6300216" y="815691"/>
            <a:ext cx="5586984" cy="5894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5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B: Fault Classifier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58949" y="980796"/>
            <a:ext cx="11845747" cy="1174136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434343"/>
                </a:solidFill>
              </a:rPr>
              <a:t>can data prior to event accurately predict the fault type?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9E00"/>
                </a:solidFill>
              </a:rPr>
              <a:t> use saved </a:t>
            </a:r>
            <a:r>
              <a:rPr lang="en-US" sz="2400" dirty="0" smtClean="0">
                <a:solidFill>
                  <a:srgbClr val="FF9E00"/>
                </a:solidFill>
              </a:rPr>
              <a:t>waveforms</a:t>
            </a:r>
            <a:endParaRPr lang="en-US" sz="2400" dirty="0">
              <a:solidFill>
                <a:srgbClr val="FF9E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21410" r="15975" b="8402"/>
          <a:stretch/>
        </p:blipFill>
        <p:spPr>
          <a:xfrm>
            <a:off x="2181980" y="2867369"/>
            <a:ext cx="7446948" cy="30136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39948" y="2233716"/>
            <a:ext cx="1221809" cy="3594585"/>
            <a:chOff x="2815794" y="2690916"/>
            <a:chExt cx="1221809" cy="3594585"/>
          </a:xfrm>
        </p:grpSpPr>
        <p:sp>
          <p:nvSpPr>
            <p:cNvPr id="7" name="Rectangle 6"/>
            <p:cNvSpPr/>
            <p:nvPr/>
          </p:nvSpPr>
          <p:spPr>
            <a:xfrm>
              <a:off x="2919045" y="3333361"/>
              <a:ext cx="905609" cy="2952140"/>
            </a:xfrm>
            <a:prstGeom prst="rect">
              <a:avLst/>
            </a:prstGeom>
            <a:noFill/>
            <a:ln w="3810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416247" y="3018710"/>
              <a:ext cx="0" cy="274320"/>
            </a:xfrm>
            <a:prstGeom prst="straightConnector1">
              <a:avLst/>
            </a:prstGeom>
            <a:ln w="28575">
              <a:solidFill>
                <a:srgbClr val="43434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815794" y="2690916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t = -1400 </a:t>
              </a:r>
              <a:r>
                <a:rPr lang="en-US" sz="1400" dirty="0" err="1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ms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47804" y="2233727"/>
            <a:ext cx="1221809" cy="3594574"/>
            <a:chOff x="3723650" y="2690927"/>
            <a:chExt cx="1221809" cy="3594574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4312024" y="2974592"/>
              <a:ext cx="3198" cy="274320"/>
            </a:xfrm>
            <a:prstGeom prst="straightConnector1">
              <a:avLst/>
            </a:prstGeom>
            <a:ln w="28575">
              <a:solidFill>
                <a:srgbClr val="43434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23650" y="2690927"/>
              <a:ext cx="1221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t = -1200 </a:t>
              </a:r>
              <a:r>
                <a:rPr lang="en-US" sz="1400" dirty="0" err="1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ms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24654" y="3333361"/>
              <a:ext cx="914748" cy="2952140"/>
            </a:xfrm>
            <a:prstGeom prst="rect">
              <a:avLst/>
            </a:prstGeom>
            <a:noFill/>
            <a:ln w="3810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10440" y="2231190"/>
            <a:ext cx="1117614" cy="3591166"/>
            <a:chOff x="5586286" y="2688390"/>
            <a:chExt cx="1117614" cy="3591166"/>
          </a:xfrm>
        </p:grpSpPr>
        <p:sp>
          <p:nvSpPr>
            <p:cNvPr id="15" name="Rectangle 14"/>
            <p:cNvSpPr/>
            <p:nvPr/>
          </p:nvSpPr>
          <p:spPr>
            <a:xfrm>
              <a:off x="5704310" y="3327416"/>
              <a:ext cx="905609" cy="2952140"/>
            </a:xfrm>
            <a:prstGeom prst="rect">
              <a:avLst/>
            </a:prstGeom>
            <a:noFill/>
            <a:ln w="3810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138799" y="2972661"/>
              <a:ext cx="3198" cy="274320"/>
            </a:xfrm>
            <a:prstGeom prst="straightConnector1">
              <a:avLst/>
            </a:prstGeom>
            <a:ln w="28575">
              <a:solidFill>
                <a:srgbClr val="43434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86286" y="2688390"/>
              <a:ext cx="1117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t = -800 </a:t>
              </a:r>
              <a:r>
                <a:rPr lang="en-US" sz="1400" dirty="0" err="1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ms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66723" y="2231179"/>
            <a:ext cx="1221809" cy="3597123"/>
            <a:chOff x="4642569" y="2688379"/>
            <a:chExt cx="1221809" cy="3597123"/>
          </a:xfrm>
        </p:grpSpPr>
        <p:sp>
          <p:nvSpPr>
            <p:cNvPr id="19" name="Rectangle 18"/>
            <p:cNvSpPr/>
            <p:nvPr/>
          </p:nvSpPr>
          <p:spPr>
            <a:xfrm>
              <a:off x="4742330" y="3333362"/>
              <a:ext cx="959052" cy="2952140"/>
            </a:xfrm>
            <a:prstGeom prst="rect">
              <a:avLst/>
            </a:prstGeom>
            <a:noFill/>
            <a:ln w="3810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243022" y="2981006"/>
              <a:ext cx="0" cy="274320"/>
            </a:xfrm>
            <a:prstGeom prst="straightConnector1">
              <a:avLst/>
            </a:prstGeom>
            <a:ln w="28575">
              <a:solidFill>
                <a:srgbClr val="43434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2569" y="2688379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t = -1000 </a:t>
              </a:r>
              <a:r>
                <a:rPr lang="en-US" sz="1400" dirty="0" err="1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ms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46180" y="2233624"/>
            <a:ext cx="1117614" cy="3594764"/>
            <a:chOff x="7422026" y="2690824"/>
            <a:chExt cx="1117614" cy="3594764"/>
          </a:xfrm>
        </p:grpSpPr>
        <p:sp>
          <p:nvSpPr>
            <p:cNvPr id="23" name="Rectangle 22"/>
            <p:cNvSpPr/>
            <p:nvPr/>
          </p:nvSpPr>
          <p:spPr>
            <a:xfrm>
              <a:off x="7524667" y="3333448"/>
              <a:ext cx="898363" cy="2952140"/>
            </a:xfrm>
            <a:prstGeom prst="rect">
              <a:avLst/>
            </a:prstGeom>
            <a:noFill/>
            <a:ln w="3810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965574" y="2975007"/>
              <a:ext cx="3198" cy="274320"/>
            </a:xfrm>
            <a:prstGeom prst="straightConnector1">
              <a:avLst/>
            </a:prstGeom>
            <a:ln w="28575">
              <a:solidFill>
                <a:srgbClr val="43434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422026" y="2690824"/>
              <a:ext cx="1117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t = -400 </a:t>
              </a:r>
              <a:r>
                <a:rPr lang="en-US" sz="1400" dirty="0" err="1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ms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38323" y="2233614"/>
            <a:ext cx="1117614" cy="3594774"/>
            <a:chOff x="6514169" y="2690814"/>
            <a:chExt cx="1117614" cy="3594774"/>
          </a:xfrm>
        </p:grpSpPr>
        <p:sp>
          <p:nvSpPr>
            <p:cNvPr id="27" name="Rectangle 26"/>
            <p:cNvSpPr/>
            <p:nvPr/>
          </p:nvSpPr>
          <p:spPr>
            <a:xfrm>
              <a:off x="6609919" y="3333448"/>
              <a:ext cx="907502" cy="2952140"/>
            </a:xfrm>
            <a:prstGeom prst="rect">
              <a:avLst/>
            </a:prstGeom>
            <a:noFill/>
            <a:ln w="3810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7069797" y="2992232"/>
              <a:ext cx="0" cy="274320"/>
            </a:xfrm>
            <a:prstGeom prst="straightConnector1">
              <a:avLst/>
            </a:prstGeom>
            <a:ln w="28575">
              <a:solidFill>
                <a:srgbClr val="43434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514169" y="2690814"/>
              <a:ext cx="1117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t = -600 </a:t>
              </a:r>
              <a:r>
                <a:rPr lang="en-US" sz="1400" dirty="0" err="1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ms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1857" y="2235119"/>
            <a:ext cx="1117614" cy="3588442"/>
            <a:chOff x="8317703" y="2692319"/>
            <a:chExt cx="1117614" cy="3588442"/>
          </a:xfrm>
        </p:grpSpPr>
        <p:sp>
          <p:nvSpPr>
            <p:cNvPr id="31" name="Rectangle 30"/>
            <p:cNvSpPr/>
            <p:nvPr/>
          </p:nvSpPr>
          <p:spPr>
            <a:xfrm>
              <a:off x="8422684" y="3328621"/>
              <a:ext cx="898363" cy="2952140"/>
            </a:xfrm>
            <a:prstGeom prst="rect">
              <a:avLst/>
            </a:prstGeom>
            <a:noFill/>
            <a:ln w="38100">
              <a:solidFill>
                <a:srgbClr val="4343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8873331" y="3020114"/>
              <a:ext cx="0" cy="274320"/>
            </a:xfrm>
            <a:prstGeom prst="straightConnector1">
              <a:avLst/>
            </a:prstGeom>
            <a:ln w="28575">
              <a:solidFill>
                <a:srgbClr val="43434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317703" y="2692319"/>
              <a:ext cx="1117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t = -200 </a:t>
              </a:r>
              <a:r>
                <a:rPr lang="en-US" sz="1400" dirty="0" err="1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ms</a:t>
              </a:r>
              <a:endParaRPr lang="en-US" sz="1400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0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FEA6E2B4-4A66-42E7-90B9-82F47DAED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42753"/>
            <a:ext cx="7315199" cy="5486400"/>
          </a:xfrm>
          <a:prstGeom prst="rect">
            <a:avLst/>
          </a:prstGeom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 smtClean="0"/>
              <a:t>Model B: Fault Classifier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50391" y="831273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0 </a:t>
            </a:r>
            <a:r>
              <a:rPr lang="en-US" sz="2400" dirty="0" err="1" smtClean="0">
                <a:solidFill>
                  <a:srgbClr val="434343"/>
                </a:solidFill>
                <a:latin typeface="Futura BdCn BT" panose="020B0706020204020204" pitchFamily="34" charset="0"/>
              </a:rPr>
              <a:t>ms</a:t>
            </a:r>
            <a:r>
              <a:rPr lang="en-US" sz="2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 prior to fault</a:t>
            </a:r>
            <a:endParaRPr lang="en-US" sz="2400" dirty="0">
              <a:solidFill>
                <a:srgbClr val="434343"/>
              </a:solidFill>
              <a:latin typeface="Futura BdCn BT" panose="020B07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0CC4FBC1-695C-417E-98F7-DAA4019E8E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47670"/>
            <a:ext cx="7315200" cy="5486400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 smtClean="0"/>
              <a:t>Model B: Fault Classifier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83066" y="831273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34343"/>
                </a:solidFill>
                <a:latin typeface="Futura BdCn BT" panose="020B0706020204020204" pitchFamily="34" charset="0"/>
              </a:rPr>
              <a:t>2</a:t>
            </a:r>
            <a:r>
              <a:rPr lang="en-US" sz="2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0 </a:t>
            </a:r>
            <a:r>
              <a:rPr lang="en-US" sz="2400" dirty="0" err="1">
                <a:solidFill>
                  <a:srgbClr val="434343"/>
                </a:solidFill>
                <a:latin typeface="Futura BdCn BT" panose="020B0706020204020204" pitchFamily="34" charset="0"/>
              </a:rPr>
              <a:t>ms</a:t>
            </a:r>
            <a:r>
              <a:rPr lang="en-US" sz="2400" dirty="0">
                <a:solidFill>
                  <a:srgbClr val="434343"/>
                </a:solidFill>
                <a:latin typeface="Futura BdCn BT" panose="020B0706020204020204" pitchFamily="34" charset="0"/>
              </a:rPr>
              <a:t> prior to fault</a:t>
            </a:r>
          </a:p>
        </p:txBody>
      </p:sp>
    </p:spTree>
    <p:extLst>
      <p:ext uri="{BB962C8B-B14F-4D97-AF65-F5344CB8AC3E}">
        <p14:creationId xmlns:p14="http://schemas.microsoft.com/office/powerpoint/2010/main" val="5914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16870018-9C20-47AD-9DAE-6C0FAA88F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240680"/>
            <a:ext cx="7315201" cy="5486400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 smtClean="0"/>
              <a:t>Model B: Fault Classifier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83065" y="822601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50 </a:t>
            </a:r>
            <a:r>
              <a:rPr lang="en-US" sz="2400" dirty="0" err="1">
                <a:solidFill>
                  <a:srgbClr val="434343"/>
                </a:solidFill>
                <a:latin typeface="Futura BdCn BT" panose="020B0706020204020204" pitchFamily="34" charset="0"/>
              </a:rPr>
              <a:t>ms</a:t>
            </a:r>
            <a:r>
              <a:rPr lang="en-US" sz="2400" dirty="0">
                <a:solidFill>
                  <a:srgbClr val="434343"/>
                </a:solidFill>
                <a:latin typeface="Futura BdCn BT" panose="020B0706020204020204" pitchFamily="34" charset="0"/>
              </a:rPr>
              <a:t> prior to fault</a:t>
            </a:r>
          </a:p>
        </p:txBody>
      </p:sp>
    </p:spTree>
    <p:extLst>
      <p:ext uri="{BB962C8B-B14F-4D97-AF65-F5344CB8AC3E}">
        <p14:creationId xmlns:p14="http://schemas.microsoft.com/office/powerpoint/2010/main" val="4088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4049" y="1181516"/>
            <a:ext cx="6385935" cy="477122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Introduction and Motivation</a:t>
            </a:r>
          </a:p>
          <a:p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C100 Cavity Fault </a:t>
            </a:r>
            <a:r>
              <a:rPr lang="en-US" sz="3200" dirty="0">
                <a:solidFill>
                  <a:srgbClr val="434343"/>
                </a:solidFill>
                <a:latin typeface="Futura XBlkCnIt BT" panose="020B0806020204090204" pitchFamily="34" charset="0"/>
              </a:rPr>
              <a:t>C</a:t>
            </a:r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lassification</a:t>
            </a:r>
          </a:p>
          <a:p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C100 Cavity Fault Prediction</a:t>
            </a:r>
          </a:p>
          <a:p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Other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9E00"/>
                </a:solidFill>
                <a:latin typeface="Futura BdCn BT" panose="020B0706020204020204" pitchFamily="34" charset="0"/>
              </a:rPr>
              <a:t> Field Emission </a:t>
            </a:r>
            <a:r>
              <a:rPr lang="en-US" dirty="0" smtClean="0">
                <a:solidFill>
                  <a:srgbClr val="FF9E00"/>
                </a:solidFill>
                <a:latin typeface="Futura BdCn BT" panose="020B0706020204020204" pitchFamily="34" charset="0"/>
              </a:rPr>
              <a:t>Management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  <a:latin typeface="Futura BdCn BT" panose="020B0706020204020204" pitchFamily="34" charset="0"/>
              </a:rPr>
              <a:t> Legacy Cavity Instability Detection</a:t>
            </a:r>
          </a:p>
          <a:p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Data Sources</a:t>
            </a:r>
          </a:p>
          <a:p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Summary</a:t>
            </a:r>
            <a:endParaRPr lang="en-US" sz="3200" dirty="0">
              <a:solidFill>
                <a:srgbClr val="434343"/>
              </a:solidFill>
              <a:latin typeface="Futura XBlkCnIt BT" panose="020B080602020409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2" r="15352" b="10883"/>
          <a:stretch/>
        </p:blipFill>
        <p:spPr>
          <a:xfrm flipH="1">
            <a:off x="6876584" y="1136068"/>
            <a:ext cx="4861498" cy="48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&#10;&#10;Description automatically generated with low confidence">
            <a:extLst>
              <a:ext uri="{FF2B5EF4-FFF2-40B4-BE49-F238E27FC236}">
                <a16:creationId xmlns:a16="http://schemas.microsoft.com/office/drawing/2014/main" id="{B500BC9C-641E-4A78-8726-677D470C7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91" y="1240732"/>
            <a:ext cx="7316818" cy="5486400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 smtClean="0"/>
              <a:t>Model B: Fault Classifier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15740" y="831273"/>
            <a:ext cx="240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100 </a:t>
            </a:r>
            <a:r>
              <a:rPr lang="en-US" sz="2400" dirty="0" err="1">
                <a:solidFill>
                  <a:srgbClr val="434343"/>
                </a:solidFill>
                <a:latin typeface="Futura BdCn BT" panose="020B0706020204020204" pitchFamily="34" charset="0"/>
              </a:rPr>
              <a:t>ms</a:t>
            </a:r>
            <a:r>
              <a:rPr lang="en-US" sz="2400" dirty="0">
                <a:solidFill>
                  <a:srgbClr val="434343"/>
                </a:solidFill>
                <a:latin typeface="Futura BdCn BT" panose="020B0706020204020204" pitchFamily="34" charset="0"/>
              </a:rPr>
              <a:t> prior to fault</a:t>
            </a:r>
          </a:p>
        </p:txBody>
      </p:sp>
      <p:sp>
        <p:nvSpPr>
          <p:cNvPr id="5" name="Rectangle 4"/>
          <p:cNvSpPr/>
          <p:nvPr/>
        </p:nvSpPr>
        <p:spPr>
          <a:xfrm>
            <a:off x="7485889" y="1563624"/>
            <a:ext cx="950976" cy="4782312"/>
          </a:xfrm>
          <a:prstGeom prst="rect">
            <a:avLst/>
          </a:prstGeom>
          <a:noFill/>
          <a:ln w="57150"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13833" y="1563624"/>
            <a:ext cx="950976" cy="4782312"/>
          </a:xfrm>
          <a:prstGeom prst="rect">
            <a:avLst/>
          </a:prstGeom>
          <a:noFill/>
          <a:ln w="57150"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B: Fault Classifier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35672" y="983384"/>
            <a:ext cx="11731448" cy="582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434343"/>
                </a:solidFill>
              </a:rPr>
              <a:t>initial results suggests that for some fault types, prediction is possible</a:t>
            </a:r>
            <a:endParaRPr lang="en-US" dirty="0">
              <a:solidFill>
                <a:srgbClr val="434343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91819" y="1717695"/>
            <a:ext cx="5943600" cy="4483846"/>
            <a:chOff x="6056585" y="1422660"/>
            <a:chExt cx="5486400" cy="41389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585" y="1607326"/>
              <a:ext cx="5486400" cy="39542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111135" y="1422660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Microphonics</a:t>
              </a:r>
              <a:endParaRPr lang="en-US" dirty="0">
                <a:solidFill>
                  <a:srgbClr val="434343"/>
                </a:solidFill>
                <a:latin typeface="Futura XBlkCnIt BT" panose="020B0806020204090204" pitchFamily="34" charset="0"/>
              </a:endParaRP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059424" y="1717695"/>
            <a:ext cx="5943600" cy="4440285"/>
            <a:chOff x="570185" y="1422660"/>
            <a:chExt cx="5486400" cy="40987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5" y="1607326"/>
              <a:ext cx="5486400" cy="39140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25161" y="1422660"/>
              <a:ext cx="1776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Electronic Quench</a:t>
              </a:r>
              <a:endParaRPr lang="en-US" dirty="0">
                <a:solidFill>
                  <a:srgbClr val="434343"/>
                </a:solidFill>
                <a:latin typeface="Futura XBlkCnIt BT" panose="020B0806020204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 Management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395065" y="6333467"/>
            <a:ext cx="1579419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9620" y="730590"/>
            <a:ext cx="11111508" cy="2076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Goal</a:t>
            </a:r>
            <a:r>
              <a:rPr lang="en-US" sz="24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:</a:t>
            </a:r>
            <a:r>
              <a:rPr lang="en-US" sz="2400" b="1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maintain </a:t>
            </a:r>
            <a:r>
              <a:rPr lang="en-US" sz="2400" dirty="0">
                <a:solidFill>
                  <a:srgbClr val="434343"/>
                </a:solidFill>
                <a:latin typeface="Futura Lt BT" panose="020B0402020204020303" pitchFamily="34" charset="0"/>
              </a:rPr>
              <a:t>low levels of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FE radiation without </a:t>
            </a:r>
            <a:r>
              <a:rPr lang="en-US" sz="2400" dirty="0">
                <a:solidFill>
                  <a:srgbClr val="434343"/>
                </a:solidFill>
                <a:latin typeface="Futura Lt BT" panose="020B0402020204020303" pitchFamily="34" charset="0"/>
              </a:rPr>
              <a:t>invasive interruptions to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physics</a:t>
            </a:r>
            <a:endParaRPr lang="en-US" sz="2400" u="sng" dirty="0" smtClean="0">
              <a:solidFill>
                <a:srgbClr val="434343"/>
              </a:solidFill>
              <a:latin typeface="Futura Lt BT" panose="020B04020202040203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Description: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use ML to model </a:t>
            </a:r>
            <a:r>
              <a:rPr lang="en-US" sz="2400" dirty="0">
                <a:solidFill>
                  <a:srgbClr val="434343"/>
                </a:solidFill>
                <a:latin typeface="Futura Lt BT" panose="020B0402020204020303" pitchFamily="34" charset="0"/>
              </a:rPr>
              <a:t>radiation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levels and allow for off-line optimization of gradient distribution, identify cavities where FE onsets have changed</a:t>
            </a:r>
            <a:endParaRPr lang="en-US" sz="1200" dirty="0">
              <a:solidFill>
                <a:srgbClr val="434343"/>
              </a:solidFill>
              <a:latin typeface="Futura Lt BT" panose="020B0402020204020303" pitchFamily="34" charset="0"/>
            </a:endParaRP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434343"/>
                </a:solidFill>
                <a:latin typeface="Futura XBlkCnIt BT" panose="020B0806020204090204" pitchFamily="34" charset="0"/>
                <a:cs typeface="Times New Roman" panose="02020603050405020304" pitchFamily="18" charset="0"/>
              </a:rPr>
              <a:t>Solution:</a:t>
            </a: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optimize </a:t>
            </a:r>
            <a:r>
              <a:rPr lang="en-US" sz="2400" dirty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surrogate model to minimize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radiation </a:t>
            </a:r>
            <a:r>
              <a:rPr lang="en-US" sz="2400" dirty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via gradient </a:t>
            </a:r>
            <a:r>
              <a:rPr lang="en-US" sz="2400" dirty="0" smtClean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reduction</a:t>
            </a:r>
            <a:endParaRPr lang="en-US" sz="2400" dirty="0">
              <a:solidFill>
                <a:srgbClr val="434343"/>
              </a:solidFill>
              <a:latin typeface="Futura Lt BT" panose="020B04020202040203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09600" y="2732367"/>
            <a:ext cx="10972800" cy="3601100"/>
            <a:chOff x="1948332" y="3837635"/>
            <a:chExt cx="8681118" cy="28490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481" y="4309205"/>
              <a:ext cx="1783080" cy="23774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3"/>
            <a:stretch/>
          </p:blipFill>
          <p:spPr>
            <a:xfrm>
              <a:off x="7060221" y="4309205"/>
              <a:ext cx="3569229" cy="23774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332" y="4309205"/>
              <a:ext cx="3169920" cy="2377440"/>
            </a:xfrm>
            <a:prstGeom prst="rect">
              <a:avLst/>
            </a:prstGeom>
          </p:spPr>
        </p:pic>
        <p:sp>
          <p:nvSpPr>
            <p:cNvPr id="17" name="Rounded Rectangular Callout 16"/>
            <p:cNvSpPr/>
            <p:nvPr/>
          </p:nvSpPr>
          <p:spPr>
            <a:xfrm>
              <a:off x="4503705" y="3837635"/>
              <a:ext cx="3107272" cy="612648"/>
            </a:xfrm>
            <a:prstGeom prst="wedgeRoundRectCallout">
              <a:avLst>
                <a:gd name="adj1" fmla="val -20833"/>
                <a:gd name="adj2" fmla="val -97264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rgbClr val="434343"/>
                  </a:solidFill>
                  <a:latin typeface="Futura Lt BT" panose="020B0402020204020303" pitchFamily="34" charset="0"/>
                </a:rPr>
                <a:t>d</a:t>
              </a:r>
              <a:r>
                <a:rPr lang="en-US" i="1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amaged beamline valve</a:t>
              </a:r>
              <a:endParaRPr lang="en-US" i="1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2588521" y="3945861"/>
              <a:ext cx="1916765" cy="396197"/>
            </a:xfrm>
            <a:prstGeom prst="wedgeRoundRectCallout">
              <a:avLst>
                <a:gd name="adj1" fmla="val -20833"/>
                <a:gd name="adj2" fmla="val -97264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rgbClr val="434343"/>
                  </a:solidFill>
                  <a:latin typeface="Futura Lt BT" panose="020B0402020204020303" pitchFamily="34" charset="0"/>
                </a:rPr>
                <a:t>r</a:t>
              </a:r>
              <a:r>
                <a:rPr lang="en-US" i="1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adiation area</a:t>
              </a:r>
              <a:endParaRPr lang="en-US" i="1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2421" y="3852816"/>
              <a:ext cx="3536568" cy="612648"/>
            </a:xfrm>
            <a:prstGeom prst="wedgeRoundRectCallout">
              <a:avLst>
                <a:gd name="adj1" fmla="val -20833"/>
                <a:gd name="adj2" fmla="val -97264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rgbClr val="434343"/>
                  </a:solidFill>
                  <a:latin typeface="Futura Lt BT" panose="020B0402020204020303" pitchFamily="34" charset="0"/>
                </a:rPr>
                <a:t>d</a:t>
              </a:r>
              <a:r>
                <a:rPr lang="en-US" i="1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amaged magnet and cables</a:t>
              </a:r>
              <a:endParaRPr lang="en-US" i="1" dirty="0">
                <a:solidFill>
                  <a:srgbClr val="434343"/>
                </a:solidFill>
                <a:latin typeface="Futura Lt BT" panose="020B04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38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783080" y="2012534"/>
            <a:ext cx="8439912" cy="548640"/>
          </a:xfrm>
          <a:prstGeom prst="roundRect">
            <a:avLst/>
          </a:prstGeom>
          <a:solidFill>
            <a:srgbClr val="FF9E00"/>
          </a:solidFill>
          <a:ln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95560" y="6164164"/>
            <a:ext cx="1828800" cy="55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 Management: Proof-of-Concept Demonstration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1543" y="810641"/>
            <a:ext cx="11689081" cy="1893189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rgbClr val="434343"/>
                </a:solidFill>
              </a:rPr>
              <a:t>set CEBAF to same gradient distribution as September 7 baseline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rgbClr val="434343"/>
                </a:solidFill>
              </a:rPr>
              <a:t>apply model-based optimized gradients to CEBAF</a:t>
            </a:r>
          </a:p>
          <a:p>
            <a:pPr marL="0" indent="0" algn="just">
              <a:buNone/>
            </a:pPr>
            <a:endParaRPr lang="en-US" sz="1000" dirty="0" smtClean="0">
              <a:solidFill>
                <a:srgbClr val="434343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1" dirty="0" smtClean="0">
                <a:cs typeface="Times New Roman" panose="02020603050405020304" pitchFamily="18" charset="0"/>
              </a:rPr>
              <a:t>12 </a:t>
            </a:r>
            <a:r>
              <a:rPr lang="en-US" i="1" dirty="0">
                <a:cs typeface="Times New Roman" panose="02020603050405020304" pitchFamily="18" charset="0"/>
              </a:rPr>
              <a:t>rem/hour decrease for 5 MV/m reduction in </a:t>
            </a:r>
            <a:r>
              <a:rPr lang="en-US" i="1" dirty="0" smtClean="0">
                <a:cs typeface="Times New Roman" panose="02020603050405020304" pitchFamily="18" charset="0"/>
              </a:rPr>
              <a:t>gradient</a:t>
            </a:r>
            <a:endParaRPr lang="en-US" i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1" b="10391"/>
          <a:stretch/>
        </p:blipFill>
        <p:spPr>
          <a:xfrm>
            <a:off x="609600" y="2864750"/>
            <a:ext cx="10972800" cy="3834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8712" y="2738558"/>
            <a:ext cx="22220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before optimization</a:t>
            </a:r>
            <a:endParaRPr lang="en-US" sz="2000" dirty="0">
              <a:solidFill>
                <a:srgbClr val="434343"/>
              </a:solidFill>
              <a:latin typeface="Futura XBlkCnIt BT" panose="020B080602020409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744" y="2738558"/>
            <a:ext cx="206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after optimization</a:t>
            </a:r>
            <a:endParaRPr lang="en-US" sz="2000" dirty="0">
              <a:solidFill>
                <a:srgbClr val="434343"/>
              </a:solidFill>
              <a:latin typeface="Futura XBlkCnIt BT" panose="020B080602020409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4224" y="2738558"/>
            <a:ext cx="5486400" cy="3960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0664" y="2670902"/>
            <a:ext cx="5579409" cy="3960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61" y="6411367"/>
            <a:ext cx="2151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(courtesy A. Carpenter)</a:t>
            </a:r>
            <a:endParaRPr lang="en-US" sz="1600" dirty="0">
              <a:solidFill>
                <a:srgbClr val="434343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1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Instability Detection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183" y="851347"/>
            <a:ext cx="11712873" cy="23296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Goal:</a:t>
            </a:r>
            <a:r>
              <a:rPr lang="en-US" dirty="0" smtClean="0">
                <a:solidFill>
                  <a:srgbClr val="434343"/>
                </a:solidFill>
              </a:rPr>
              <a:t> </a:t>
            </a:r>
            <a:r>
              <a:rPr lang="en-US" sz="2400" dirty="0" smtClean="0">
                <a:solidFill>
                  <a:srgbClr val="434343"/>
                </a:solidFill>
              </a:rPr>
              <a:t>improve </a:t>
            </a:r>
            <a:r>
              <a:rPr lang="en-US" sz="2400" dirty="0">
                <a:solidFill>
                  <a:srgbClr val="434343"/>
                </a:solidFill>
              </a:rPr>
              <a:t>beam availability by automating </a:t>
            </a:r>
            <a:r>
              <a:rPr lang="en-US" sz="2400" dirty="0" smtClean="0">
                <a:solidFill>
                  <a:srgbClr val="434343"/>
                </a:solidFill>
              </a:rPr>
              <a:t>process </a:t>
            </a:r>
            <a:r>
              <a:rPr lang="en-US" sz="2400" dirty="0">
                <a:solidFill>
                  <a:srgbClr val="434343"/>
                </a:solidFill>
              </a:rPr>
              <a:t>of identifying unstable RF </a:t>
            </a:r>
            <a:r>
              <a:rPr lang="en-US" sz="2400" dirty="0" smtClean="0">
                <a:solidFill>
                  <a:srgbClr val="434343"/>
                </a:solidFill>
              </a:rPr>
              <a:t>cavities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Description: </a:t>
            </a:r>
            <a:r>
              <a:rPr lang="en-US" sz="2400" dirty="0" smtClean="0">
                <a:solidFill>
                  <a:srgbClr val="434343"/>
                </a:solidFill>
              </a:rPr>
              <a:t>SRF </a:t>
            </a:r>
            <a:r>
              <a:rPr lang="en-US" sz="2400" dirty="0">
                <a:solidFill>
                  <a:srgbClr val="434343"/>
                </a:solidFill>
              </a:rPr>
              <a:t>cavities can become unstable without presenting </a:t>
            </a:r>
            <a:r>
              <a:rPr lang="en-US" sz="2400" dirty="0" smtClean="0">
                <a:solidFill>
                  <a:srgbClr val="434343"/>
                </a:solidFill>
              </a:rPr>
              <a:t>faults, identifying these unstable cavities </a:t>
            </a:r>
            <a:r>
              <a:rPr lang="en-US" sz="2400" dirty="0">
                <a:solidFill>
                  <a:srgbClr val="434343"/>
                </a:solidFill>
              </a:rPr>
              <a:t>with </a:t>
            </a:r>
            <a:r>
              <a:rPr lang="en-US" sz="2400" dirty="0" smtClean="0">
                <a:solidFill>
                  <a:srgbClr val="434343"/>
                </a:solidFill>
              </a:rPr>
              <a:t>present </a:t>
            </a:r>
            <a:r>
              <a:rPr lang="en-US" sz="2400" dirty="0">
                <a:solidFill>
                  <a:srgbClr val="434343"/>
                </a:solidFill>
              </a:rPr>
              <a:t>diagnostics </a:t>
            </a:r>
            <a:r>
              <a:rPr lang="en-US" sz="2400" dirty="0" smtClean="0">
                <a:solidFill>
                  <a:srgbClr val="434343"/>
                </a:solidFill>
              </a:rPr>
              <a:t>is </a:t>
            </a:r>
            <a:r>
              <a:rPr lang="en-US" sz="2400" dirty="0">
                <a:solidFill>
                  <a:srgbClr val="434343"/>
                </a:solidFill>
              </a:rPr>
              <a:t>difficult and time-consuming 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Solution:</a:t>
            </a:r>
            <a:r>
              <a:rPr lang="en-US" dirty="0">
                <a:solidFill>
                  <a:srgbClr val="434343"/>
                </a:solidFill>
                <a:latin typeface="Futura XBlkCnIt BT" panose="020B0806020204090204" pitchFamily="34" charset="0"/>
              </a:rPr>
              <a:t> </a:t>
            </a:r>
            <a:r>
              <a:rPr lang="en-US" sz="2400" dirty="0" smtClean="0">
                <a:solidFill>
                  <a:srgbClr val="434343"/>
                </a:solidFill>
              </a:rPr>
              <a:t>(1) develop </a:t>
            </a:r>
            <a:r>
              <a:rPr lang="en-US" sz="2400" dirty="0">
                <a:solidFill>
                  <a:srgbClr val="434343"/>
                </a:solidFill>
              </a:rPr>
              <a:t>and install a new fast DAQ system for the </a:t>
            </a:r>
            <a:r>
              <a:rPr lang="en-US" sz="2400" dirty="0" smtClean="0">
                <a:solidFill>
                  <a:srgbClr val="434343"/>
                </a:solidFill>
              </a:rPr>
              <a:t>legacy SRF cavities, and (2) apply ML </a:t>
            </a:r>
            <a:r>
              <a:rPr lang="en-US" sz="2400" dirty="0">
                <a:solidFill>
                  <a:srgbClr val="434343"/>
                </a:solidFill>
              </a:rPr>
              <a:t>to </a:t>
            </a:r>
            <a:r>
              <a:rPr lang="en-US" sz="2400" dirty="0" smtClean="0">
                <a:solidFill>
                  <a:srgbClr val="434343"/>
                </a:solidFill>
              </a:rPr>
              <a:t>identify unstable cavities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275948" y="3180953"/>
            <a:ext cx="7167565" cy="3474720"/>
            <a:chOff x="2275948" y="3144377"/>
            <a:chExt cx="7167565" cy="34747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500" y="3144377"/>
              <a:ext cx="3268013" cy="2286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948" y="3144377"/>
              <a:ext cx="3615996" cy="34747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20208" y="5540105"/>
              <a:ext cx="430584" cy="35777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9106" y="3381738"/>
              <a:ext cx="18696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434343"/>
                  </a:solidFill>
                  <a:latin typeface="Futura XBlkCnIt BT" panose="020B0806020204090204" pitchFamily="34" charset="0"/>
                </a:rPr>
                <a:t>RF Analyzer Tool</a:t>
              </a:r>
              <a:endParaRPr lang="en-US" sz="2000" dirty="0">
                <a:solidFill>
                  <a:srgbClr val="434343"/>
                </a:solidFill>
                <a:latin typeface="Futura XBlkCnIt BT" panose="020B080602020409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620208" y="3144377"/>
              <a:ext cx="2555292" cy="23957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050792" y="5430378"/>
              <a:ext cx="5392721" cy="467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97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696" y="760892"/>
            <a:ext cx="11723359" cy="5610582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434343"/>
                </a:solidFill>
              </a:rPr>
              <a:t>a</a:t>
            </a:r>
            <a:r>
              <a:rPr lang="en-US" dirty="0" smtClean="0">
                <a:solidFill>
                  <a:srgbClr val="434343"/>
                </a:solidFill>
              </a:rPr>
              <a:t>ccelerators produce a lot of data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CEBAF continuously archives 300,000+ signals</a:t>
            </a:r>
          </a:p>
          <a:p>
            <a:pPr algn="just"/>
            <a:r>
              <a:rPr lang="en-US" dirty="0">
                <a:solidFill>
                  <a:srgbClr val="434343"/>
                </a:solidFill>
              </a:rPr>
              <a:t>h</a:t>
            </a:r>
            <a:r>
              <a:rPr lang="en-US" dirty="0" smtClean="0">
                <a:solidFill>
                  <a:srgbClr val="434343"/>
                </a:solidFill>
              </a:rPr>
              <a:t>owever, it’s not all useful for ML applications</a:t>
            </a:r>
          </a:p>
          <a:p>
            <a:pPr algn="just"/>
            <a:r>
              <a:rPr lang="en-US" dirty="0" smtClean="0">
                <a:solidFill>
                  <a:srgbClr val="434343"/>
                </a:solidFill>
              </a:rPr>
              <a:t>ML projects at JLab only possible because of newly available data</a:t>
            </a:r>
          </a:p>
          <a:p>
            <a:pPr marL="0" indent="0" algn="just">
              <a:buNone/>
            </a:pPr>
            <a:endParaRPr lang="en-US" sz="1200" dirty="0" smtClean="0">
              <a:solidFill>
                <a:srgbClr val="434343"/>
              </a:solidFill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C100 cavity fault classification </a:t>
            </a:r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  <a:sym typeface="Wingdings" panose="05000000000000000000" pitchFamily="2" charset="2"/>
              </a:rPr>
              <a:t> digital LLRF + waveform harvester</a:t>
            </a:r>
            <a:endParaRPr lang="en-US" sz="3200" dirty="0" smtClean="0">
              <a:solidFill>
                <a:srgbClr val="434343"/>
              </a:solidFill>
              <a:latin typeface="Futura XBlkCnIt BT" panose="020B0806020204090204" pitchFamily="34" charset="0"/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C100 cavity fault prediction </a:t>
            </a:r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  <a:sym typeface="Wingdings" panose="05000000000000000000" pitchFamily="2" charset="2"/>
              </a:rPr>
              <a:t> digital LLRF + streaming data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  <a:sym typeface="Wingdings" panose="05000000000000000000" pitchFamily="2" charset="2"/>
              </a:rPr>
              <a:t>field emission management  NDX detectors*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434343"/>
                </a:solidFill>
                <a:latin typeface="Futura XBlkCnIt BT" panose="020B0806020204090204" pitchFamily="34" charset="0"/>
                <a:sym typeface="Wingdings" panose="05000000000000000000" pitchFamily="2" charset="2"/>
              </a:rPr>
              <a:t>cavity instability detection  fast DAQ</a:t>
            </a:r>
          </a:p>
          <a:p>
            <a:pPr marL="0" indent="0">
              <a:buNone/>
            </a:pPr>
            <a:endParaRPr lang="en-US" sz="1200" dirty="0" smtClean="0">
              <a:solidFill>
                <a:srgbClr val="434343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434343"/>
                </a:solidFill>
                <a:sym typeface="Wingdings" panose="05000000000000000000" pitchFamily="2" charset="2"/>
              </a:rPr>
              <a:t>data reliability is critical!</a:t>
            </a: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Having the Right Data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BDD0-DD02-495F-9CD5-EB1D826A96D3}"/>
              </a:ext>
            </a:extLst>
          </p:cNvPr>
          <p:cNvSpPr/>
          <p:nvPr/>
        </p:nvSpPr>
        <p:spPr>
          <a:xfrm>
            <a:off x="155584" y="6371474"/>
            <a:ext cx="38311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14141"/>
                </a:solidFill>
                <a:latin typeface="Futura Lt BT" panose="020B0402020204020303" pitchFamily="34" charset="0"/>
                <a:cs typeface="Arial" panose="020B0604020202020204" pitchFamily="34" charset="0"/>
              </a:rPr>
              <a:t>*</a:t>
            </a:r>
            <a:r>
              <a:rPr lang="en-US" sz="1600" dirty="0" smtClean="0">
                <a:solidFill>
                  <a:srgbClr val="414141"/>
                </a:solidFill>
                <a:latin typeface="Futura Lt BT" panose="020B0402020204020303" pitchFamily="34" charset="0"/>
                <a:cs typeface="Arial" panose="020B0604020202020204" pitchFamily="34" charset="0"/>
              </a:rPr>
              <a:t>P. Degtiarenko</a:t>
            </a:r>
            <a:r>
              <a:rPr lang="en-US" sz="1600" dirty="0">
                <a:solidFill>
                  <a:srgbClr val="414141"/>
                </a:solidFill>
                <a:latin typeface="Futura Lt BT" panose="020B0402020204020303" pitchFamily="34" charset="0"/>
                <a:cs typeface="Arial" panose="020B0604020202020204" pitchFamily="34" charset="0"/>
              </a:rPr>
              <a:t>,</a:t>
            </a:r>
            <a:r>
              <a:rPr lang="en-US" sz="1600" dirty="0" smtClean="0">
                <a:solidFill>
                  <a:srgbClr val="414141"/>
                </a:solidFill>
                <a:latin typeface="Futura Lt BT" panose="020B0402020204020303" pitchFamily="34" charset="0"/>
                <a:cs typeface="Arial" panose="020B0604020202020204" pitchFamily="34" charset="0"/>
              </a:rPr>
              <a:t> US </a:t>
            </a:r>
            <a:r>
              <a:rPr lang="en-US" sz="1600" dirty="0">
                <a:solidFill>
                  <a:srgbClr val="414141"/>
                </a:solidFill>
                <a:latin typeface="Futura Lt BT" panose="020B0402020204020303" pitchFamily="34" charset="0"/>
                <a:cs typeface="Arial" panose="020B0604020202020204" pitchFamily="34" charset="0"/>
              </a:rPr>
              <a:t>Patent </a:t>
            </a:r>
            <a:r>
              <a:rPr lang="en-US" sz="1600" dirty="0" smtClean="0">
                <a:solidFill>
                  <a:srgbClr val="414141"/>
                </a:solidFill>
                <a:latin typeface="Futura Lt BT" panose="020B0402020204020303" pitchFamily="34" charset="0"/>
                <a:cs typeface="Arial" panose="020B0604020202020204" pitchFamily="34" charset="0"/>
              </a:rPr>
              <a:t>10,281,600</a:t>
            </a:r>
            <a:endParaRPr lang="en-US" sz="1600" dirty="0">
              <a:solidFill>
                <a:srgbClr val="414141"/>
              </a:solidFill>
              <a:latin typeface="Futura Lt BT" panose="020B04020202040203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6451" y="914401"/>
            <a:ext cx="11852631" cy="566013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434343"/>
                </a:solidFill>
              </a:rPr>
              <a:t>JLab has several active ML projects addressing SRF operation at CEBAF, which are at various stages of maturity</a:t>
            </a:r>
          </a:p>
          <a:p>
            <a:pPr marL="0" indent="0">
              <a:buNone/>
            </a:pPr>
            <a:endParaRPr lang="en-US" sz="100" dirty="0" smtClean="0">
              <a:solidFill>
                <a:srgbClr val="434343"/>
              </a:solidFill>
            </a:endParaRPr>
          </a:p>
          <a:p>
            <a:endParaRPr lang="en-US" dirty="0" smtClean="0">
              <a:solidFill>
                <a:srgbClr val="434343"/>
              </a:solidFill>
            </a:endParaRPr>
          </a:p>
          <a:p>
            <a:endParaRPr lang="en-US" sz="1800" dirty="0">
              <a:solidFill>
                <a:srgbClr val="434343"/>
              </a:solidFill>
            </a:endParaRPr>
          </a:p>
          <a:p>
            <a:endParaRPr lang="en-US" dirty="0" smtClean="0">
              <a:solidFill>
                <a:srgbClr val="434343"/>
              </a:solidFill>
            </a:endParaRPr>
          </a:p>
          <a:p>
            <a:endParaRPr lang="en-US" dirty="0">
              <a:solidFill>
                <a:srgbClr val="434343"/>
              </a:solidFill>
            </a:endParaRPr>
          </a:p>
          <a:p>
            <a:endParaRPr lang="en-US" dirty="0" smtClean="0">
              <a:solidFill>
                <a:srgbClr val="434343"/>
              </a:solidFill>
            </a:endParaRPr>
          </a:p>
          <a:p>
            <a:r>
              <a:rPr lang="en-US" dirty="0" smtClean="0">
                <a:solidFill>
                  <a:srgbClr val="434343"/>
                </a:solidFill>
              </a:rPr>
              <a:t>have – or will have – sources of high quality data to enable continued work in this area for the foreseeable future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for systems in place: maintaining reliability of data is a challenge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for systems in production: challenges with supply chain issues</a:t>
            </a:r>
          </a:p>
          <a:p>
            <a:r>
              <a:rPr lang="en-US" dirty="0">
                <a:solidFill>
                  <a:srgbClr val="434343"/>
                </a:solidFill>
              </a:rPr>
              <a:t>g</a:t>
            </a:r>
            <a:r>
              <a:rPr lang="en-US" dirty="0" smtClean="0">
                <a:solidFill>
                  <a:srgbClr val="434343"/>
                </a:solidFill>
              </a:rPr>
              <a:t>etting buy-in from all groups involved is still a challenge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88794" y="2813428"/>
            <a:ext cx="5749207" cy="338554"/>
            <a:chOff x="1188794" y="1798444"/>
            <a:chExt cx="5749207" cy="338554"/>
          </a:xfrm>
        </p:grpSpPr>
        <p:sp>
          <p:nvSpPr>
            <p:cNvPr id="10" name="Rectangle 9"/>
            <p:cNvSpPr/>
            <p:nvPr/>
          </p:nvSpPr>
          <p:spPr>
            <a:xfrm>
              <a:off x="1188794" y="1828801"/>
              <a:ext cx="2560321" cy="283464"/>
            </a:xfrm>
            <a:prstGeom prst="rect">
              <a:avLst/>
            </a:prstGeom>
            <a:solidFill>
              <a:srgbClr val="FF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latin typeface="Futura Lt BT" panose="020B0402020204020303" pitchFamily="34" charset="0"/>
                </a:rPr>
                <a:t>c</a:t>
              </a:r>
              <a:r>
                <a:rPr lang="en-US" sz="1600" dirty="0" smtClean="0">
                  <a:latin typeface="Futura Lt BT" panose="020B0402020204020303" pitchFamily="34" charset="0"/>
                </a:rPr>
                <a:t>avity instability detection</a:t>
              </a:r>
              <a:endParaRPr lang="en-US" sz="1600" dirty="0">
                <a:latin typeface="Futura Lt BT" panose="020B04020202040203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49115" y="1798444"/>
              <a:ext cx="31888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solidFill>
                    <a:srgbClr val="434343"/>
                  </a:solidFill>
                  <a:latin typeface="Futura Lt BT" panose="020B0402020204020303" pitchFamily="34" charset="0"/>
                </a:rPr>
                <a:t>encouraging results on “slow” data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794" y="3174917"/>
            <a:ext cx="4735917" cy="338554"/>
            <a:chOff x="1188794" y="2159933"/>
            <a:chExt cx="4735917" cy="338554"/>
          </a:xfrm>
        </p:grpSpPr>
        <p:sp>
          <p:nvSpPr>
            <p:cNvPr id="11" name="Rectangle 10"/>
            <p:cNvSpPr/>
            <p:nvPr/>
          </p:nvSpPr>
          <p:spPr>
            <a:xfrm>
              <a:off x="1188794" y="2195393"/>
              <a:ext cx="2560321" cy="283464"/>
            </a:xfrm>
            <a:prstGeom prst="rect">
              <a:avLst/>
            </a:prstGeom>
            <a:solidFill>
              <a:srgbClr val="FF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latin typeface="Futura Lt BT" panose="020B0402020204020303" pitchFamily="34" charset="0"/>
                </a:rPr>
                <a:t>f</a:t>
              </a:r>
              <a:r>
                <a:rPr lang="en-US" sz="1600" dirty="0" smtClean="0">
                  <a:latin typeface="Futura Lt BT" panose="020B0402020204020303" pitchFamily="34" charset="0"/>
                </a:rPr>
                <a:t>ield emission management</a:t>
              </a:r>
              <a:endParaRPr lang="en-US" sz="1600" dirty="0">
                <a:latin typeface="Futura Lt BT" panose="020B04020202040203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49115" y="2159933"/>
              <a:ext cx="21755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solidFill>
                    <a:srgbClr val="434343"/>
                  </a:solidFill>
                  <a:latin typeface="Futura Lt BT" panose="020B0402020204020303" pitchFamily="34" charset="0"/>
                </a:rPr>
                <a:t>how to update model?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88794" y="3552746"/>
            <a:ext cx="6776540" cy="341350"/>
            <a:chOff x="1188794" y="2537762"/>
            <a:chExt cx="6776540" cy="341350"/>
          </a:xfrm>
        </p:grpSpPr>
        <p:sp>
          <p:nvSpPr>
            <p:cNvPr id="12" name="Rectangle 11"/>
            <p:cNvSpPr/>
            <p:nvPr/>
          </p:nvSpPr>
          <p:spPr>
            <a:xfrm>
              <a:off x="1188794" y="2595648"/>
              <a:ext cx="2560321" cy="283464"/>
            </a:xfrm>
            <a:prstGeom prst="rect">
              <a:avLst/>
            </a:prstGeom>
            <a:solidFill>
              <a:srgbClr val="FF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latin typeface="Futura Lt BT" panose="020B0402020204020303" pitchFamily="34" charset="0"/>
                </a:rPr>
                <a:t>f</a:t>
              </a:r>
              <a:r>
                <a:rPr lang="en-US" sz="1600" dirty="0" smtClean="0">
                  <a:latin typeface="Futura Lt BT" panose="020B0402020204020303" pitchFamily="34" charset="0"/>
                </a:rPr>
                <a:t>ault prediction</a:t>
              </a:r>
              <a:endParaRPr lang="en-US" sz="1600" dirty="0">
                <a:latin typeface="Futura Lt BT" panose="020B04020202040203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49115" y="2537762"/>
              <a:ext cx="42162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solidFill>
                    <a:srgbClr val="434343"/>
                  </a:solidFill>
                  <a:latin typeface="Futura Lt BT" panose="020B0402020204020303" pitchFamily="34" charset="0"/>
                </a:rPr>
                <a:t>encouraging initial results on saved waveforms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88795" y="3974428"/>
            <a:ext cx="9906625" cy="338554"/>
            <a:chOff x="1188795" y="2959444"/>
            <a:chExt cx="9906625" cy="338554"/>
          </a:xfrm>
        </p:grpSpPr>
        <p:sp>
          <p:nvSpPr>
            <p:cNvPr id="13" name="Rectangle 12"/>
            <p:cNvSpPr/>
            <p:nvPr/>
          </p:nvSpPr>
          <p:spPr>
            <a:xfrm>
              <a:off x="1188795" y="2985100"/>
              <a:ext cx="6184132" cy="283464"/>
            </a:xfrm>
            <a:prstGeom prst="rect">
              <a:avLst/>
            </a:prstGeom>
            <a:solidFill>
              <a:srgbClr val="FF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latin typeface="Futura Lt BT" panose="020B0402020204020303" pitchFamily="34" charset="0"/>
                </a:rPr>
                <a:t>f</a:t>
              </a:r>
              <a:r>
                <a:rPr lang="en-US" sz="1600" dirty="0" smtClean="0">
                  <a:latin typeface="Futura Lt BT" panose="020B0402020204020303" pitchFamily="34" charset="0"/>
                </a:rPr>
                <a:t>ault classification</a:t>
              </a:r>
              <a:endParaRPr lang="en-US" sz="1600" dirty="0">
                <a:latin typeface="Futura Lt BT" panose="020B0402020204020303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72926" y="2959444"/>
              <a:ext cx="3722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434343"/>
                  </a:solidFill>
                  <a:latin typeface="Futura Lt BT" panose="020B0402020204020303" pitchFamily="34" charset="0"/>
                </a:rPr>
                <a:t>how </a:t>
              </a:r>
              <a:r>
                <a:rPr lang="en-US" sz="1600" i="1" dirty="0">
                  <a:solidFill>
                    <a:srgbClr val="434343"/>
                  </a:solidFill>
                  <a:latin typeface="Futura Lt BT" panose="020B0402020204020303" pitchFamily="34" charset="0"/>
                </a:rPr>
                <a:t>to maintain performance over time?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88794" y="1828801"/>
            <a:ext cx="9807942" cy="914400"/>
            <a:chOff x="1188794" y="1828801"/>
            <a:chExt cx="9807942" cy="914400"/>
          </a:xfrm>
        </p:grpSpPr>
        <p:grpSp>
          <p:nvGrpSpPr>
            <p:cNvPr id="16" name="Group 15"/>
            <p:cNvGrpSpPr/>
            <p:nvPr/>
          </p:nvGrpSpPr>
          <p:grpSpPr>
            <a:xfrm>
              <a:off x="1188794" y="1828801"/>
              <a:ext cx="9807942" cy="914400"/>
              <a:chOff x="1188795" y="3438144"/>
              <a:chExt cx="9807942" cy="9144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88795" y="3438144"/>
                <a:ext cx="2560320" cy="9144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Futura XBlkCnIt BT" panose="020B0806020204090204" pitchFamily="34" charset="0"/>
                  </a:rPr>
                  <a:t>p</a:t>
                </a:r>
                <a:r>
                  <a:rPr lang="en-US" sz="2400" dirty="0" smtClean="0">
                    <a:latin typeface="Futura XBlkCnIt BT" panose="020B0806020204090204" pitchFamily="34" charset="0"/>
                  </a:rPr>
                  <a:t>roof-of-concept</a:t>
                </a:r>
                <a:endParaRPr lang="en-US" dirty="0">
                  <a:latin typeface="Futura XBlkCnIt BT" panose="020B080602020409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812606" y="3438144"/>
                <a:ext cx="2560320" cy="9144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Futura XBlkCnIt BT" panose="020B0806020204090204" pitchFamily="34" charset="0"/>
                  </a:rPr>
                  <a:t>d</a:t>
                </a:r>
                <a:r>
                  <a:rPr lang="en-US" sz="2400" dirty="0" smtClean="0">
                    <a:latin typeface="Futura XBlkCnIt BT" panose="020B0806020204090204" pitchFamily="34" charset="0"/>
                  </a:rPr>
                  <a:t>eployed system</a:t>
                </a:r>
                <a:endParaRPr lang="en-US" sz="2400" dirty="0">
                  <a:latin typeface="Futura XBlkCnIt BT" panose="020B0806020204090204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436417" y="3438144"/>
                <a:ext cx="2560320" cy="914400"/>
              </a:xfrm>
              <a:prstGeom prst="rect">
                <a:avLst/>
              </a:prstGeom>
              <a:solidFill>
                <a:srgbClr val="43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Futura XBlkCnIt BT" panose="020B0806020204090204" pitchFamily="34" charset="0"/>
                  </a:rPr>
                  <a:t>m</a:t>
                </a:r>
                <a:r>
                  <a:rPr lang="en-US" sz="2400" dirty="0" smtClean="0">
                    <a:latin typeface="Futura XBlkCnIt BT" panose="020B0806020204090204" pitchFamily="34" charset="0"/>
                  </a:rPr>
                  <a:t>aintained system</a:t>
                </a:r>
                <a:endParaRPr lang="en-US" sz="2400" dirty="0">
                  <a:latin typeface="Futura XBlkCnIt BT" panose="020B0806020204090204" pitchFamily="34" charset="0"/>
                </a:endParaRPr>
              </a:p>
            </p:txBody>
          </p:sp>
        </p:grpSp>
        <p:sp>
          <p:nvSpPr>
            <p:cNvPr id="27" name="Right Arrow 26"/>
            <p:cNvSpPr/>
            <p:nvPr/>
          </p:nvSpPr>
          <p:spPr>
            <a:xfrm>
              <a:off x="4069692" y="2043197"/>
              <a:ext cx="422335" cy="484632"/>
            </a:xfrm>
            <a:prstGeom prst="rightArrow">
              <a:avLst/>
            </a:prstGeom>
            <a:solidFill>
              <a:srgbClr val="434343"/>
            </a:solidFill>
            <a:ln>
              <a:solidFill>
                <a:srgbClr val="43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7681572" y="2050278"/>
              <a:ext cx="422335" cy="484632"/>
            </a:xfrm>
            <a:prstGeom prst="rightArrow">
              <a:avLst/>
            </a:prstGeom>
            <a:solidFill>
              <a:srgbClr val="434343"/>
            </a:solidFill>
            <a:ln>
              <a:solidFill>
                <a:srgbClr val="43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01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08" y="0"/>
            <a:ext cx="121920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95796" y="87087"/>
            <a:ext cx="11978640" cy="6675120"/>
          </a:xfrm>
          <a:prstGeom prst="rect">
            <a:avLst/>
          </a:prstGeom>
          <a:noFill/>
          <a:ln w="57150"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808" y="823389"/>
            <a:ext cx="12192000" cy="2813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 smtClean="0">
                <a:solidFill>
                  <a:srgbClr val="FF9E00"/>
                </a:solidFill>
                <a:latin typeface="Futura XBlkCnIt BT" panose="020B0806020204090204" pitchFamily="34" charset="0"/>
              </a:rPr>
              <a:t>Thank You.</a:t>
            </a:r>
            <a:endParaRPr lang="en-US" sz="16600" dirty="0">
              <a:solidFill>
                <a:srgbClr val="FF9E00"/>
              </a:solidFill>
              <a:latin typeface="Futura XBlkCnIt BT" panose="020B080602020409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4402" y="6121067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tennant@jlab.org</a:t>
            </a:r>
            <a:endParaRPr lang="en-US" sz="1600" dirty="0">
              <a:solidFill>
                <a:srgbClr val="FF9E00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303" y="931256"/>
            <a:ext cx="10213705" cy="1987792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solidFill>
                  <a:srgbClr val="434343"/>
                </a:solidFill>
                <a:latin typeface="Futura XBlkCnIt BT" panose="020B0806020204090204" pitchFamily="34" charset="0"/>
              </a:rPr>
              <a:t>Goal</a:t>
            </a:r>
            <a:r>
              <a:rPr lang="en-US" dirty="0">
                <a:solidFill>
                  <a:srgbClr val="434343"/>
                </a:solidFill>
                <a:latin typeface="Futura BdCn BT" panose="020B0706020204020204" pitchFamily="34" charset="0"/>
              </a:rPr>
              <a:t>: </a:t>
            </a:r>
            <a:r>
              <a:rPr lang="en-US" dirty="0">
                <a:solidFill>
                  <a:srgbClr val="434343"/>
                </a:solidFill>
              </a:rPr>
              <a:t>develop a remotely controlled, semi-autonomous, mobile diagnostic </a:t>
            </a:r>
            <a:r>
              <a:rPr lang="en-US" dirty="0" smtClean="0">
                <a:solidFill>
                  <a:srgbClr val="434343"/>
                </a:solidFill>
              </a:rPr>
              <a:t>that </a:t>
            </a:r>
            <a:r>
              <a:rPr lang="en-US" dirty="0">
                <a:solidFill>
                  <a:srgbClr val="434343"/>
                </a:solidFill>
              </a:rPr>
              <a:t>can be integrated </a:t>
            </a:r>
            <a:r>
              <a:rPr lang="en-US" dirty="0" smtClean="0">
                <a:solidFill>
                  <a:srgbClr val="434343"/>
                </a:solidFill>
              </a:rPr>
              <a:t>into </a:t>
            </a:r>
            <a:r>
              <a:rPr lang="en-US" dirty="0">
                <a:solidFill>
                  <a:srgbClr val="434343"/>
                </a:solidFill>
              </a:rPr>
              <a:t>accelerator </a:t>
            </a:r>
            <a:r>
              <a:rPr lang="en-US" dirty="0" smtClean="0">
                <a:solidFill>
                  <a:srgbClr val="434343"/>
                </a:solidFill>
              </a:rPr>
              <a:t>operations</a:t>
            </a:r>
          </a:p>
          <a:p>
            <a:pPr algn="just"/>
            <a:r>
              <a:rPr lang="en-US" dirty="0" smtClean="0">
                <a:solidFill>
                  <a:srgbClr val="434343"/>
                </a:solidFill>
              </a:rPr>
              <a:t>the </a:t>
            </a:r>
            <a:r>
              <a:rPr lang="en-US" dirty="0">
                <a:solidFill>
                  <a:srgbClr val="434343"/>
                </a:solidFill>
              </a:rPr>
              <a:t>mobile diagnostic system </a:t>
            </a:r>
            <a:r>
              <a:rPr lang="en-US" dirty="0" smtClean="0">
                <a:solidFill>
                  <a:srgbClr val="434343"/>
                </a:solidFill>
              </a:rPr>
              <a:t>would provide potential benefit by</a:t>
            </a:r>
            <a:r>
              <a:rPr lang="en-US" dirty="0">
                <a:solidFill>
                  <a:srgbClr val="434343"/>
                </a:solidFill>
              </a:rPr>
              <a:t>: </a:t>
            </a:r>
            <a:endParaRPr lang="en-US" dirty="0" smtClean="0">
              <a:solidFill>
                <a:srgbClr val="43434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Mobile Diagnostic for Accelerator Operations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50491" y="2268764"/>
            <a:ext cx="6378325" cy="39565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rgbClr val="FF9E00"/>
                </a:solidFill>
                <a:latin typeface="Futura BdCn BT" panose="020B0706020204020204" pitchFamily="34" charset="0"/>
              </a:rPr>
              <a:t>reducing accelerator downtime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by enabling remote inspection of beamline components and reducing the need for short, controlled accesses to the accelerator tunnel, and reducing the time required to perform standard radiation surveys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rgbClr val="FF9E00"/>
                </a:solidFill>
                <a:latin typeface="Futura BdCn BT" panose="020B0706020204020204" pitchFamily="34" charset="0"/>
              </a:rPr>
              <a:t>reducing machine tuning-time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by acquiring dynamic measurements, e.g. beam loss and radiation measurements, under operational conditions at arbitrary locations along the beamline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3"/>
          <a:stretch/>
        </p:blipFill>
        <p:spPr>
          <a:xfrm>
            <a:off x="9601201" y="1308360"/>
            <a:ext cx="2555301" cy="3383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865" y="2978834"/>
            <a:ext cx="2686194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92000" cy="6864267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95796" y="87087"/>
            <a:ext cx="11978640" cy="6675120"/>
          </a:xfrm>
          <a:prstGeom prst="rect">
            <a:avLst/>
          </a:prstGeom>
          <a:noFill/>
          <a:ln w="57150"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 smtClean="0">
                <a:solidFill>
                  <a:srgbClr val="FF9E00"/>
                </a:solidFill>
              </a:rPr>
              <a:t>Acknowledgements</a:t>
            </a:r>
            <a:endParaRPr lang="en-US" dirty="0">
              <a:solidFill>
                <a:srgbClr val="FF9E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023" y="1871396"/>
            <a:ext cx="115861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A. Carpenter</a:t>
            </a:r>
            <a:r>
              <a:rPr lang="en-US" sz="3200" dirty="0">
                <a:solidFill>
                  <a:srgbClr val="FF9E00"/>
                </a:solidFill>
                <a:latin typeface="Futura Lt BT" panose="020B0402020204020303" pitchFamily="34" charset="0"/>
              </a:rPr>
              <a:t>, R. Suleiman, D. Turner, L. </a:t>
            </a:r>
            <a:r>
              <a:rPr lang="en-US" sz="3200" dirty="0" err="1" smtClean="0">
                <a:solidFill>
                  <a:srgbClr val="FF9E00"/>
                </a:solidFill>
                <a:latin typeface="Futura Lt BT" panose="020B0402020204020303" pitchFamily="34" charset="0"/>
              </a:rPr>
              <a:t>Vidyaratne</a:t>
            </a:r>
            <a:r>
              <a:rPr lang="en-US" sz="3200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*</a:t>
            </a:r>
          </a:p>
          <a:p>
            <a:pPr algn="ctr"/>
            <a:r>
              <a:rPr lang="en-US" sz="3200" i="1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Jefferson Laboratory</a:t>
            </a:r>
          </a:p>
          <a:p>
            <a:pPr algn="ctr"/>
            <a:endParaRPr lang="en-US" sz="3200" dirty="0">
              <a:solidFill>
                <a:srgbClr val="FF9E00"/>
              </a:solidFill>
              <a:latin typeface="Futura Lt BT" panose="020B0402020204020303" pitchFamily="34" charset="0"/>
            </a:endParaRPr>
          </a:p>
          <a:p>
            <a:pPr algn="ctr"/>
            <a:r>
              <a:rPr lang="en-US" sz="3200" dirty="0">
                <a:solidFill>
                  <a:srgbClr val="FF9E00"/>
                </a:solidFill>
                <a:latin typeface="Futura Lt BT" panose="020B0402020204020303" pitchFamily="34" charset="0"/>
              </a:rPr>
              <a:t>K. </a:t>
            </a:r>
            <a:r>
              <a:rPr lang="en-US" sz="3200" dirty="0" err="1">
                <a:solidFill>
                  <a:srgbClr val="FF9E00"/>
                </a:solidFill>
                <a:latin typeface="Futura Lt BT" panose="020B0402020204020303" pitchFamily="34" charset="0"/>
              </a:rPr>
              <a:t>Ahammed</a:t>
            </a:r>
            <a:r>
              <a:rPr lang="en-US" sz="3200" dirty="0">
                <a:solidFill>
                  <a:srgbClr val="FF9E00"/>
                </a:solidFill>
                <a:latin typeface="Futura Lt BT" panose="020B0402020204020303" pitchFamily="34" charset="0"/>
              </a:rPr>
              <a:t>, </a:t>
            </a:r>
            <a:r>
              <a:rPr lang="en-US" sz="3200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H. Ferguson, Md</a:t>
            </a:r>
            <a:r>
              <a:rPr lang="en-US" sz="3200" dirty="0">
                <a:solidFill>
                  <a:srgbClr val="FF9E00"/>
                </a:solidFill>
                <a:latin typeface="Futura Lt BT" panose="020B0402020204020303" pitchFamily="34" charset="0"/>
              </a:rPr>
              <a:t>. M. Rahman, K. </a:t>
            </a:r>
            <a:r>
              <a:rPr lang="en-US" sz="3200" dirty="0" err="1">
                <a:solidFill>
                  <a:srgbClr val="FF9E00"/>
                </a:solidFill>
                <a:latin typeface="Futura Lt BT" panose="020B0402020204020303" pitchFamily="34" charset="0"/>
              </a:rPr>
              <a:t>Iftekharuddin</a:t>
            </a:r>
            <a:r>
              <a:rPr lang="en-US" sz="3200" dirty="0">
                <a:solidFill>
                  <a:srgbClr val="FF9E00"/>
                </a:solidFill>
                <a:latin typeface="Futura Lt BT" panose="020B0402020204020303" pitchFamily="34" charset="0"/>
              </a:rPr>
              <a:t>, J. </a:t>
            </a:r>
            <a:r>
              <a:rPr lang="en-US" sz="3200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Li</a:t>
            </a:r>
          </a:p>
          <a:p>
            <a:pPr algn="ctr"/>
            <a:r>
              <a:rPr lang="en-US" sz="3200" i="1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Old Dominion University</a:t>
            </a:r>
            <a:endParaRPr lang="en-US" sz="3200" i="1" dirty="0">
              <a:latin typeface="Futura Lt BT" panose="020B04020202040203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" y="6264103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>
                <a:solidFill>
                  <a:srgbClr val="FF9E00"/>
                </a:solidFill>
                <a:latin typeface="Futura Lt BT" panose="020B0402020204020303" pitchFamily="34" charset="0"/>
              </a:rPr>
              <a:t>*now </a:t>
            </a:r>
            <a:r>
              <a:rPr lang="en-US" sz="2000" i="1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at Hitachi USA</a:t>
            </a:r>
            <a:endParaRPr lang="en-US" sz="2000" i="1" dirty="0">
              <a:solidFill>
                <a:srgbClr val="FF9E00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32" y="831273"/>
            <a:ext cx="6174822" cy="588078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128" y="759776"/>
            <a:ext cx="9235089" cy="879010"/>
          </a:xfrm>
        </p:spPr>
        <p:txBody>
          <a:bodyPr/>
          <a:lstStyle/>
          <a:p>
            <a:r>
              <a:rPr lang="en-US" dirty="0">
                <a:solidFill>
                  <a:srgbClr val="434343"/>
                </a:solidFill>
              </a:rPr>
              <a:t>CEBAF is a CW recirculating linac utilizing 418 SRF cavities to accelerate electrons up to 12 GeV through 5-passes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Electron Beam Accelerator Facility</a:t>
            </a: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82128" y="1619540"/>
            <a:ext cx="8571220" cy="167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34343"/>
                </a:solidFill>
              </a:rPr>
              <a:t>i</a:t>
            </a:r>
            <a:r>
              <a:rPr lang="en-US" dirty="0" smtClean="0">
                <a:solidFill>
                  <a:srgbClr val="434343"/>
                </a:solidFill>
              </a:rPr>
              <a:t>t is a nuclear physics user-facility capable of servicing 4 experimental halls simultaneously</a:t>
            </a:r>
          </a:p>
          <a:p>
            <a:r>
              <a:rPr lang="en-US" dirty="0">
                <a:solidFill>
                  <a:srgbClr val="434343"/>
                </a:solidFill>
              </a:rPr>
              <a:t>t</a:t>
            </a:r>
            <a:r>
              <a:rPr lang="en-US" dirty="0" smtClean="0">
                <a:solidFill>
                  <a:srgbClr val="434343"/>
                </a:solidFill>
              </a:rPr>
              <a:t>he heart of the machine is the SRF cavities</a:t>
            </a:r>
          </a:p>
          <a:p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1" y="3340951"/>
            <a:ext cx="5394960" cy="33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062">
            <a:off x="4469643" y="2814103"/>
            <a:ext cx="3840480" cy="1469476"/>
          </a:xfrm>
          <a:prstGeom prst="rect">
            <a:avLst/>
          </a:prstGeom>
          <a:ln>
            <a:noFill/>
          </a:ln>
          <a:effectLst>
            <a:outerShdw blurRad="152400" dist="190500" dir="2700000" sx="95000" sy="95000" algn="tl" rotWithShape="0">
              <a:srgbClr val="333333">
                <a:alpha val="8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6482" y="1000383"/>
            <a:ext cx="425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34343"/>
                </a:solidFill>
                <a:latin typeface="Futura Lt BT" panose="020B0402020204020303" pitchFamily="34" charset="0"/>
              </a:rPr>
              <a:t>w</a:t>
            </a:r>
            <a:r>
              <a:rPr lang="en-US" sz="20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e have the ability to record high-fidelity data from 12 cryomodules</a:t>
            </a:r>
            <a:endParaRPr lang="en-US" sz="2000" dirty="0">
              <a:solidFill>
                <a:srgbClr val="434343"/>
              </a:solidFill>
              <a:latin typeface="Futura Lt BT" panose="020B0402020204020303" pitchFamily="34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52464" y="1715144"/>
            <a:ext cx="3840480" cy="3657768"/>
            <a:chOff x="0" y="1419693"/>
            <a:chExt cx="4452030" cy="4267398"/>
          </a:xfrm>
        </p:grpSpPr>
        <p:pic>
          <p:nvPicPr>
            <p:cNvPr id="4" name="Picture 3" descr="C:\Users\tennant\Desktop\MTB\CEBAF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19693"/>
              <a:ext cx="4452030" cy="426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eft Brace 6"/>
            <p:cNvSpPr/>
            <p:nvPr/>
          </p:nvSpPr>
          <p:spPr>
            <a:xfrm rot="-7320000">
              <a:off x="2568634" y="4247809"/>
              <a:ext cx="141316" cy="457200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Brace 7"/>
            <p:cNvSpPr/>
            <p:nvPr/>
          </p:nvSpPr>
          <p:spPr>
            <a:xfrm rot="14460000" flipH="1" flipV="1">
              <a:off x="2213956" y="2795851"/>
              <a:ext cx="141316" cy="457200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75359" y="259438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Futura Lt BT" panose="020B0402020204020303" pitchFamily="34" charset="0"/>
                </a:rPr>
                <a:t>5</a:t>
              </a:r>
              <a:endParaRPr lang="en-US" dirty="0">
                <a:latin typeface="Futura Lt BT" panose="020B0402020204020303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14406" y="447696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Futura Lt BT" panose="020B0402020204020303" pitchFamily="34" charset="0"/>
                </a:rPr>
                <a:t>5</a:t>
              </a:r>
              <a:endParaRPr lang="en-US" dirty="0">
                <a:latin typeface="Futura Lt BT" panose="020B0402020204020303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89960" y="3591100"/>
              <a:ext cx="8313" cy="41599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39415" y="3182027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utura Lt BT" panose="020B0402020204020303" pitchFamily="34" charset="0"/>
                </a:rPr>
                <a:t>1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49" y="2829218"/>
            <a:ext cx="2286000" cy="154906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4166631" y="3412787"/>
            <a:ext cx="637586" cy="48463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8154248" y="3346284"/>
            <a:ext cx="637586" cy="48463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78227" y="1000383"/>
            <a:ext cx="399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Question #1</a:t>
            </a:r>
          </a:p>
          <a:p>
            <a:pPr algn="ctr"/>
            <a:r>
              <a:rPr lang="en-US" sz="2000" dirty="0">
                <a:solidFill>
                  <a:srgbClr val="434343"/>
                </a:solidFill>
                <a:latin typeface="Futura Lt BT" panose="020B0402020204020303" pitchFamily="34" charset="0"/>
              </a:rPr>
              <a:t>W</a:t>
            </a:r>
            <a:r>
              <a:rPr lang="en-US" sz="20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hich of the 8 cavities faulted first?</a:t>
            </a:r>
            <a:endParaRPr lang="en-US" sz="2000" dirty="0">
              <a:solidFill>
                <a:srgbClr val="434343"/>
              </a:solidFill>
              <a:latin typeface="Futura Lt BT" panose="020B04020202040203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4994" y="999720"/>
            <a:ext cx="2860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Question #2</a:t>
            </a:r>
          </a:p>
          <a:p>
            <a:pPr algn="ctr"/>
            <a:r>
              <a:rPr lang="en-US" sz="2000" dirty="0">
                <a:solidFill>
                  <a:srgbClr val="434343"/>
                </a:solidFill>
                <a:latin typeface="Futura Lt BT" panose="020B0402020204020303" pitchFamily="34" charset="0"/>
              </a:rPr>
              <a:t>W</a:t>
            </a:r>
            <a:r>
              <a:rPr lang="en-US" sz="2000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hat kind of trip was it?</a:t>
            </a:r>
            <a:endParaRPr lang="en-US" sz="2000" dirty="0">
              <a:solidFill>
                <a:srgbClr val="434343"/>
              </a:solidFill>
              <a:latin typeface="Futura Lt BT" panose="020B04020202040203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4528" y="1690687"/>
            <a:ext cx="3485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17 signals/cavity × 8 cavities = 136 signals</a:t>
            </a:r>
            <a:endParaRPr lang="en-US" sz="1400" i="1" dirty="0">
              <a:solidFill>
                <a:srgbClr val="FF9E00"/>
              </a:solidFill>
              <a:latin typeface="Futura Lt BT" panose="020B04020202040203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35512" y="1681895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17 signals</a:t>
            </a:r>
            <a:endParaRPr lang="en-US" sz="1400" i="1" dirty="0">
              <a:solidFill>
                <a:srgbClr val="FF9E00"/>
              </a:solidFill>
              <a:latin typeface="Futura Lt BT" panose="020B04020202040203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442" y="1634452"/>
            <a:ext cx="3092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FF9E00"/>
                </a:solidFill>
                <a:latin typeface="Futura Lt BT" panose="020B0402020204020303" pitchFamily="34" charset="0"/>
              </a:rPr>
              <a:t>1 cryomodule = collection of 8 cavities</a:t>
            </a:r>
            <a:endParaRPr lang="en-US" sz="1400" i="1" dirty="0">
              <a:solidFill>
                <a:srgbClr val="FF9E00"/>
              </a:solidFill>
              <a:latin typeface="Futura Lt BT" panose="020B0402020204020303" pitchFamily="34" charset="0"/>
            </a:endParaRPr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95796" y="87087"/>
            <a:ext cx="11978640" cy="6675120"/>
          </a:xfrm>
          <a:prstGeom prst="rect">
            <a:avLst/>
          </a:prstGeom>
          <a:noFill/>
          <a:ln w="57150"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1"/>
            <a:ext cx="12192000" cy="771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434343"/>
                </a:solidFill>
                <a:latin typeface="Futura BdCn BT" panose="020B0706020204020204" pitchFamily="34" charset="0"/>
              </a:rPr>
              <a:t>Fault Classification: Defining the Problem</a:t>
            </a:r>
            <a:endParaRPr lang="en-US" sz="4000" b="1" dirty="0">
              <a:solidFill>
                <a:srgbClr val="434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1208" y="5807356"/>
            <a:ext cx="11159571" cy="549185"/>
            <a:chOff x="521208" y="5807356"/>
            <a:chExt cx="11159571" cy="549185"/>
          </a:xfrm>
        </p:grpSpPr>
        <p:sp>
          <p:nvSpPr>
            <p:cNvPr id="27" name="Rectangle 26"/>
            <p:cNvSpPr/>
            <p:nvPr/>
          </p:nvSpPr>
          <p:spPr>
            <a:xfrm>
              <a:off x="521208" y="5807356"/>
              <a:ext cx="11159570" cy="549185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521209" y="5868879"/>
              <a:ext cx="11159570" cy="4475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train a model to correctly classify the </a:t>
              </a:r>
              <a:r>
                <a:rPr lang="en-US" u="sng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cavity</a:t>
              </a:r>
              <a:r>
                <a:rPr lang="en-US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 and </a:t>
              </a:r>
              <a:r>
                <a:rPr lang="en-US" u="sng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type</a:t>
              </a:r>
              <a:r>
                <a:rPr lang="en-US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 of RF fault given waveform data</a:t>
              </a:r>
              <a:endParaRPr lang="en-US" dirty="0">
                <a:solidFill>
                  <a:schemeClr val="bg1"/>
                </a:solidFill>
                <a:latin typeface="Futura Lt BT" panose="020B04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9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8505" y="819974"/>
            <a:ext cx="11713863" cy="5910010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solidFill>
                  <a:srgbClr val="434343"/>
                </a:solidFill>
              </a:rPr>
              <a:t>laborious for subject matter expert to hand label thousands of events</a:t>
            </a:r>
          </a:p>
          <a:p>
            <a:pPr marL="0" indent="0" algn="just">
              <a:buNone/>
            </a:pPr>
            <a:endParaRPr lang="en-US" sz="1000" dirty="0">
              <a:solidFill>
                <a:srgbClr val="434343"/>
              </a:solidFill>
              <a:latin typeface="Futura XBlkCnIt BT" panose="020B0806020204090204" pitchFamily="34" charset="0"/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rgbClr val="434343"/>
                </a:solidFill>
                <a:latin typeface="Futura XBlkCnIt BT" panose="020B0806020204090204" pitchFamily="34" charset="0"/>
              </a:rPr>
              <a:t>Post-Run Analysis</a:t>
            </a:r>
          </a:p>
          <a:p>
            <a:pPr algn="just"/>
            <a:r>
              <a:rPr lang="en-US" dirty="0">
                <a:solidFill>
                  <a:srgbClr val="43434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dirty="0" smtClean="0">
                <a:solidFill>
                  <a:srgbClr val="43434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aggregate </a:t>
            </a:r>
            <a:r>
              <a:rPr lang="en-US" dirty="0">
                <a:solidFill>
                  <a:srgbClr val="43434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statistics </a:t>
            </a:r>
            <a:r>
              <a:rPr lang="en-US" dirty="0" smtClean="0">
                <a:solidFill>
                  <a:srgbClr val="43434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data-driven </a:t>
            </a:r>
            <a:r>
              <a:rPr lang="en-US" dirty="0">
                <a:solidFill>
                  <a:srgbClr val="43434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guidance for maintenance and/or upgrade </a:t>
            </a:r>
            <a:r>
              <a:rPr lang="en-US" dirty="0" smtClean="0">
                <a:solidFill>
                  <a:srgbClr val="43434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analysis </a:t>
            </a:r>
            <a:r>
              <a:rPr lang="en-US" dirty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fall 2018 data indicated </a:t>
            </a:r>
            <a:r>
              <a:rPr lang="en-US" dirty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three cryomodules in the South Linac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were prone to </a:t>
            </a:r>
            <a:r>
              <a:rPr lang="en-US" dirty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microphonic-based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faults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provided justification </a:t>
            </a:r>
            <a:r>
              <a:rPr lang="en-US" dirty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perform microphonics hardening (installing tuner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dampers)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reduced </a:t>
            </a:r>
            <a:r>
              <a:rPr lang="en-US" dirty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microphonics-based trip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rates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gradients could </a:t>
            </a:r>
            <a:r>
              <a:rPr lang="en-US" dirty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 increased in those </a:t>
            </a:r>
            <a:r>
              <a:rPr lang="en-US" dirty="0" smtClean="0">
                <a:solidFill>
                  <a:srgbClr val="FF9E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cryomodules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434343"/>
                </a:solidFill>
                <a:latin typeface="Futura XBlkCnIt BT" panose="020B0806020204090204" pitchFamily="34" charset="0"/>
                <a:cs typeface="Times New Roman" panose="02020603050405020304" pitchFamily="18" charset="0"/>
              </a:rPr>
              <a:t>Post-Fault Analysis</a:t>
            </a:r>
          </a:p>
          <a:p>
            <a:pPr algn="just"/>
            <a:r>
              <a:rPr lang="en-US" dirty="0">
                <a:solidFill>
                  <a:srgbClr val="434343"/>
                </a:solidFill>
              </a:rPr>
              <a:t>provides critical feedback to control room </a:t>
            </a:r>
            <a:r>
              <a:rPr lang="en-US" dirty="0" smtClean="0">
                <a:solidFill>
                  <a:srgbClr val="434343"/>
                </a:solidFill>
              </a:rPr>
              <a:t>operators</a:t>
            </a:r>
          </a:p>
          <a:p>
            <a:pPr algn="just"/>
            <a:r>
              <a:rPr lang="en-US" dirty="0" smtClean="0">
                <a:solidFill>
                  <a:srgbClr val="434343"/>
                </a:solidFill>
              </a:rPr>
              <a:t>fault </a:t>
            </a:r>
            <a:r>
              <a:rPr lang="en-US" dirty="0">
                <a:solidFill>
                  <a:srgbClr val="434343"/>
                </a:solidFill>
              </a:rPr>
              <a:t>types get mapped to actions for the operators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9E00"/>
                </a:solidFill>
              </a:rPr>
              <a:t>“if Trip </a:t>
            </a:r>
            <a:r>
              <a:rPr lang="en-US" i="1" dirty="0">
                <a:solidFill>
                  <a:srgbClr val="FF9E00"/>
                </a:solidFill>
              </a:rPr>
              <a:t>A</a:t>
            </a:r>
            <a:r>
              <a:rPr lang="en-US" dirty="0">
                <a:solidFill>
                  <a:srgbClr val="FF9E00"/>
                </a:solidFill>
              </a:rPr>
              <a:t> happens </a:t>
            </a:r>
            <a:r>
              <a:rPr lang="en-US" i="1" dirty="0">
                <a:solidFill>
                  <a:srgbClr val="FF9E00"/>
                </a:solidFill>
              </a:rPr>
              <a:t>X</a:t>
            </a:r>
            <a:r>
              <a:rPr lang="en-US" dirty="0">
                <a:solidFill>
                  <a:srgbClr val="FF9E00"/>
                </a:solidFill>
              </a:rPr>
              <a:t> times within </a:t>
            </a:r>
            <a:r>
              <a:rPr lang="en-US" i="1" dirty="0">
                <a:solidFill>
                  <a:srgbClr val="FF9E00"/>
                </a:solidFill>
              </a:rPr>
              <a:t>Y</a:t>
            </a:r>
            <a:r>
              <a:rPr lang="en-US" dirty="0">
                <a:solidFill>
                  <a:srgbClr val="FF9E00"/>
                </a:solidFill>
              </a:rPr>
              <a:t> minutes, drop gradient in the cavity by </a:t>
            </a:r>
            <a:r>
              <a:rPr lang="en-US" i="1" dirty="0">
                <a:solidFill>
                  <a:srgbClr val="FF9E00"/>
                </a:solidFill>
              </a:rPr>
              <a:t>Z</a:t>
            </a:r>
            <a:r>
              <a:rPr lang="en-US" dirty="0">
                <a:solidFill>
                  <a:srgbClr val="FF9E00"/>
                </a:solidFill>
              </a:rPr>
              <a:t> MV/m</a:t>
            </a:r>
            <a:r>
              <a:rPr lang="en-US" dirty="0" smtClean="0">
                <a:solidFill>
                  <a:srgbClr val="FF9E00"/>
                </a:solidFill>
              </a:rPr>
              <a:t>”</a:t>
            </a:r>
            <a:endParaRPr lang="en-US" dirty="0">
              <a:solidFill>
                <a:srgbClr val="FF9E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5483"/>
          </a:xfrm>
        </p:spPr>
        <p:txBody>
          <a:bodyPr/>
          <a:lstStyle/>
          <a:p>
            <a:r>
              <a:rPr lang="en-US" dirty="0" smtClean="0"/>
              <a:t>Motivation for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5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21410" r="15975" b="8402"/>
          <a:stretch/>
        </p:blipFill>
        <p:spPr>
          <a:xfrm>
            <a:off x="4264428" y="3501414"/>
            <a:ext cx="5320146" cy="2152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2" t="21410" r="43661" b="8402"/>
          <a:stretch/>
        </p:blipFill>
        <p:spPr>
          <a:xfrm>
            <a:off x="1903228" y="3501414"/>
            <a:ext cx="2000661" cy="2152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5" t="21410" r="70475" b="8402"/>
          <a:stretch/>
        </p:blipFill>
        <p:spPr>
          <a:xfrm>
            <a:off x="9966375" y="3501414"/>
            <a:ext cx="793771" cy="2152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1727" y="431944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52675" y="431944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260380" y="3099687"/>
            <a:ext cx="0" cy="457200"/>
          </a:xfrm>
          <a:prstGeom prst="straightConnector1">
            <a:avLst/>
          </a:prstGeom>
          <a:ln>
            <a:solidFill>
              <a:srgbClr val="43434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673520" y="273444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ault event</a:t>
            </a:r>
            <a:endParaRPr lang="en-US" dirty="0">
              <a:solidFill>
                <a:srgbClr val="434343"/>
              </a:solidFill>
              <a:latin typeface="Futura Lt BT" panose="020B04020202040203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946972" y="3623390"/>
            <a:ext cx="1637602" cy="1920240"/>
          </a:xfrm>
          <a:prstGeom prst="rect">
            <a:avLst/>
          </a:prstGeom>
          <a:noFill/>
          <a:ln w="28575">
            <a:solidFill>
              <a:srgbClr val="434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272"/>
          </a:xfrm>
        </p:spPr>
        <p:txBody>
          <a:bodyPr/>
          <a:lstStyle/>
          <a:p>
            <a:r>
              <a:rPr lang="en-US" dirty="0" smtClean="0"/>
              <a:t>Data: Waveform Harvester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83510" y="3143621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434343"/>
                </a:solidFill>
                <a:latin typeface="Futura Lt BT" panose="020B0402020204020303" pitchFamily="34" charset="0"/>
                <a:cs typeface="Times New Roman" panose="02020603050405020304" pitchFamily="18" charset="0"/>
              </a:rPr>
              <a:t>treaming data</a:t>
            </a:r>
            <a:endParaRPr lang="en-US" dirty="0">
              <a:solidFill>
                <a:srgbClr val="434343"/>
              </a:solidFill>
              <a:latin typeface="Futura Lt BT" panose="020B04020202040203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8694607" y="4951027"/>
            <a:ext cx="142331" cy="1637602"/>
          </a:xfrm>
          <a:prstGeom prst="leftBrace">
            <a:avLst/>
          </a:prstGeom>
          <a:ln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52904" y="5926864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8,192 samples × 0.2 </a:t>
            </a:r>
            <a:r>
              <a:rPr lang="en-US" dirty="0" err="1" smtClean="0">
                <a:solidFill>
                  <a:srgbClr val="434343"/>
                </a:solidFill>
                <a:latin typeface="Futura Lt BT" panose="020B0402020204020303" pitchFamily="34" charset="0"/>
              </a:rPr>
              <a:t>ms</a:t>
            </a:r>
            <a:r>
              <a:rPr lang="en-US" dirty="0" smtClean="0">
                <a:solidFill>
                  <a:srgbClr val="434343"/>
                </a:solidFill>
                <a:latin typeface="Futura Lt BT" panose="020B0402020204020303" pitchFamily="34" charset="0"/>
              </a:rPr>
              <a:t>/sample = 1.64 seconds</a:t>
            </a:r>
            <a:endParaRPr lang="en-US" dirty="0">
              <a:solidFill>
                <a:srgbClr val="434343"/>
              </a:solidFill>
              <a:latin typeface="Futura Lt BT" panose="020B04020202040203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609" y="702750"/>
            <a:ext cx="118168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waveform </a:t>
            </a:r>
            <a:r>
              <a:rPr lang="en-US" sz="2800" dirty="0">
                <a:solidFill>
                  <a:srgbClr val="434343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harvester was developed to capture RF time-series signals after a fault and write them to file for later </a:t>
            </a:r>
            <a:r>
              <a:rPr lang="en-US" sz="2800" dirty="0" smtClean="0">
                <a:solidFill>
                  <a:srgbClr val="434343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analysis 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e</a:t>
            </a: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ach </a:t>
            </a:r>
            <a:r>
              <a:rPr lang="en-US" sz="2400" dirty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of the 17 harvested waveform signals is </a:t>
            </a: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8,192 </a:t>
            </a:r>
            <a:r>
              <a:rPr lang="en-US" sz="2400" dirty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points </a:t>
            </a: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long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trigger set </a:t>
            </a:r>
            <a:r>
              <a:rPr lang="en-US" sz="2400" dirty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such that </a:t>
            </a: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94</a:t>
            </a:r>
            <a:r>
              <a:rPr lang="en-US" sz="2400" dirty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% of the recorded data precedes the fault and 6% </a:t>
            </a: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after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pre-fault </a:t>
            </a:r>
            <a:r>
              <a:rPr lang="en-US" sz="2400" dirty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data provides valuable information about the root cause of the </a:t>
            </a:r>
            <a:r>
              <a:rPr lang="en-US" sz="2400" dirty="0" smtClean="0">
                <a:solidFill>
                  <a:srgbClr val="FF9E00"/>
                </a:solidFill>
                <a:latin typeface="Futura Lt BT" panose="020B0402020204020303" pitchFamily="34" charset="0"/>
                <a:ea typeface="Calibri" panose="020F0502020204030204" pitchFamily="34" charset="0"/>
              </a:rPr>
              <a:t>trip</a:t>
            </a:r>
            <a:endParaRPr lang="en-US" sz="2400" dirty="0">
              <a:solidFill>
                <a:srgbClr val="FF9E00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168" y="916691"/>
            <a:ext cx="11801787" cy="5440147"/>
          </a:xfrm>
        </p:spPr>
        <p:txBody>
          <a:bodyPr/>
          <a:lstStyle/>
          <a:p>
            <a:r>
              <a:rPr lang="en-US" dirty="0">
                <a:solidFill>
                  <a:srgbClr val="434343"/>
                </a:solidFill>
              </a:rPr>
              <a:t>m</a:t>
            </a:r>
            <a:r>
              <a:rPr lang="en-US" dirty="0" smtClean="0">
                <a:solidFill>
                  <a:srgbClr val="434343"/>
                </a:solidFill>
              </a:rPr>
              <a:t>odels were applied to data collected from March 10-24, 2020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9E00"/>
                </a:solidFill>
              </a:rPr>
              <a:t> </a:t>
            </a:r>
            <a:r>
              <a:rPr lang="en-US" dirty="0" smtClean="0">
                <a:solidFill>
                  <a:srgbClr val="FF9E00"/>
                </a:solidFill>
              </a:rPr>
              <a:t>physics run was prematurely ended due to COVID-19</a:t>
            </a:r>
          </a:p>
          <a:p>
            <a:r>
              <a:rPr lang="en-US" dirty="0" smtClean="0">
                <a:solidFill>
                  <a:srgbClr val="434343"/>
                </a:solidFill>
              </a:rPr>
              <a:t>312 fault events were analyzed by the models</a:t>
            </a:r>
          </a:p>
          <a:p>
            <a:r>
              <a:rPr lang="en-US" dirty="0">
                <a:solidFill>
                  <a:srgbClr val="434343"/>
                </a:solidFill>
              </a:rPr>
              <a:t>s</a:t>
            </a:r>
            <a:r>
              <a:rPr lang="en-US" dirty="0" smtClean="0">
                <a:solidFill>
                  <a:srgbClr val="434343"/>
                </a:solidFill>
              </a:rPr>
              <a:t>ummary of model performances compared to labeled data</a:t>
            </a:r>
          </a:p>
          <a:p>
            <a:endParaRPr lang="en-US" dirty="0">
              <a:solidFill>
                <a:srgbClr val="434343"/>
              </a:solidFill>
            </a:endParaRPr>
          </a:p>
          <a:p>
            <a:endParaRPr lang="en-US" dirty="0" smtClean="0">
              <a:solidFill>
                <a:srgbClr val="434343"/>
              </a:solidFill>
            </a:endParaRPr>
          </a:p>
          <a:p>
            <a:endParaRPr lang="en-US" dirty="0">
              <a:solidFill>
                <a:srgbClr val="434343"/>
              </a:solidFill>
            </a:endParaRPr>
          </a:p>
          <a:p>
            <a:r>
              <a:rPr lang="en-US" dirty="0">
                <a:solidFill>
                  <a:srgbClr val="434343"/>
                </a:solidFill>
              </a:rPr>
              <a:t>c</a:t>
            </a:r>
            <a:r>
              <a:rPr lang="en-US" dirty="0" smtClean="0">
                <a:solidFill>
                  <a:srgbClr val="434343"/>
                </a:solidFill>
              </a:rPr>
              <a:t>avity model accuracy: 84.9%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testing accuracy: 87.9%</a:t>
            </a:r>
          </a:p>
          <a:p>
            <a:r>
              <a:rPr lang="en-US" dirty="0">
                <a:solidFill>
                  <a:srgbClr val="434343"/>
                </a:solidFill>
              </a:rPr>
              <a:t>f</a:t>
            </a:r>
            <a:r>
              <a:rPr lang="en-US" dirty="0" smtClean="0">
                <a:solidFill>
                  <a:srgbClr val="434343"/>
                </a:solidFill>
              </a:rPr>
              <a:t>ault model accuracy: 78.2%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9E00"/>
                </a:solidFill>
              </a:rPr>
              <a:t> testing accuracy: 87.7%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 Model Performance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48182" y="3012706"/>
          <a:ext cx="6181758" cy="1107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9565">
                  <a:extLst>
                    <a:ext uri="{9D8B030D-6E8A-4147-A177-3AD203B41FA5}">
                      <a16:colId xmlns:a16="http://schemas.microsoft.com/office/drawing/2014/main" val="3463680257"/>
                    </a:ext>
                  </a:extLst>
                </a:gridCol>
                <a:gridCol w="1608993">
                  <a:extLst>
                    <a:ext uri="{9D8B030D-6E8A-4147-A177-3AD203B41FA5}">
                      <a16:colId xmlns:a16="http://schemas.microsoft.com/office/drawing/2014/main" val="181835187"/>
                    </a:ext>
                  </a:extLst>
                </a:gridCol>
                <a:gridCol w="1354015">
                  <a:extLst>
                    <a:ext uri="{9D8B030D-6E8A-4147-A177-3AD203B41FA5}">
                      <a16:colId xmlns:a16="http://schemas.microsoft.com/office/drawing/2014/main" val="1559804930"/>
                    </a:ext>
                  </a:extLst>
                </a:gridCol>
                <a:gridCol w="1389185">
                  <a:extLst>
                    <a:ext uri="{9D8B030D-6E8A-4147-A177-3AD203B41FA5}">
                      <a16:colId xmlns:a16="http://schemas.microsoft.com/office/drawing/2014/main" val="761074351"/>
                    </a:ext>
                  </a:extLst>
                </a:gridCol>
              </a:tblGrid>
              <a:tr h="24644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434343"/>
                        </a:solidFill>
                        <a:latin typeface="Futura Lt BT" panose="020B04020202040203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Hv BT" panose="020B0702020204020204" pitchFamily="34" charset="0"/>
                        </a:rPr>
                        <a:t>Agree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Hv BT" panose="020B0702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Hv BT" panose="020B0702020204020204" pitchFamily="34" charset="0"/>
                        </a:rPr>
                        <a:t>Disagree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Hv BT" panose="020B0702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Hv BT" panose="020B0702020204020204" pitchFamily="34" charset="0"/>
                        </a:rPr>
                        <a:t>Total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Hv BT" panose="020B0702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43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Hv BT" panose="020B0702020204020204" pitchFamily="34" charset="0"/>
                        </a:rPr>
                        <a:t>Cavity Model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Hv BT" panose="020B07020202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Lt BT" panose="020B0402020204020303" pitchFamily="34" charset="0"/>
                        </a:rPr>
                        <a:t>265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Lt BT" panose="020B04020202040203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Lt BT" panose="020B0402020204020303" pitchFamily="34" charset="0"/>
                        </a:rPr>
                        <a:t>47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Lt BT" panose="020B04020202040203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Lt BT" panose="020B0402020204020303" pitchFamily="34" charset="0"/>
                        </a:rPr>
                        <a:t>312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Lt BT" panose="020B04020202040203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468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Hv BT" panose="020B0702020204020204" pitchFamily="34" charset="0"/>
                        </a:rPr>
                        <a:t>Fault Model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Hv BT" panose="020B0702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Lt BT" panose="020B0402020204020303" pitchFamily="34" charset="0"/>
                        </a:rPr>
                        <a:t>244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Lt BT" panose="020B04020202040203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Lt BT" panose="020B0402020204020303" pitchFamily="34" charset="0"/>
                        </a:rPr>
                        <a:t>68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Lt BT" panose="020B04020202040203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434343"/>
                          </a:solidFill>
                          <a:latin typeface="Futura Lt BT" panose="020B0402020204020303" pitchFamily="34" charset="0"/>
                        </a:rPr>
                        <a:t>312</a:t>
                      </a:r>
                      <a:endParaRPr lang="en-US" b="0" dirty="0">
                        <a:solidFill>
                          <a:srgbClr val="434343"/>
                        </a:solidFill>
                        <a:latin typeface="Futura Lt BT" panose="020B04020202040203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753237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621108" y="6216161"/>
            <a:ext cx="1406769" cy="501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781" y="4598377"/>
            <a:ext cx="4503446" cy="193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66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and Communication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29377" y="679296"/>
            <a:ext cx="11898500" cy="1003437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solidFill>
                  <a:srgbClr val="434343"/>
                </a:solidFill>
              </a:rPr>
              <a:t>for </a:t>
            </a:r>
            <a:r>
              <a:rPr lang="en-US" sz="2400" dirty="0">
                <a:solidFill>
                  <a:srgbClr val="434343"/>
                </a:solidFill>
              </a:rPr>
              <a:t>ML models to be </a:t>
            </a:r>
            <a:r>
              <a:rPr lang="en-US" sz="2400" dirty="0" smtClean="0">
                <a:solidFill>
                  <a:srgbClr val="434343"/>
                </a:solidFill>
              </a:rPr>
              <a:t>effective, </a:t>
            </a:r>
            <a:r>
              <a:rPr lang="en-US" sz="2400" dirty="0">
                <a:solidFill>
                  <a:srgbClr val="434343"/>
                </a:solidFill>
              </a:rPr>
              <a:t>information must be communicated clearly and </a:t>
            </a:r>
            <a:r>
              <a:rPr lang="en-US" sz="2400" dirty="0" smtClean="0">
                <a:solidFill>
                  <a:srgbClr val="434343"/>
                </a:solidFill>
              </a:rPr>
              <a:t>concisely</a:t>
            </a:r>
          </a:p>
          <a:p>
            <a:pPr algn="just"/>
            <a:r>
              <a:rPr lang="en-US" sz="2400" dirty="0" smtClean="0">
                <a:solidFill>
                  <a:srgbClr val="434343"/>
                </a:solidFill>
              </a:rPr>
              <a:t>visualize spatial and temporal nature of model predictions</a:t>
            </a:r>
            <a:endParaRPr lang="en-US" sz="2400" dirty="0">
              <a:solidFill>
                <a:srgbClr val="434343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>
          <a:xfrm>
            <a:off x="1066800" y="1739169"/>
            <a:ext cx="10058400" cy="460008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14778" y="2952370"/>
            <a:ext cx="7468834" cy="2430816"/>
            <a:chOff x="2156370" y="2890487"/>
            <a:chExt cx="7637671" cy="2497095"/>
          </a:xfrm>
        </p:grpSpPr>
        <p:sp>
          <p:nvSpPr>
            <p:cNvPr id="17" name="Oval 16"/>
            <p:cNvSpPr/>
            <p:nvPr/>
          </p:nvSpPr>
          <p:spPr>
            <a:xfrm>
              <a:off x="2156370" y="2890487"/>
              <a:ext cx="1955322" cy="448028"/>
            </a:xfrm>
            <a:prstGeom prst="ellipse">
              <a:avLst/>
            </a:prstGeom>
            <a:noFill/>
            <a:ln w="25400">
              <a:solidFill>
                <a:srgbClr val="FF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901327" y="4899902"/>
              <a:ext cx="1170419" cy="487680"/>
            </a:xfrm>
            <a:prstGeom prst="ellipse">
              <a:avLst/>
            </a:prstGeom>
            <a:noFill/>
            <a:ln w="25400">
              <a:solidFill>
                <a:srgbClr val="FF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0443" y="4203226"/>
              <a:ext cx="2197687" cy="419765"/>
            </a:xfrm>
            <a:prstGeom prst="roundRect">
              <a:avLst/>
            </a:prstGeom>
            <a:noFill/>
            <a:ln w="28575">
              <a:solidFill>
                <a:srgbClr val="FF9E0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9E00"/>
                  </a:solidFill>
                  <a:latin typeface="Futura Lt BT" panose="020B0402020204020303"/>
                </a:rPr>
                <a:t>o</a:t>
              </a:r>
              <a:r>
                <a:rPr lang="en-US" dirty="0" smtClean="0">
                  <a:solidFill>
                    <a:srgbClr val="FF9E00"/>
                  </a:solidFill>
                  <a:latin typeface="Futura Lt BT" panose="020B0402020204020303"/>
                </a:rPr>
                <a:t>perator’s attention</a:t>
              </a:r>
              <a:endParaRPr lang="en-US" dirty="0">
                <a:solidFill>
                  <a:srgbClr val="FF9E00"/>
                </a:solidFill>
                <a:latin typeface="Futura Lt BT" panose="020B0402020204020303"/>
              </a:endParaRPr>
            </a:p>
          </p:txBody>
        </p:sp>
        <p:cxnSp>
          <p:nvCxnSpPr>
            <p:cNvPr id="20" name="Straight Arrow Connector 19"/>
            <p:cNvCxnSpPr>
              <a:stCxn id="19" idx="2"/>
              <a:endCxn id="18" idx="2"/>
            </p:cNvCxnSpPr>
            <p:nvPr/>
          </p:nvCxnSpPr>
          <p:spPr>
            <a:xfrm>
              <a:off x="3579287" y="4622991"/>
              <a:ext cx="1322040" cy="520751"/>
            </a:xfrm>
            <a:prstGeom prst="straightConnector1">
              <a:avLst/>
            </a:prstGeom>
            <a:ln w="28575">
              <a:solidFill>
                <a:srgbClr val="FF9E00"/>
              </a:solidFill>
              <a:headEnd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3053082" y="3347549"/>
              <a:ext cx="526205" cy="847580"/>
            </a:xfrm>
            <a:prstGeom prst="straightConnector1">
              <a:avLst/>
            </a:prstGeom>
            <a:ln w="28575">
              <a:solidFill>
                <a:srgbClr val="FF9E00"/>
              </a:solidFill>
              <a:headEnd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8475040" y="2908550"/>
              <a:ext cx="1319001" cy="412531"/>
            </a:xfrm>
            <a:prstGeom prst="ellipse">
              <a:avLst/>
            </a:prstGeom>
            <a:noFill/>
            <a:ln w="25400">
              <a:solidFill>
                <a:srgbClr val="FF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endCxn id="22" idx="3"/>
            </p:cNvCxnSpPr>
            <p:nvPr/>
          </p:nvCxnSpPr>
          <p:spPr>
            <a:xfrm flipV="1">
              <a:off x="3579287" y="3260667"/>
              <a:ext cx="5088917" cy="934461"/>
            </a:xfrm>
            <a:prstGeom prst="straightConnector1">
              <a:avLst/>
            </a:prstGeom>
            <a:ln w="28575">
              <a:solidFill>
                <a:srgbClr val="FF9E00"/>
              </a:solidFill>
              <a:headEnd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536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26661</TotalTime>
  <Words>1385</Words>
  <Application>Microsoft Office PowerPoint</Application>
  <PresentationFormat>Widescreen</PresentationFormat>
  <Paragraphs>244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Futura Lt BT</vt:lpstr>
      <vt:lpstr>Wingdings</vt:lpstr>
      <vt:lpstr>Times New Roman</vt:lpstr>
      <vt:lpstr>Futura XBlkCnIt BT</vt:lpstr>
      <vt:lpstr>Futura LtCn BT</vt:lpstr>
      <vt:lpstr>Arial</vt:lpstr>
      <vt:lpstr>Futura BdCn BT</vt:lpstr>
      <vt:lpstr>Calibri</vt:lpstr>
      <vt:lpstr>Futura Hv BT</vt:lpstr>
      <vt:lpstr>Office Theme</vt:lpstr>
      <vt:lpstr>PowerPoint Presentation</vt:lpstr>
      <vt:lpstr>Outline</vt:lpstr>
      <vt:lpstr>Acknowledgements</vt:lpstr>
      <vt:lpstr>Continuous Electron Beam Accelerator Facility</vt:lpstr>
      <vt:lpstr>PowerPoint Presentation</vt:lpstr>
      <vt:lpstr>Motivation for Machine Learning</vt:lpstr>
      <vt:lpstr>Data: Waveform Harvester</vt:lpstr>
      <vt:lpstr>ML Model Performance</vt:lpstr>
      <vt:lpstr>Visualization and Communication</vt:lpstr>
      <vt:lpstr>Machine Learning  Deep Learning</vt:lpstr>
      <vt:lpstr>Dimensionality Reduction: Visualize Runs</vt:lpstr>
      <vt:lpstr>Maintaining Model Performance</vt:lpstr>
      <vt:lpstr>Fault Classification  Fault Prediction</vt:lpstr>
      <vt:lpstr>PowerPoint Presentation</vt:lpstr>
      <vt:lpstr>Model A: Binary Classifier</vt:lpstr>
      <vt:lpstr>Model B: Fault Classifier</vt:lpstr>
      <vt:lpstr>Model B: Fault Classifier</vt:lpstr>
      <vt:lpstr>Model B: Fault Classifier</vt:lpstr>
      <vt:lpstr>Model B: Fault Classifier</vt:lpstr>
      <vt:lpstr>Model B: Fault Classifier</vt:lpstr>
      <vt:lpstr>Model B: Fault Classifier</vt:lpstr>
      <vt:lpstr>Field Emission Management</vt:lpstr>
      <vt:lpstr>Field Emission Management: Proof-of-Concept Demonstration</vt:lpstr>
      <vt:lpstr>Cavity Instability Detection</vt:lpstr>
      <vt:lpstr>Importance of Having the Right Data</vt:lpstr>
      <vt:lpstr>Summary</vt:lpstr>
      <vt:lpstr>PowerPoint Presentation</vt:lpstr>
      <vt:lpstr>Mobile Diagnostic for Accelerator Operations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Acceleration MAchine LEArning</dc:title>
  <dc:creator>traveluser</dc:creator>
  <cp:lastModifiedBy>Christopher Tennant</cp:lastModifiedBy>
  <cp:revision>1286</cp:revision>
  <dcterms:created xsi:type="dcterms:W3CDTF">2019-10-08T00:33:16Z</dcterms:created>
  <dcterms:modified xsi:type="dcterms:W3CDTF">2022-10-28T13:08:15Z</dcterms:modified>
</cp:coreProperties>
</file>