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57" r:id="rId4"/>
    <p:sldId id="280" r:id="rId5"/>
    <p:sldId id="258" r:id="rId6"/>
    <p:sldId id="281" r:id="rId7"/>
    <p:sldId id="261" r:id="rId8"/>
    <p:sldId id="282" r:id="rId9"/>
    <p:sldId id="260" r:id="rId10"/>
    <p:sldId id="263" r:id="rId11"/>
    <p:sldId id="264" r:id="rId12"/>
    <p:sldId id="265" r:id="rId13"/>
    <p:sldId id="266" r:id="rId14"/>
    <p:sldId id="268" r:id="rId15"/>
    <p:sldId id="269" r:id="rId16"/>
    <p:sldId id="276" r:id="rId17"/>
    <p:sldId id="277" r:id="rId18"/>
    <p:sldId id="284" r:id="rId19"/>
    <p:sldId id="283" r:id="rId20"/>
    <p:sldId id="267" r:id="rId21"/>
    <p:sldId id="272" r:id="rId2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D76FAB99-9194-3642-BFF7-3E81FC5DC960}">
          <p14:sldIdLst>
            <p14:sldId id="256"/>
            <p14:sldId id="273"/>
            <p14:sldId id="257"/>
            <p14:sldId id="280"/>
          </p14:sldIdLst>
        </p14:section>
        <p14:section name="Datasets" id="{BDA54D95-4646-A845-9418-05E52E032D03}">
          <p14:sldIdLst>
            <p14:sldId id="258"/>
            <p14:sldId id="281"/>
            <p14:sldId id="261"/>
            <p14:sldId id="282"/>
            <p14:sldId id="260"/>
          </p14:sldIdLst>
        </p14:section>
        <p14:section name="Models" id="{39A01566-267E-C642-B529-DA8BDC9BA85B}">
          <p14:sldIdLst>
            <p14:sldId id="263"/>
            <p14:sldId id="264"/>
            <p14:sldId id="265"/>
            <p14:sldId id="266"/>
          </p14:sldIdLst>
        </p14:section>
        <p14:section name="Hardware" id="{71AB8DF6-2169-B04D-AD94-DDE66DEBA3F8}">
          <p14:sldIdLst>
            <p14:sldId id="268"/>
          </p14:sldIdLst>
        </p14:section>
        <p14:section name="Summary" id="{C5790D29-BA44-954C-A75E-55F0E127F440}">
          <p14:sldIdLst>
            <p14:sldId id="269"/>
            <p14:sldId id="276"/>
            <p14:sldId id="277"/>
            <p14:sldId id="284"/>
          </p14:sldIdLst>
        </p14:section>
        <p14:section name="Extra" id="{F5569EEB-91A3-BA44-A40E-49B361D30E4E}">
          <p14:sldIdLst>
            <p14:sldId id="283"/>
            <p14:sldId id="267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DE07D-CD31-6D49-69EE-C6154B4FE08A}" name="Kyle J Hazelwood" initials="KJH" userId="S::kjh@services.fnal.gov::36bb1f42-cc73-4424-883f-3ead472d39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308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F0F7"/>
          </a:solidFill>
        </a:fill>
      </a:tcStyle>
    </a:wholeTbl>
    <a:band2H>
      <a:tcTxStyle/>
      <a:tcStyle>
        <a:tcBdr/>
        <a:fill>
          <a:solidFill>
            <a:srgbClr val="EFF7FB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308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DCB"/>
          </a:solidFill>
        </a:fill>
      </a:tcStyle>
    </a:wholeTbl>
    <a:band2H>
      <a:tcTxStyle/>
      <a:tcStyle>
        <a:tcBdr/>
        <a:fill>
          <a:solidFill>
            <a:srgbClr val="E8EF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308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30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30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087"/>
              </a:solidFill>
              <a:prstDash val="solid"/>
              <a:round/>
            </a:ln>
          </a:top>
          <a:bottom>
            <a:ln w="254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087"/>
              </a:solidFill>
              <a:prstDash val="solid"/>
              <a:round/>
            </a:ln>
          </a:top>
          <a:bottom>
            <a:ln w="254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308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9"/>
          </a:solidFill>
        </a:fill>
      </a:tcStyle>
    </a:wholeTbl>
    <a:band2H>
      <a:tcTxStyle/>
      <a:tcStyle>
        <a:tcBdr/>
        <a:fill>
          <a:solidFill>
            <a:srgbClr val="E6E7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087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087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0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3087"/>
      </a:tcTxStyle>
      <a:tcStyle>
        <a:tcBdr>
          <a:left>
            <a:ln w="12700" cap="flat">
              <a:solidFill>
                <a:srgbClr val="003087"/>
              </a:solidFill>
              <a:prstDash val="solid"/>
              <a:round/>
            </a:ln>
          </a:left>
          <a:right>
            <a:ln w="12700" cap="flat">
              <a:solidFill>
                <a:srgbClr val="003087"/>
              </a:solidFill>
              <a:prstDash val="solid"/>
              <a:round/>
            </a:ln>
          </a:right>
          <a:top>
            <a:ln w="12700" cap="flat">
              <a:solidFill>
                <a:srgbClr val="003087"/>
              </a:solidFill>
              <a:prstDash val="solid"/>
              <a:round/>
            </a:ln>
          </a:top>
          <a:bottom>
            <a:ln w="127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solidFill>
                <a:srgbClr val="003087"/>
              </a:solidFill>
              <a:prstDash val="solid"/>
              <a:round/>
            </a:ln>
          </a:insideH>
          <a:insideV>
            <a:ln w="12700" cap="flat">
              <a:solidFill>
                <a:srgbClr val="003087"/>
              </a:solidFill>
              <a:prstDash val="solid"/>
              <a:round/>
            </a:ln>
          </a:insideV>
        </a:tcBdr>
        <a:fill>
          <a:solidFill>
            <a:srgbClr val="00308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3087"/>
      </a:tcTxStyle>
      <a:tcStyle>
        <a:tcBdr>
          <a:left>
            <a:ln w="12700" cap="flat">
              <a:solidFill>
                <a:srgbClr val="003087"/>
              </a:solidFill>
              <a:prstDash val="solid"/>
              <a:round/>
            </a:ln>
          </a:left>
          <a:right>
            <a:ln w="12700" cap="flat">
              <a:solidFill>
                <a:srgbClr val="003087"/>
              </a:solidFill>
              <a:prstDash val="solid"/>
              <a:round/>
            </a:ln>
          </a:right>
          <a:top>
            <a:ln w="12700" cap="flat">
              <a:solidFill>
                <a:srgbClr val="003087"/>
              </a:solidFill>
              <a:prstDash val="solid"/>
              <a:round/>
            </a:ln>
          </a:top>
          <a:bottom>
            <a:ln w="127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solidFill>
                <a:srgbClr val="003087"/>
              </a:solidFill>
              <a:prstDash val="solid"/>
              <a:round/>
            </a:ln>
          </a:insideH>
          <a:insideV>
            <a:ln w="12700" cap="flat">
              <a:solidFill>
                <a:srgbClr val="003087"/>
              </a:solidFill>
              <a:prstDash val="solid"/>
              <a:round/>
            </a:ln>
          </a:insideV>
        </a:tcBdr>
        <a:fill>
          <a:solidFill>
            <a:srgbClr val="003087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3087"/>
      </a:tcTxStyle>
      <a:tcStyle>
        <a:tcBdr>
          <a:left>
            <a:ln w="12700" cap="flat">
              <a:solidFill>
                <a:srgbClr val="003087"/>
              </a:solidFill>
              <a:prstDash val="solid"/>
              <a:round/>
            </a:ln>
          </a:left>
          <a:right>
            <a:ln w="12700" cap="flat">
              <a:solidFill>
                <a:srgbClr val="003087"/>
              </a:solidFill>
              <a:prstDash val="solid"/>
              <a:round/>
            </a:ln>
          </a:right>
          <a:top>
            <a:ln w="50800" cap="flat">
              <a:solidFill>
                <a:srgbClr val="003087"/>
              </a:solidFill>
              <a:prstDash val="solid"/>
              <a:round/>
            </a:ln>
          </a:top>
          <a:bottom>
            <a:ln w="127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solidFill>
                <a:srgbClr val="003087"/>
              </a:solidFill>
              <a:prstDash val="solid"/>
              <a:round/>
            </a:ln>
          </a:insideH>
          <a:insideV>
            <a:ln w="12700" cap="flat">
              <a:solidFill>
                <a:srgbClr val="00308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3087"/>
      </a:tcTxStyle>
      <a:tcStyle>
        <a:tcBdr>
          <a:left>
            <a:ln w="12700" cap="flat">
              <a:solidFill>
                <a:srgbClr val="003087"/>
              </a:solidFill>
              <a:prstDash val="solid"/>
              <a:round/>
            </a:ln>
          </a:left>
          <a:right>
            <a:ln w="12700" cap="flat">
              <a:solidFill>
                <a:srgbClr val="003087"/>
              </a:solidFill>
              <a:prstDash val="solid"/>
              <a:round/>
            </a:ln>
          </a:right>
          <a:top>
            <a:ln w="12700" cap="flat">
              <a:solidFill>
                <a:srgbClr val="003087"/>
              </a:solidFill>
              <a:prstDash val="solid"/>
              <a:round/>
            </a:ln>
          </a:top>
          <a:bottom>
            <a:ln w="254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solidFill>
                <a:srgbClr val="003087"/>
              </a:solidFill>
              <a:prstDash val="solid"/>
              <a:round/>
            </a:ln>
          </a:insideH>
          <a:insideV>
            <a:ln w="12700" cap="flat">
              <a:solidFill>
                <a:srgbClr val="00308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0"/>
    <p:restoredTop sz="84516"/>
  </p:normalViewPr>
  <p:slideViewPr>
    <p:cSldViewPr snapToGrid="0" snapToObjects="1">
      <p:cViewPr>
        <p:scale>
          <a:sx n="179" d="100"/>
          <a:sy n="179" d="100"/>
        </p:scale>
        <p:origin x="1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919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21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Talk about Fermilab as a whole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Describe Main Injector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Describe Recycler</a:t>
            </a:r>
          </a:p>
        </p:txBody>
      </p:sp>
    </p:spTree>
    <p:extLst>
      <p:ext uri="{BB962C8B-B14F-4D97-AF65-F5344CB8AC3E}">
        <p14:creationId xmlns:p14="http://schemas.microsoft.com/office/powerpoint/2010/main" val="354259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15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95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62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21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19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68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1926" y="3996570"/>
            <a:ext cx="4921469" cy="9357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Rectangle 7"/>
          <p:cNvSpPr/>
          <p:nvPr/>
        </p:nvSpPr>
        <p:spPr>
          <a:xfrm>
            <a:off x="-17762" y="-2"/>
            <a:ext cx="9189720" cy="672704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41923" y="3237620"/>
            <a:ext cx="8499234" cy="75228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24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17" name="Picture 12" descr="Picture 12"/>
          <p:cNvPicPr>
            <a:picLocks noChangeAspect="1"/>
          </p:cNvPicPr>
          <p:nvPr/>
        </p:nvPicPr>
        <p:blipFill>
          <a:blip r:embed="rId2"/>
          <a:srcRect t="29524" b="29524"/>
          <a:stretch>
            <a:fillRect/>
          </a:stretch>
        </p:blipFill>
        <p:spPr>
          <a:xfrm>
            <a:off x="-17763" y="612759"/>
            <a:ext cx="9189721" cy="2508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0" descr="Picture 10"/>
          <p:cNvPicPr>
            <a:picLocks noChangeAspect="1"/>
          </p:cNvPicPr>
          <p:nvPr/>
        </p:nvPicPr>
        <p:blipFill>
          <a:blip r:embed="rId3"/>
          <a:srcRect l="1456"/>
          <a:stretch>
            <a:fillRect/>
          </a:stretch>
        </p:blipFill>
        <p:spPr>
          <a:xfrm>
            <a:off x="-17761" y="187383"/>
            <a:ext cx="9010786" cy="23316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traight Connector 11"/>
          <p:cNvSpPr/>
          <p:nvPr/>
        </p:nvSpPr>
        <p:spPr>
          <a:xfrm>
            <a:off x="5670217" y="4291753"/>
            <a:ext cx="3257551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TextBox 14"/>
          <p:cNvSpPr txBox="1"/>
          <p:nvPr/>
        </p:nvSpPr>
        <p:spPr>
          <a:xfrm>
            <a:off x="5665201" y="4052008"/>
            <a:ext cx="3143724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In partnership with:   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icture Placeholder 2"/>
          <p:cNvSpPr>
            <a:spLocks noGrp="1"/>
          </p:cNvSpPr>
          <p:nvPr>
            <p:ph type="pic" idx="13"/>
          </p:nvPr>
        </p:nvSpPr>
        <p:spPr>
          <a:xfrm>
            <a:off x="224072" y="796396"/>
            <a:ext cx="8686801" cy="279503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072" y="3774987"/>
            <a:ext cx="8686801" cy="8184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300" b="1">
                <a:solidFill>
                  <a:srgbClr val="004C97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300" b="1">
                <a:solidFill>
                  <a:srgbClr val="004C97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300" b="1">
                <a:solidFill>
                  <a:srgbClr val="004C97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300" b="1">
                <a:solidFill>
                  <a:srgbClr val="004C97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300" b="1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228600" y="349267"/>
            <a:ext cx="8686800" cy="32091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2" name="Picture Placeholder 6"/>
          <p:cNvSpPr>
            <a:spLocks noGrp="1"/>
          </p:cNvSpPr>
          <p:nvPr>
            <p:ph type="pic" idx="13"/>
          </p:nvPr>
        </p:nvSpPr>
        <p:spPr>
          <a:xfrm>
            <a:off x="222250" y="355599"/>
            <a:ext cx="8675689" cy="426329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228600" y="349267"/>
            <a:ext cx="8686800" cy="32091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228600" y="2095937"/>
            <a:ext cx="1600200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2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02331" y="2095937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776110" y="2095937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557361" y="2095937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23670" y="2095937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228600" y="788399"/>
            <a:ext cx="1600200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7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02331" y="788399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8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3776110" y="788399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9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557361" y="788399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0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23670" y="788399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1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228600" y="3395867"/>
            <a:ext cx="1600200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2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02331" y="3395867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3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3776110" y="3395867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4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557361" y="3395867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5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23670" y="3395867"/>
            <a:ext cx="1600201" cy="12001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1926" y="3996570"/>
            <a:ext cx="4921469" cy="9357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Rectangle 7"/>
          <p:cNvSpPr/>
          <p:nvPr/>
        </p:nvSpPr>
        <p:spPr>
          <a:xfrm>
            <a:off x="-17762" y="-2"/>
            <a:ext cx="9189720" cy="672704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41923" y="3237620"/>
            <a:ext cx="8499234" cy="75228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24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31" name="Picture 12" descr="Picture 12"/>
          <p:cNvPicPr>
            <a:picLocks noChangeAspect="1"/>
          </p:cNvPicPr>
          <p:nvPr/>
        </p:nvPicPr>
        <p:blipFill>
          <a:blip r:embed="rId2"/>
          <a:srcRect t="31279" b="31278"/>
          <a:stretch>
            <a:fillRect/>
          </a:stretch>
        </p:blipFill>
        <p:spPr>
          <a:xfrm>
            <a:off x="-17763" y="612759"/>
            <a:ext cx="9189721" cy="2508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10" descr="Picture 10"/>
          <p:cNvPicPr>
            <a:picLocks noChangeAspect="1"/>
          </p:cNvPicPr>
          <p:nvPr/>
        </p:nvPicPr>
        <p:blipFill>
          <a:blip r:embed="rId3"/>
          <a:srcRect l="1456"/>
          <a:stretch>
            <a:fillRect/>
          </a:stretch>
        </p:blipFill>
        <p:spPr>
          <a:xfrm>
            <a:off x="-17761" y="187383"/>
            <a:ext cx="9010786" cy="23316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traight Connector 11"/>
          <p:cNvSpPr/>
          <p:nvPr/>
        </p:nvSpPr>
        <p:spPr>
          <a:xfrm>
            <a:off x="5670217" y="4291753"/>
            <a:ext cx="3257551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TextBox 14"/>
          <p:cNvSpPr txBox="1"/>
          <p:nvPr/>
        </p:nvSpPr>
        <p:spPr>
          <a:xfrm>
            <a:off x="5665201" y="4052008"/>
            <a:ext cx="3143724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In partnership with:   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1926" y="3996570"/>
            <a:ext cx="4921469" cy="9357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Rectangle 7"/>
          <p:cNvSpPr/>
          <p:nvPr/>
        </p:nvSpPr>
        <p:spPr>
          <a:xfrm>
            <a:off x="-17762" y="-2"/>
            <a:ext cx="9189720" cy="672704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41923" y="3237620"/>
            <a:ext cx="8499234" cy="75228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24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45" name="Picture 12" descr="Picture 12"/>
          <p:cNvPicPr>
            <a:picLocks noChangeAspect="1"/>
          </p:cNvPicPr>
          <p:nvPr/>
        </p:nvPicPr>
        <p:blipFill>
          <a:blip r:embed="rId2"/>
          <a:srcRect t="18330" b="40718"/>
          <a:stretch>
            <a:fillRect/>
          </a:stretch>
        </p:blipFill>
        <p:spPr>
          <a:xfrm>
            <a:off x="-17763" y="612759"/>
            <a:ext cx="9189721" cy="2508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Picture 10" descr="Picture 10"/>
          <p:cNvPicPr>
            <a:picLocks noChangeAspect="1"/>
          </p:cNvPicPr>
          <p:nvPr/>
        </p:nvPicPr>
        <p:blipFill>
          <a:blip r:embed="rId3"/>
          <a:srcRect l="1456"/>
          <a:stretch>
            <a:fillRect/>
          </a:stretch>
        </p:blipFill>
        <p:spPr>
          <a:xfrm>
            <a:off x="-17761" y="187383"/>
            <a:ext cx="9010786" cy="233163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traight Connector 11"/>
          <p:cNvSpPr/>
          <p:nvPr/>
        </p:nvSpPr>
        <p:spPr>
          <a:xfrm>
            <a:off x="5670217" y="4291753"/>
            <a:ext cx="3257551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" name="TextBox 14"/>
          <p:cNvSpPr txBox="1"/>
          <p:nvPr/>
        </p:nvSpPr>
        <p:spPr>
          <a:xfrm>
            <a:off x="5665201" y="4052008"/>
            <a:ext cx="3143724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In partnership with:   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1926" y="3996570"/>
            <a:ext cx="4921469" cy="9357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Rectangle 7"/>
          <p:cNvSpPr/>
          <p:nvPr/>
        </p:nvSpPr>
        <p:spPr>
          <a:xfrm>
            <a:off x="-17762" y="-2"/>
            <a:ext cx="9189720" cy="672704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41923" y="3237620"/>
            <a:ext cx="8499234" cy="75228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24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59" name="Picture 12" descr="Picture 12"/>
          <p:cNvPicPr>
            <a:picLocks noChangeAspect="1"/>
          </p:cNvPicPr>
          <p:nvPr/>
        </p:nvPicPr>
        <p:blipFill>
          <a:blip r:embed="rId2"/>
          <a:srcRect t="14644" b="44455"/>
          <a:stretch>
            <a:fillRect/>
          </a:stretch>
        </p:blipFill>
        <p:spPr>
          <a:xfrm>
            <a:off x="-17763" y="612759"/>
            <a:ext cx="9189721" cy="2508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icture 10" descr="Picture 10"/>
          <p:cNvPicPr>
            <a:picLocks noChangeAspect="1"/>
          </p:cNvPicPr>
          <p:nvPr/>
        </p:nvPicPr>
        <p:blipFill>
          <a:blip r:embed="rId3"/>
          <a:srcRect l="1456"/>
          <a:stretch>
            <a:fillRect/>
          </a:stretch>
        </p:blipFill>
        <p:spPr>
          <a:xfrm>
            <a:off x="-17761" y="187383"/>
            <a:ext cx="9010786" cy="233163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traight Connector 11"/>
          <p:cNvSpPr/>
          <p:nvPr/>
        </p:nvSpPr>
        <p:spPr>
          <a:xfrm>
            <a:off x="5670217" y="4291753"/>
            <a:ext cx="3257551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TextBox 14"/>
          <p:cNvSpPr txBox="1"/>
          <p:nvPr/>
        </p:nvSpPr>
        <p:spPr>
          <a:xfrm>
            <a:off x="5665201" y="4052008"/>
            <a:ext cx="3143724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In partnership with:   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1926" y="3996570"/>
            <a:ext cx="4921469" cy="9357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Rectangle 7"/>
          <p:cNvSpPr/>
          <p:nvPr/>
        </p:nvSpPr>
        <p:spPr>
          <a:xfrm>
            <a:off x="-17762" y="-2"/>
            <a:ext cx="9189720" cy="672704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41923" y="3237620"/>
            <a:ext cx="8499234" cy="75228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24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73" name="Picture 12" descr="Picture 12"/>
          <p:cNvPicPr>
            <a:picLocks noChangeAspect="1"/>
          </p:cNvPicPr>
          <p:nvPr/>
        </p:nvPicPr>
        <p:blipFill>
          <a:blip r:embed="rId2"/>
          <a:srcRect t="19861" b="39239"/>
          <a:stretch>
            <a:fillRect/>
          </a:stretch>
        </p:blipFill>
        <p:spPr>
          <a:xfrm>
            <a:off x="-17763" y="612759"/>
            <a:ext cx="9189721" cy="2508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Picture 10" descr="Picture 10"/>
          <p:cNvPicPr>
            <a:picLocks noChangeAspect="1"/>
          </p:cNvPicPr>
          <p:nvPr/>
        </p:nvPicPr>
        <p:blipFill>
          <a:blip r:embed="rId3"/>
          <a:srcRect l="1456"/>
          <a:stretch>
            <a:fillRect/>
          </a:stretch>
        </p:blipFill>
        <p:spPr>
          <a:xfrm>
            <a:off x="-17761" y="187383"/>
            <a:ext cx="9010786" cy="233163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traight Connector 11"/>
          <p:cNvSpPr/>
          <p:nvPr/>
        </p:nvSpPr>
        <p:spPr>
          <a:xfrm>
            <a:off x="5670217" y="4291753"/>
            <a:ext cx="3257551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" name="TextBox 14"/>
          <p:cNvSpPr txBox="1"/>
          <p:nvPr/>
        </p:nvSpPr>
        <p:spPr>
          <a:xfrm>
            <a:off x="5665201" y="4052008"/>
            <a:ext cx="3143724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In partnership with:   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1926" y="3996570"/>
            <a:ext cx="4921469" cy="9357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Rectangle 7"/>
          <p:cNvSpPr/>
          <p:nvPr/>
        </p:nvSpPr>
        <p:spPr>
          <a:xfrm>
            <a:off x="-17762" y="-2"/>
            <a:ext cx="9189720" cy="672704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41923" y="3237620"/>
            <a:ext cx="8499234" cy="75228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24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87" name="Picture 12" descr="Picture 12"/>
          <p:cNvPicPr>
            <a:picLocks noChangeAspect="1"/>
          </p:cNvPicPr>
          <p:nvPr/>
        </p:nvPicPr>
        <p:blipFill>
          <a:blip r:embed="rId2"/>
          <a:srcRect t="42966" b="16133"/>
          <a:stretch>
            <a:fillRect/>
          </a:stretch>
        </p:blipFill>
        <p:spPr>
          <a:xfrm>
            <a:off x="-17763" y="612759"/>
            <a:ext cx="9189721" cy="2508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icture 10" descr="Picture 10"/>
          <p:cNvPicPr>
            <a:picLocks noChangeAspect="1"/>
          </p:cNvPicPr>
          <p:nvPr/>
        </p:nvPicPr>
        <p:blipFill>
          <a:blip r:embed="rId3"/>
          <a:srcRect l="1456"/>
          <a:stretch>
            <a:fillRect/>
          </a:stretch>
        </p:blipFill>
        <p:spPr>
          <a:xfrm>
            <a:off x="-17761" y="187383"/>
            <a:ext cx="9010786" cy="233163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traight Connector 11"/>
          <p:cNvSpPr/>
          <p:nvPr/>
        </p:nvSpPr>
        <p:spPr>
          <a:xfrm>
            <a:off x="5670217" y="4291753"/>
            <a:ext cx="3257551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0" name="TextBox 14"/>
          <p:cNvSpPr txBox="1"/>
          <p:nvPr/>
        </p:nvSpPr>
        <p:spPr>
          <a:xfrm>
            <a:off x="5665201" y="4052008"/>
            <a:ext cx="3143724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In partnership with:   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1926" y="3996570"/>
            <a:ext cx="4921469" cy="9357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Rectangle 7"/>
          <p:cNvSpPr/>
          <p:nvPr/>
        </p:nvSpPr>
        <p:spPr>
          <a:xfrm>
            <a:off x="-17762" y="-2"/>
            <a:ext cx="9189720" cy="672704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41923" y="3237620"/>
            <a:ext cx="8499234" cy="75228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24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101" name="Picture 12" descr="Picture 12"/>
          <p:cNvPicPr>
            <a:picLocks noChangeAspect="1"/>
          </p:cNvPicPr>
          <p:nvPr/>
        </p:nvPicPr>
        <p:blipFill>
          <a:blip r:embed="rId2"/>
          <a:srcRect l="29" r="28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10" descr="Picture 10"/>
          <p:cNvPicPr>
            <a:picLocks noChangeAspect="1"/>
          </p:cNvPicPr>
          <p:nvPr/>
        </p:nvPicPr>
        <p:blipFill>
          <a:blip r:embed="rId3"/>
          <a:srcRect l="1456"/>
          <a:stretch>
            <a:fillRect/>
          </a:stretch>
        </p:blipFill>
        <p:spPr>
          <a:xfrm>
            <a:off x="-17761" y="187383"/>
            <a:ext cx="9010786" cy="233163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traight Connector 11"/>
          <p:cNvSpPr/>
          <p:nvPr/>
        </p:nvSpPr>
        <p:spPr>
          <a:xfrm>
            <a:off x="5670217" y="4291753"/>
            <a:ext cx="3257551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4" name="TextBox 14"/>
          <p:cNvSpPr txBox="1"/>
          <p:nvPr/>
        </p:nvSpPr>
        <p:spPr>
          <a:xfrm>
            <a:off x="5665201" y="4052008"/>
            <a:ext cx="3143724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In partnership with:   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3" y="796396"/>
            <a:ext cx="8672514" cy="37945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30188" indent="-230188">
              <a:spcBef>
                <a:spcPts val="900"/>
              </a:spcBef>
              <a:defRPr>
                <a:solidFill>
                  <a:schemeClr val="accent6"/>
                </a:solidFill>
              </a:defRPr>
            </a:lvl1pPr>
            <a:lvl2pPr marL="541536" indent="-258961">
              <a:spcBef>
                <a:spcPts val="900"/>
              </a:spcBef>
              <a:defRPr>
                <a:solidFill>
                  <a:schemeClr val="accent6"/>
                </a:solidFill>
              </a:defRPr>
            </a:lvl2pPr>
            <a:lvl3pPr marL="849312" indent="-276225">
              <a:spcBef>
                <a:spcPts val="900"/>
              </a:spcBef>
              <a:defRPr>
                <a:solidFill>
                  <a:schemeClr val="accent6"/>
                </a:solidFill>
              </a:defRPr>
            </a:lvl3pPr>
            <a:lvl4pPr marL="1151164" indent="-293914">
              <a:spcBef>
                <a:spcPts val="900"/>
              </a:spcBef>
              <a:defRPr>
                <a:solidFill>
                  <a:schemeClr val="accent6"/>
                </a:solidFill>
              </a:defRPr>
            </a:lvl4pPr>
            <a:lvl5pPr marL="1435780" indent="-295955">
              <a:spcBef>
                <a:spcPts val="900"/>
              </a:spcBef>
              <a:buChar char="•"/>
              <a:defRPr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228600" y="349267"/>
            <a:ext cx="8686800" cy="32091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8600" y="796396"/>
            <a:ext cx="4206242" cy="27253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30188" indent="-230188">
              <a:spcBef>
                <a:spcPts val="900"/>
              </a:spcBef>
              <a:defRPr>
                <a:solidFill>
                  <a:schemeClr val="accent6"/>
                </a:solidFill>
              </a:defRPr>
            </a:lvl1pPr>
            <a:lvl2pPr marL="541536" indent="-258961">
              <a:spcBef>
                <a:spcPts val="900"/>
              </a:spcBef>
              <a:defRPr>
                <a:solidFill>
                  <a:schemeClr val="accent6"/>
                </a:solidFill>
              </a:defRPr>
            </a:lvl2pPr>
            <a:lvl3pPr marL="849312" indent="-276225">
              <a:spcBef>
                <a:spcPts val="900"/>
              </a:spcBef>
              <a:defRPr>
                <a:solidFill>
                  <a:schemeClr val="accent6"/>
                </a:solidFill>
              </a:defRPr>
            </a:lvl3pPr>
            <a:lvl4pPr marL="1151164" indent="-293914">
              <a:spcBef>
                <a:spcPts val="900"/>
              </a:spcBef>
              <a:defRPr>
                <a:solidFill>
                  <a:schemeClr val="accent6"/>
                </a:solidFill>
              </a:defRPr>
            </a:lvl4pPr>
            <a:lvl5pPr marL="1435780" indent="-295955">
              <a:spcBef>
                <a:spcPts val="900"/>
              </a:spcBef>
              <a:buChar char="•"/>
              <a:defRPr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29365" y="3641561"/>
            <a:ext cx="4205476" cy="94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300" b="1">
                <a:solidFill>
                  <a:srgbClr val="004C97"/>
                </a:solidFill>
              </a:defRPr>
            </a:pPr>
            <a:endParaRPr/>
          </a:p>
        </p:txBody>
      </p:sp>
      <p:sp>
        <p:nvSpPr>
          <p:cNvPr id="12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92451" y="3641561"/>
            <a:ext cx="4206240" cy="94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300" b="1">
                <a:solidFill>
                  <a:srgbClr val="004C97"/>
                </a:solidFill>
              </a:defRPr>
            </a:pPr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228600" y="349267"/>
            <a:ext cx="8686800" cy="32091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/>
          <p:nvPr/>
        </p:nvGrpSpPr>
        <p:grpSpPr>
          <a:xfrm>
            <a:off x="215899" y="4670857"/>
            <a:ext cx="8699502" cy="202388"/>
            <a:chOff x="0" y="0"/>
            <a:chExt cx="8699500" cy="202387"/>
          </a:xfrm>
        </p:grpSpPr>
        <p:sp>
          <p:nvSpPr>
            <p:cNvPr id="2" name="Straight Connector 10"/>
            <p:cNvSpPr/>
            <p:nvPr/>
          </p:nvSpPr>
          <p:spPr>
            <a:xfrm>
              <a:off x="-1" y="100855"/>
              <a:ext cx="7538967" cy="1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3" name="Picture 6" descr="Picture 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04784" y="-1"/>
              <a:ext cx="1094717" cy="202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4878161"/>
            <a:ext cx="139837" cy="139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ln>
            <a:noFill/>
          </a:ln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ln>
            <a:noFill/>
          </a:ln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ln>
            <a:noFill/>
          </a:ln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ln>
            <a:noFill/>
          </a:ln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ln>
            <a:noFill/>
          </a:ln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ln>
            <a:noFill/>
          </a:ln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ln>
            <a:noFill/>
          </a:ln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ln>
            <a:noFill/>
          </a:ln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ln>
            <a:noFill/>
          </a:ln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1pPr>
      <a:lvl2pPr marL="778668" marR="0" indent="-321468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sz="1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2pPr>
      <a:lvl3pPr marL="1208314" marR="0" indent="-293914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3pPr>
      <a:lvl4pPr marL="1714500" marR="0" indent="-3429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sz="1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4pPr>
      <a:lvl5pPr marL="2171700" marR="0" indent="-3429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5pPr>
      <a:lvl6pPr marL="2491739" marR="0" indent="-205739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6pPr>
      <a:lvl7pPr marL="2948939" marR="0" indent="-205739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7pPr>
      <a:lvl8pPr marL="3406140" marR="0" indent="-20574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8pPr>
      <a:lvl9pPr marL="3863340" marR="0" indent="-20574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sv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32.sv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tif"/><Relationship Id="rId5" Type="http://schemas.openxmlformats.org/officeDocument/2006/relationships/image" Target="../media/image10.png"/><Relationship Id="rId10" Type="http://schemas.openxmlformats.org/officeDocument/2006/relationships/image" Target="../media/image43.svg"/><Relationship Id="rId4" Type="http://schemas.openxmlformats.org/officeDocument/2006/relationships/image" Target="../media/image40.sv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ss.fnal.gov/archive/2021/conf/fermilab-conf-21-603-ad-scd.pdf" TargetMode="External"/><Relationship Id="rId2" Type="http://schemas.openxmlformats.org/officeDocument/2006/relationships/hyperlink" Target="https://arxiv.org/abs/2103.03928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hyperlink" Target="https://napac2022.vrws.de/papers/mopa28.pdf" TargetMode="External"/><Relationship Id="rId4" Type="http://schemas.openxmlformats.org/officeDocument/2006/relationships/hyperlink" Target="https://napac2022.vrws.de/papers/mopa15.pd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 Placeholder 2"/>
          <p:cNvSpPr txBox="1">
            <a:spLocks noGrp="1"/>
          </p:cNvSpPr>
          <p:nvPr>
            <p:ph type="subTitle" sz="quarter" idx="1"/>
          </p:nvPr>
        </p:nvSpPr>
        <p:spPr>
          <a:xfrm>
            <a:off x="341923" y="3237620"/>
            <a:ext cx="8499234" cy="752289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ts val="700"/>
              </a:spcBef>
              <a:defRPr sz="1800" b="1"/>
            </a:pPr>
            <a:r>
              <a:rPr dirty="0"/>
              <a:t>Real-Time Edge AI for Distributed Systems (READS)</a:t>
            </a:r>
            <a:endParaRPr sz="2400" dirty="0"/>
          </a:p>
          <a:p>
            <a:pPr>
              <a:spcBef>
                <a:spcPts val="700"/>
              </a:spcBef>
              <a:defRPr sz="1400" b="1"/>
            </a:pPr>
            <a:r>
              <a:rPr lang="en-US" dirty="0"/>
              <a:t>Disentangling Beam Losses in the Fermilab Main Injector Enclosure Using Real-time Edge AI</a:t>
            </a:r>
          </a:p>
        </p:txBody>
      </p:sp>
      <p:sp>
        <p:nvSpPr>
          <p:cNvPr id="185" name="Text Placeholder 3"/>
          <p:cNvSpPr txBox="1"/>
          <p:nvPr/>
        </p:nvSpPr>
        <p:spPr>
          <a:xfrm>
            <a:off x="341923" y="4259560"/>
            <a:ext cx="4921469" cy="844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spcBef>
                <a:spcPts val="300"/>
              </a:spcBef>
              <a:defRPr sz="14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Kyle J. Hazelwood</a:t>
            </a:r>
            <a:endParaRPr lang="en-US" dirty="0"/>
          </a:p>
          <a:p>
            <a:pPr>
              <a:spcBef>
                <a:spcPts val="300"/>
              </a:spcBef>
              <a:defRPr sz="14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ICFA ML 2022</a:t>
            </a:r>
            <a:endParaRPr sz="1600" dirty="0"/>
          </a:p>
          <a:p>
            <a:pPr>
              <a:spcBef>
                <a:spcPts val="300"/>
              </a:spcBef>
              <a:defRPr sz="14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November 02, 2022</a:t>
            </a:r>
            <a:endParaRPr dirty="0"/>
          </a:p>
        </p:txBody>
      </p:sp>
      <p:pic>
        <p:nvPicPr>
          <p:cNvPr id="186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799" y="4384378"/>
            <a:ext cx="999970" cy="594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4E39A25-2A97-ABDD-0987-0A4079FF8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18" y="4259560"/>
            <a:ext cx="719539" cy="7195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0C5272F-7537-CB52-443D-2849A6BFB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3551" y="1352752"/>
            <a:ext cx="3517446" cy="268181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DD70B7-A4F1-8EFF-CEE7-3110C9025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Objective: Assign BLM-wise probabilities for that loss originating in MI/RR</a:t>
            </a:r>
          </a:p>
        </p:txBody>
      </p:sp>
      <p:sp>
        <p:nvSpPr>
          <p:cNvPr id="244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ML Model Architecture: Phase 1, Data-Type-Specific Aggregation (DBLN)</a:t>
            </a:r>
          </a:p>
        </p:txBody>
      </p:sp>
      <p:sp>
        <p:nvSpPr>
          <p:cNvPr id="246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10</a:t>
            </a:fld>
            <a:endParaRPr lang="en-US"/>
          </a:p>
        </p:txBody>
      </p:sp>
      <p:pic>
        <p:nvPicPr>
          <p:cNvPr id="247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 Placeholder 4"/>
          <p:cNvSpPr txBox="1"/>
          <p:nvPr/>
        </p:nvSpPr>
        <p:spPr>
          <a:xfrm>
            <a:off x="2458677" y="4396038"/>
            <a:ext cx="3287193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Model architecture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236B458-EEF0-1713-3411-C471E74F0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284" y="1193019"/>
            <a:ext cx="1739900" cy="31623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AF98B62-5DBE-5329-A005-CC4E0A8D22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4364" y="885191"/>
            <a:ext cx="2416886" cy="3452694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FA4D691-908B-1048-192B-99D708E88621}"/>
              </a:ext>
            </a:extLst>
          </p:cNvPr>
          <p:cNvSpPr txBox="1"/>
          <p:nvPr/>
        </p:nvSpPr>
        <p:spPr>
          <a:xfrm>
            <a:off x="5909713" y="4399545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Model </a:t>
            </a:r>
            <a:r>
              <a:rPr lang="en-US" dirty="0"/>
              <a:t>inference</a:t>
            </a:r>
            <a:endParaRPr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037667C-5235-D208-85C7-035A0E6A7573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78D13E7E-5AC5-FA63-7532-9F9C15C6DBED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06A1B65-E85E-E7C2-D5F7-5C35014BF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4364" y="885191"/>
            <a:ext cx="2416886" cy="345269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0F5140C-6015-E1A0-2F3F-2FF833343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Objective: Assign BLM-wise probabilities for that loss originating in MI/RR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265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ML Model Architecture: Phase 2, Forcing Locality (</a:t>
            </a:r>
            <a:r>
              <a:rPr lang="en-US" dirty="0" err="1"/>
              <a:t>ManyModels</a:t>
            </a:r>
            <a:r>
              <a:rPr lang="en-US" dirty="0"/>
              <a:t>)</a:t>
            </a:r>
          </a:p>
        </p:txBody>
      </p:sp>
      <p:sp>
        <p:nvSpPr>
          <p:cNvPr id="267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11</a:t>
            </a:fld>
            <a:endParaRPr lang="en-US"/>
          </a:p>
        </p:txBody>
      </p:sp>
      <p:pic>
        <p:nvPicPr>
          <p:cNvPr id="268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1E1BA7-A6B6-7E8C-964C-6D48EA83E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5590" y="1346322"/>
            <a:ext cx="3573366" cy="2694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DB20E8-6D4B-F041-091A-EFE5CE88CED5}"/>
              </a:ext>
            </a:extLst>
          </p:cNvPr>
          <p:cNvSpPr txBox="1"/>
          <p:nvPr/>
        </p:nvSpPr>
        <p:spPr>
          <a:xfrm>
            <a:off x="8293894" y="4357688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3087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237D84A-BD48-B2E1-C7DF-EE45C0928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3724" y="873353"/>
            <a:ext cx="2419169" cy="3455956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95EE3B-CE26-015F-12EC-8F43DEDAFC77}"/>
              </a:ext>
            </a:extLst>
          </p:cNvPr>
          <p:cNvSpPr txBox="1"/>
          <p:nvPr/>
        </p:nvSpPr>
        <p:spPr>
          <a:xfrm>
            <a:off x="2458677" y="4396038"/>
            <a:ext cx="3287193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Model architecture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9A6A232-E9CD-1624-2CC6-88636B9BC2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284" y="1193019"/>
            <a:ext cx="1739900" cy="3162300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6AD251D-52BF-C4E6-B5CD-AB29B603EA42}"/>
              </a:ext>
            </a:extLst>
          </p:cNvPr>
          <p:cNvSpPr txBox="1"/>
          <p:nvPr/>
        </p:nvSpPr>
        <p:spPr>
          <a:xfrm>
            <a:off x="5909713" y="4399545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Model </a:t>
            </a:r>
            <a:r>
              <a:rPr lang="en-US" dirty="0"/>
              <a:t>inference</a:t>
            </a:r>
            <a:endParaRPr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78AD08FD-29A1-8227-FEF9-272E06846EA1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4BADC644-2A5F-A661-12FB-88BB98367A18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E92C148-A3AC-DF89-EA77-8402F9BB6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84" y="1184300"/>
            <a:ext cx="1739900" cy="31623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B4F315-B24A-4DCA-5C58-0141E585B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Objective: Assign BLM-wise probabilities for that loss originating in MI/RR</a:t>
            </a:r>
          </a:p>
          <a:p>
            <a:endParaRPr lang="en-US" sz="1200" dirty="0"/>
          </a:p>
        </p:txBody>
      </p:sp>
      <p:sp>
        <p:nvSpPr>
          <p:cNvPr id="291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ML Model Architecture: Phase 3, Varying Receptive Fields (</a:t>
            </a:r>
            <a:r>
              <a:rPr lang="en-US" dirty="0" err="1"/>
              <a:t>UNet</a:t>
            </a:r>
            <a:r>
              <a:rPr lang="en-US" dirty="0"/>
              <a:t>)</a:t>
            </a:r>
          </a:p>
        </p:txBody>
      </p:sp>
      <p:sp>
        <p:nvSpPr>
          <p:cNvPr id="293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12</a:t>
            </a:fld>
            <a:endParaRPr lang="en-US"/>
          </a:p>
        </p:txBody>
      </p:sp>
      <p:pic>
        <p:nvPicPr>
          <p:cNvPr id="294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Rectangle"/>
          <p:cNvSpPr/>
          <p:nvPr/>
        </p:nvSpPr>
        <p:spPr>
          <a:xfrm>
            <a:off x="3507334" y="1119230"/>
            <a:ext cx="4850623" cy="3069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677" y="1794021"/>
            <a:ext cx="3566946" cy="237643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5B546CF-C11B-2756-352C-FA8387CF1656}"/>
              </a:ext>
            </a:extLst>
          </p:cNvPr>
          <p:cNvSpPr txBox="1"/>
          <p:nvPr/>
        </p:nvSpPr>
        <p:spPr>
          <a:xfrm>
            <a:off x="2458677" y="4396038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Model architecture</a:t>
            </a:r>
            <a:r>
              <a:rPr lang="en-US" dirty="0"/>
              <a:t> (example)</a:t>
            </a:r>
            <a:endParaRPr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DA74190-C7B7-1EB5-830E-9B3513EB6B87}"/>
              </a:ext>
            </a:extLst>
          </p:cNvPr>
          <p:cNvSpPr txBox="1"/>
          <p:nvPr/>
        </p:nvSpPr>
        <p:spPr>
          <a:xfrm>
            <a:off x="5909713" y="4399545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Model </a:t>
            </a:r>
            <a:r>
              <a:rPr lang="en-US" dirty="0"/>
              <a:t>inference</a:t>
            </a:r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186F28A-5DAB-355E-B26B-7F652B59C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4364" y="885191"/>
            <a:ext cx="2416886" cy="345269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A13D25B-FF81-678E-9002-121B7F9D42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45514" y="885594"/>
            <a:ext cx="2415589" cy="3450841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41A7E1A-F968-F657-467A-A842007A8526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1118EDCF-919F-E117-B1E8-658F50759F2D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ML Model Architecture: Phase 3, Varying Receptive Fields (</a:t>
            </a:r>
            <a:r>
              <a:rPr lang="en-US" dirty="0" err="1"/>
              <a:t>UNet</a:t>
            </a:r>
            <a:r>
              <a:rPr lang="en-US" dirty="0"/>
              <a:t>)</a:t>
            </a:r>
          </a:p>
        </p:txBody>
      </p:sp>
      <p:sp>
        <p:nvSpPr>
          <p:cNvPr id="305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13</a:t>
            </a:fld>
            <a:endParaRPr lang="en-US"/>
          </a:p>
        </p:txBody>
      </p:sp>
      <p:pic>
        <p:nvPicPr>
          <p:cNvPr id="306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2D4042-122F-CCFD-F84B-CAA64F1C4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46" y="1618187"/>
            <a:ext cx="7790936" cy="1947734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FE3BFAC-F035-E34C-428D-73FB8EE299EC}"/>
              </a:ext>
            </a:extLst>
          </p:cNvPr>
          <p:cNvSpPr txBox="1"/>
          <p:nvPr/>
        </p:nvSpPr>
        <p:spPr>
          <a:xfrm>
            <a:off x="2389585" y="3565921"/>
            <a:ext cx="436483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Example </a:t>
            </a:r>
            <a:r>
              <a:rPr lang="en-US" dirty="0"/>
              <a:t>inference accuracies for beam loss values of interest</a:t>
            </a:r>
            <a:endParaRPr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892BE5C-57E5-64C6-EF4E-ADE8D31CD012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BF22D2FC-5EBA-BFA5-F64B-055545E62AF8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E54E8-AAD5-5EFC-2731-241ECC23F3E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8600" y="796396"/>
            <a:ext cx="3814763" cy="2725342"/>
          </a:xfrm>
        </p:spPr>
        <p:txBody>
          <a:bodyPr>
            <a:normAutofit/>
          </a:bodyPr>
          <a:lstStyle/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Central node is an Aria10 FPGA SOM</a:t>
            </a: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ML model will be deployed on FPGA</a:t>
            </a:r>
            <a:endParaRPr lang="en-US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Two HPS Arm cores and ethernet pots</a:t>
            </a:r>
          </a:p>
          <a:p>
            <a:pPr marL="539948" lvl="1" indent="-171450">
              <a:spcBef>
                <a:spcPts val="200"/>
              </a:spcBef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One dedicated to ingesting VME bus reader card streams</a:t>
            </a:r>
          </a:p>
          <a:p>
            <a:pPr marL="539948" lvl="1" indent="-171450">
              <a:spcBef>
                <a:spcPts val="200"/>
              </a:spcBef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One dedicated to and EPICS IOC to provide control system readings and waveforms</a:t>
            </a:r>
            <a:endParaRPr lang="en-US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Has inputs for MDAT and TCLK</a:t>
            </a:r>
            <a:endParaRPr lang="en-US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Has TTL outputs intended for MI and RR c200 permit input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22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14</a:t>
            </a:fld>
            <a:endParaRPr lang="en-US"/>
          </a:p>
        </p:txBody>
      </p:sp>
      <p:sp>
        <p:nvSpPr>
          <p:cNvPr id="320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Central Node</a:t>
            </a:r>
          </a:p>
        </p:txBody>
      </p:sp>
      <p:pic>
        <p:nvPicPr>
          <p:cNvPr id="323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Text Placeholder 4"/>
          <p:cNvSpPr txBox="1"/>
          <p:nvPr/>
        </p:nvSpPr>
        <p:spPr>
          <a:xfrm>
            <a:off x="5098167" y="4308097"/>
            <a:ext cx="3287193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Central node data paths</a:t>
            </a:r>
          </a:p>
        </p:txBody>
      </p:sp>
      <p:pic>
        <p:nvPicPr>
          <p:cNvPr id="326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311" y="693424"/>
            <a:ext cx="4387234" cy="35858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8551166-B88F-E947-B975-2A72BE26C6AB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A76FE15-491C-0DDB-A8E9-18951102487A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7DC22-74F6-D80E-D591-0C00DAA37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3" y="796396"/>
            <a:ext cx="5036341" cy="3794523"/>
          </a:xfrm>
        </p:spPr>
        <p:txBody>
          <a:bodyPr>
            <a:normAutofit/>
          </a:bodyPr>
          <a:lstStyle/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Build and compile ML model for Aria10 Quartus project using hls4ml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Build out advanced readouts from EPICS IOC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Explore even lower latency VME Bus Reader card stream transmissions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Optimize model(s) further</a:t>
            </a:r>
          </a:p>
          <a:p>
            <a:pPr marL="539948" lvl="1" indent="-171450">
              <a:spcBef>
                <a:spcPts val="200"/>
              </a:spcBef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Tune hyperparameters</a:t>
            </a:r>
          </a:p>
          <a:p>
            <a:pPr marL="539948" lvl="1" indent="-171450">
              <a:spcBef>
                <a:spcPts val="200"/>
              </a:spcBef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Prune/adjust architecture</a:t>
            </a:r>
          </a:p>
          <a:p>
            <a:pPr marL="539948" lvl="1" indent="-171450">
              <a:spcBef>
                <a:spcPts val="200"/>
              </a:spcBef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Explore further data pruning, </a:t>
            </a:r>
          </a:p>
          <a:p>
            <a:pPr marL="539948" lvl="1" indent="-171450">
              <a:spcBef>
                <a:spcPts val="200"/>
              </a:spcBef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Compare normalization and standardization methods</a:t>
            </a: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Investigate model robustness</a:t>
            </a:r>
          </a:p>
          <a:p>
            <a:pPr marL="539948" lvl="1" indent="-171450">
              <a:spcBef>
                <a:spcPts val="200"/>
              </a:spcBef>
              <a:buFont typeface="Arial" panose="020B0604020202020204" pitchFamily="34" charset="0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BLM readings missing or incorrect</a:t>
            </a:r>
          </a:p>
          <a:p>
            <a:pPr marL="539948" lvl="1" indent="-171450">
              <a:spcBef>
                <a:spcPts val="200"/>
              </a:spcBef>
              <a:buFont typeface="Arial" panose="020B0604020202020204" pitchFamily="34" charset="0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TCLK, MDAT jitter</a:t>
            </a: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Investigate parameter quantization </a:t>
            </a: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Investigate active learning</a:t>
            </a: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Investigate loss prediction</a:t>
            </a: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Research figure of merit to compare expert loss attribution to model inference</a:t>
            </a: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Tie Central Node into Main Injector and Recycler machine protection systems</a:t>
            </a: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en-US" dirty="0">
              <a:solidFill>
                <a:schemeClr val="tx2"/>
              </a:solidFill>
            </a:endParaRP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29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Remaining Schedule / Work</a:t>
            </a:r>
          </a:p>
        </p:txBody>
      </p:sp>
      <p:sp>
        <p:nvSpPr>
          <p:cNvPr id="331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15</a:t>
            </a:fld>
            <a:endParaRPr lang="en-US"/>
          </a:p>
        </p:txBody>
      </p:sp>
      <p:pic>
        <p:nvPicPr>
          <p:cNvPr id="332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F1993F2-1B8E-7918-11D8-80262BAE625D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0E8D2AA9-6173-E984-F6DB-950232CD9BBF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9A7AB-57ED-0CB3-E78B-1AB9E5214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VME Bus Reader (Pirate) cards were built to stream BLM readings from the enclosure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Large amounts of data have been collected and continue to be collected for model training</a:t>
            </a: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A promising ML model has been created to disentangle beam loss in the Main Injector enclosure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Work is underway to implement our model on a Central Node FPGA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>
                <a:solidFill>
                  <a:schemeClr val="tx2"/>
                </a:solidFill>
              </a:rPr>
              <a:t>Work continues to further optimize the model and explore its robustness and durability</a:t>
            </a: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29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331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16</a:t>
            </a:fld>
            <a:endParaRPr lang="en-US"/>
          </a:p>
        </p:txBody>
      </p:sp>
      <p:pic>
        <p:nvPicPr>
          <p:cNvPr id="332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66A0FA0-D705-558B-49C5-57A656E079FC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A1D3C37-3C37-4B48-A76A-3CBB01CF716A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892475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itle 6"/>
          <p:cNvSpPr txBox="1">
            <a:spLocks noGrp="1"/>
          </p:cNvSpPr>
          <p:nvPr>
            <p:ph type="title"/>
          </p:nvPr>
        </p:nvSpPr>
        <p:spPr>
          <a:xfrm>
            <a:off x="457200" y="372515"/>
            <a:ext cx="8165535" cy="320910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r>
              <a:rPr lang="en-US" dirty="0"/>
              <a:t>Acknowledgments</a:t>
            </a:r>
            <a:endParaRPr dirty="0"/>
          </a:p>
        </p:txBody>
      </p:sp>
      <p:sp>
        <p:nvSpPr>
          <p:cNvPr id="331" name="Slide Number Placeholder 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332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E170D4F-36C7-73C3-BC59-8C1434B58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8" y="733138"/>
            <a:ext cx="4796610" cy="305308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08F5C8-BB5A-1678-F28D-C2AC9C91A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78" y="833753"/>
            <a:ext cx="3691328" cy="2768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F1EC86-4525-971B-1BB5-61F8224C9B05}"/>
              </a:ext>
            </a:extLst>
          </p:cNvPr>
          <p:cNvSpPr txBox="1"/>
          <p:nvPr/>
        </p:nvSpPr>
        <p:spPr>
          <a:xfrm>
            <a:off x="410547" y="3702864"/>
            <a:ext cx="8322906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Fermilab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M.R Austin, J.M. Arnold, K.J. Hazelwood, P. </a:t>
            </a: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Hanlet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, M.A. Ibrahim, A. Narayanan, D. J. Nicklaus, G. Pradhan, A.L. </a:t>
            </a: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Saewert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, B.A. </a:t>
            </a: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Schupbach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,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K. </a:t>
            </a: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Seiya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, R.M. Thurman-</a:t>
            </a: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Keup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, N.V. Tran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dirty="0">
              <a:latin typeface="+mn-l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Northwestern University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J. Jang, H. Liu, S. </a:t>
            </a: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Memik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, R. Shi, M. </a:t>
            </a: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Thieme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, M. Valentin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11BC6CB-50E7-4F69-FFA7-702F245A7ED3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3711BF87-CBA0-4327-AAE9-3AF9CA138381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994565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9A7AB-57ED-0CB3-E78B-1AB9E5214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400" b="1" i="0" u="none" strike="noStrike" dirty="0">
                <a:solidFill>
                  <a:schemeClr val="tx2"/>
                </a:solidFill>
                <a:effectLst/>
                <a:latin typeface="-apple-system"/>
              </a:rPr>
              <a:t>K. </a:t>
            </a:r>
            <a:r>
              <a:rPr lang="en-US" sz="1400" b="1" i="0" u="none" strike="noStrike" dirty="0" err="1">
                <a:solidFill>
                  <a:schemeClr val="tx2"/>
                </a:solidFill>
                <a:effectLst/>
                <a:latin typeface="-apple-system"/>
              </a:rPr>
              <a:t>Seiya</a:t>
            </a:r>
            <a:r>
              <a:rPr lang="en-US" sz="1400" b="1" i="0" u="none" strike="noStrike" dirty="0">
                <a:solidFill>
                  <a:schemeClr val="tx2"/>
                </a:solidFill>
                <a:effectLst/>
                <a:latin typeface="-apple-system"/>
              </a:rPr>
              <a:t> </a:t>
            </a:r>
            <a:r>
              <a:rPr lang="en-US" sz="1400" b="1" i="1" u="none" strike="noStrike" dirty="0">
                <a:solidFill>
                  <a:schemeClr val="tx2"/>
                </a:solidFill>
                <a:effectLst/>
                <a:latin typeface="-apple-system"/>
              </a:rPr>
              <a:t>et al</a:t>
            </a:r>
            <a:r>
              <a:rPr lang="en-US" sz="1400" b="1" i="0" u="none" strike="noStrike" dirty="0">
                <a:solidFill>
                  <a:schemeClr val="tx2"/>
                </a:solidFill>
                <a:effectLst/>
                <a:latin typeface="-apple-system"/>
              </a:rPr>
              <a:t>, “Accelerator Real-time Edge AI for Distributed Systems (READS) Proposal” (March 2020)</a:t>
            </a:r>
            <a:r>
              <a:rPr lang="en-US" sz="1400" b="0" i="0" u="none" strike="noStrike" dirty="0">
                <a:solidFill>
                  <a:schemeClr val="tx2"/>
                </a:solidFill>
                <a:effectLst/>
                <a:latin typeface="-apple-system"/>
              </a:rPr>
              <a:t> </a:t>
            </a:r>
            <a:br>
              <a:rPr lang="en-US" sz="1400" b="0" i="0" u="none" strike="noStrike" dirty="0">
                <a:solidFill>
                  <a:srgbClr val="C9D1D9"/>
                </a:solidFill>
                <a:effectLst/>
                <a:latin typeface="-apple-system"/>
              </a:rPr>
            </a:br>
            <a:r>
              <a:rPr lang="en-US" sz="1400" b="0" i="0" u="none" strike="noStrike" dirty="0">
                <a:solidFill>
                  <a:srgbClr val="C9D1D9"/>
                </a:solidFill>
                <a:effectLst/>
                <a:latin typeface="-apple-system"/>
                <a:hlinkClick r:id="rId2"/>
              </a:rPr>
              <a:t>https://arxiv.org/abs/2103.03928</a:t>
            </a:r>
            <a:endParaRPr lang="en-US" sz="1400" b="0" i="0" u="none" strike="noStrike" dirty="0">
              <a:solidFill>
                <a:srgbClr val="C9D1D9"/>
              </a:solidFill>
              <a:effectLst/>
              <a:latin typeface="-apple-system"/>
            </a:endParaRPr>
          </a:p>
          <a:p>
            <a:pPr algn="l"/>
            <a:r>
              <a:rPr lang="en-US" sz="1400" b="1" i="0" u="none" strike="noStrike" dirty="0">
                <a:solidFill>
                  <a:schemeClr val="tx2"/>
                </a:solidFill>
                <a:effectLst/>
                <a:latin typeface="-apple-system"/>
              </a:rPr>
              <a:t>K.J. Hazelwood </a:t>
            </a:r>
            <a:r>
              <a:rPr lang="en-US" sz="1400" b="1" i="1" u="none" strike="noStrike" dirty="0">
                <a:solidFill>
                  <a:schemeClr val="tx2"/>
                </a:solidFill>
                <a:effectLst/>
                <a:latin typeface="-apple-system"/>
              </a:rPr>
              <a:t>et al</a:t>
            </a:r>
            <a:r>
              <a:rPr lang="en-US" sz="1400" b="1" i="0" u="none" strike="noStrike" dirty="0">
                <a:solidFill>
                  <a:schemeClr val="tx2"/>
                </a:solidFill>
                <a:effectLst/>
                <a:latin typeface="-apple-system"/>
              </a:rPr>
              <a:t>, “Real-Time Edge AI for Distributed Systems (READS): Progress on Beam Loss De-Blending for the Fermilab Main Injector and Recycler” (August 2021)</a:t>
            </a:r>
            <a:r>
              <a:rPr lang="en-US" sz="1400" b="0" i="0" u="none" strike="noStrike" dirty="0">
                <a:solidFill>
                  <a:schemeClr val="tx2"/>
                </a:solidFill>
                <a:effectLst/>
                <a:latin typeface="-apple-system"/>
              </a:rPr>
              <a:t> </a:t>
            </a:r>
            <a:br>
              <a:rPr lang="en-US" sz="1400" b="0" i="0" u="none" strike="noStrike" dirty="0">
                <a:solidFill>
                  <a:srgbClr val="C9D1D9"/>
                </a:solidFill>
                <a:effectLst/>
                <a:latin typeface="-apple-system"/>
              </a:rPr>
            </a:br>
            <a:r>
              <a:rPr lang="en-US" sz="1400" b="0" i="0" u="none" strike="noStrike" dirty="0">
                <a:solidFill>
                  <a:srgbClr val="C9D1D9"/>
                </a:solidFill>
                <a:effectLst/>
                <a:latin typeface="-apple-system"/>
                <a:hlinkClick r:id="rId3"/>
              </a:rPr>
              <a:t>https://lss.fnal.gov/archive/2021/conf/fermilab-conf-21-603-ad-scd.pdf</a:t>
            </a:r>
            <a:endParaRPr lang="en-US" sz="1400" b="0" i="0" u="none" strike="noStrike" dirty="0">
              <a:solidFill>
                <a:srgbClr val="C9D1D9"/>
              </a:solidFill>
              <a:effectLst/>
              <a:latin typeface="-apple-system"/>
            </a:endParaRPr>
          </a:p>
          <a:p>
            <a:pPr algn="l"/>
            <a:r>
              <a:rPr lang="en-US" sz="1400" b="1" i="0" u="none" strike="noStrike" dirty="0">
                <a:solidFill>
                  <a:schemeClr val="tx2"/>
                </a:solidFill>
                <a:effectLst/>
                <a:latin typeface="-apple-system"/>
              </a:rPr>
              <a:t>J. Berlioz </a:t>
            </a:r>
            <a:r>
              <a:rPr lang="en-US" sz="1400" b="1" i="1" u="none" strike="noStrike" dirty="0">
                <a:solidFill>
                  <a:schemeClr val="tx2"/>
                </a:solidFill>
                <a:effectLst/>
                <a:latin typeface="-apple-system"/>
              </a:rPr>
              <a:t>et al, “</a:t>
            </a:r>
            <a:r>
              <a:rPr lang="en-US" sz="1400" b="1" i="0" u="none" strike="noStrike" dirty="0">
                <a:solidFill>
                  <a:schemeClr val="tx2"/>
                </a:solidFill>
                <a:effectLst/>
                <a:latin typeface="-apple-system"/>
              </a:rPr>
              <a:t>Synchronous High-Frequency Distributed Readout for Edge Processing at the Fermilab Main Injector and Recycler” (August 2022)</a:t>
            </a:r>
            <a:r>
              <a:rPr lang="en-US" sz="1400" b="0" i="0" u="none" strike="noStrike" dirty="0">
                <a:solidFill>
                  <a:schemeClr val="tx2"/>
                </a:solidFill>
                <a:effectLst/>
                <a:latin typeface="-apple-system"/>
              </a:rPr>
              <a:t> </a:t>
            </a:r>
            <a:br>
              <a:rPr lang="en-US" sz="1400" b="0" i="0" u="none" strike="noStrike" dirty="0">
                <a:solidFill>
                  <a:srgbClr val="C9D1D9"/>
                </a:solidFill>
                <a:effectLst/>
                <a:latin typeface="-apple-system"/>
              </a:rPr>
            </a:br>
            <a:r>
              <a:rPr lang="en-US" sz="1400" b="0" i="0" u="none" strike="noStrike" dirty="0">
                <a:solidFill>
                  <a:srgbClr val="C9D1D9"/>
                </a:solidFill>
                <a:effectLst/>
                <a:latin typeface="-apple-system"/>
                <a:hlinkClick r:id="rId4"/>
              </a:rPr>
              <a:t>https://napac2022.vrws.de/papers/mopa15.pdf</a:t>
            </a:r>
            <a:endParaRPr lang="en-US" sz="1400" b="0" i="0" u="none" strike="noStrike" dirty="0">
              <a:solidFill>
                <a:srgbClr val="C9D1D9"/>
              </a:solidFill>
              <a:effectLst/>
              <a:latin typeface="-apple-system"/>
            </a:endParaRPr>
          </a:p>
          <a:p>
            <a:pPr algn="l"/>
            <a:r>
              <a:rPr lang="en-US" sz="1400" b="1" i="0" u="none" strike="noStrike" dirty="0">
                <a:solidFill>
                  <a:schemeClr val="tx2"/>
                </a:solidFill>
                <a:effectLst/>
                <a:latin typeface="-apple-system"/>
              </a:rPr>
              <a:t>M. </a:t>
            </a:r>
            <a:r>
              <a:rPr lang="en-US" sz="1400" b="1" i="0" u="none" strike="noStrike" dirty="0" err="1">
                <a:solidFill>
                  <a:schemeClr val="tx2"/>
                </a:solidFill>
                <a:effectLst/>
                <a:latin typeface="-apple-system"/>
              </a:rPr>
              <a:t>Thieme</a:t>
            </a:r>
            <a:r>
              <a:rPr lang="en-US" sz="1400" b="1" i="0" u="none" strike="noStrike" dirty="0">
                <a:solidFill>
                  <a:schemeClr val="tx2"/>
                </a:solidFill>
                <a:effectLst/>
                <a:latin typeface="-apple-system"/>
              </a:rPr>
              <a:t> </a:t>
            </a:r>
            <a:r>
              <a:rPr lang="en-US" sz="1400" b="1" i="1" u="none" strike="noStrike" dirty="0">
                <a:solidFill>
                  <a:schemeClr val="tx2"/>
                </a:solidFill>
                <a:effectLst/>
                <a:latin typeface="-apple-system"/>
              </a:rPr>
              <a:t>et al</a:t>
            </a:r>
            <a:r>
              <a:rPr lang="en-US" sz="1400" b="1" i="0" u="none" strike="noStrike" dirty="0">
                <a:solidFill>
                  <a:schemeClr val="tx2"/>
                </a:solidFill>
                <a:effectLst/>
                <a:latin typeface="-apple-system"/>
              </a:rPr>
              <a:t>, “Semantic Regression for Disentangling Beam Losses in the Fermilab Main Injector and Recycler” (August 2022)</a:t>
            </a:r>
            <a:r>
              <a:rPr lang="en-US" sz="1400" b="0" i="0" u="none" strike="noStrike" dirty="0">
                <a:solidFill>
                  <a:schemeClr val="tx2"/>
                </a:solidFill>
                <a:effectLst/>
                <a:latin typeface="-apple-system"/>
              </a:rPr>
              <a:t> </a:t>
            </a:r>
            <a:br>
              <a:rPr lang="en-US" sz="1400" b="0" i="0" u="none" strike="noStrike" dirty="0">
                <a:solidFill>
                  <a:srgbClr val="C9D1D9"/>
                </a:solidFill>
                <a:effectLst/>
                <a:latin typeface="-apple-system"/>
              </a:rPr>
            </a:br>
            <a:r>
              <a:rPr lang="en-US" sz="1400" b="0" i="0" u="none" strike="noStrike" dirty="0">
                <a:solidFill>
                  <a:srgbClr val="C9D1D9"/>
                </a:solidFill>
                <a:effectLst/>
                <a:latin typeface="-apple-system"/>
                <a:hlinkClick r:id="rId5"/>
              </a:rPr>
              <a:t>https://napac2022.vrws.de/papers/mopa28.pdf</a:t>
            </a:r>
            <a:endParaRPr lang="en-US" sz="1400" b="0" i="0" u="none" strike="noStrike" dirty="0">
              <a:solidFill>
                <a:srgbClr val="C9D1D9"/>
              </a:solidFill>
              <a:effectLst/>
              <a:latin typeface="-apple-system"/>
            </a:endParaRP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329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31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18</a:t>
            </a:fld>
            <a:endParaRPr lang="en-US"/>
          </a:p>
        </p:txBody>
      </p:sp>
      <p:pic>
        <p:nvPicPr>
          <p:cNvPr id="332" name="Picture 12" descr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51567A9-9A80-E88E-ED1D-2CFD2956A809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D29C7E-AA9E-1350-7F67-E2515F12F450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46367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362533-10B9-B9A5-0AA2-1E049ED73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F84834A-81E5-3A7C-CFE8-3EE0C1DC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00" dirty="0"/>
              <a:t>Model Comparison</a:t>
            </a:r>
          </a:p>
        </p:txBody>
      </p:sp>
      <p:sp>
        <p:nvSpPr>
          <p:cNvPr id="331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19</a:t>
            </a:fld>
            <a:endParaRPr lang="en-US"/>
          </a:p>
        </p:txBody>
      </p:sp>
      <p:pic>
        <p:nvPicPr>
          <p:cNvPr id="332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13C9714-EEEB-A28E-B85D-172996D8F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2508" y="681535"/>
            <a:ext cx="2593229" cy="370461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C6BC04F-2BEB-C7B8-44BF-C728F4841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197" y="682442"/>
            <a:ext cx="2592594" cy="370370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DC43FD2-F865-F84A-B725-8CDD9AC9E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3611" y="667473"/>
            <a:ext cx="2593229" cy="3704613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DDFFD66-BFF1-B491-5CC8-231FE7188D7F}"/>
              </a:ext>
            </a:extLst>
          </p:cNvPr>
          <p:cNvSpPr txBox="1"/>
          <p:nvPr/>
        </p:nvSpPr>
        <p:spPr>
          <a:xfrm>
            <a:off x="-134836" y="4372955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DBLN</a:t>
            </a:r>
            <a:endParaRPr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8DA56CA-AF92-2298-2038-B47DF24A67FE}"/>
              </a:ext>
            </a:extLst>
          </p:cNvPr>
          <p:cNvSpPr txBox="1"/>
          <p:nvPr/>
        </p:nvSpPr>
        <p:spPr>
          <a:xfrm>
            <a:off x="2835525" y="4357729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Many Models</a:t>
            </a:r>
            <a:endParaRPr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90FAF05-8AC3-01E3-5A99-2D04E3E01942}"/>
              </a:ext>
            </a:extLst>
          </p:cNvPr>
          <p:cNvSpPr txBox="1"/>
          <p:nvPr/>
        </p:nvSpPr>
        <p:spPr>
          <a:xfrm>
            <a:off x="5796628" y="4336922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 err="1"/>
              <a:t>UNet</a:t>
            </a:r>
            <a:endParaRPr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CEBE860-6E3C-D81D-1B42-9BA0E2F03984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6DA8BF97-6BFE-D5FA-6AD0-320F746A58BC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9566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ooter Placeholder 3"/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C8CBD-8DEB-FE72-3FFF-F5641AE624D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Main Injector</a:t>
            </a:r>
          </a:p>
          <a:p>
            <a:pPr marL="628650" lvl="1" indent="-171450">
              <a:spcBef>
                <a:spcPts val="200"/>
              </a:spcBef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000" dirty="0">
                <a:solidFill>
                  <a:schemeClr val="tx2"/>
                </a:solidFill>
                <a:latin typeface="+mn-lt"/>
              </a:rPr>
              <a:t>8-120 GeV (150 GeV) synchrotron proton accelerator</a:t>
            </a:r>
          </a:p>
          <a:p>
            <a:pPr marL="628650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000" dirty="0">
                <a:solidFill>
                  <a:schemeClr val="tx2"/>
                </a:solidFill>
                <a:latin typeface="+mn-lt"/>
              </a:rPr>
              <a:t>3.3 </a:t>
            </a:r>
            <a:r>
              <a:rPr lang="en-US" sz="1000" dirty="0" err="1">
                <a:solidFill>
                  <a:schemeClr val="tx2"/>
                </a:solidFill>
                <a:latin typeface="+mn-lt"/>
              </a:rPr>
              <a:t>kM</a:t>
            </a:r>
            <a:r>
              <a:rPr lang="en-US" sz="1000" dirty="0">
                <a:solidFill>
                  <a:schemeClr val="tx2"/>
                </a:solidFill>
                <a:latin typeface="+mn-lt"/>
              </a:rPr>
              <a:t> (2.05 mile) machine circumference</a:t>
            </a:r>
          </a:p>
          <a:p>
            <a:pPr marL="628650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000" dirty="0">
                <a:solidFill>
                  <a:schemeClr val="tx2"/>
                </a:solidFill>
                <a:latin typeface="+mn-lt"/>
              </a:rPr>
              <a:t>Delivers 120 GeV, 1MW beams to </a:t>
            </a:r>
            <a:r>
              <a:rPr lang="en-US" sz="1000" dirty="0" err="1">
                <a:solidFill>
                  <a:schemeClr val="tx2"/>
                </a:solidFill>
                <a:latin typeface="+mn-lt"/>
              </a:rPr>
              <a:t>NuMI</a:t>
            </a:r>
            <a:r>
              <a:rPr lang="en-US" sz="1000" dirty="0">
                <a:solidFill>
                  <a:schemeClr val="tx2"/>
                </a:solidFill>
                <a:latin typeface="+mn-lt"/>
              </a:rPr>
              <a:t> beamline experiments</a:t>
            </a:r>
          </a:p>
          <a:p>
            <a:pPr marL="628650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000" dirty="0">
                <a:solidFill>
                  <a:schemeClr val="tx2"/>
                </a:solidFill>
                <a:latin typeface="+mn-lt"/>
              </a:rPr>
              <a:t>Delivers 120 GeV resonant extracted beams to Switchyard experiment beamlines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Recycler</a:t>
            </a:r>
            <a:endParaRPr lang="en-US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8 GeV permanent magnet ring</a:t>
            </a:r>
          </a:p>
          <a:p>
            <a:pPr marL="628650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000" dirty="0">
                <a:solidFill>
                  <a:schemeClr val="tx2"/>
                </a:solidFill>
                <a:latin typeface="+mn-lt"/>
              </a:rPr>
              <a:t>3.3 </a:t>
            </a:r>
            <a:r>
              <a:rPr lang="en-US" sz="1000" dirty="0" err="1">
                <a:solidFill>
                  <a:schemeClr val="tx2"/>
                </a:solidFill>
                <a:latin typeface="+mn-lt"/>
              </a:rPr>
              <a:t>kM</a:t>
            </a:r>
            <a:r>
              <a:rPr lang="en-US" sz="1000" dirty="0">
                <a:solidFill>
                  <a:schemeClr val="tx2"/>
                </a:solidFill>
                <a:latin typeface="+mn-lt"/>
              </a:rPr>
              <a:t> (2.05 mile) machine circumference</a:t>
            </a:r>
          </a:p>
          <a:p>
            <a:pPr marL="628650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000" dirty="0">
                <a:solidFill>
                  <a:schemeClr val="tx2"/>
                </a:solidFill>
                <a:latin typeface="+mn-lt"/>
              </a:rPr>
              <a:t>Originally purposed as an antiproton storage ring for </a:t>
            </a:r>
            <a:r>
              <a:rPr lang="en-US" sz="1000" dirty="0" err="1">
                <a:solidFill>
                  <a:schemeClr val="tx2"/>
                </a:solidFill>
                <a:latin typeface="+mn-lt"/>
              </a:rPr>
              <a:t>TeVatron</a:t>
            </a:r>
            <a:r>
              <a:rPr lang="en-US" sz="1000" dirty="0">
                <a:solidFill>
                  <a:schemeClr val="tx2"/>
                </a:solidFill>
                <a:latin typeface="+mn-lt"/>
              </a:rPr>
              <a:t> collider operations</a:t>
            </a:r>
          </a:p>
          <a:p>
            <a:pPr marL="628650" lvl="2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000" dirty="0">
                <a:solidFill>
                  <a:schemeClr val="tx2"/>
                </a:solidFill>
                <a:latin typeface="+mn-lt"/>
              </a:rPr>
              <a:t>Now used as a proton stacker for high intensity </a:t>
            </a:r>
            <a:r>
              <a:rPr lang="en-US" sz="1000" dirty="0" err="1">
                <a:solidFill>
                  <a:schemeClr val="tx2"/>
                </a:solidFill>
                <a:latin typeface="+mn-lt"/>
              </a:rPr>
              <a:t>NuMI</a:t>
            </a:r>
            <a:r>
              <a:rPr lang="en-US" sz="1000" dirty="0">
                <a:solidFill>
                  <a:schemeClr val="tx2"/>
                </a:solidFill>
                <a:latin typeface="+mn-lt"/>
              </a:rPr>
              <a:t> beams (injecting to Main Injector)</a:t>
            </a:r>
          </a:p>
          <a:p>
            <a:pPr marL="628650" lvl="2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000" dirty="0">
                <a:solidFill>
                  <a:schemeClr val="tx2"/>
                </a:solidFill>
                <a:latin typeface="+mn-lt"/>
              </a:rPr>
              <a:t>Accumulates and bunches beam for g-2 experiment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en-US" dirty="0"/>
          </a:p>
          <a:p>
            <a:pPr marL="0" indent="0">
              <a:spcBef>
                <a:spcPts val="200"/>
              </a:spcBef>
              <a:buSzPct val="100000"/>
              <a:buNone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Both machines reside in the same tunnel!</a:t>
            </a:r>
          </a:p>
          <a:p>
            <a:endParaRPr lang="en-US" dirty="0"/>
          </a:p>
        </p:txBody>
      </p:sp>
      <p:sp>
        <p:nvSpPr>
          <p:cNvPr id="191" name="Slide Number Placeholder 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89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r>
              <a:rPr lang="en-US" dirty="0"/>
              <a:t>Fermilab Main Injector and Recycler</a:t>
            </a:r>
            <a:endParaRPr dirty="0"/>
          </a:p>
        </p:txBody>
      </p:sp>
      <p:sp>
        <p:nvSpPr>
          <p:cNvPr id="190" name="Date Placeholder 2"/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192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07B534E-A4F4-0C9C-8A7B-7744BF14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0921"/>
            <a:ext cx="4514619" cy="37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45469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itle 6"/>
          <p:cNvSpPr txBox="1">
            <a:spLocks noGrp="1"/>
          </p:cNvSpPr>
          <p:nvPr>
            <p:ph type="title"/>
          </p:nvPr>
        </p:nvSpPr>
        <p:spPr>
          <a:xfrm>
            <a:off x="457200" y="372515"/>
            <a:ext cx="8165535" cy="320910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r>
              <a:t>ML Model Inference (continued)</a:t>
            </a:r>
          </a:p>
        </p:txBody>
      </p:sp>
      <p:sp>
        <p:nvSpPr>
          <p:cNvPr id="314" name="Slide Number Placeholder 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pic>
        <p:nvPicPr>
          <p:cNvPr id="31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163" y="753318"/>
            <a:ext cx="3581609" cy="358161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Text Placeholder 4"/>
          <p:cNvSpPr txBox="1"/>
          <p:nvPr/>
        </p:nvSpPr>
        <p:spPr>
          <a:xfrm>
            <a:off x="3018065" y="4381946"/>
            <a:ext cx="3287193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Example model inferred losses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68638EC-101E-E631-CBE8-B9405287B23B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5E724F-C155-7448-99C0-180AF5881DC5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6"/>
          <p:cNvSpPr txBox="1">
            <a:spLocks noGrp="1"/>
          </p:cNvSpPr>
          <p:nvPr>
            <p:ph type="title"/>
          </p:nvPr>
        </p:nvSpPr>
        <p:spPr>
          <a:xfrm>
            <a:off x="457200" y="372515"/>
            <a:ext cx="8165535" cy="320910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r>
              <a:t>Datasets (continued)</a:t>
            </a:r>
          </a:p>
        </p:txBody>
      </p:sp>
      <p:sp>
        <p:nvSpPr>
          <p:cNvPr id="219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222250" y="4878161"/>
            <a:ext cx="127000" cy="139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220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Content Placeholder 1"/>
          <p:cNvSpPr txBox="1"/>
          <p:nvPr/>
        </p:nvSpPr>
        <p:spPr>
          <a:xfrm>
            <a:off x="502918" y="813660"/>
            <a:ext cx="4069082" cy="1792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Synthesized Dataset</a:t>
            </a:r>
            <a:endParaRPr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33 Hz</a:t>
            </a:r>
            <a:endParaRPr sz="16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Using Sample and Study Datasets</a:t>
            </a:r>
            <a:endParaRPr sz="16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Use known</a:t>
            </a:r>
            <a:r>
              <a:rPr dirty="0"/>
              <a:t> </a:t>
            </a:r>
            <a:r>
              <a:rPr lang="en-US" dirty="0"/>
              <a:t>losses</a:t>
            </a:r>
            <a:r>
              <a:rPr dirty="0"/>
              <a:t> </a:t>
            </a:r>
            <a:r>
              <a:rPr lang="en-US" dirty="0"/>
              <a:t>(</a:t>
            </a:r>
            <a:r>
              <a:rPr dirty="0"/>
              <a:t>attributed to one machine</a:t>
            </a:r>
            <a:r>
              <a:rPr lang="en-US" dirty="0"/>
              <a:t>)</a:t>
            </a:r>
            <a:r>
              <a:rPr dirty="0"/>
              <a:t> and sum with </a:t>
            </a:r>
            <a:r>
              <a:rPr lang="en-US" dirty="0"/>
              <a:t>known </a:t>
            </a:r>
            <a:r>
              <a:rPr dirty="0"/>
              <a:t>losses attributable to the other machine</a:t>
            </a:r>
            <a:endParaRPr sz="16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Resulting labels are percentages of loss per BLM attributed to a machine</a:t>
            </a:r>
            <a:endParaRPr sz="16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Will be used to attempt a semi-supervised model training</a:t>
            </a:r>
            <a:endParaRPr sz="16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500"/>
              </a:spcBef>
              <a:buSzPct val="100000"/>
              <a:buFont typeface="Arial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600" dirty="0">
              <a:solidFill>
                <a:srgbClr val="7F7F7F"/>
              </a:solidFill>
            </a:endParaRPr>
          </a:p>
        </p:txBody>
      </p:sp>
      <p:pic>
        <p:nvPicPr>
          <p:cNvPr id="3" name="Picture 2" descr="Chart, pie chart, radar chart&#10;&#10;Description automatically generated">
            <a:extLst>
              <a:ext uri="{FF2B5EF4-FFF2-40B4-BE49-F238E27FC236}">
                <a16:creationId xmlns:a16="http://schemas.microsoft.com/office/drawing/2014/main" id="{DA2F777C-DF19-E843-A4C6-DF8A71AE9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50" y="323271"/>
            <a:ext cx="4128850" cy="4128850"/>
          </a:xfrm>
          <a:prstGeom prst="rect">
            <a:avLst/>
          </a:prstGeom>
        </p:spPr>
      </p:pic>
      <p:sp>
        <p:nvSpPr>
          <p:cNvPr id="222" name="Text Placeholder 4"/>
          <p:cNvSpPr txBox="1"/>
          <p:nvPr/>
        </p:nvSpPr>
        <p:spPr>
          <a:xfrm>
            <a:off x="5435978" y="4177949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Example of </a:t>
            </a:r>
            <a:r>
              <a:rPr lang="en-US" dirty="0"/>
              <a:t>synthesized </a:t>
            </a:r>
            <a:r>
              <a:rPr dirty="0"/>
              <a:t>data labeling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04B119A-2E6B-D5F1-6F84-773386C87126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3E7A7B5-29B0-7705-7EB5-832677976739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81263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94141-EAAB-078E-9382-AA1223C0D952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300" dirty="0"/>
              <a:t>Main Injector and Recycler share an enclosure</a:t>
            </a:r>
            <a:endParaRPr lang="en-US" sz="13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300" dirty="0"/>
              <a:t>Both machines can and do often have high intensity beam in them simultaneous</a:t>
            </a:r>
            <a:endParaRPr lang="en-US" sz="13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300" dirty="0"/>
              <a:t>Both machines can generate significant beam loss</a:t>
            </a:r>
            <a:endParaRPr lang="en-US" sz="13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300" dirty="0"/>
              <a:t>The machine origin of a beam loss is often hard to distinguish</a:t>
            </a:r>
            <a:endParaRPr lang="en-US" sz="13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300" dirty="0"/>
              <a:t>Often losses from one machine end up tripping the machine permit of the other resulting in unnecessary beam downtime</a:t>
            </a:r>
            <a:endParaRPr lang="en-US" sz="1300" dirty="0">
              <a:solidFill>
                <a:srgbClr val="7F7F7F"/>
              </a:solidFill>
            </a:endParaRPr>
          </a:p>
          <a:p>
            <a:pPr indent="57150">
              <a:spcBef>
                <a:spcPts val="300"/>
              </a:spcBef>
              <a:defRPr sz="14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en-US" dirty="0">
              <a:solidFill>
                <a:srgbClr val="7F7F7F"/>
              </a:solidFill>
            </a:endParaRPr>
          </a:p>
          <a:p>
            <a:pPr indent="0">
              <a:spcBef>
                <a:spcPts val="300"/>
              </a:spcBef>
              <a:buNone/>
              <a:defRPr sz="14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The projects aims to deploy a machine learning model on a FPGA that when fed streamed beam loss readings from around the Main Injector complex, will infer in real-time the machine loss origin</a:t>
            </a:r>
          </a:p>
          <a:p>
            <a:endParaRPr lang="en-US" dirty="0"/>
          </a:p>
        </p:txBody>
      </p:sp>
      <p:sp>
        <p:nvSpPr>
          <p:cNvPr id="191" name="Slide Number Placeholder 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89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r>
              <a:rPr dirty="0"/>
              <a:t>Project Overview</a:t>
            </a:r>
          </a:p>
        </p:txBody>
      </p:sp>
      <p:pic>
        <p:nvPicPr>
          <p:cNvPr id="192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745" y="847422"/>
            <a:ext cx="2157438" cy="323316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 Placeholder 4"/>
          <p:cNvSpPr txBox="1"/>
          <p:nvPr/>
        </p:nvSpPr>
        <p:spPr>
          <a:xfrm>
            <a:off x="5863868" y="4114801"/>
            <a:ext cx="3287193" cy="455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Main Injector tunnel</a:t>
            </a:r>
            <a:endParaRPr dirty="0">
              <a:solidFill>
                <a:srgbClr val="7F7F7F"/>
              </a:solidFill>
            </a:endParaRPr>
          </a:p>
          <a:p>
            <a: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Recycler (top) Main Injector (bottom)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3233511-DA3A-B443-F34B-0B55ACDD05EA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DE728BC-AB32-7724-AD48-EF714843CAE8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536494F-6893-F9A5-1D03-532BB4FCCE1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8600" y="796396"/>
            <a:ext cx="4926022" cy="2725342"/>
          </a:xfrm>
        </p:spPr>
        <p:txBody>
          <a:bodyPr/>
          <a:lstStyle/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Using time, location and state of the machine, machine experts can sometimes attribute loss to a particular machine</a:t>
            </a:r>
            <a:endParaRPr lang="en-US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This suggests a Machine Learning (ML) model may be trainable to automatically attribute loss and replicate or improve upon the expert's ability</a:t>
            </a:r>
            <a:endParaRPr lang="en-US" sz="1100" dirty="0">
              <a:solidFill>
                <a:srgbClr val="7F7F7F"/>
              </a:solidFill>
            </a:endParaRPr>
          </a:p>
        </p:txBody>
      </p:sp>
      <p:sp>
        <p:nvSpPr>
          <p:cNvPr id="191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4</a:t>
            </a:fld>
            <a:endParaRPr lang="en-US"/>
          </a:p>
        </p:txBody>
      </p:sp>
      <p:sp>
        <p:nvSpPr>
          <p:cNvPr id="189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Project Overview</a:t>
            </a:r>
          </a:p>
        </p:txBody>
      </p:sp>
      <p:pic>
        <p:nvPicPr>
          <p:cNvPr id="192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D556E3F-C4F3-F1D4-E72A-B0A939B5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1683" y="1882873"/>
            <a:ext cx="3841859" cy="219534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BEB4CE1-3B79-8B06-3C8C-FF54089AC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250" y="1796467"/>
            <a:ext cx="3993069" cy="2281754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01D9EEA-10C2-630E-405F-570EB9DFE416}"/>
              </a:ext>
            </a:extLst>
          </p:cNvPr>
          <p:cNvSpPr txBox="1"/>
          <p:nvPr/>
        </p:nvSpPr>
        <p:spPr>
          <a:xfrm>
            <a:off x="702187" y="4140236"/>
            <a:ext cx="3287193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Example illustration of overlapping beam events and losses in the MI and RR accelerators</a:t>
            </a:r>
            <a:endParaRPr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77AF9C8-BE3E-A913-29CC-A0FA6DCC59B9}"/>
              </a:ext>
            </a:extLst>
          </p:cNvPr>
          <p:cNvSpPr txBox="1"/>
          <p:nvPr/>
        </p:nvSpPr>
        <p:spPr>
          <a:xfrm>
            <a:off x="5154622" y="4140235"/>
            <a:ext cx="3287193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Location dependency of MI and RR beam loss as seen from tunnel activation residual doses</a:t>
            </a:r>
            <a:endParaRPr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BEE4A73D-8A7C-A2F4-1619-A299EBE58568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5847468D-1CF4-85D4-B248-D7A5A973007D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11688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777CF6-56ED-6560-FC31-475D494D824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8599" y="796396"/>
            <a:ext cx="4853303" cy="2725342"/>
          </a:xfrm>
        </p:spPr>
        <p:txBody>
          <a:bodyPr/>
          <a:lstStyle/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Glass Ionization Chambers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259+ BLMs, 7 BLM nodes distributed around the MI complex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BLM nodes provide ACNET loss readings</a:t>
            </a:r>
          </a:p>
          <a:p>
            <a:pPr marL="539948" lvl="1" indent="-171450">
              <a:spcBef>
                <a:spcPts val="200"/>
              </a:spcBef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b="1" dirty="0"/>
              <a:t>Hardware unable to stream all BLM readings simultaneously at fastest readout frequency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BLM nodes tied into the machine permit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Recorded the location of all BLM in the Main Injector tunnel</a:t>
            </a:r>
            <a:endParaRPr lang="en-US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Assume BLM locations will have to be controlled once a ML model has been trained, else risk having to re-train </a:t>
            </a:r>
            <a:endParaRPr lang="en-US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23% of the BLMs exist in ~10% of tunnel</a:t>
            </a:r>
          </a:p>
        </p:txBody>
      </p:sp>
      <p:sp>
        <p:nvSpPr>
          <p:cNvPr id="200" name="Slide Number Placeholder 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98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r>
              <a:rPr dirty="0"/>
              <a:t>Beam Loss Monitor</a:t>
            </a:r>
            <a:r>
              <a:rPr lang="en-US" dirty="0"/>
              <a:t>s</a:t>
            </a:r>
            <a:r>
              <a:rPr dirty="0"/>
              <a:t> (BLM)</a:t>
            </a:r>
          </a:p>
        </p:txBody>
      </p:sp>
      <p:pic>
        <p:nvPicPr>
          <p:cNvPr id="20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raphic 7" descr="Graphic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529" y="663418"/>
            <a:ext cx="4269963" cy="1779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raphic 10" descr="Graphic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529" y="2723184"/>
            <a:ext cx="4269963" cy="1779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E3D39AB7-52A7-ED4F-6C00-449CB92FA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4866" y="2118966"/>
            <a:ext cx="1326878" cy="2987589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0AA51EB-A3ED-0611-B0F6-EF94BBD34E9C}"/>
              </a:ext>
            </a:extLst>
          </p:cNvPr>
          <p:cNvSpPr txBox="1"/>
          <p:nvPr/>
        </p:nvSpPr>
        <p:spPr>
          <a:xfrm>
            <a:off x="774907" y="4360734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Beam Loss Monitor</a:t>
            </a:r>
            <a:endParaRPr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A494BF3-5B1E-5231-4FC8-2FBA06B47A67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52CD07C-EA86-DB5D-7E8E-ABFCDE16B019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2D7DA-AB4B-99E5-30C8-99DEC6320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>
                <a:solidFill>
                  <a:schemeClr val="tx2"/>
                </a:solidFill>
              </a:rPr>
              <a:t>TCLK (</a:t>
            </a:r>
            <a:r>
              <a:rPr lang="en-US" sz="1200" dirty="0" err="1">
                <a:solidFill>
                  <a:schemeClr val="tx2"/>
                </a:solidFill>
              </a:rPr>
              <a:t>TeVatron</a:t>
            </a:r>
            <a:r>
              <a:rPr lang="en-US" sz="1200" dirty="0">
                <a:solidFill>
                  <a:schemeClr val="tx2"/>
                </a:solidFill>
              </a:rPr>
              <a:t> Clock)</a:t>
            </a:r>
          </a:p>
          <a:p>
            <a:pPr marL="539948" lvl="1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10 MHz Event Clock</a:t>
            </a:r>
          </a:p>
          <a:p>
            <a:pPr marL="539948" lvl="1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Provides current machine program and status</a:t>
            </a:r>
          </a:p>
          <a:p>
            <a:pPr marL="539948" lvl="1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Originates from Timeline Generator (TLG) hardware</a:t>
            </a:r>
          </a:p>
          <a:p>
            <a:pPr marL="228600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>
                <a:solidFill>
                  <a:schemeClr val="tx2"/>
                </a:solidFill>
              </a:rPr>
              <a:t>MDAT (Machine Data)</a:t>
            </a:r>
          </a:p>
          <a:p>
            <a:pPr marL="539948" lvl="1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720 Hz</a:t>
            </a:r>
          </a:p>
          <a:p>
            <a:pPr marL="539948" lvl="1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Originates from various hardware around Main Injector Complex</a:t>
            </a:r>
          </a:p>
          <a:p>
            <a:pPr marL="847724" lvl="2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Low Level RF</a:t>
            </a:r>
          </a:p>
          <a:p>
            <a:pPr marL="847724" lvl="2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Beam Current Monitor Front Ends</a:t>
            </a:r>
          </a:p>
          <a:p>
            <a:pPr marL="847724" lvl="2" indent="-171450">
              <a:spcBef>
                <a:spcPts val="200"/>
              </a:spcBef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Main Injector Ramp Regulation Front End (MECAR)</a:t>
            </a:r>
          </a:p>
        </p:txBody>
      </p:sp>
      <p:sp>
        <p:nvSpPr>
          <p:cNvPr id="198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r>
              <a:rPr lang="en-US" dirty="0"/>
              <a:t>TCLK and MDAT</a:t>
            </a:r>
            <a:endParaRPr dirty="0"/>
          </a:p>
        </p:txBody>
      </p:sp>
      <p:sp>
        <p:nvSpPr>
          <p:cNvPr id="200" name="Slide Number Placeholder 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20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D023D11-8C7B-D0AA-EB57-82BD1DF0C5EA}"/>
              </a:ext>
            </a:extLst>
          </p:cNvPr>
          <p:cNvSpPr txBox="1"/>
          <p:nvPr/>
        </p:nvSpPr>
        <p:spPr>
          <a:xfrm>
            <a:off x="2719534" y="4288885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TCLK (10 MHz Clock)</a:t>
            </a:r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2112272-B3D9-E77D-023F-025925098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5449" y="2843816"/>
            <a:ext cx="4134427" cy="1404645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48BD7E5-7D31-D511-2E8D-4A21A3F686F8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BBD355F-C776-B6CE-0CF8-EE5AC1C9B9FC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55081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C5C55-6797-BA3A-0B2F-49B0AE78757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8600" y="796395"/>
            <a:ext cx="5193506" cy="3517119"/>
          </a:xfrm>
        </p:spPr>
        <p:txBody>
          <a:bodyPr>
            <a:noAutofit/>
          </a:bodyPr>
          <a:lstStyle/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/>
              <a:t>One of the requirements of the project was not to interfere in any way with the normal operation of the existing BLM system</a:t>
            </a:r>
          </a:p>
          <a:p>
            <a:pPr marL="539948" lvl="1" indent="-171450">
              <a:spcBef>
                <a:spcPts val="200"/>
              </a:spcBef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accent6"/>
                </a:solidFill>
                <a:sym typeface="Helvetica"/>
              </a:rPr>
              <a:t>The purpose of the Pirate cards are to monitor BLM digitizer polls and transmit the data over ethernet</a:t>
            </a:r>
          </a:p>
          <a:p>
            <a:pPr marL="368498" lvl="1" indent="0">
              <a:spcBef>
                <a:spcPts val="200"/>
              </a:spcBef>
              <a:buNone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en-US" sz="12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/>
              <a:t>Pirate cards are </a:t>
            </a:r>
            <a:r>
              <a:rPr lang="en-US" sz="1200" dirty="0" err="1"/>
              <a:t>MitySOM</a:t>
            </a:r>
            <a:r>
              <a:rPr lang="en-US" sz="1200" dirty="0"/>
              <a:t> Cyclone 5 FPGAs on custom VME carrier boards</a:t>
            </a:r>
            <a:endParaRPr lang="en-US" sz="12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/>
              <a:t>Each BLM node has a Pirate card installed in it (7 cards total)</a:t>
            </a:r>
            <a:endParaRPr lang="en-US" sz="12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/>
              <a:t>All BLM channels are available to stream simultaneously</a:t>
            </a:r>
            <a:endParaRPr lang="en-US" sz="12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/>
              <a:t>Also transmits TCLK and MDAT readings</a:t>
            </a:r>
            <a:endParaRPr lang="en-US" sz="12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/>
              <a:t>TCLK and MDAT are monitored to provide microsecond timestamping</a:t>
            </a:r>
          </a:p>
          <a:p>
            <a:pPr marL="539948" lvl="1" indent="-171450">
              <a:spcBef>
                <a:spcPts val="200"/>
              </a:spcBef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>
                <a:solidFill>
                  <a:schemeClr val="tx2"/>
                </a:solidFill>
              </a:rPr>
              <a:t>Used to synchronize streams across multiple cards</a:t>
            </a: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/>
              <a:t>Data is streamed via UDP in DDCP protocol format</a:t>
            </a:r>
            <a:endParaRPr lang="en-US" sz="12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/>
              <a:t>Data frequency is 333 Hz (current rate of digitizer polling)</a:t>
            </a:r>
            <a:endParaRPr lang="en-US" sz="12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/>
              <a:t>Each card streams 0.4-0.6 Mb/s (dependent on number of BLM channels in crate)</a:t>
            </a:r>
            <a:endParaRPr lang="en-US" sz="12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500"/>
              </a:spcBef>
              <a:buSzPct val="100000"/>
              <a:buFont typeface="Arial"/>
              <a:buChar char="•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en-US" sz="1200" dirty="0">
              <a:solidFill>
                <a:srgbClr val="7F7F7F"/>
              </a:solidFill>
            </a:endParaRPr>
          </a:p>
          <a:p>
            <a:endParaRPr lang="en-US" sz="1200" dirty="0"/>
          </a:p>
        </p:txBody>
      </p:sp>
      <p:sp>
        <p:nvSpPr>
          <p:cNvPr id="228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7</a:t>
            </a:fld>
            <a:endParaRPr lang="en-US"/>
          </a:p>
        </p:txBody>
      </p:sp>
      <p:sp>
        <p:nvSpPr>
          <p:cNvPr id="226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VME Bus Reader (Pirate) Cards</a:t>
            </a:r>
          </a:p>
        </p:txBody>
      </p:sp>
      <p:pic>
        <p:nvPicPr>
          <p:cNvPr id="229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xt Placeholder 4"/>
          <p:cNvSpPr txBox="1"/>
          <p:nvPr/>
        </p:nvSpPr>
        <p:spPr>
          <a:xfrm>
            <a:off x="5485625" y="4313515"/>
            <a:ext cx="3287193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VME Bus Reader (Pirate) card</a:t>
            </a:r>
          </a:p>
        </p:txBody>
      </p:sp>
      <p:pic>
        <p:nvPicPr>
          <p:cNvPr id="232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789" y="444139"/>
            <a:ext cx="2926840" cy="39283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8BFF7C8-DDA3-4FA8-28F1-47E78BBF232A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16E56E18-CBC3-8AE9-715A-4CD815611665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6688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222C15-5C8E-D58A-F5C4-10DBDE32BCB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8600" y="796396"/>
            <a:ext cx="5143500" cy="3668448"/>
          </a:xfrm>
        </p:spPr>
        <p:txBody>
          <a:bodyPr>
            <a:normAutofit/>
          </a:bodyPr>
          <a:lstStyle/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Sample Dataset</a:t>
            </a:r>
            <a:endParaRPr lang="en-US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15/33 Hz</a:t>
            </a:r>
            <a:endParaRPr lang="en-US" sz="11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Data taken from machine operations via ACNET</a:t>
            </a:r>
            <a:endParaRPr lang="en-US" sz="11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Includes all 259 operational BLMs, TCLK, and MDAT data</a:t>
            </a:r>
            <a:endParaRPr lang="en-US" sz="11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Taken throughout the 2020/2021/2022 runs</a:t>
            </a:r>
            <a:endParaRPr lang="en-US" sz="11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High Frequency Dataset</a:t>
            </a:r>
            <a:endParaRPr lang="en-US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333 Hz (BLM node digitizer poll rate)</a:t>
            </a:r>
            <a:endParaRPr lang="en-US" sz="11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Data from VME Bus Reader (Pirate) cards commissioned June 2022</a:t>
            </a:r>
            <a:endParaRPr lang="en-US" sz="11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Same data as Sample datasets albeit faster</a:t>
            </a:r>
            <a:endParaRPr lang="en-US" sz="1100" dirty="0">
              <a:solidFill>
                <a:srgbClr val="7F7F7F"/>
              </a:solidFill>
            </a:endParaRPr>
          </a:p>
          <a:p>
            <a:pPr marL="228600" indent="-171450">
              <a:spcBef>
                <a:spcPts val="200"/>
              </a:spcBef>
              <a:buSzPct val="100000"/>
              <a:buFont typeface="Arial"/>
              <a:buChar char="•"/>
              <a:defRPr sz="12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Study Datasets</a:t>
            </a:r>
            <a:endParaRPr lang="en-US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33/333 Hz</a:t>
            </a:r>
            <a:endParaRPr lang="en-US" sz="11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Data taken from 2021/2022 dedicated end of run studies</a:t>
            </a:r>
            <a:endParaRPr lang="en-US" sz="11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Includes all the same data as the Sample and High Frequency datasets</a:t>
            </a:r>
            <a:endParaRPr lang="en-US" sz="11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Timeline altered so that only Main Injector or Recycler had beam at any time</a:t>
            </a:r>
            <a:endParaRPr lang="en-US" sz="11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Beam losses purposefully generated in both machines using various machine miss-configurations to not bias a model towards standard running</a:t>
            </a:r>
            <a:endParaRPr lang="en-US" sz="1100" dirty="0">
              <a:solidFill>
                <a:srgbClr val="7F7F7F"/>
              </a:solidFill>
            </a:endParaRPr>
          </a:p>
          <a:p>
            <a:pPr marL="628650" lvl="1" indent="-171450">
              <a:spcBef>
                <a:spcPts val="200"/>
              </a:spcBef>
              <a:buSzPct val="100000"/>
              <a:buFont typeface="Arial"/>
              <a:buChar char="–"/>
              <a:defRPr sz="10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00" dirty="0"/>
              <a:t>All beam loss attributable to a machine</a:t>
            </a:r>
            <a:endParaRPr lang="en-US" sz="1100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210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8</a:t>
            </a:fld>
            <a:endParaRPr lang="en-US"/>
          </a:p>
        </p:txBody>
      </p:sp>
      <p:sp>
        <p:nvSpPr>
          <p:cNvPr id="208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Datasets</a:t>
            </a:r>
          </a:p>
        </p:txBody>
      </p:sp>
      <p:pic>
        <p:nvPicPr>
          <p:cNvPr id="21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 Placeholder 4"/>
          <p:cNvSpPr txBox="1"/>
          <p:nvPr/>
        </p:nvSpPr>
        <p:spPr>
          <a:xfrm>
            <a:off x="5533482" y="4321977"/>
            <a:ext cx="374870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Few </a:t>
            </a:r>
            <a:r>
              <a:rPr lang="en-US" dirty="0"/>
              <a:t>second example of Pirate card stream</a:t>
            </a:r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B72CD57-9961-8EE9-4B58-1814DE058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988" y="380977"/>
            <a:ext cx="2621692" cy="3932538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5D8C5E8-C284-9346-C252-EEC28010738B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A434344-AE40-2F4C-377A-7BDAD5585C92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70352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1D7C932-BCA4-850C-BA88-5331D046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90" y="859963"/>
            <a:ext cx="2521091" cy="345355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76BF8B7-B9AE-996D-1E73-00D021ACC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84" y="1198449"/>
            <a:ext cx="6400800" cy="31877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1CBF2D-326B-C414-D498-6C5046673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Data labeling automated using MDAT, and TCLK information</a:t>
            </a:r>
            <a:endParaRPr lang="en-US" sz="12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217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00"/>
            </a:lvl1pPr>
          </a:lstStyle>
          <a:p>
            <a:r>
              <a:rPr lang="en-US" dirty="0"/>
              <a:t>Data Labeling</a:t>
            </a:r>
          </a:p>
        </p:txBody>
      </p:sp>
      <p:sp>
        <p:nvSpPr>
          <p:cNvPr id="219" name="Slide Number Placeholder 4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9</a:t>
            </a:fld>
            <a:endParaRPr lang="en-US"/>
          </a:p>
        </p:txBody>
      </p:sp>
      <p:pic>
        <p:nvPicPr>
          <p:cNvPr id="220" name="Picture 12" descr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210" y="4652579"/>
            <a:ext cx="570512" cy="33930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77EE381-0D42-B1FF-D0CD-727DF407DA75}"/>
              </a:ext>
            </a:extLst>
          </p:cNvPr>
          <p:cNvSpPr txBox="1"/>
          <p:nvPr/>
        </p:nvSpPr>
        <p:spPr>
          <a:xfrm>
            <a:off x="2326731" y="4404614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Labeling scheme</a:t>
            </a:r>
            <a:endParaRPr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87365E1-A661-99B7-F9E5-F85F0F14F988}"/>
              </a:ext>
            </a:extLst>
          </p:cNvPr>
          <p:cNvSpPr txBox="1"/>
          <p:nvPr/>
        </p:nvSpPr>
        <p:spPr>
          <a:xfrm>
            <a:off x="5909713" y="4399545"/>
            <a:ext cx="328719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Data labeling example</a:t>
            </a:r>
            <a:endParaRPr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579B368-CF62-A963-91B5-D25D130C2B90}"/>
              </a:ext>
            </a:extLst>
          </p:cNvPr>
          <p:cNvSpPr txBox="1"/>
          <p:nvPr/>
        </p:nvSpPr>
        <p:spPr>
          <a:xfrm>
            <a:off x="1530602" y="4878161"/>
            <a:ext cx="626212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Kyle J. Hazelwood | READS: Beam Loss Disentangling for Main Injector and Recycler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AA520-E968-430B-78AB-D356E2DE2772}"/>
              </a:ext>
            </a:extLst>
          </p:cNvPr>
          <p:cNvSpPr txBox="1"/>
          <p:nvPr/>
        </p:nvSpPr>
        <p:spPr>
          <a:xfrm>
            <a:off x="736827" y="4878161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</a:t>
            </a:r>
            <a:r>
              <a:rPr lang="en-US" dirty="0"/>
              <a:t>2</a:t>
            </a:r>
            <a:r>
              <a:rPr dirty="0"/>
              <a:t>/2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476114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Fermilab_PPT_090915">
  <a:themeElements>
    <a:clrScheme name="Fermilab_PPT_090915">
      <a:dk1>
        <a:srgbClr val="FFFFFF">
          <a:alpha val="0"/>
        </a:srgbClr>
      </a:dk1>
      <a:lt1>
        <a:srgbClr val="003087"/>
      </a:lt1>
      <a:dk2>
        <a:srgbClr val="A7A7A7"/>
      </a:dk2>
      <a:lt2>
        <a:srgbClr val="535353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FF00FF"/>
      </a:folHlink>
    </a:clrScheme>
    <a:fontScheme name="Fermilab_PPT_090915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Fermilab_PPT_0909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08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08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ermilab_PPT_090915">
  <a:themeElements>
    <a:clrScheme name="Fermilab_PPT_090915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FF00FF"/>
      </a:folHlink>
    </a:clrScheme>
    <a:fontScheme name="Fermilab_PPT_090915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Fermilab_PPT_0909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08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08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9327</TotalTime>
  <Words>1867</Words>
  <Application>Microsoft Macintosh PowerPoint</Application>
  <PresentationFormat>On-screen Show (16:9)</PresentationFormat>
  <Paragraphs>229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-apple-system</vt:lpstr>
      <vt:lpstr>Arial</vt:lpstr>
      <vt:lpstr>Helvetica</vt:lpstr>
      <vt:lpstr>Fermilab_PPT_090915</vt:lpstr>
      <vt:lpstr>PowerPoint Presentation</vt:lpstr>
      <vt:lpstr>Fermilab Main Injector and Recycler</vt:lpstr>
      <vt:lpstr>Project Overview</vt:lpstr>
      <vt:lpstr>Project Overview</vt:lpstr>
      <vt:lpstr>Beam Loss Monitors (BLM)</vt:lpstr>
      <vt:lpstr>TCLK and MDAT</vt:lpstr>
      <vt:lpstr>VME Bus Reader (Pirate) Cards</vt:lpstr>
      <vt:lpstr>Datasets</vt:lpstr>
      <vt:lpstr>Data Labeling</vt:lpstr>
      <vt:lpstr>ML Model Architecture: Phase 1, Data-Type-Specific Aggregation (DBLN)</vt:lpstr>
      <vt:lpstr>ML Model Architecture: Phase 2, Forcing Locality (ManyModels)</vt:lpstr>
      <vt:lpstr>ML Model Architecture: Phase 3, Varying Receptive Fields (UNet)</vt:lpstr>
      <vt:lpstr>ML Model Architecture: Phase 3, Varying Receptive Fields (UNet)</vt:lpstr>
      <vt:lpstr>Central Node</vt:lpstr>
      <vt:lpstr>Remaining Schedule / Work</vt:lpstr>
      <vt:lpstr>Summary</vt:lpstr>
      <vt:lpstr>Acknowledgments</vt:lpstr>
      <vt:lpstr>Thank You</vt:lpstr>
      <vt:lpstr>Model Comparison</vt:lpstr>
      <vt:lpstr>ML Model Inference (continued)</vt:lpstr>
      <vt:lpstr>Datasets (continued)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Kyle J Hazelwood</cp:lastModifiedBy>
  <cp:revision>11</cp:revision>
  <dcterms:modified xsi:type="dcterms:W3CDTF">2022-11-02T04:43:18Z</dcterms:modified>
</cp:coreProperties>
</file>