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1"/>
  </p:notesMasterIdLst>
  <p:handoutMasterIdLst>
    <p:handoutMasterId r:id="rId32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77" r:id="rId11"/>
    <p:sldId id="262" r:id="rId12"/>
    <p:sldId id="278" r:id="rId13"/>
    <p:sldId id="263" r:id="rId14"/>
    <p:sldId id="264" r:id="rId15"/>
    <p:sldId id="276" r:id="rId16"/>
    <p:sldId id="265" r:id="rId17"/>
    <p:sldId id="266" r:id="rId18"/>
    <p:sldId id="270" r:id="rId19"/>
    <p:sldId id="279" r:id="rId20"/>
    <p:sldId id="281" r:id="rId21"/>
    <p:sldId id="282" r:id="rId22"/>
    <p:sldId id="283" r:id="rId23"/>
    <p:sldId id="284" r:id="rId24"/>
    <p:sldId id="267" r:id="rId25"/>
    <p:sldId id="280" r:id="rId26"/>
    <p:sldId id="268" r:id="rId27"/>
    <p:sldId id="269" r:id="rId28"/>
    <p:sldId id="272" r:id="rId29"/>
    <p:sldId id="275" r:id="rId30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EB0AF"/>
    <a:srgbClr val="4E4F54"/>
    <a:srgbClr val="9A9B9D"/>
    <a:srgbClr val="CEC7C1"/>
    <a:srgbClr val="8C8D90"/>
    <a:srgbClr val="D25350"/>
    <a:srgbClr val="808184"/>
    <a:srgbClr val="75767A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6" autoAdjust="0"/>
    <p:restoredTop sz="95161" autoAdjust="0"/>
  </p:normalViewPr>
  <p:slideViewPr>
    <p:cSldViewPr snapToGrid="0" showGuides="1">
      <p:cViewPr>
        <p:scale>
          <a:sx n="142" d="100"/>
          <a:sy n="142" d="100"/>
        </p:scale>
        <p:origin x="872" y="7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11/2/22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11/2/22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3997669-A87F-0940-A099-C31AEA23F3A4}"/>
              </a:ext>
            </a:extLst>
          </p:cNvPr>
          <p:cNvSpPr/>
          <p:nvPr userDrawn="1"/>
        </p:nvSpPr>
        <p:spPr>
          <a:xfrm>
            <a:off x="2744471" y="329049"/>
            <a:ext cx="55909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dirty="0">
                <a:latin typeface="+mj-lt"/>
              </a:rPr>
              <a:t>Machine Learning for Improving Accelerator and Target Performance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D4585D-A5D2-1847-A84D-EA5B4611C7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335380" y="244908"/>
            <a:ext cx="1055149" cy="727689"/>
          </a:xfrm>
          <a:prstGeom prst="rect">
            <a:avLst/>
          </a:prstGeom>
        </p:spPr>
      </p:pic>
      <p:pic>
        <p:nvPicPr>
          <p:cNvPr id="1026" name="Picture 2" descr="Home">
            <a:extLst>
              <a:ext uri="{FF2B5EF4-FFF2-40B4-BE49-F238E27FC236}">
                <a16:creationId xmlns:a16="http://schemas.microsoft.com/office/drawing/2014/main" id="{79EDA440-3B20-2042-9FA0-106F53CAB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616" y="406630"/>
            <a:ext cx="1241424" cy="3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BF148D5-B3F3-AA40-8BC1-E6451765494E}"/>
              </a:ext>
            </a:extLst>
          </p:cNvPr>
          <p:cNvSpPr txBox="1"/>
          <p:nvPr userDrawn="1"/>
        </p:nvSpPr>
        <p:spPr>
          <a:xfrm>
            <a:off x="274320" y="5336376"/>
            <a:ext cx="6506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  <a:p>
            <a:r>
              <a:rPr lang="en-US" sz="1200" b="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JLab</a:t>
            </a:r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 is managed by Jefferson Sc. Assoc., LLC for the US Department of Energy</a:t>
            </a:r>
          </a:p>
        </p:txBody>
      </p:sp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6" name="Picture 2" descr="Home">
            <a:extLst>
              <a:ext uri="{FF2B5EF4-FFF2-40B4-BE49-F238E27FC236}">
                <a16:creationId xmlns:a16="http://schemas.microsoft.com/office/drawing/2014/main" id="{AFCF3579-A3C1-2549-A68E-254F406D82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2560" y="374088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7" name="Picture 2" descr="Home">
            <a:extLst>
              <a:ext uri="{FF2B5EF4-FFF2-40B4-BE49-F238E27FC236}">
                <a16:creationId xmlns:a16="http://schemas.microsoft.com/office/drawing/2014/main" id="{A2C3C84C-4BA9-BF46-B3A8-1F52461AE0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080" y="39266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6" name="Picture 2" descr="Home">
            <a:extLst>
              <a:ext uri="{FF2B5EF4-FFF2-40B4-BE49-F238E27FC236}">
                <a16:creationId xmlns:a16="http://schemas.microsoft.com/office/drawing/2014/main" id="{8B21C088-08DA-7B49-9850-E0B50A233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2400" y="38281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5A329E-A9A2-E149-9CDD-03DAF92C0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10" name="Picture 2" descr="Home">
            <a:extLst>
              <a:ext uri="{FF2B5EF4-FFF2-40B4-BE49-F238E27FC236}">
                <a16:creationId xmlns:a16="http://schemas.microsoft.com/office/drawing/2014/main" id="{2E47EA43-CEA5-7844-A413-291F229216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7B1543-14D8-A941-AF62-9CE373665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2050" name="Picture 2" descr="Home">
            <a:extLst>
              <a:ext uri="{FF2B5EF4-FFF2-40B4-BE49-F238E27FC236}">
                <a16:creationId xmlns:a16="http://schemas.microsoft.com/office/drawing/2014/main" id="{45B9A507-5FEA-C64B-A4D5-979E5244CA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14" name="Picture 2" descr="Home">
            <a:extLst>
              <a:ext uri="{FF2B5EF4-FFF2-40B4-BE49-F238E27FC236}">
                <a16:creationId xmlns:a16="http://schemas.microsoft.com/office/drawing/2014/main" id="{A04959B4-38D3-164B-8C93-E37FFE1CB1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9163" y="320040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567238-4D22-9C4C-863E-90B8E166B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9" name="Picture 2" descr="Home">
            <a:extLst>
              <a:ext uri="{FF2B5EF4-FFF2-40B4-BE49-F238E27FC236}">
                <a16:creationId xmlns:a16="http://schemas.microsoft.com/office/drawing/2014/main" id="{D4CE4C89-19CF-964D-861E-A4112C6A69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0880" y="646526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B06D67-5A3B-714E-90C1-66A7825D6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14" name="Picture 2" descr="Home">
            <a:extLst>
              <a:ext uri="{FF2B5EF4-FFF2-40B4-BE49-F238E27FC236}">
                <a16:creationId xmlns:a16="http://schemas.microsoft.com/office/drawing/2014/main" id="{7B587AF0-B1CE-5F40-AA14-C4471887E4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EE01FD-138D-4943-8801-4849D54F7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pic>
        <p:nvPicPr>
          <p:cNvPr id="15" name="Picture 2" descr="Home">
            <a:extLst>
              <a:ext uri="{FF2B5EF4-FFF2-40B4-BE49-F238E27FC236}">
                <a16:creationId xmlns:a16="http://schemas.microsoft.com/office/drawing/2014/main" id="{CCC04F3B-6D0C-9846-94A9-A4F9B9F8B5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240" y="6485582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890449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9" name="Picture 2" descr="Home">
            <a:extLst>
              <a:ext uri="{FF2B5EF4-FFF2-40B4-BE49-F238E27FC236}">
                <a16:creationId xmlns:a16="http://schemas.microsoft.com/office/drawing/2014/main" id="{38A95904-77DA-5A44-B8AB-CD9E499A56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184" y="419541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8957831" cy="50942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1"/>
            <a:ext cx="8957564" cy="481997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7" name="Picture 2" descr="Home">
            <a:extLst>
              <a:ext uri="{FF2B5EF4-FFF2-40B4-BE49-F238E27FC236}">
                <a16:creationId xmlns:a16="http://schemas.microsoft.com/office/drawing/2014/main" id="{E51B72D7-44C8-8A41-A70D-E5B7A70DBC8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260" y="391167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8855607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8782571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8" name="Picture 2" descr="Home">
            <a:extLst>
              <a:ext uri="{FF2B5EF4-FFF2-40B4-BE49-F238E27FC236}">
                <a16:creationId xmlns:a16="http://schemas.microsoft.com/office/drawing/2014/main" id="{595B9A7C-5220-E549-A440-0803D6C00C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680" y="396243"/>
            <a:ext cx="1186180" cy="29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B76B085-C104-2A42-8A31-4445D0F2847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801242" y="655714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9" name="Picture 2" descr="Home">
            <a:extLst>
              <a:ext uri="{FF2B5EF4-FFF2-40B4-BE49-F238E27FC236}">
                <a16:creationId xmlns:a16="http://schemas.microsoft.com/office/drawing/2014/main" id="{EA2F49D4-D158-4541-AE0A-DFC13A4A3F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658" y="6460479"/>
            <a:ext cx="1241424" cy="3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scholar.google.com/citations?user=yNFGwa4AAAAJ&amp;hl=en&amp;oi=sra" TargetMode="External"/><Relationship Id="rId13" Type="http://schemas.openxmlformats.org/officeDocument/2006/relationships/hyperlink" Target="https://scholar.google.com/citations?user=kgZYttUAAAAJ&amp;hl=en&amp;oi=sra" TargetMode="External"/><Relationship Id="rId18" Type="http://schemas.openxmlformats.org/officeDocument/2006/relationships/hyperlink" Target="https://arxiv.org/search/physics?searchtype=author&amp;query=Kafkes%2C+D" TargetMode="External"/><Relationship Id="rId26" Type="http://schemas.openxmlformats.org/officeDocument/2006/relationships/hyperlink" Target="https://arxiv.org/search/physics?searchtype=author&amp;query=Schram%2C+M" TargetMode="External"/><Relationship Id="rId3" Type="http://schemas.openxmlformats.org/officeDocument/2006/relationships/hyperlink" Target="https://scholar.google.com/citations?user=-U5lWL8AAAAJ&amp;hl=en&amp;oi=sra" TargetMode="External"/><Relationship Id="rId21" Type="http://schemas.openxmlformats.org/officeDocument/2006/relationships/hyperlink" Target="https://arxiv.org/search/physics?searchtype=author&amp;query=Perdue%2C+G+N" TargetMode="External"/><Relationship Id="rId7" Type="http://schemas.openxmlformats.org/officeDocument/2006/relationships/hyperlink" Target="http://openaccess.thecvf.com/content_iccv_2017/html/Selvaraju_Grad-CAM_Visual_Explanations_ICCV_2017_paper.html" TargetMode="External"/><Relationship Id="rId12" Type="http://schemas.openxmlformats.org/officeDocument/2006/relationships/hyperlink" Target="https://scholar.google.com/citations?user=9jrmcG4AAAAJ&amp;hl=en&amp;oi=sra" TargetMode="External"/><Relationship Id="rId17" Type="http://schemas.openxmlformats.org/officeDocument/2006/relationships/hyperlink" Target="https://arxiv.org/search/physics?searchtype=author&amp;query=Herwig%2C+C" TargetMode="External"/><Relationship Id="rId25" Type="http://schemas.openxmlformats.org/officeDocument/2006/relationships/hyperlink" Target="https://arxiv.org/search/physics?searchtype=author&amp;query=Tran%2C+N" TargetMode="External"/><Relationship Id="rId2" Type="http://schemas.openxmlformats.org/officeDocument/2006/relationships/hyperlink" Target="https://arxiv.org/abs/2110.12006" TargetMode="External"/><Relationship Id="rId16" Type="http://schemas.openxmlformats.org/officeDocument/2006/relationships/hyperlink" Target="https://arxiv.org/search/physics?searchtype=author&amp;query=John%2C+J+S" TargetMode="External"/><Relationship Id="rId20" Type="http://schemas.openxmlformats.org/officeDocument/2006/relationships/hyperlink" Target="https://arxiv.org/search/physics?searchtype=author&amp;query=Pellico%2C+W+A" TargetMode="External"/><Relationship Id="rId29" Type="http://schemas.openxmlformats.org/officeDocument/2006/relationships/hyperlink" Target="https://arxiv.org/search/physics?searchtype=author&amp;query=Keller%2C+R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abs/1802.03426" TargetMode="External"/><Relationship Id="rId11" Type="http://schemas.openxmlformats.org/officeDocument/2006/relationships/hyperlink" Target="https://proceedings.neurips.cc/paper/2020/hash/543e83748234f7cbab21aa0ade66565f-Abstract.html" TargetMode="External"/><Relationship Id="rId24" Type="http://schemas.openxmlformats.org/officeDocument/2006/relationships/hyperlink" Target="https://arxiv.org/search/physics?searchtype=author&amp;query=Seiya%2C+K" TargetMode="External"/><Relationship Id="rId5" Type="http://schemas.openxmlformats.org/officeDocument/2006/relationships/hyperlink" Target="https://scholar.google.com/citations?user=1Ve7pi8AAAAJ&amp;hl=en&amp;oi=sra" TargetMode="External"/><Relationship Id="rId15" Type="http://schemas.openxmlformats.org/officeDocument/2006/relationships/hyperlink" Target="https://scholar.google.com/citations?user=wVazIm8AAAAJ&amp;hl=en&amp;oi=sra" TargetMode="External"/><Relationship Id="rId23" Type="http://schemas.openxmlformats.org/officeDocument/2006/relationships/hyperlink" Target="https://arxiv.org/search/physics?searchtype=author&amp;query=Schupbach%2C+B+A" TargetMode="External"/><Relationship Id="rId28" Type="http://schemas.openxmlformats.org/officeDocument/2006/relationships/hyperlink" Target="https://arxiv.org/search/physics?searchtype=author&amp;query=Huang%2C+Y" TargetMode="External"/><Relationship Id="rId10" Type="http://schemas.openxmlformats.org/officeDocument/2006/relationships/hyperlink" Target="https://scholar.google.com/citations?user=t6exkOAAAAAJ&amp;hl=en&amp;oi=sra" TargetMode="External"/><Relationship Id="rId19" Type="http://schemas.openxmlformats.org/officeDocument/2006/relationships/hyperlink" Target="https://arxiv.org/search/physics?searchtype=author&amp;query=Mitrevski%2C+J" TargetMode="External"/><Relationship Id="rId4" Type="http://schemas.openxmlformats.org/officeDocument/2006/relationships/hyperlink" Target="https://arxiv.org/abs/2209.07458" TargetMode="External"/><Relationship Id="rId9" Type="http://schemas.openxmlformats.org/officeDocument/2006/relationships/hyperlink" Target="https://scholar.google.com/citations?user=9e2wRsoAAAAJ&amp;hl=en&amp;oi=sra" TargetMode="External"/><Relationship Id="rId14" Type="http://schemas.openxmlformats.org/officeDocument/2006/relationships/hyperlink" Target="https://scholar.google.com/citations?user=JxbV2R0AAAAJ&amp;hl=en&amp;oi=sra" TargetMode="External"/><Relationship Id="rId22" Type="http://schemas.openxmlformats.org/officeDocument/2006/relationships/hyperlink" Target="https://arxiv.org/search/physics?searchtype=author&amp;query=Quintero-Parra%2C+A" TargetMode="External"/><Relationship Id="rId27" Type="http://schemas.openxmlformats.org/officeDocument/2006/relationships/hyperlink" Target="https://arxiv.org/search/physics?searchtype=author&amp;query=Duarte%2C+J+M" TargetMode="External"/><Relationship Id="rId30" Type="http://schemas.openxmlformats.org/officeDocument/2006/relationships/hyperlink" Target="https://arxiv.org/abs/2105.12847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arxiv.org/abs/2006.10108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rxiv.org/abs/2006.10108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10010664" cy="978729"/>
          </a:xfrm>
        </p:spPr>
        <p:txBody>
          <a:bodyPr/>
          <a:lstStyle/>
          <a:p>
            <a:r>
              <a:rPr lang="en-US" dirty="0"/>
              <a:t>Uncertainty Aware Anomaly Detection to Predict Errant Beam Pulses and </a:t>
            </a:r>
            <a:r>
              <a:rPr lang="en-US" dirty="0" err="1"/>
              <a:t>GradCAM</a:t>
            </a:r>
            <a:r>
              <a:rPr lang="en-US" dirty="0"/>
              <a:t> Analysis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r>
              <a:rPr lang="en-US" sz="2800" dirty="0"/>
              <a:t>Kishansingh Rajput</a:t>
            </a:r>
          </a:p>
          <a:p>
            <a:pPr>
              <a:spcBef>
                <a:spcPts val="500"/>
              </a:spcBef>
            </a:pPr>
            <a:r>
              <a:rPr lang="en-US" sz="1600" dirty="0" err="1"/>
              <a:t>Kishan@jlab.org</a:t>
            </a:r>
            <a:endParaRPr lang="en-US" sz="1600" dirty="0"/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On behalf of Errant Beam Prediction Task Force (Jefferson Lab and ORNL)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E2A58-C804-3349-8C5D-0C3362E52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and Preparation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61D777-D01D-7B46-B53F-B72985BD7C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6121" y="1308683"/>
            <a:ext cx="4061769" cy="45355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76E70B-6B9D-F94D-9435-2EF3C53D9EB4}"/>
              </a:ext>
            </a:extLst>
          </p:cNvPr>
          <p:cNvSpPr txBox="1"/>
          <p:nvPr/>
        </p:nvSpPr>
        <p:spPr>
          <a:xfrm>
            <a:off x="536895" y="1134748"/>
            <a:ext cx="7394531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000"/>
              </a:spcAft>
            </a:pPr>
            <a:r>
              <a:rPr lang="en-US" b="1" dirty="0">
                <a:latin typeface="+mn-lt"/>
              </a:rPr>
              <a:t>How was the data collected and labeled?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DCM creates a series of pulses (“macro-pulses”) with each macro-pulse composed of ~1k mini-pulses 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An errant-beam data file is composed of 25 “good” macro-pulses followed by the errant beam pulse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 “normal” data file has no errant beam pulse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We used the </a:t>
            </a:r>
            <a:r>
              <a:rPr lang="en-US" dirty="0">
                <a:solidFill>
                  <a:srgbClr val="C00000"/>
                </a:solidFill>
                <a:latin typeface="+mn-lt"/>
              </a:rPr>
              <a:t>macro-pulse before the errant beam pulse (and labeled it as anomaly)</a:t>
            </a:r>
            <a:r>
              <a:rPr lang="en-US" dirty="0">
                <a:latin typeface="+mn-lt"/>
              </a:rPr>
              <a:t> and 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macro-pulses from the normal file (and labeled them as normal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) </a:t>
            </a:r>
            <a:r>
              <a:rPr lang="en-US" dirty="0">
                <a:latin typeface="+mn-lt"/>
              </a:rPr>
              <a:t>for our studies 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Our hypothesis: there is a sign about upcoming anomaly in macro-pulses even before it happens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We also need to forecast the fault within a short time window to be actionable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Samples were divided into 3 orthogonal dataset: 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Train (64%)/Test(20%)/Validation(16%)</a:t>
            </a:r>
          </a:p>
        </p:txBody>
      </p:sp>
    </p:spTree>
    <p:extLst>
      <p:ext uri="{BB962C8B-B14F-4D97-AF65-F5344CB8AC3E}">
        <p14:creationId xmlns:p14="http://schemas.microsoft.com/office/powerpoint/2010/main" val="3890342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446A7-A747-7A4B-80FC-DDDAEB8E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Siamese Neural Network (SNN)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C41236-D202-0B4F-8C65-2394F00D7CE0}"/>
              </a:ext>
            </a:extLst>
          </p:cNvPr>
          <p:cNvSpPr txBox="1"/>
          <p:nvPr/>
        </p:nvSpPr>
        <p:spPr>
          <a:xfrm>
            <a:off x="536895" y="1048516"/>
            <a:ext cx="6537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n-lt"/>
              </a:rPr>
              <a:t>Traditional classification models vs Siamese model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F8E66C-EEEA-5A4C-A570-10043A879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996" y="1032580"/>
            <a:ext cx="2664426" cy="21825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313BC3-D359-844E-BA7A-41B74BC1780C}"/>
              </a:ext>
            </a:extLst>
          </p:cNvPr>
          <p:cNvSpPr txBox="1"/>
          <p:nvPr/>
        </p:nvSpPr>
        <p:spPr>
          <a:xfrm>
            <a:off x="9468271" y="2701160"/>
            <a:ext cx="1394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Bookman Old Style" panose="02050604050505020204" pitchFamily="18" charset="0"/>
              </a:rPr>
              <a:t>Rare anomaly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E7F19AA-00DA-414C-9A0C-E6C602B4F374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0863205" y="2855049"/>
            <a:ext cx="183167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9EB7F13-551B-444A-B34E-B2D6DE85F0C7}"/>
              </a:ext>
            </a:extLst>
          </p:cNvPr>
          <p:cNvSpPr txBox="1"/>
          <p:nvPr/>
        </p:nvSpPr>
        <p:spPr>
          <a:xfrm>
            <a:off x="536895" y="1629974"/>
            <a:ext cx="8458018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Traditional DL classification models fails to identify unseen anomalies (OOD)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Similarity based models can correctly classify unseen anomalies. Ex Siamese model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Siamese model does not explicitly model the classification but focuses on the similarities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03DB45-FAD9-E043-A9A6-A9F243DC5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970" y="3665177"/>
            <a:ext cx="4940452" cy="23324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B4B0E3-C1DA-654A-89A7-2AA106213ADB}"/>
              </a:ext>
            </a:extLst>
          </p:cNvPr>
          <p:cNvSpPr txBox="1"/>
          <p:nvPr/>
        </p:nvSpPr>
        <p:spPr>
          <a:xfrm>
            <a:off x="536895" y="3688347"/>
            <a:ext cx="6201835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It learns twin embedding models to transform inputs into a latent space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Distance measures are applied at latent space to compute the similarity </a:t>
            </a:r>
          </a:p>
        </p:txBody>
      </p:sp>
    </p:spTree>
    <p:extLst>
      <p:ext uri="{BB962C8B-B14F-4D97-AF65-F5344CB8AC3E}">
        <p14:creationId xmlns:p14="http://schemas.microsoft.com/office/powerpoint/2010/main" val="2495924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446A7-A747-7A4B-80FC-DDDAEB8E7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Preparation for SNN Model Training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E7F19AA-00DA-414C-9A0C-E6C602B4F374}"/>
              </a:ext>
            </a:extLst>
          </p:cNvPr>
          <p:cNvCxnSpPr>
            <a:cxnSpLocks/>
          </p:cNvCxnSpPr>
          <p:nvPr/>
        </p:nvCxnSpPr>
        <p:spPr>
          <a:xfrm>
            <a:off x="8070045" y="2789053"/>
            <a:ext cx="183167" cy="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F592E1E-4B28-EB40-AFA5-47BADD95CC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1264" y="1062990"/>
            <a:ext cx="2438400" cy="481330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717DE5-ECD3-144A-A813-23935C13D5D2}"/>
              </a:ext>
            </a:extLst>
          </p:cNvPr>
          <p:cNvCxnSpPr/>
          <p:nvPr/>
        </p:nvCxnSpPr>
        <p:spPr>
          <a:xfrm>
            <a:off x="9672320" y="2946488"/>
            <a:ext cx="0" cy="314872"/>
          </a:xfrm>
          <a:prstGeom prst="straightConnector1">
            <a:avLst/>
          </a:prstGeom>
          <a:ln w="38100">
            <a:solidFill>
              <a:srgbClr val="0070C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8EB410E-8677-7F4C-A947-4219001623D3}"/>
              </a:ext>
            </a:extLst>
          </p:cNvPr>
          <p:cNvCxnSpPr/>
          <p:nvPr/>
        </p:nvCxnSpPr>
        <p:spPr>
          <a:xfrm>
            <a:off x="10850880" y="2942941"/>
            <a:ext cx="0" cy="314872"/>
          </a:xfrm>
          <a:prstGeom prst="straightConnector1">
            <a:avLst/>
          </a:prstGeom>
          <a:ln w="38100">
            <a:solidFill>
              <a:srgbClr val="0070C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AFC5F6F-AD9B-5542-888C-CCD2B987C677}"/>
              </a:ext>
            </a:extLst>
          </p:cNvPr>
          <p:cNvSpPr/>
          <p:nvPr/>
        </p:nvSpPr>
        <p:spPr>
          <a:xfrm>
            <a:off x="10109625" y="2953101"/>
            <a:ext cx="324271" cy="262583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77969633-1B52-DD44-8613-9270CD9BB0B4}"/>
              </a:ext>
            </a:extLst>
          </p:cNvPr>
          <p:cNvSpPr/>
          <p:nvPr/>
        </p:nvSpPr>
        <p:spPr>
          <a:xfrm>
            <a:off x="508001" y="1072108"/>
            <a:ext cx="3606800" cy="2356522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53C19B0-8B77-1F4B-AF06-9C5A431502E0}"/>
              </a:ext>
            </a:extLst>
          </p:cNvPr>
          <p:cNvSpPr txBox="1"/>
          <p:nvPr/>
        </p:nvSpPr>
        <p:spPr>
          <a:xfrm>
            <a:off x="835676" y="1062990"/>
            <a:ext cx="295144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0070C0"/>
                </a:solidFill>
                <a:latin typeface="+mn-lt"/>
              </a:rPr>
              <a:t>Reference Normal Pulses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FFCEA92C-3B73-4640-821C-1C5DA633FAAE}"/>
              </a:ext>
            </a:extLst>
          </p:cNvPr>
          <p:cNvSpPr/>
          <p:nvPr/>
        </p:nvSpPr>
        <p:spPr>
          <a:xfrm>
            <a:off x="517470" y="3551999"/>
            <a:ext cx="3606800" cy="2356522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70FF92-F003-854B-BDC2-7493C9F8B811}"/>
              </a:ext>
            </a:extLst>
          </p:cNvPr>
          <p:cNvSpPr txBox="1"/>
          <p:nvPr/>
        </p:nvSpPr>
        <p:spPr>
          <a:xfrm>
            <a:off x="845145" y="3542881"/>
            <a:ext cx="288732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C00000"/>
                </a:solidFill>
                <a:latin typeface="+mn-lt"/>
              </a:rPr>
              <a:t>Pulses before Anomalies</a:t>
            </a: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095E8BEA-FBAC-6F4B-9EF7-6C753E5373C6}"/>
              </a:ext>
            </a:extLst>
          </p:cNvPr>
          <p:cNvSpPr/>
          <p:nvPr/>
        </p:nvSpPr>
        <p:spPr>
          <a:xfrm>
            <a:off x="4147146" y="3290618"/>
            <a:ext cx="529012" cy="417782"/>
          </a:xfrm>
          <a:prstGeom prst="rightArrow">
            <a:avLst/>
          </a:prstGeom>
          <a:solidFill>
            <a:srgbClr val="4E4F54"/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5766F01-9A2D-214D-804B-0D26090D873C}"/>
              </a:ext>
            </a:extLst>
          </p:cNvPr>
          <p:cNvSpPr/>
          <p:nvPr/>
        </p:nvSpPr>
        <p:spPr>
          <a:xfrm>
            <a:off x="4690224" y="1043825"/>
            <a:ext cx="3606800" cy="4864696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17B623-27EF-A04B-BCFA-451D69E85D40}"/>
              </a:ext>
            </a:extLst>
          </p:cNvPr>
          <p:cNvSpPr txBox="1"/>
          <p:nvPr/>
        </p:nvSpPr>
        <p:spPr>
          <a:xfrm>
            <a:off x="5017899" y="1034707"/>
            <a:ext cx="284404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Data for the SNN Model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C9D91E6-02CB-D544-8692-A6A1544401EB}"/>
              </a:ext>
            </a:extLst>
          </p:cNvPr>
          <p:cNvSpPr txBox="1"/>
          <p:nvPr/>
        </p:nvSpPr>
        <p:spPr>
          <a:xfrm>
            <a:off x="4690224" y="1411768"/>
            <a:ext cx="356298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Different Combinations of Normal to Normal (labeled 0) and Normal to “Before” pulses (labeled 1)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3BF8FB-A0EF-5448-B06B-470197A517EB}"/>
              </a:ext>
            </a:extLst>
          </p:cNvPr>
          <p:cNvSpPr txBox="1"/>
          <p:nvPr/>
        </p:nvSpPr>
        <p:spPr>
          <a:xfrm>
            <a:off x="7861947" y="2868089"/>
            <a:ext cx="31290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66F6E89-2641-D941-9CA7-C66C94FE413F}"/>
              </a:ext>
            </a:extLst>
          </p:cNvPr>
          <p:cNvSpPr txBox="1"/>
          <p:nvPr/>
        </p:nvSpPr>
        <p:spPr>
          <a:xfrm>
            <a:off x="7861947" y="3512630"/>
            <a:ext cx="31290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A9E10C0-27AC-2C42-8816-197C1F232C37}"/>
              </a:ext>
            </a:extLst>
          </p:cNvPr>
          <p:cNvSpPr txBox="1"/>
          <p:nvPr/>
        </p:nvSpPr>
        <p:spPr>
          <a:xfrm>
            <a:off x="7861947" y="4268936"/>
            <a:ext cx="31290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BB899F-013E-3C4C-A43F-DBB1596835BC}"/>
              </a:ext>
            </a:extLst>
          </p:cNvPr>
          <p:cNvSpPr txBox="1"/>
          <p:nvPr/>
        </p:nvSpPr>
        <p:spPr>
          <a:xfrm>
            <a:off x="7861947" y="5025242"/>
            <a:ext cx="31290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1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0D7420E-C313-2744-BEE3-289BFC3FED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61" y="1358477"/>
            <a:ext cx="3236958" cy="63170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5095CF10-E553-F244-9F03-D67066215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240" y="2670391"/>
            <a:ext cx="3281678" cy="64043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DDF4189-EFB7-2148-AB3E-CADD4079A7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60" y="2027286"/>
            <a:ext cx="3236958" cy="63170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4896632-3D1C-0048-8763-456AF58A9B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60" y="3827069"/>
            <a:ext cx="3292530" cy="64254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C09BBEDB-9BF6-DC45-B6FF-AC637C10B4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956" y="4499965"/>
            <a:ext cx="3286538" cy="64137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CC8AD34-6BCC-FA47-82AB-6CD7AF15B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956" y="5180720"/>
            <a:ext cx="3281534" cy="64040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D799674-A7DF-4D4D-B16F-8642125989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3085" y="2717631"/>
            <a:ext cx="1411432" cy="64254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CFE56D7-F2CF-2D4E-8F63-F6EC3D832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444" y="2743105"/>
            <a:ext cx="1414211" cy="631703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A8D7A06-E831-5342-BF63-7341EAAA9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443" y="3476051"/>
            <a:ext cx="1414211" cy="63170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BC53FF0-17C9-CC40-8806-23F4CC324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443" y="4254404"/>
            <a:ext cx="1414211" cy="631703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32604B40-3A25-E549-B76D-9D2A26B50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1443" y="4975842"/>
            <a:ext cx="1414211" cy="63170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A450F4CC-7ABC-C64A-B032-4824E58BE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085" y="3469640"/>
            <a:ext cx="1411432" cy="64043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341E95D-77D2-7240-BC0D-F6B4B74CB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085" y="4254404"/>
            <a:ext cx="1411432" cy="631702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C8479C48-33DD-6944-8C96-0AD9A66DD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3085" y="4963541"/>
            <a:ext cx="1411432" cy="64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80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D9828-6A7A-AD4D-981B-317C9804F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/>
          <a:p>
            <a:r>
              <a:rPr lang="en-US" dirty="0">
                <a:latin typeface="+mj-lt"/>
              </a:rPr>
              <a:t>Uncertainty aware Siamese model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662C4B-D4B2-8F45-BDDC-4C2D7DA021AC}"/>
              </a:ext>
            </a:extLst>
          </p:cNvPr>
          <p:cNvSpPr txBox="1"/>
          <p:nvPr/>
        </p:nvSpPr>
        <p:spPr>
          <a:xfrm>
            <a:off x="536896" y="1192695"/>
            <a:ext cx="5640071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We enhanced our Siamese model by adding GP layer providing an uncertainty estimate</a:t>
            </a:r>
          </a:p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Results from similarity model showed a ~4x improvement in performance over previously published results​, it is also much better than a vanilla Auto-encoder</a:t>
            </a:r>
          </a:p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ROC curves shows true fault detection rate above 60% while keeping the false alarms below 0.5% (not optimized)</a:t>
            </a:r>
          </a:p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We introduced an out-of-domain anomaly, labelled 1111 (red), the UQ-based model performed similar in classifying the anomalies and indicated high uncertainty (as expected)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4E8EAD-864C-BD41-932A-4A950C462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237" y="941953"/>
            <a:ext cx="2917366" cy="2114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C0C7DD-6AF1-1D40-A0DA-581FF03C7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6237" y="3081374"/>
            <a:ext cx="5117228" cy="35725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8FCA40-BD35-8E40-AA4B-3A847AE43F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873" y="953445"/>
            <a:ext cx="2859127" cy="21026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C97452-70EC-B14D-ADC9-89F15BFA6646}"/>
              </a:ext>
            </a:extLst>
          </p:cNvPr>
          <p:cNvSpPr txBox="1"/>
          <p:nvPr/>
        </p:nvSpPr>
        <p:spPr>
          <a:xfrm>
            <a:off x="806771" y="5573867"/>
            <a:ext cx="510032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After a fault is predicted, is it possible to associate with a particular equipment failure?</a:t>
            </a:r>
          </a:p>
        </p:txBody>
      </p:sp>
    </p:spTree>
    <p:extLst>
      <p:ext uri="{BB962C8B-B14F-4D97-AF65-F5344CB8AC3E}">
        <p14:creationId xmlns:p14="http://schemas.microsoft.com/office/powerpoint/2010/main" val="37950165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8E5CD-AB07-EB4A-9217-7CB15E6EA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 Class Activation Mapping (</a:t>
            </a:r>
            <a:r>
              <a:rPr lang="en-US" dirty="0" err="1"/>
              <a:t>GradCAM</a:t>
            </a:r>
            <a:r>
              <a:rPr lang="en-US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D45BE8-5185-214E-A5F8-6B441E242162}"/>
              </a:ext>
            </a:extLst>
          </p:cNvPr>
          <p:cNvSpPr txBox="1"/>
          <p:nvPr/>
        </p:nvSpPr>
        <p:spPr>
          <a:xfrm>
            <a:off x="429768" y="1107440"/>
            <a:ext cx="11335512" cy="13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+mn-lt"/>
              </a:rPr>
              <a:t>GradCAM</a:t>
            </a:r>
            <a:r>
              <a:rPr lang="en-US" sz="2000" dirty="0">
                <a:latin typeface="+mn-lt"/>
              </a:rPr>
              <a:t> provides mapping between the the model output to the features in the input that the model thinks are the most relevant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Extracts the most active features in the last convolutional layer and maps them back to the input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4182E9-F3C0-5846-B594-9AFB84FC4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054" y="2549557"/>
            <a:ext cx="8028940" cy="308805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548C170-831D-8540-87CF-98855F3BBEA2}"/>
              </a:ext>
            </a:extLst>
          </p:cNvPr>
          <p:cNvSpPr/>
          <p:nvPr/>
        </p:nvSpPr>
        <p:spPr>
          <a:xfrm>
            <a:off x="7537250" y="5499111"/>
            <a:ext cx="25747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+mn-lt"/>
              </a:rPr>
              <a:t>https://</a:t>
            </a:r>
            <a:r>
              <a:rPr lang="en-US" sz="1200" dirty="0" err="1">
                <a:latin typeface="+mn-lt"/>
              </a:rPr>
              <a:t>arxiv.org</a:t>
            </a:r>
            <a:r>
              <a:rPr lang="en-US" sz="1200" dirty="0">
                <a:latin typeface="+mn-lt"/>
              </a:rPr>
              <a:t>/abs/1610.02391</a:t>
            </a:r>
          </a:p>
        </p:txBody>
      </p:sp>
    </p:spTree>
    <p:extLst>
      <p:ext uri="{BB962C8B-B14F-4D97-AF65-F5344CB8AC3E}">
        <p14:creationId xmlns:p14="http://schemas.microsoft.com/office/powerpoint/2010/main" val="176992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8E5CD-AB07-EB4A-9217-7CB15E6EA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Fault Classification using </a:t>
            </a:r>
            <a:r>
              <a:rPr lang="en-US" dirty="0" err="1"/>
              <a:t>GradCAM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D03F08-2EE2-9B48-9EFC-DF1CF272E155}"/>
              </a:ext>
            </a:extLst>
          </p:cNvPr>
          <p:cNvSpPr txBox="1"/>
          <p:nvPr/>
        </p:nvSpPr>
        <p:spPr>
          <a:xfrm>
            <a:off x="348488" y="1072286"/>
            <a:ext cx="11762232" cy="8053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Applied </a:t>
            </a:r>
            <a:r>
              <a:rPr lang="en-US" sz="2000" dirty="0" err="1">
                <a:latin typeface="+mn-lt"/>
              </a:rPr>
              <a:t>GradCAM</a:t>
            </a:r>
            <a:r>
              <a:rPr lang="en-US" sz="2000" dirty="0">
                <a:latin typeface="+mn-lt"/>
              </a:rPr>
              <a:t> on SNN model trained to predict Errant Beam Pulses</a:t>
            </a:r>
          </a:p>
          <a:p>
            <a:pPr marL="285750" indent="-285750">
              <a:spcAft>
                <a:spcPts val="1000"/>
              </a:spcAft>
              <a:buFont typeface="Arial"/>
              <a:buChar char="•"/>
              <a:defRPr/>
            </a:pPr>
            <a:r>
              <a:rPr lang="en-US" sz="2000" dirty="0">
                <a:latin typeface="+mn-lt"/>
              </a:rPr>
              <a:t>It identified sections of the waveform most relevant for a particular decision from the model</a:t>
            </a:r>
            <a:endParaRPr lang="en-US" sz="2000" dirty="0">
              <a:latin typeface="+mn-lt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7B9514-94C1-FB4D-B5A5-AE59BF58C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089085" y="1940560"/>
            <a:ext cx="1551183" cy="306197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0D22AB9-102F-7A4C-A11A-D6AF0C9FE631}"/>
              </a:ext>
            </a:extLst>
          </p:cNvPr>
          <p:cNvSpPr/>
          <p:nvPr/>
        </p:nvSpPr>
        <p:spPr>
          <a:xfrm>
            <a:off x="2162364" y="2570480"/>
            <a:ext cx="3342640" cy="1818640"/>
          </a:xfrm>
          <a:prstGeom prst="roundRect">
            <a:avLst/>
          </a:prstGeom>
          <a:noFill/>
          <a:ln w="19050">
            <a:solidFill>
              <a:schemeClr val="tx1"/>
            </a:solidFill>
            <a:prstDash val="dashDot"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687AF8-4563-EE4B-B391-9E6906BCC0AC}"/>
              </a:ext>
            </a:extLst>
          </p:cNvPr>
          <p:cNvCxnSpPr>
            <a:cxnSpLocks/>
          </p:cNvCxnSpPr>
          <p:nvPr/>
        </p:nvCxnSpPr>
        <p:spPr>
          <a:xfrm flipV="1">
            <a:off x="2053022" y="3150140"/>
            <a:ext cx="280669" cy="1"/>
          </a:xfrm>
          <a:prstGeom prst="straightConnector1">
            <a:avLst/>
          </a:prstGeom>
          <a:ln w="28575">
            <a:solidFill>
              <a:srgbClr val="0070C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FE97F93-CEA2-4E4E-86E4-3D393BD9A911}"/>
              </a:ext>
            </a:extLst>
          </p:cNvPr>
          <p:cNvCxnSpPr/>
          <p:nvPr/>
        </p:nvCxnSpPr>
        <p:spPr>
          <a:xfrm flipV="1">
            <a:off x="2053021" y="3835656"/>
            <a:ext cx="280669" cy="1"/>
          </a:xfrm>
          <a:prstGeom prst="straightConnector1">
            <a:avLst/>
          </a:prstGeom>
          <a:ln w="28575">
            <a:solidFill>
              <a:srgbClr val="0070C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95252C64-364D-AA48-BFDE-44DCAC0FDFF8}"/>
              </a:ext>
            </a:extLst>
          </p:cNvPr>
          <p:cNvCxnSpPr>
            <a:cxnSpLocks/>
            <a:stCxn id="14" idx="3"/>
          </p:cNvCxnSpPr>
          <p:nvPr/>
        </p:nvCxnSpPr>
        <p:spPr>
          <a:xfrm flipH="1">
            <a:off x="4406768" y="3479800"/>
            <a:ext cx="1098236" cy="1371844"/>
          </a:xfrm>
          <a:prstGeom prst="bentConnector4">
            <a:avLst>
              <a:gd name="adj1" fmla="val -20815"/>
              <a:gd name="adj2" fmla="val 99435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8B823BF-015E-5346-B4E6-DCD62BB13E1E}"/>
              </a:ext>
            </a:extLst>
          </p:cNvPr>
          <p:cNvSpPr txBox="1"/>
          <p:nvPr/>
        </p:nvSpPr>
        <p:spPr>
          <a:xfrm>
            <a:off x="4631854" y="4956808"/>
            <a:ext cx="1342034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latin typeface="+mn-lt"/>
              </a:rPr>
              <a:t>GradCAM</a:t>
            </a:r>
            <a:endParaRPr lang="en-US" dirty="0">
              <a:latin typeface="+mn-lt"/>
            </a:endParaRPr>
          </a:p>
        </p:txBody>
      </p: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2C6CE980-0FF1-BF4E-8994-BD9086AD7534}"/>
              </a:ext>
            </a:extLst>
          </p:cNvPr>
          <p:cNvCxnSpPr>
            <a:cxnSpLocks/>
            <a:stCxn id="53" idx="1"/>
          </p:cNvCxnSpPr>
          <p:nvPr/>
        </p:nvCxnSpPr>
        <p:spPr>
          <a:xfrm rot="10800000" flipH="1" flipV="1">
            <a:off x="429767" y="3140966"/>
            <a:ext cx="2002023" cy="1710678"/>
          </a:xfrm>
          <a:prstGeom prst="bentConnector3">
            <a:avLst>
              <a:gd name="adj1" fmla="val -11418"/>
            </a:avLst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8BB5A04D-61CB-BD41-A935-7B43344AA2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420"/>
          <a:stretch/>
        </p:blipFill>
        <p:spPr>
          <a:xfrm>
            <a:off x="6043202" y="2695953"/>
            <a:ext cx="5811802" cy="274482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66DB9C2B-2A20-C647-A775-9E101549A8B2}"/>
              </a:ext>
            </a:extLst>
          </p:cNvPr>
          <p:cNvSpPr txBox="1"/>
          <p:nvPr/>
        </p:nvSpPr>
        <p:spPr>
          <a:xfrm>
            <a:off x="6546063" y="2478060"/>
            <a:ext cx="516679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Stacked Relevance Vectors (“Before” Pulses)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9E91433-2497-684B-ABA6-CA707B6C7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68" y="2819692"/>
            <a:ext cx="1588597" cy="6425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BFF1B444-2CAE-5149-8903-19DFFC6CD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767" y="3534019"/>
            <a:ext cx="1588597" cy="631703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983625E-56CD-1E48-A4BB-F6FB958C6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7113" y="4514593"/>
            <a:ext cx="1817051" cy="60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596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8E5CD-AB07-EB4A-9217-7CB15E6EA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Fault Classification using </a:t>
            </a:r>
            <a:r>
              <a:rPr lang="en-US" dirty="0" err="1"/>
              <a:t>GradCAM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D03F08-2EE2-9B48-9EFC-DF1CF272E155}"/>
              </a:ext>
            </a:extLst>
          </p:cNvPr>
          <p:cNvSpPr txBox="1"/>
          <p:nvPr/>
        </p:nvSpPr>
        <p:spPr>
          <a:xfrm>
            <a:off x="338328" y="1023785"/>
            <a:ext cx="11762232" cy="774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The salient feature vectors are reduced to 2-dimensional space using UMAP* 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Studying how the cluster location from anomalies relate to specific equipment failures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824669-500A-2344-A245-2CAC48D9C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54" y="2267349"/>
            <a:ext cx="3677655" cy="3503266"/>
          </a:xfrm>
          <a:prstGeom prst="rect">
            <a:avLst/>
          </a:prstGeom>
        </p:spPr>
      </p:pic>
      <p:sp>
        <p:nvSpPr>
          <p:cNvPr id="22" name="Right Arrow 21">
            <a:extLst>
              <a:ext uri="{FF2B5EF4-FFF2-40B4-BE49-F238E27FC236}">
                <a16:creationId xmlns:a16="http://schemas.microsoft.com/office/drawing/2014/main" id="{FB2D428A-A569-F34E-B27A-DA71B171DEA0}"/>
              </a:ext>
            </a:extLst>
          </p:cNvPr>
          <p:cNvSpPr/>
          <p:nvPr/>
        </p:nvSpPr>
        <p:spPr>
          <a:xfrm>
            <a:off x="4307623" y="3700343"/>
            <a:ext cx="757967" cy="472965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0E5412-BCD0-4E43-953A-28F16C6CD10F}"/>
              </a:ext>
            </a:extLst>
          </p:cNvPr>
          <p:cNvSpPr txBox="1"/>
          <p:nvPr/>
        </p:nvSpPr>
        <p:spPr>
          <a:xfrm>
            <a:off x="607350" y="2047802"/>
            <a:ext cx="1739579" cy="3416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Normal Pulses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74499C-838B-614D-AE17-FC2770F76608}"/>
              </a:ext>
            </a:extLst>
          </p:cNvPr>
          <p:cNvSpPr txBox="1"/>
          <p:nvPr/>
        </p:nvSpPr>
        <p:spPr>
          <a:xfrm>
            <a:off x="607350" y="3867963"/>
            <a:ext cx="185820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”Before” Pulses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96D0BA-ECBD-E544-8205-3208750E841A}"/>
              </a:ext>
            </a:extLst>
          </p:cNvPr>
          <p:cNvSpPr txBox="1"/>
          <p:nvPr/>
        </p:nvSpPr>
        <p:spPr>
          <a:xfrm>
            <a:off x="10253580" y="6177636"/>
            <a:ext cx="1846980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latin typeface="+mn-lt"/>
              </a:rPr>
              <a:t>* https://</a:t>
            </a:r>
            <a:r>
              <a:rPr lang="en-US" sz="800" dirty="0" err="1">
                <a:latin typeface="+mn-lt"/>
              </a:rPr>
              <a:t>arxiv.org</a:t>
            </a:r>
            <a:r>
              <a:rPr lang="en-US" sz="800" dirty="0">
                <a:latin typeface="+mn-lt"/>
              </a:rPr>
              <a:t>/abs/1802.03426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584BCB-C8FB-BB48-865C-C89D2B46A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590" y="2218618"/>
            <a:ext cx="70104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112932D-9F6A-284F-B62C-B7AA85B0A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dirty="0"/>
              <a:t>What is Sustainable ML?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0F211F-678C-FF4A-B31A-6F79A15425DB}"/>
              </a:ext>
            </a:extLst>
          </p:cNvPr>
          <p:cNvSpPr txBox="1"/>
          <p:nvPr/>
        </p:nvSpPr>
        <p:spPr>
          <a:xfrm>
            <a:off x="543910" y="1308538"/>
            <a:ext cx="701565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Developing a maintainable framework for machine learning projects enabling:</a:t>
            </a:r>
          </a:p>
          <a:p>
            <a:pPr marL="285750" indent="-28575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Model lineage (version control)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Tracking model hyperparameters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Updating model per new data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Routine tests to verify model validity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Improving model with new features</a:t>
            </a:r>
          </a:p>
          <a:p>
            <a:pPr marL="285750" indent="-285750" algn="l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</p:txBody>
      </p:sp>
      <p:pic>
        <p:nvPicPr>
          <p:cNvPr id="6" name="Picture 6" descr="Machine Learning Life Cycle">
            <a:extLst>
              <a:ext uri="{FF2B5EF4-FFF2-40B4-BE49-F238E27FC236}">
                <a16:creationId xmlns:a16="http://schemas.microsoft.com/office/drawing/2014/main" id="{07FB8EF2-95FE-234C-8903-1D0918F40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920" y="1442545"/>
            <a:ext cx="3790592" cy="3752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449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3">
            <a:extLst>
              <a:ext uri="{FF2B5EF4-FFF2-40B4-BE49-F238E27FC236}">
                <a16:creationId xmlns:a16="http://schemas.microsoft.com/office/drawing/2014/main" id="{6EF0D0AC-7617-2243-8E7B-3CDE4413090E}"/>
              </a:ext>
            </a:extLst>
          </p:cNvPr>
          <p:cNvSpPr/>
          <p:nvPr/>
        </p:nvSpPr>
        <p:spPr>
          <a:xfrm>
            <a:off x="774583" y="2001586"/>
            <a:ext cx="1500351" cy="1436232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</a:rPr>
              <a:t>File Server</a:t>
            </a:r>
          </a:p>
          <a:p>
            <a:pPr algn="ctr">
              <a:lnSpc>
                <a:spcPct val="90000"/>
              </a:lnSpc>
            </a:pPr>
            <a:endParaRPr lang="en-US" sz="1400" b="1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endParaRPr lang="en-US" sz="1400" b="1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4425A829-3DB7-2246-AE69-8ED0A862B228}"/>
              </a:ext>
            </a:extLst>
          </p:cNvPr>
          <p:cNvSpPr/>
          <p:nvPr/>
        </p:nvSpPr>
        <p:spPr>
          <a:xfrm>
            <a:off x="866173" y="2611045"/>
            <a:ext cx="1346069" cy="64412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</a:rPr>
              <a:t>ML GUI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1CCB09E-01CB-A647-8A80-CCB6EEE8256E}"/>
              </a:ext>
            </a:extLst>
          </p:cNvPr>
          <p:cNvGrpSpPr/>
          <p:nvPr/>
        </p:nvGrpSpPr>
        <p:grpSpPr>
          <a:xfrm>
            <a:off x="2723599" y="1625163"/>
            <a:ext cx="1500351" cy="1436232"/>
            <a:chOff x="8728893" y="3773534"/>
            <a:chExt cx="1500351" cy="1436232"/>
          </a:xfrm>
        </p:grpSpPr>
        <p:sp>
          <p:nvSpPr>
            <p:cNvPr id="8" name="Rectangle: Rounded Corners 39">
              <a:extLst>
                <a:ext uri="{FF2B5EF4-FFF2-40B4-BE49-F238E27FC236}">
                  <a16:creationId xmlns:a16="http://schemas.microsoft.com/office/drawing/2014/main" id="{E10CA178-E97A-6E43-997E-22E1C0BC4C0C}"/>
                </a:ext>
              </a:extLst>
            </p:cNvPr>
            <p:cNvSpPr/>
            <p:nvPr/>
          </p:nvSpPr>
          <p:spPr>
            <a:xfrm>
              <a:off x="8728893" y="3773534"/>
              <a:ext cx="1500351" cy="1436232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 w="38100">
              <a:solidFill>
                <a:schemeClr val="bg2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400" b="1" dirty="0">
                <a:solidFill>
                  <a:schemeClr val="tx1"/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en-US" sz="1400" b="1" dirty="0">
                <a:solidFill>
                  <a:schemeClr val="tx1"/>
                </a:solidFill>
              </a:endParaRPr>
            </a:p>
            <a:p>
              <a:pPr algn="ctr">
                <a:lnSpc>
                  <a:spcPct val="90000"/>
                </a:lnSpc>
              </a:pPr>
              <a:endParaRPr lang="en-US" sz="1400" b="1" dirty="0">
                <a:solidFill>
                  <a:schemeClr val="tx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n-US" sz="1400" b="1" dirty="0">
                  <a:solidFill>
                    <a:schemeClr val="tx1"/>
                  </a:solidFill>
                </a:rPr>
                <a:t>Cloud VM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D50B781-9208-0C46-BB44-0C42E1E1431B}"/>
                </a:ext>
              </a:extLst>
            </p:cNvPr>
            <p:cNvGrpSpPr/>
            <p:nvPr/>
          </p:nvGrpSpPr>
          <p:grpSpPr>
            <a:xfrm>
              <a:off x="8806033" y="3900709"/>
              <a:ext cx="1346069" cy="512381"/>
              <a:chOff x="2573737" y="2112073"/>
              <a:chExt cx="1346069" cy="512381"/>
            </a:xfrm>
          </p:grpSpPr>
          <p:sp>
            <p:nvSpPr>
              <p:cNvPr id="10" name="Rectangle: Rounded Corners 7">
                <a:extLst>
                  <a:ext uri="{FF2B5EF4-FFF2-40B4-BE49-F238E27FC236}">
                    <a16:creationId xmlns:a16="http://schemas.microsoft.com/office/drawing/2014/main" id="{9EA0DC2D-4C90-4346-830A-462CB278506B}"/>
                  </a:ext>
                </a:extLst>
              </p:cNvPr>
              <p:cNvSpPr/>
              <p:nvPr/>
            </p:nvSpPr>
            <p:spPr>
              <a:xfrm>
                <a:off x="2573737" y="2112073"/>
                <a:ext cx="1346069" cy="512381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 w="38100">
                <a:noFill/>
                <a:miter lim="800000"/>
              </a:ln>
              <a:effectLst/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400" b="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1" name="Picture 4" descr="MLflow Components">
                <a:extLst>
                  <a:ext uri="{FF2B5EF4-FFF2-40B4-BE49-F238E27FC236}">
                    <a16:creationId xmlns:a16="http://schemas.microsoft.com/office/drawing/2014/main" id="{9EDC1E33-9018-CD48-9C6E-998164FFAF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302" r="27578" b="67046"/>
              <a:stretch/>
            </p:blipFill>
            <p:spPr bwMode="auto">
              <a:xfrm>
                <a:off x="2778761" y="2192543"/>
                <a:ext cx="977463" cy="3647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88761C2-F1E8-5F46-BCDD-6743E9536947}"/>
              </a:ext>
            </a:extLst>
          </p:cNvPr>
          <p:cNvGrpSpPr/>
          <p:nvPr/>
        </p:nvGrpSpPr>
        <p:grpSpPr>
          <a:xfrm>
            <a:off x="1340279" y="3255171"/>
            <a:ext cx="1356086" cy="1546202"/>
            <a:chOff x="3836432" y="4099576"/>
            <a:chExt cx="1356086" cy="1546202"/>
          </a:xfrm>
        </p:grpSpPr>
        <p:sp>
          <p:nvSpPr>
            <p:cNvPr id="30" name="Arrow: Bent-Up 37">
              <a:extLst>
                <a:ext uri="{FF2B5EF4-FFF2-40B4-BE49-F238E27FC236}">
                  <a16:creationId xmlns:a16="http://schemas.microsoft.com/office/drawing/2014/main" id="{57FC64B4-93F3-794A-B0ED-2118806B5207}"/>
                </a:ext>
              </a:extLst>
            </p:cNvPr>
            <p:cNvSpPr/>
            <p:nvPr/>
          </p:nvSpPr>
          <p:spPr>
            <a:xfrm rot="5400000">
              <a:off x="3741374" y="4194634"/>
              <a:ext cx="1546202" cy="1356086"/>
            </a:xfrm>
            <a:prstGeom prst="bentUpArrow">
              <a:avLst>
                <a:gd name="adj1" fmla="val 20860"/>
                <a:gd name="adj2" fmla="val 25000"/>
                <a:gd name="adj3" fmla="val 25000"/>
              </a:avLst>
            </a:prstGeom>
            <a:solidFill>
              <a:schemeClr val="accent1"/>
            </a:solidFill>
            <a:ln w="38100">
              <a:solidFill>
                <a:schemeClr val="accent1"/>
              </a:solidFill>
              <a:miter lim="800000"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90000"/>
                </a:lnSpc>
              </a:pP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9124FB2-FD68-6F4F-AB96-C302767F9674}"/>
                </a:ext>
              </a:extLst>
            </p:cNvPr>
            <p:cNvSpPr txBox="1"/>
            <p:nvPr/>
          </p:nvSpPr>
          <p:spPr>
            <a:xfrm>
              <a:off x="3857800" y="5160165"/>
              <a:ext cx="1134207" cy="3416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b="1" dirty="0">
                  <a:latin typeface="+mn-lt"/>
                </a:rPr>
                <a:t>Docker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0AD193B5-5378-AD46-A477-4AFB253FA32A}"/>
              </a:ext>
            </a:extLst>
          </p:cNvPr>
          <p:cNvSpPr txBox="1"/>
          <p:nvPr/>
        </p:nvSpPr>
        <p:spPr>
          <a:xfrm rot="2700000">
            <a:off x="2025895" y="3258014"/>
            <a:ext cx="13954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+mn-lt"/>
              </a:rPr>
              <a:t>Data</a:t>
            </a:r>
            <a:endParaRPr lang="en-US" b="1" dirty="0"/>
          </a:p>
        </p:txBody>
      </p:sp>
      <p:sp>
        <p:nvSpPr>
          <p:cNvPr id="37" name="Arrow: U-Turn 40">
            <a:extLst>
              <a:ext uri="{FF2B5EF4-FFF2-40B4-BE49-F238E27FC236}">
                <a16:creationId xmlns:a16="http://schemas.microsoft.com/office/drawing/2014/main" id="{09B9F453-10F7-3142-B173-F7619CD940B4}"/>
              </a:ext>
            </a:extLst>
          </p:cNvPr>
          <p:cNvSpPr/>
          <p:nvPr/>
        </p:nvSpPr>
        <p:spPr>
          <a:xfrm rot="16200000" flipV="1">
            <a:off x="3318299" y="2600969"/>
            <a:ext cx="2965462" cy="119046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chemeClr val="accent1"/>
          </a:solidFill>
          <a:ln w="38100">
            <a:solidFill>
              <a:schemeClr val="accent1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FBE9285-128F-EB44-A43E-C8D2792A361E}"/>
              </a:ext>
            </a:extLst>
          </p:cNvPr>
          <p:cNvSpPr txBox="1"/>
          <p:nvPr/>
        </p:nvSpPr>
        <p:spPr>
          <a:xfrm rot="5400000">
            <a:off x="4264613" y="3352575"/>
            <a:ext cx="196057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latin typeface="+mn-lt"/>
              </a:rPr>
              <a:t>Proxy Logger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A8553F1-3254-3743-8134-42B9A8E48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9198" y="3854369"/>
            <a:ext cx="5562752" cy="25837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DD896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F46DEF8-F2CE-4942-967E-7D3CC175A2CE}"/>
              </a:ext>
            </a:extLst>
          </p:cNvPr>
          <p:cNvCxnSpPr>
            <a:cxnSpLocks/>
          </p:cNvCxnSpPr>
          <p:nvPr/>
        </p:nvCxnSpPr>
        <p:spPr>
          <a:xfrm>
            <a:off x="4109389" y="1749917"/>
            <a:ext cx="2035378" cy="2142061"/>
          </a:xfrm>
          <a:prstGeom prst="line">
            <a:avLst/>
          </a:prstGeom>
          <a:ln w="28575">
            <a:solidFill>
              <a:srgbClr val="FDD89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18F4CD5-7973-3740-85A5-BCFB0FDCBFE0}"/>
              </a:ext>
            </a:extLst>
          </p:cNvPr>
          <p:cNvCxnSpPr>
            <a:cxnSpLocks/>
          </p:cNvCxnSpPr>
          <p:nvPr/>
        </p:nvCxnSpPr>
        <p:spPr>
          <a:xfrm>
            <a:off x="4146808" y="2238209"/>
            <a:ext cx="1960540" cy="4195919"/>
          </a:xfrm>
          <a:prstGeom prst="line">
            <a:avLst/>
          </a:prstGeom>
          <a:ln w="28575">
            <a:solidFill>
              <a:srgbClr val="FDD896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99594F99-B28B-1B4D-8F8D-B7AAD4E66C2B}"/>
              </a:ext>
            </a:extLst>
          </p:cNvPr>
          <p:cNvSpPr txBox="1"/>
          <p:nvPr/>
        </p:nvSpPr>
        <p:spPr>
          <a:xfrm>
            <a:off x="6144767" y="3437818"/>
            <a:ext cx="4499170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i="1" dirty="0" err="1">
                <a:solidFill>
                  <a:schemeClr val="accent4">
                    <a:lumMod val="75000"/>
                  </a:schemeClr>
                </a:solidFill>
                <a:latin typeface="+mn-lt"/>
              </a:rPr>
              <a:t>MLflow’s</a:t>
            </a:r>
            <a:r>
              <a:rPr lang="en-US" b="1" i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 browser-based interface</a:t>
            </a:r>
          </a:p>
        </p:txBody>
      </p:sp>
      <p:sp>
        <p:nvSpPr>
          <p:cNvPr id="43" name="TextBox 32">
            <a:extLst>
              <a:ext uri="{FF2B5EF4-FFF2-40B4-BE49-F238E27FC236}">
                <a16:creationId xmlns:a16="http://schemas.microsoft.com/office/drawing/2014/main" id="{7BD092DB-A937-3046-A485-E16D80330129}"/>
              </a:ext>
            </a:extLst>
          </p:cNvPr>
          <p:cNvSpPr txBox="1"/>
          <p:nvPr/>
        </p:nvSpPr>
        <p:spPr>
          <a:xfrm>
            <a:off x="6264570" y="1004194"/>
            <a:ext cx="5749852" cy="231858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Streamlined data processing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Easy model generation and training for non-ML experts with an application</a:t>
            </a:r>
          </a:p>
          <a:p>
            <a:pPr marL="285750" indent="-28575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n-lt"/>
              </a:rPr>
              <a:t>Dockerized</a:t>
            </a:r>
            <a:r>
              <a:rPr lang="en-US" sz="1600" dirty="0">
                <a:latin typeface="+mn-lt"/>
              </a:rPr>
              <a:t> parallel training on GPUs (efficient training)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+mn-lt"/>
              </a:rPr>
              <a:t>MLflow</a:t>
            </a:r>
            <a:r>
              <a:rPr lang="en-US" sz="1600" dirty="0">
                <a:latin typeface="+mn-lt"/>
              </a:rPr>
              <a:t> hosted on Cloud VM for organized  and multi-user model tracking</a:t>
            </a:r>
          </a:p>
          <a:p>
            <a:pPr marL="342900" indent="-3429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n-lt"/>
              </a:rPr>
              <a:t>Scalable with more models, use cases, projects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71A08859-5C7F-D64A-A355-8BF2B2FF9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b="1" dirty="0"/>
              <a:t>Sustainable ML for SNS with </a:t>
            </a:r>
            <a:r>
              <a:rPr lang="en-US" b="1" dirty="0" err="1"/>
              <a:t>MLflow</a:t>
            </a:r>
            <a:endParaRPr lang="en-US" b="1" dirty="0"/>
          </a:p>
        </p:txBody>
      </p:sp>
      <p:sp>
        <p:nvSpPr>
          <p:cNvPr id="45" name="Rectangle: Rounded Corners 5">
            <a:extLst>
              <a:ext uri="{FF2B5EF4-FFF2-40B4-BE49-F238E27FC236}">
                <a16:creationId xmlns:a16="http://schemas.microsoft.com/office/drawing/2014/main" id="{ED91DAAE-73C0-0041-BBE6-5AABD88A78D7}"/>
              </a:ext>
            </a:extLst>
          </p:cNvPr>
          <p:cNvSpPr/>
          <p:nvPr/>
        </p:nvSpPr>
        <p:spPr>
          <a:xfrm>
            <a:off x="2705449" y="3997496"/>
            <a:ext cx="1500351" cy="98534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</a:rPr>
              <a:t>Computing Server</a:t>
            </a:r>
          </a:p>
        </p:txBody>
      </p:sp>
      <p:sp>
        <p:nvSpPr>
          <p:cNvPr id="34" name="Arrow: Down 34">
            <a:extLst>
              <a:ext uri="{FF2B5EF4-FFF2-40B4-BE49-F238E27FC236}">
                <a16:creationId xmlns:a16="http://schemas.microsoft.com/office/drawing/2014/main" id="{122A09E5-7C57-F14F-BA7C-CB867C4C36C9}"/>
              </a:ext>
            </a:extLst>
          </p:cNvPr>
          <p:cNvSpPr/>
          <p:nvPr/>
        </p:nvSpPr>
        <p:spPr>
          <a:xfrm rot="18900000">
            <a:off x="2358262" y="3232033"/>
            <a:ext cx="378476" cy="929856"/>
          </a:xfrm>
          <a:prstGeom prst="downArrow">
            <a:avLst/>
          </a:prstGeom>
          <a:solidFill>
            <a:schemeClr val="tx1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43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BD700D1-526D-F54B-B4E4-D5C40F1A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b="1" dirty="0"/>
              <a:t>Online system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3D293D-4B35-3043-AA40-B30C8E16EC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136" y="844679"/>
            <a:ext cx="4112829" cy="5082187"/>
          </a:xfrm>
        </p:spPr>
        <p:txBody>
          <a:bodyPr/>
          <a:lstStyle/>
          <a:p>
            <a:r>
              <a:rPr lang="en-US" sz="2000" dirty="0">
                <a:latin typeface="+mj-lt"/>
              </a:rPr>
              <a:t>Upcoming pulse type decision (good or bad) must be made between pulses (≈15 milliseconds)</a:t>
            </a:r>
          </a:p>
          <a:p>
            <a:r>
              <a:rPr lang="en-US" sz="2000" dirty="0">
                <a:latin typeface="+mj-lt"/>
              </a:rPr>
              <a:t>Random Forest on LabVIEW FPGA</a:t>
            </a:r>
          </a:p>
          <a:p>
            <a:pPr lvl="1"/>
            <a:r>
              <a:rPr lang="en-US" sz="1800" dirty="0">
                <a:latin typeface="+mj-lt"/>
              </a:rPr>
              <a:t>Developed by ORNL collaborators</a:t>
            </a:r>
          </a:p>
          <a:p>
            <a:r>
              <a:rPr lang="en-US" sz="2000" dirty="0">
                <a:latin typeface="+mj-lt"/>
              </a:rPr>
              <a:t>Siamese twin on LabVIEW RT DCML and Unix ML Server</a:t>
            </a:r>
          </a:p>
          <a:p>
            <a:r>
              <a:rPr lang="en-US" sz="2000" dirty="0">
                <a:latin typeface="+mj-lt"/>
              </a:rPr>
              <a:t>DCML feeds data for machine learning training and inference while the original DCM still protects the machine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E5F06F-41FF-3C48-97B9-2EFF747CA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436" y="695389"/>
            <a:ext cx="7861564" cy="5231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87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2D566-82E7-4D99-A523-A86F2AD9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25EAC1-A3BB-B348-9B00-B8CA4582D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77100"/>
            <a:ext cx="11430000" cy="5281460"/>
          </a:xfrm>
        </p:spPr>
        <p:txBody>
          <a:bodyPr/>
          <a:lstStyle/>
          <a:p>
            <a:r>
              <a:rPr lang="en-US" dirty="0"/>
              <a:t>Uncertainty Quantification in Deep Learning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Errant Beam Prediction at SNS Accelerator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Processing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Siamese Model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Uncertainty Aware Siamese Classifier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Equipment Fault Classification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Online Deployment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Future Roadmap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Uncertainty Aware Booster Surrogate for FNAL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Uncertainty Aware Deep Regression with single inference</a:t>
            </a:r>
          </a:p>
        </p:txBody>
      </p:sp>
    </p:spTree>
    <p:extLst>
      <p:ext uri="{BB962C8B-B14F-4D97-AF65-F5344CB8AC3E}">
        <p14:creationId xmlns:p14="http://schemas.microsoft.com/office/powerpoint/2010/main" val="608819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B42AD-94E2-DF40-9E40-05254A3E3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020" y="121377"/>
            <a:ext cx="2734635" cy="147056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4B45CD-2B24-A240-B861-92535C45687E}"/>
              </a:ext>
            </a:extLst>
          </p:cNvPr>
          <p:cNvSpPr txBox="1"/>
          <p:nvPr/>
        </p:nvSpPr>
        <p:spPr>
          <a:xfrm>
            <a:off x="3794114" y="1661179"/>
            <a:ext cx="3335281" cy="4801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400">
                <a:solidFill>
                  <a:srgbClr val="276970"/>
                </a:solidFill>
              </a:defRPr>
            </a:lvl1pPr>
          </a:lstStyle>
          <a:p>
            <a:pPr algn="ctr"/>
            <a:r>
              <a:rPr lang="en-US" sz="1400" dirty="0">
                <a:latin typeface="Century Gothic" panose="020B0502020202020204" pitchFamily="34" charset="0"/>
              </a:rPr>
              <a:t>DCML live results (Siamese/RF upstream/downstream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78085-6C5A-2D44-857B-B4F18676F48F}"/>
              </a:ext>
            </a:extLst>
          </p:cNvPr>
          <p:cNvSpPr txBox="1"/>
          <p:nvPr/>
        </p:nvSpPr>
        <p:spPr>
          <a:xfrm>
            <a:off x="3629463" y="6191913"/>
            <a:ext cx="3730607" cy="2862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400">
                <a:solidFill>
                  <a:srgbClr val="276970"/>
                </a:solidFill>
              </a:defRPr>
            </a:lvl1pPr>
          </a:lstStyle>
          <a:p>
            <a:pPr algn="ctr"/>
            <a:r>
              <a:rPr lang="en-US" sz="1400" dirty="0">
                <a:latin typeface="Century Gothic" panose="020B0502020202020204" pitchFamily="34" charset="0"/>
              </a:rPr>
              <a:t>ML Server Results Control Room Screen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6D732A-EF17-9442-B8B3-424382376906}"/>
              </a:ext>
            </a:extLst>
          </p:cNvPr>
          <p:cNvGrpSpPr/>
          <p:nvPr/>
        </p:nvGrpSpPr>
        <p:grpSpPr>
          <a:xfrm>
            <a:off x="8469612" y="3352599"/>
            <a:ext cx="2904314" cy="2428662"/>
            <a:chOff x="3804150" y="3346643"/>
            <a:chExt cx="1972373" cy="16629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FD354D-5FF9-C845-AB51-1AF49D6B2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" t="9190" r="35846" b="42165"/>
            <a:stretch/>
          </p:blipFill>
          <p:spPr>
            <a:xfrm>
              <a:off x="3804150" y="3346643"/>
              <a:ext cx="1832112" cy="1662940"/>
            </a:xfrm>
            <a:prstGeom prst="rect">
              <a:avLst/>
            </a:prstGeom>
            <a:noFill/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7A21D04-C442-8C48-A9CC-3C451798E21C}"/>
                </a:ext>
              </a:extLst>
            </p:cNvPr>
            <p:cNvSpPr txBox="1"/>
            <p:nvPr/>
          </p:nvSpPr>
          <p:spPr>
            <a:xfrm>
              <a:off x="5119253" y="4629587"/>
              <a:ext cx="65727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900"/>
                </a:spcAft>
              </a:pPr>
              <a:r>
                <a:rPr lang="en-US" sz="1400" b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1 Hz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70A5AF6-57FD-A244-B95A-5B78852199A3}"/>
                </a:ext>
              </a:extLst>
            </p:cNvPr>
            <p:cNvSpPr txBox="1"/>
            <p:nvPr/>
          </p:nvSpPr>
          <p:spPr>
            <a:xfrm>
              <a:off x="4147599" y="4629587"/>
              <a:ext cx="657270" cy="30777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spcAft>
                  <a:spcPts val="900"/>
                </a:spcAft>
              </a:pPr>
              <a:r>
                <a:rPr lang="en-US" sz="1400" b="1" dirty="0">
                  <a:solidFill>
                    <a:schemeClr val="bg2"/>
                  </a:solidFill>
                  <a:latin typeface="Century Gothic" panose="020B0502020202020204" pitchFamily="34" charset="0"/>
                </a:rPr>
                <a:t>60 Hz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265A415-1E3B-674C-9DFC-34F323585ED0}"/>
              </a:ext>
            </a:extLst>
          </p:cNvPr>
          <p:cNvGrpSpPr/>
          <p:nvPr/>
        </p:nvGrpSpPr>
        <p:grpSpPr>
          <a:xfrm>
            <a:off x="4096983" y="2358136"/>
            <a:ext cx="2801553" cy="3762568"/>
            <a:chOff x="3781948" y="2720986"/>
            <a:chExt cx="2478180" cy="369900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8C774A6-B562-A14A-800F-F7FBD8C775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1250" b="14668"/>
            <a:stretch/>
          </p:blipFill>
          <p:spPr>
            <a:xfrm>
              <a:off x="3781948" y="2720986"/>
              <a:ext cx="2478180" cy="3699002"/>
            </a:xfrm>
            <a:prstGeom prst="rect">
              <a:avLst/>
            </a:prstGeom>
            <a:noFill/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E08226-20D9-2A4F-8C78-A187CE20090C}"/>
                </a:ext>
              </a:extLst>
            </p:cNvPr>
            <p:cNvSpPr txBox="1"/>
            <p:nvPr/>
          </p:nvSpPr>
          <p:spPr>
            <a:xfrm>
              <a:off x="4305059" y="5610373"/>
              <a:ext cx="1426664" cy="523220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1400" dirty="0">
                  <a:latin typeface="Century Gothic" panose="020B0502020202020204" pitchFamily="34" charset="0"/>
                </a:rPr>
                <a:t>Similar = 0</a:t>
              </a:r>
            </a:p>
            <a:p>
              <a:pPr>
                <a:spcAft>
                  <a:spcPts val="0"/>
                </a:spcAft>
              </a:pPr>
              <a:r>
                <a:rPr lang="en-US" sz="1400" dirty="0">
                  <a:latin typeface="Century Gothic" panose="020B0502020202020204" pitchFamily="34" charset="0"/>
                </a:rPr>
                <a:t>Dissimilar = 1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0E10750-6748-8D45-A2EF-65EFC9E5570B}"/>
              </a:ext>
            </a:extLst>
          </p:cNvPr>
          <p:cNvSpPr txBox="1"/>
          <p:nvPr/>
        </p:nvSpPr>
        <p:spPr>
          <a:xfrm>
            <a:off x="392687" y="893786"/>
            <a:ext cx="3588883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900"/>
              </a:spcAft>
            </a:pPr>
            <a:r>
              <a:rPr lang="en-US" sz="2000" b="1" dirty="0">
                <a:latin typeface="Century Gothic" panose="020B0502020202020204" pitchFamily="34" charset="0"/>
              </a:rPr>
              <a:t>DCML:</a:t>
            </a:r>
            <a:endParaRPr lang="en-US" sz="2000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Can run up to 4 deterministic SNN inferences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DB0AE5-4F71-AF41-B9DE-5E130262B7D0}"/>
              </a:ext>
            </a:extLst>
          </p:cNvPr>
          <p:cNvSpPr txBox="1"/>
          <p:nvPr/>
        </p:nvSpPr>
        <p:spPr>
          <a:xfrm>
            <a:off x="8290631" y="5845211"/>
            <a:ext cx="3108317" cy="4801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2400">
                <a:solidFill>
                  <a:srgbClr val="2769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400" dirty="0"/>
              <a:t>1 Hz beam (instead of 60 Hz) is seen as abnormal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1986819-78D1-B24B-A23F-1D385BFDC0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t="10144" r="38697" b="40405"/>
          <a:stretch/>
        </p:blipFill>
        <p:spPr>
          <a:xfrm>
            <a:off x="8520979" y="253043"/>
            <a:ext cx="2534994" cy="2470410"/>
          </a:xfrm>
          <a:prstGeom prst="rect">
            <a:avLst/>
          </a:prstGeom>
          <a:noFill/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E209B4A-914D-CD46-8969-856823B77A90}"/>
              </a:ext>
            </a:extLst>
          </p:cNvPr>
          <p:cNvCxnSpPr>
            <a:cxnSpLocks/>
            <a:stCxn id="12" idx="3"/>
            <a:endCxn id="16" idx="1"/>
          </p:cNvCxnSpPr>
          <p:nvPr/>
        </p:nvCxnSpPr>
        <p:spPr>
          <a:xfrm flipV="1">
            <a:off x="6898536" y="1488248"/>
            <a:ext cx="1622443" cy="2751172"/>
          </a:xfrm>
          <a:prstGeom prst="straightConnector1">
            <a:avLst/>
          </a:prstGeom>
          <a:ln w="47625">
            <a:solidFill>
              <a:schemeClr val="bg1">
                <a:lumMod val="50000"/>
              </a:schemeClr>
            </a:solidFill>
            <a:miter lim="800000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3A8DEA6-066F-7E4F-B61F-B7201E0240FD}"/>
              </a:ext>
            </a:extLst>
          </p:cNvPr>
          <p:cNvCxnSpPr>
            <a:cxnSpLocks/>
            <a:stCxn id="12" idx="3"/>
            <a:endCxn id="8" idx="1"/>
          </p:cNvCxnSpPr>
          <p:nvPr/>
        </p:nvCxnSpPr>
        <p:spPr>
          <a:xfrm>
            <a:off x="6898536" y="4239420"/>
            <a:ext cx="1571076" cy="327510"/>
          </a:xfrm>
          <a:prstGeom prst="straightConnector1">
            <a:avLst/>
          </a:prstGeom>
          <a:ln w="47625">
            <a:solidFill>
              <a:schemeClr val="bg1">
                <a:lumMod val="50000"/>
              </a:schemeClr>
            </a:solidFill>
            <a:miter lim="800000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66F7DF8-09A7-E945-83E6-3B5AE532C0BF}"/>
              </a:ext>
            </a:extLst>
          </p:cNvPr>
          <p:cNvSpPr txBox="1"/>
          <p:nvPr/>
        </p:nvSpPr>
        <p:spPr>
          <a:xfrm>
            <a:off x="7080083" y="3852680"/>
            <a:ext cx="114165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examples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1D13A8-B6D3-C742-B60C-159BEEC87769}"/>
              </a:ext>
            </a:extLst>
          </p:cNvPr>
          <p:cNvSpPr txBox="1"/>
          <p:nvPr/>
        </p:nvSpPr>
        <p:spPr>
          <a:xfrm>
            <a:off x="305352" y="2314241"/>
            <a:ext cx="3295810" cy="3762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US" b="1" dirty="0">
                <a:latin typeface="Century Gothic" panose="020B0502020202020204" pitchFamily="34" charset="0"/>
              </a:rPr>
              <a:t>ML Server:</a:t>
            </a:r>
            <a:endParaRPr lang="en-US" dirty="0">
              <a:latin typeface="Century Gothic" panose="020B0502020202020204" pitchFamily="34" charset="0"/>
            </a:endParaRP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Can run 20 deterministic inferences per pulse at 60 Hz to compare incoming waveform with multiple references (can be normal or abnormal)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Create average similarity to improve results</a:t>
            </a:r>
          </a:p>
          <a:p>
            <a:pPr marL="342900" indent="-3429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entury Gothic" panose="020B0502020202020204" pitchFamily="34" charset="0"/>
              </a:rPr>
              <a:t>Presents results over EPICS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C28DA84-DE19-4A4C-9244-FB96E7AE2932}"/>
              </a:ext>
            </a:extLst>
          </p:cNvPr>
          <p:cNvSpPr txBox="1"/>
          <p:nvPr/>
        </p:nvSpPr>
        <p:spPr>
          <a:xfrm>
            <a:off x="8083010" y="2791249"/>
            <a:ext cx="3720315" cy="4801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2400">
                <a:solidFill>
                  <a:srgbClr val="276970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z="1400" dirty="0"/>
              <a:t>Chopper partial failure is seen as abnormal beam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D5AD09E-20D9-7242-8794-BA6C21690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/>
          <a:p>
            <a:r>
              <a:rPr lang="en-US" b="1" dirty="0"/>
              <a:t>Online results</a:t>
            </a:r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485775A-E200-1B45-ADDB-A179E27C5F60}"/>
              </a:ext>
            </a:extLst>
          </p:cNvPr>
          <p:cNvSpPr/>
          <p:nvPr/>
        </p:nvSpPr>
        <p:spPr>
          <a:xfrm>
            <a:off x="8900719" y="1140903"/>
            <a:ext cx="66232" cy="75501"/>
          </a:xfrm>
          <a:prstGeom prst="ellipse">
            <a:avLst/>
          </a:prstGeom>
          <a:solidFill>
            <a:srgbClr val="0070C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C050657-F591-5045-9FDA-8E7D860EB280}"/>
              </a:ext>
            </a:extLst>
          </p:cNvPr>
          <p:cNvSpPr/>
          <p:nvPr/>
        </p:nvSpPr>
        <p:spPr>
          <a:xfrm>
            <a:off x="9086675" y="1075189"/>
            <a:ext cx="66232" cy="75501"/>
          </a:xfrm>
          <a:prstGeom prst="ellipse">
            <a:avLst/>
          </a:prstGeom>
          <a:solidFill>
            <a:srgbClr val="0070C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82C56FE-F9F0-C24B-B0E5-D69AEB477449}"/>
              </a:ext>
            </a:extLst>
          </p:cNvPr>
          <p:cNvSpPr/>
          <p:nvPr/>
        </p:nvSpPr>
        <p:spPr>
          <a:xfrm>
            <a:off x="9281020" y="950752"/>
            <a:ext cx="66232" cy="75501"/>
          </a:xfrm>
          <a:prstGeom prst="ellipse">
            <a:avLst/>
          </a:prstGeom>
          <a:solidFill>
            <a:srgbClr val="0070C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D9CE364-EEB5-7F44-BD1A-9E052398809B}"/>
              </a:ext>
            </a:extLst>
          </p:cNvPr>
          <p:cNvSpPr/>
          <p:nvPr/>
        </p:nvSpPr>
        <p:spPr>
          <a:xfrm>
            <a:off x="9475365" y="843093"/>
            <a:ext cx="66232" cy="75501"/>
          </a:xfrm>
          <a:prstGeom prst="ellipse">
            <a:avLst/>
          </a:prstGeom>
          <a:solidFill>
            <a:srgbClr val="0070C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CB34BA8-5746-C94C-BE5A-E299831D7947}"/>
              </a:ext>
            </a:extLst>
          </p:cNvPr>
          <p:cNvSpPr/>
          <p:nvPr/>
        </p:nvSpPr>
        <p:spPr>
          <a:xfrm>
            <a:off x="9678099" y="1037438"/>
            <a:ext cx="66232" cy="75501"/>
          </a:xfrm>
          <a:prstGeom prst="ellipse">
            <a:avLst/>
          </a:prstGeom>
          <a:solidFill>
            <a:srgbClr val="0070C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986B489-ED8E-4843-8D44-C7EB6855AF7B}"/>
              </a:ext>
            </a:extLst>
          </p:cNvPr>
          <p:cNvSpPr/>
          <p:nvPr/>
        </p:nvSpPr>
        <p:spPr>
          <a:xfrm>
            <a:off x="9864055" y="602608"/>
            <a:ext cx="66232" cy="75501"/>
          </a:xfrm>
          <a:prstGeom prst="ellipse">
            <a:avLst/>
          </a:prstGeom>
          <a:solidFill>
            <a:srgbClr val="0070C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AB3F2C8-D1C3-494E-8F1B-E6045A11038F}"/>
              </a:ext>
            </a:extLst>
          </p:cNvPr>
          <p:cNvSpPr/>
          <p:nvPr/>
        </p:nvSpPr>
        <p:spPr>
          <a:xfrm>
            <a:off x="10066789" y="520116"/>
            <a:ext cx="66232" cy="75501"/>
          </a:xfrm>
          <a:prstGeom prst="ellipse">
            <a:avLst/>
          </a:prstGeom>
          <a:solidFill>
            <a:srgbClr val="0070C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4AD2842-F5F7-5442-8FCB-8E787F991349}"/>
              </a:ext>
            </a:extLst>
          </p:cNvPr>
          <p:cNvSpPr/>
          <p:nvPr/>
        </p:nvSpPr>
        <p:spPr>
          <a:xfrm>
            <a:off x="10252745" y="454402"/>
            <a:ext cx="66232" cy="75501"/>
          </a:xfrm>
          <a:prstGeom prst="ellipse">
            <a:avLst/>
          </a:prstGeom>
          <a:solidFill>
            <a:srgbClr val="0070C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050D7EE-BAE8-374B-8787-E53872D0EAB3}"/>
              </a:ext>
            </a:extLst>
          </p:cNvPr>
          <p:cNvSpPr/>
          <p:nvPr/>
        </p:nvSpPr>
        <p:spPr>
          <a:xfrm>
            <a:off x="10445692" y="521514"/>
            <a:ext cx="66232" cy="75501"/>
          </a:xfrm>
          <a:prstGeom prst="ellipse">
            <a:avLst/>
          </a:prstGeom>
          <a:solidFill>
            <a:srgbClr val="0070C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C822B4D-4052-3F44-9B4E-9025A15566A3}"/>
              </a:ext>
            </a:extLst>
          </p:cNvPr>
          <p:cNvSpPr/>
          <p:nvPr/>
        </p:nvSpPr>
        <p:spPr>
          <a:xfrm>
            <a:off x="10623259" y="472578"/>
            <a:ext cx="66232" cy="75501"/>
          </a:xfrm>
          <a:prstGeom prst="ellipse">
            <a:avLst/>
          </a:prstGeom>
          <a:solidFill>
            <a:srgbClr val="0070C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BEFEB882-B70B-BE45-AA22-CF27F79BA439}"/>
              </a:ext>
            </a:extLst>
          </p:cNvPr>
          <p:cNvSpPr/>
          <p:nvPr/>
        </p:nvSpPr>
        <p:spPr>
          <a:xfrm>
            <a:off x="10842771" y="499143"/>
            <a:ext cx="66232" cy="75501"/>
          </a:xfrm>
          <a:prstGeom prst="ellipse">
            <a:avLst/>
          </a:prstGeom>
          <a:solidFill>
            <a:srgbClr val="0070C0"/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377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8E032-A5C4-6040-B11F-5EE945595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Forward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88CE57-A9D2-714D-998C-489A3C3C2A73}"/>
              </a:ext>
            </a:extLst>
          </p:cNvPr>
          <p:cNvSpPr txBox="1"/>
          <p:nvPr/>
        </p:nvSpPr>
        <p:spPr>
          <a:xfrm>
            <a:off x="670560" y="1016000"/>
            <a:ext cx="11013440" cy="3328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90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Currently deployed deterministic SNN model will be replaced by Uncertainty Aware SNN</a:t>
            </a:r>
          </a:p>
          <a:p>
            <a:pPr marL="285750" indent="-285750" algn="l">
              <a:lnSpc>
                <a:spcPct val="90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Continue the study on equipment fault classification via </a:t>
            </a:r>
            <a:r>
              <a:rPr lang="en-US" sz="2400" dirty="0" err="1">
                <a:latin typeface="+mn-lt"/>
              </a:rPr>
              <a:t>GradCAM</a:t>
            </a:r>
            <a:r>
              <a:rPr lang="en-US" sz="2400" dirty="0">
                <a:latin typeface="+mn-lt"/>
              </a:rPr>
              <a:t> and SNN model</a:t>
            </a:r>
          </a:p>
          <a:p>
            <a:pPr marL="285750" indent="-285750" algn="l">
              <a:lnSpc>
                <a:spcPct val="90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Because SNN focuses on similarity, it is sensitive to changes in the beam configuration</a:t>
            </a:r>
          </a:p>
          <a:p>
            <a:pPr marL="285750" indent="-285750" algn="l">
              <a:lnSpc>
                <a:spcPct val="90000"/>
              </a:lnSpc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Ongoing work to add beam configuration to the SNN model as conditional inputs</a:t>
            </a:r>
          </a:p>
        </p:txBody>
      </p:sp>
    </p:spTree>
    <p:extLst>
      <p:ext uri="{BB962C8B-B14F-4D97-AF65-F5344CB8AC3E}">
        <p14:creationId xmlns:p14="http://schemas.microsoft.com/office/powerpoint/2010/main" val="42328004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2D566-82E7-4D99-A523-A86F2AD9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25EAC1-A3BB-B348-9B00-B8CA4582D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77100"/>
            <a:ext cx="11430000" cy="5281460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Uncertainty Quantification in Deep Learning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Uncertainty Aware Errant Beam Prediction at SNS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 Processing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Siamese Model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Uncertainty Aware Siamese Classifier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Equipment Fault Classification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Future Roadmap</a:t>
            </a:r>
          </a:p>
          <a:p>
            <a:r>
              <a:rPr lang="en-US" dirty="0"/>
              <a:t>Uncertainty Aware Booster Surrogate for FNAL</a:t>
            </a:r>
          </a:p>
          <a:p>
            <a:pPr lvl="1"/>
            <a:r>
              <a:rPr lang="en-US" dirty="0"/>
              <a:t>Uncertainty Aware Deep Regression with single inference</a:t>
            </a:r>
          </a:p>
        </p:txBody>
      </p:sp>
    </p:spTree>
    <p:extLst>
      <p:ext uri="{BB962C8B-B14F-4D97-AF65-F5344CB8AC3E}">
        <p14:creationId xmlns:p14="http://schemas.microsoft.com/office/powerpoint/2010/main" val="2321292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6B6AE-75FB-6C4E-A2B1-EC44A4043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Aware Booster Surrogate </a:t>
            </a:r>
          </a:p>
        </p:txBody>
      </p:sp>
      <p:sp>
        <p:nvSpPr>
          <p:cNvPr id="3" name="Google Shape;597;p31">
            <a:extLst>
              <a:ext uri="{FF2B5EF4-FFF2-40B4-BE49-F238E27FC236}">
                <a16:creationId xmlns:a16="http://schemas.microsoft.com/office/drawing/2014/main" id="{C649B208-64FA-984D-B62A-273F10E1C2B8}"/>
              </a:ext>
            </a:extLst>
          </p:cNvPr>
          <p:cNvSpPr txBox="1"/>
          <p:nvPr/>
        </p:nvSpPr>
        <p:spPr>
          <a:xfrm>
            <a:off x="538634" y="2113739"/>
            <a:ext cx="11394483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b="1" dirty="0">
                <a:latin typeface="+mn-lt"/>
                <a:ea typeface="Lato"/>
                <a:cs typeface="Arial" panose="020B0604020202020204" pitchFamily="34" charset="0"/>
                <a:sym typeface="Lato"/>
              </a:rPr>
              <a:t>FNAL Accelerator Complex:</a:t>
            </a:r>
          </a:p>
        </p:txBody>
      </p:sp>
      <p:grpSp>
        <p:nvGrpSpPr>
          <p:cNvPr id="4" name="Google Shape;598;p31">
            <a:extLst>
              <a:ext uri="{FF2B5EF4-FFF2-40B4-BE49-F238E27FC236}">
                <a16:creationId xmlns:a16="http://schemas.microsoft.com/office/drawing/2014/main" id="{80300505-F261-E742-80D7-106E804B081E}"/>
              </a:ext>
            </a:extLst>
          </p:cNvPr>
          <p:cNvGrpSpPr/>
          <p:nvPr/>
        </p:nvGrpSpPr>
        <p:grpSpPr>
          <a:xfrm>
            <a:off x="538634" y="2639195"/>
            <a:ext cx="9017753" cy="3455822"/>
            <a:chOff x="1599592" y="2681650"/>
            <a:chExt cx="6151779" cy="2242005"/>
          </a:xfrm>
        </p:grpSpPr>
        <p:grpSp>
          <p:nvGrpSpPr>
            <p:cNvPr id="5" name="Google Shape;599;p31">
              <a:extLst>
                <a:ext uri="{FF2B5EF4-FFF2-40B4-BE49-F238E27FC236}">
                  <a16:creationId xmlns:a16="http://schemas.microsoft.com/office/drawing/2014/main" id="{24732FF3-FB6D-F14D-9928-426C79339C4B}"/>
                </a:ext>
              </a:extLst>
            </p:cNvPr>
            <p:cNvGrpSpPr/>
            <p:nvPr/>
          </p:nvGrpSpPr>
          <p:grpSpPr>
            <a:xfrm>
              <a:off x="3844998" y="2701753"/>
              <a:ext cx="3238253" cy="2021233"/>
              <a:chOff x="0" y="0"/>
              <a:chExt cx="7675403" cy="4793060"/>
            </a:xfrm>
          </p:grpSpPr>
          <p:pic>
            <p:nvPicPr>
              <p:cNvPr id="15" name="Google Shape;600;p31" descr="07-0329-14D.hr_-1024x580.jpg">
                <a:extLst>
                  <a:ext uri="{FF2B5EF4-FFF2-40B4-BE49-F238E27FC236}">
                    <a16:creationId xmlns:a16="http://schemas.microsoft.com/office/drawing/2014/main" id="{8FE2400C-0DEE-B14C-9A7F-17B57A413920}"/>
                  </a:ext>
                </a:extLst>
              </p:cNvPr>
              <p:cNvPicPr preferRelativeResize="0"/>
              <p:nvPr/>
            </p:nvPicPr>
            <p:blipFill rotWithShape="1">
              <a:blip r:embed="rId2">
                <a:alphaModFix/>
              </a:blip>
              <a:srcRect r="16756"/>
              <a:stretch/>
            </p:blipFill>
            <p:spPr>
              <a:xfrm>
                <a:off x="0" y="0"/>
                <a:ext cx="7675403" cy="479306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6" name="Google Shape;601;p31">
                <a:extLst>
                  <a:ext uri="{FF2B5EF4-FFF2-40B4-BE49-F238E27FC236}">
                    <a16:creationId xmlns:a16="http://schemas.microsoft.com/office/drawing/2014/main" id="{FA761CDD-89EC-BA4B-B646-E8565CE757BA}"/>
                  </a:ext>
                </a:extLst>
              </p:cNvPr>
              <p:cNvSpPr/>
              <p:nvPr/>
            </p:nvSpPr>
            <p:spPr>
              <a:xfrm>
                <a:off x="2550500" y="278821"/>
                <a:ext cx="695400" cy="828000"/>
              </a:xfrm>
              <a:prstGeom prst="rect">
                <a:avLst/>
              </a:prstGeom>
              <a:noFill/>
              <a:ln w="50800" cap="flat" cmpd="sng">
                <a:solidFill>
                  <a:srgbClr val="931111"/>
                </a:solidFill>
                <a:prstDash val="solid"/>
                <a:miter lim="400000"/>
                <a:headEnd type="none" w="sm" len="sm"/>
                <a:tailEnd type="none" w="sm" len="sm"/>
              </a:ln>
            </p:spPr>
            <p:txBody>
              <a:bodyPr spcFirstLastPara="1" wrap="square" lIns="35700" tIns="35700" rIns="35700" bIns="35700" anchor="ctr" anchorCtr="0">
                <a:noAutofit/>
              </a:bodyPr>
              <a:lstStyle/>
              <a:p>
                <a:pPr algn="ctr"/>
                <a:endParaRPr sz="1687">
                  <a:solidFill>
                    <a:srgbClr val="FEFEFE"/>
                  </a:solidFill>
                  <a:latin typeface="Helvetica Neue Light"/>
                  <a:ea typeface="Helvetica Neue Light"/>
                  <a:cs typeface="Helvetica Neue Light"/>
                  <a:sym typeface="Helvetica Neue Light"/>
                </a:endParaRPr>
              </a:p>
            </p:txBody>
          </p:sp>
        </p:grpSp>
        <p:pic>
          <p:nvPicPr>
            <p:cNvPr id="6" name="Google Shape;602;p31" descr="CCtev2_09_11.jpg">
              <a:extLst>
                <a:ext uri="{FF2B5EF4-FFF2-40B4-BE49-F238E27FC236}">
                  <a16:creationId xmlns:a16="http://schemas.microsoft.com/office/drawing/2014/main" id="{F0BB1A24-93BC-6640-8854-4AB2EC1001B5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r="14733"/>
            <a:stretch/>
          </p:blipFill>
          <p:spPr>
            <a:xfrm>
              <a:off x="1599592" y="2681650"/>
              <a:ext cx="2224736" cy="20212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603;p31">
              <a:extLst>
                <a:ext uri="{FF2B5EF4-FFF2-40B4-BE49-F238E27FC236}">
                  <a16:creationId xmlns:a16="http://schemas.microsoft.com/office/drawing/2014/main" id="{E573115D-1710-5E44-AB86-AD39F19B8FB5}"/>
                </a:ext>
              </a:extLst>
            </p:cNvPr>
            <p:cNvSpPr/>
            <p:nvPr/>
          </p:nvSpPr>
          <p:spPr>
            <a:xfrm>
              <a:off x="3911710" y="3390202"/>
              <a:ext cx="2503200" cy="1189200"/>
            </a:xfrm>
            <a:prstGeom prst="ellipse">
              <a:avLst/>
            </a:prstGeom>
            <a:noFill/>
            <a:ln w="38100" cap="flat" cmpd="sng">
              <a:solidFill>
                <a:srgbClr val="DD1C02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algn="ctr"/>
              <a:endParaRPr sz="1687">
                <a:solidFill>
                  <a:srgbClr val="FEFEF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8" name="Google Shape;604;p31">
              <a:extLst>
                <a:ext uri="{FF2B5EF4-FFF2-40B4-BE49-F238E27FC236}">
                  <a16:creationId xmlns:a16="http://schemas.microsoft.com/office/drawing/2014/main" id="{D549DFD5-20D8-1C4F-AA0C-D225EB936413}"/>
                </a:ext>
              </a:extLst>
            </p:cNvPr>
            <p:cNvSpPr/>
            <p:nvPr/>
          </p:nvSpPr>
          <p:spPr>
            <a:xfrm>
              <a:off x="5248170" y="2730187"/>
              <a:ext cx="2503200" cy="803400"/>
            </a:xfrm>
            <a:prstGeom prst="ellipse">
              <a:avLst/>
            </a:prstGeom>
            <a:noFill/>
            <a:ln w="38100" cap="flat" cmpd="sng">
              <a:solidFill>
                <a:srgbClr val="027726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algn="ctr"/>
              <a:endParaRPr sz="1687">
                <a:solidFill>
                  <a:srgbClr val="FEFEF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9" name="Google Shape;605;p31">
              <a:extLst>
                <a:ext uri="{FF2B5EF4-FFF2-40B4-BE49-F238E27FC236}">
                  <a16:creationId xmlns:a16="http://schemas.microsoft.com/office/drawing/2014/main" id="{76270201-D328-A542-94C4-76CEED6461E3}"/>
                </a:ext>
              </a:extLst>
            </p:cNvPr>
            <p:cNvSpPr/>
            <p:nvPr/>
          </p:nvSpPr>
          <p:spPr>
            <a:xfrm>
              <a:off x="6134489" y="2723498"/>
              <a:ext cx="931500" cy="228300"/>
            </a:xfrm>
            <a:prstGeom prst="rect">
              <a:avLst/>
            </a:prstGeom>
            <a:solidFill>
              <a:srgbClr val="E9EAEB"/>
            </a:solidFill>
            <a:ln w="508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algn="ctr"/>
              <a:r>
                <a:rPr lang="en" sz="11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Fermilab Site</a:t>
              </a:r>
              <a:endParaRPr sz="1100"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0" name="Google Shape;606;p31" descr="94-1023-02.jpg">
              <a:extLst>
                <a:ext uri="{FF2B5EF4-FFF2-40B4-BE49-F238E27FC236}">
                  <a16:creationId xmlns:a16="http://schemas.microsoft.com/office/drawing/2014/main" id="{5D2E206D-F338-EA46-8FBE-008DEB526A4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b="16722"/>
            <a:stretch/>
          </p:blipFill>
          <p:spPr>
            <a:xfrm>
              <a:off x="5341286" y="3747675"/>
              <a:ext cx="1706625" cy="891083"/>
            </a:xfrm>
            <a:prstGeom prst="rect">
              <a:avLst/>
            </a:prstGeom>
            <a:noFill/>
            <a:ln w="50800" cap="flat" cmpd="sng">
              <a:solidFill>
                <a:srgbClr val="931111"/>
              </a:solidFill>
              <a:prstDash val="solid"/>
              <a:miter lim="400000"/>
              <a:headEnd type="none" w="sm" len="sm"/>
              <a:tailEnd type="none" w="sm" len="sm"/>
            </a:ln>
          </p:spPr>
        </p:pic>
        <p:sp>
          <p:nvSpPr>
            <p:cNvPr id="11" name="Google Shape;607;p31">
              <a:extLst>
                <a:ext uri="{FF2B5EF4-FFF2-40B4-BE49-F238E27FC236}">
                  <a16:creationId xmlns:a16="http://schemas.microsoft.com/office/drawing/2014/main" id="{ECAE8E51-009B-A342-BB9B-C3D559266A74}"/>
                </a:ext>
              </a:extLst>
            </p:cNvPr>
            <p:cNvSpPr/>
            <p:nvPr/>
          </p:nvSpPr>
          <p:spPr>
            <a:xfrm>
              <a:off x="6251910" y="4427317"/>
              <a:ext cx="813300" cy="228300"/>
            </a:xfrm>
            <a:prstGeom prst="rect">
              <a:avLst/>
            </a:prstGeom>
            <a:solidFill>
              <a:srgbClr val="E9EAEB"/>
            </a:solidFill>
            <a:ln w="50800" cap="flat" cmpd="sng">
              <a:solidFill>
                <a:srgbClr val="931111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algn="ctr"/>
              <a:r>
                <a:rPr lang="en" sz="11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Booster ring</a:t>
              </a:r>
              <a:endParaRPr sz="1100"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" name="Google Shape;608;p31">
              <a:extLst>
                <a:ext uri="{FF2B5EF4-FFF2-40B4-BE49-F238E27FC236}">
                  <a16:creationId xmlns:a16="http://schemas.microsoft.com/office/drawing/2014/main" id="{BB0DE738-6738-BF44-838D-6AB1935F632A}"/>
                </a:ext>
              </a:extLst>
            </p:cNvPr>
            <p:cNvSpPr/>
            <p:nvPr/>
          </p:nvSpPr>
          <p:spPr>
            <a:xfrm>
              <a:off x="4974785" y="3060683"/>
              <a:ext cx="159000" cy="67800"/>
            </a:xfrm>
            <a:prstGeom prst="ellipse">
              <a:avLst/>
            </a:prstGeom>
            <a:noFill/>
            <a:ln w="50800" cap="flat" cmpd="sng">
              <a:solidFill>
                <a:srgbClr val="FF0F38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algn="ctr"/>
              <a:endParaRPr sz="1687">
                <a:solidFill>
                  <a:srgbClr val="FEFEF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3" name="Google Shape;609;p31">
              <a:extLst>
                <a:ext uri="{FF2B5EF4-FFF2-40B4-BE49-F238E27FC236}">
                  <a16:creationId xmlns:a16="http://schemas.microsoft.com/office/drawing/2014/main" id="{EC4DE847-B7C3-9446-BE5B-94DDD3D1B3D0}"/>
                </a:ext>
              </a:extLst>
            </p:cNvPr>
            <p:cNvSpPr/>
            <p:nvPr/>
          </p:nvSpPr>
          <p:spPr>
            <a:xfrm>
              <a:off x="5949815" y="3826417"/>
              <a:ext cx="724800" cy="309600"/>
            </a:xfrm>
            <a:prstGeom prst="ellipse">
              <a:avLst/>
            </a:prstGeom>
            <a:noFill/>
            <a:ln w="101600" cap="flat" cmpd="sng">
              <a:solidFill>
                <a:srgbClr val="FF0F38"/>
              </a:solidFill>
              <a:prstDash val="solid"/>
              <a:miter lim="400000"/>
              <a:headEnd type="none" w="sm" len="sm"/>
              <a:tailEnd type="none" w="sm" len="sm"/>
            </a:ln>
          </p:spPr>
          <p:txBody>
            <a:bodyPr spcFirstLastPara="1" wrap="square" lIns="35700" tIns="35700" rIns="35700" bIns="35700" anchor="ctr" anchorCtr="0">
              <a:noAutofit/>
            </a:bodyPr>
            <a:lstStyle/>
            <a:p>
              <a:pPr algn="ctr"/>
              <a:endParaRPr sz="1687">
                <a:solidFill>
                  <a:srgbClr val="FEFEFE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endParaRPr>
            </a:p>
          </p:txBody>
        </p:sp>
        <p:sp>
          <p:nvSpPr>
            <p:cNvPr id="14" name="Google Shape;610;p31">
              <a:extLst>
                <a:ext uri="{FF2B5EF4-FFF2-40B4-BE49-F238E27FC236}">
                  <a16:creationId xmlns:a16="http://schemas.microsoft.com/office/drawing/2014/main" id="{0D5E5761-1F90-FF4F-B78C-F37AF344C351}"/>
                </a:ext>
              </a:extLst>
            </p:cNvPr>
            <p:cNvSpPr/>
            <p:nvPr/>
          </p:nvSpPr>
          <p:spPr>
            <a:xfrm>
              <a:off x="1604591" y="4702255"/>
              <a:ext cx="1637100" cy="221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r>
                <a:rPr lang="en" sz="1100">
                  <a:solidFill>
                    <a:srgbClr val="000000"/>
                  </a:solidFill>
                  <a:latin typeface="Lato"/>
                  <a:ea typeface="Lato"/>
                  <a:cs typeface="Lato"/>
                  <a:sym typeface="Lato"/>
                </a:rPr>
                <a:t>Courtesy: Christian Herwig</a:t>
              </a:r>
              <a:endParaRPr sz="1100">
                <a:solidFill>
                  <a:srgbClr val="616265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7" name="Google Shape;611;p31">
            <a:extLst>
              <a:ext uri="{FF2B5EF4-FFF2-40B4-BE49-F238E27FC236}">
                <a16:creationId xmlns:a16="http://schemas.microsoft.com/office/drawing/2014/main" id="{0127EC04-A698-2C4A-9958-4B780955135B}"/>
              </a:ext>
            </a:extLst>
          </p:cNvPr>
          <p:cNvSpPr/>
          <p:nvPr/>
        </p:nvSpPr>
        <p:spPr>
          <a:xfrm>
            <a:off x="8548490" y="2579831"/>
            <a:ext cx="1092909" cy="321498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8" name="Google Shape;612;p31">
            <a:extLst>
              <a:ext uri="{FF2B5EF4-FFF2-40B4-BE49-F238E27FC236}">
                <a16:creationId xmlns:a16="http://schemas.microsoft.com/office/drawing/2014/main" id="{0BBEC880-C4E1-9A44-AB3F-546CF698B089}"/>
              </a:ext>
            </a:extLst>
          </p:cNvPr>
          <p:cNvSpPr/>
          <p:nvPr/>
        </p:nvSpPr>
        <p:spPr>
          <a:xfrm>
            <a:off x="3351252" y="5789057"/>
            <a:ext cx="4707780" cy="2849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1B37D61-A864-0F4B-9194-C6211CB8DE98}"/>
              </a:ext>
            </a:extLst>
          </p:cNvPr>
          <p:cNvSpPr txBox="1"/>
          <p:nvPr/>
        </p:nvSpPr>
        <p:spPr>
          <a:xfrm>
            <a:off x="8671378" y="2575374"/>
            <a:ext cx="326173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+mn-lt"/>
              </a:rPr>
              <a:t>The Booster receives the 400 MeV (kinetic energy) beam from the </a:t>
            </a:r>
            <a:r>
              <a:rPr lang="en-US" sz="1600" dirty="0" err="1">
                <a:latin typeface="+mn-lt"/>
              </a:rPr>
              <a:t>Linac</a:t>
            </a:r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It is then accelerated to 8GeV with the help of booster cavities and Combined-function bending and focusing electromagnets known as gradient magnets.</a:t>
            </a:r>
          </a:p>
          <a:p>
            <a:endParaRPr lang="en-US" sz="1600" dirty="0">
              <a:latin typeface="+mn-lt"/>
            </a:endParaRPr>
          </a:p>
          <a:p>
            <a:r>
              <a:rPr lang="en-US" sz="1600" dirty="0">
                <a:latin typeface="+mn-lt"/>
              </a:rPr>
              <a:t>These magnets are powered by the gradient magnet power supply (GMPS)</a:t>
            </a:r>
          </a:p>
          <a:p>
            <a:endParaRPr lang="en-US" sz="1600" dirty="0">
              <a:latin typeface="+mn-lt"/>
            </a:endParaRPr>
          </a:p>
          <a:p>
            <a:endParaRPr lang="en-US" sz="1600" dirty="0">
              <a:latin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C13CD64-60CF-E54A-A3C8-A2421193A267}"/>
              </a:ext>
            </a:extLst>
          </p:cNvPr>
          <p:cNvSpPr/>
          <p:nvPr/>
        </p:nvSpPr>
        <p:spPr>
          <a:xfrm>
            <a:off x="538634" y="896955"/>
            <a:ext cx="112858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ea typeface="Lato"/>
                <a:cs typeface="Arial" panose="020B0604020202020204" pitchFamily="34" charset="0"/>
                <a:sym typeface="Lato"/>
              </a:rPr>
              <a:t>Aim:</a:t>
            </a:r>
          </a:p>
          <a:p>
            <a:r>
              <a:rPr lang="en-US" dirty="0">
                <a:ea typeface="Lato"/>
                <a:cs typeface="Arial" panose="020B0604020202020204" pitchFamily="34" charset="0"/>
                <a:sym typeface="Lato"/>
              </a:rPr>
              <a:t>Reduce beam losses in the FNAL Booster by developing a Machine Learning (ML) model that provides an optimal set of actions for GMPS regulator</a:t>
            </a:r>
          </a:p>
        </p:txBody>
      </p:sp>
    </p:spTree>
    <p:extLst>
      <p:ext uri="{BB962C8B-B14F-4D97-AF65-F5344CB8AC3E}">
        <p14:creationId xmlns:p14="http://schemas.microsoft.com/office/powerpoint/2010/main" val="4044177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18CB9-FE42-CF4A-92D1-1466E0286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/>
          <a:p>
            <a:r>
              <a:rPr lang="en-US" dirty="0">
                <a:latin typeface="+mj-lt"/>
              </a:rPr>
              <a:t>Reinforcement Learning for Booster Control</a:t>
            </a:r>
          </a:p>
        </p:txBody>
      </p:sp>
      <p:sp>
        <p:nvSpPr>
          <p:cNvPr id="3" name="Google Shape;660;p34">
            <a:extLst>
              <a:ext uri="{FF2B5EF4-FFF2-40B4-BE49-F238E27FC236}">
                <a16:creationId xmlns:a16="http://schemas.microsoft.com/office/drawing/2014/main" id="{2E49C4AB-6434-F741-8404-2E7DF12C3020}"/>
              </a:ext>
            </a:extLst>
          </p:cNvPr>
          <p:cNvSpPr txBox="1">
            <a:spLocks/>
          </p:cNvSpPr>
          <p:nvPr/>
        </p:nvSpPr>
        <p:spPr>
          <a:xfrm>
            <a:off x="550771" y="395938"/>
            <a:ext cx="8746371" cy="58472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spcAft>
                <a:spcPts val="1600"/>
              </a:spcAft>
            </a:pPr>
            <a:endParaRPr lang="en-US" sz="2400" dirty="0">
              <a:latin typeface="Bookman Old Style" panose="02050604050505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CC4149-FE85-514F-AE7E-5AF922FC1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157" y="3649666"/>
            <a:ext cx="5267739" cy="24381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7A116F-6A17-4C41-A519-6A046A4EBEE5}"/>
              </a:ext>
            </a:extLst>
          </p:cNvPr>
          <p:cNvSpPr txBox="1"/>
          <p:nvPr/>
        </p:nvSpPr>
        <p:spPr>
          <a:xfrm>
            <a:off x="550771" y="1202842"/>
            <a:ext cx="7921057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Other high-current, high-power electrical loads near GMPS varies in time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Causing unwanted fluctuations of the actual GMPS electrical current and thus fluctuations of the magnetic field in the Booster gradient magnets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This spread in B-field degrades the beam quality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 GMPS regulator is required to calculate and apply small compensating offsets in the GMPS driving signal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EF6ED1-53E7-1440-B4D2-6356607BF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1104" y="855677"/>
            <a:ext cx="3375792" cy="26554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9FF0A5-7D9B-EA48-9DA7-95E4DAF890F5}"/>
              </a:ext>
            </a:extLst>
          </p:cNvPr>
          <p:cNvSpPr txBox="1"/>
          <p:nvPr/>
        </p:nvSpPr>
        <p:spPr>
          <a:xfrm>
            <a:off x="391745" y="3895887"/>
            <a:ext cx="5601552" cy="223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2750" indent="-285750">
              <a:lnSpc>
                <a:spcPct val="115000"/>
              </a:lnSpc>
              <a:spcAft>
                <a:spcPts val="1000"/>
              </a:spcAft>
              <a:buClr>
                <a:srgbClr val="595959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Lato"/>
                <a:cs typeface="Lato"/>
                <a:sym typeface="Lato"/>
              </a:rPr>
              <a:t>Use of RL to improve the existing PID based regulator</a:t>
            </a:r>
          </a:p>
          <a:p>
            <a:pPr marL="412750" indent="-285750">
              <a:lnSpc>
                <a:spcPct val="115000"/>
              </a:lnSpc>
              <a:spcAft>
                <a:spcPts val="1000"/>
              </a:spcAft>
              <a:buClr>
                <a:srgbClr val="595959"/>
              </a:buClr>
              <a:buSzPts val="1600"/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Lato"/>
                <a:cs typeface="Lato"/>
                <a:sym typeface="Lato"/>
              </a:rPr>
              <a:t>Policy model is focused on controlling the regulator to reduce the error</a:t>
            </a:r>
          </a:p>
          <a:p>
            <a:pPr marL="412750" indent="-285750">
              <a:lnSpc>
                <a:spcPct val="115000"/>
              </a:lnSpc>
              <a:spcAft>
                <a:spcPts val="1000"/>
              </a:spcAft>
              <a:buClr>
                <a:srgbClr val="595959"/>
              </a:buClr>
              <a:buSzPts val="1600"/>
              <a:buFont typeface="Arial" panose="020B0604020202020204" pitchFamily="34" charset="0"/>
              <a:buChar char="•"/>
            </a:pPr>
            <a:r>
              <a:rPr lang="en-US" b="1" dirty="0">
                <a:latin typeface="+mn-lt"/>
                <a:ea typeface="Lato"/>
                <a:cs typeface="Lato"/>
                <a:sym typeface="Lato"/>
              </a:rPr>
              <a:t>This invokes a need of Surrogate model to build the RL environment </a:t>
            </a:r>
          </a:p>
        </p:txBody>
      </p:sp>
    </p:spTree>
    <p:extLst>
      <p:ext uri="{BB962C8B-B14F-4D97-AF65-F5344CB8AC3E}">
        <p14:creationId xmlns:p14="http://schemas.microsoft.com/office/powerpoint/2010/main" val="1020946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660;p34">
            <a:extLst>
              <a:ext uri="{FF2B5EF4-FFF2-40B4-BE49-F238E27FC236}">
                <a16:creationId xmlns:a16="http://schemas.microsoft.com/office/drawing/2014/main" id="{DB20ACD3-7AE8-A54D-B5F7-B54897DCED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spcAft>
                <a:spcPts val="1600"/>
              </a:spcAft>
            </a:pPr>
            <a:r>
              <a:rPr lang="en-US" sz="2400" dirty="0"/>
              <a:t>Uncertainty Aware DL Regression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8E5CB5-BF20-F64F-B06A-12E375AFC68A}"/>
              </a:ext>
            </a:extLst>
          </p:cNvPr>
          <p:cNvSpPr/>
          <p:nvPr/>
        </p:nvSpPr>
        <p:spPr>
          <a:xfrm>
            <a:off x="429768" y="985882"/>
            <a:ext cx="1117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+mn-lt"/>
              </a:rPr>
              <a:t>Why uncertainty quantification is important in Digital Model?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Uncertainty Quantification can help determine how well a region of a phase space is modeled by the surrogate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DA60BA-1F97-F944-BC2B-679365E806C9}"/>
              </a:ext>
            </a:extLst>
          </p:cNvPr>
          <p:cNvSpPr txBox="1"/>
          <p:nvPr/>
        </p:nvSpPr>
        <p:spPr>
          <a:xfrm>
            <a:off x="429768" y="2136688"/>
            <a:ext cx="11176000" cy="1217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Gaussian Process Approximation (DGPA) method to quantify the regression uncertainties for a DL model</a:t>
            </a:r>
          </a:p>
          <a:p>
            <a:pPr marL="285750" indent="-285750">
              <a:lnSpc>
                <a:spcPct val="9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Unlike most other methods, DGPA does not require multiple inferences and does not require offline calibrations making it easy to deploy in online settings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442B2A-AA33-A247-A1A4-7147D09801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68"/>
          <a:stretch/>
        </p:blipFill>
        <p:spPr>
          <a:xfrm>
            <a:off x="1470640" y="3633953"/>
            <a:ext cx="7602026" cy="26804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114074-B2E9-C045-824D-05A4D8623BD1}"/>
              </a:ext>
            </a:extLst>
          </p:cNvPr>
          <p:cNvSpPr txBox="1"/>
          <p:nvPr/>
        </p:nvSpPr>
        <p:spPr>
          <a:xfrm>
            <a:off x="9247595" y="4615716"/>
            <a:ext cx="3002642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 err="1">
                <a:solidFill>
                  <a:srgbClr val="FF0000"/>
                </a:solidFill>
                <a:latin typeface="+mn-lt"/>
              </a:rPr>
              <a:t>Arxiv</a:t>
            </a:r>
            <a:r>
              <a:rPr lang="en-US" sz="1400" dirty="0">
                <a:solidFill>
                  <a:srgbClr val="FF0000"/>
                </a:solidFill>
                <a:latin typeface="+mn-lt"/>
              </a:rPr>
              <a:t>: https://</a:t>
            </a:r>
            <a:r>
              <a:rPr lang="en-US" sz="1400" dirty="0" err="1">
                <a:solidFill>
                  <a:srgbClr val="FF0000"/>
                </a:solidFill>
                <a:latin typeface="+mn-lt"/>
              </a:rPr>
              <a:t>arxiv.org</a:t>
            </a:r>
            <a:r>
              <a:rPr lang="en-US" sz="1400" dirty="0">
                <a:solidFill>
                  <a:srgbClr val="FF0000"/>
                </a:solidFill>
                <a:latin typeface="+mn-lt"/>
              </a:rPr>
              <a:t>/abs/2209.07458</a:t>
            </a:r>
          </a:p>
          <a:p>
            <a:pPr algn="l">
              <a:lnSpc>
                <a:spcPct val="90000"/>
              </a:lnSpc>
            </a:pPr>
            <a:endParaRPr lang="en-US" sz="1400" dirty="0">
              <a:solidFill>
                <a:srgbClr val="FF0000"/>
              </a:solidFill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Poster: </a:t>
            </a:r>
            <a:r>
              <a:rPr lang="en-US" sz="1400" dirty="0" err="1">
                <a:solidFill>
                  <a:srgbClr val="FF0000"/>
                </a:solidFill>
                <a:latin typeface="+mn-lt"/>
              </a:rPr>
              <a:t>NeurIPS</a:t>
            </a:r>
            <a:r>
              <a:rPr lang="en-US" sz="1400" dirty="0">
                <a:solidFill>
                  <a:srgbClr val="FF0000"/>
                </a:solidFill>
                <a:latin typeface="+mn-lt"/>
              </a:rPr>
              <a:t> Physical Science Workshop 2022</a:t>
            </a:r>
          </a:p>
          <a:p>
            <a:pPr algn="l">
              <a:lnSpc>
                <a:spcPct val="90000"/>
              </a:lnSpc>
            </a:pPr>
            <a:endParaRPr lang="en-US" sz="1400" dirty="0">
              <a:solidFill>
                <a:srgbClr val="FF0000"/>
              </a:solidFill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Paper: Under review at PRAB</a:t>
            </a:r>
          </a:p>
        </p:txBody>
      </p:sp>
    </p:spTree>
    <p:extLst>
      <p:ext uri="{BB962C8B-B14F-4D97-AF65-F5344CB8AC3E}">
        <p14:creationId xmlns:p14="http://schemas.microsoft.com/office/powerpoint/2010/main" val="31642072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5C821-50AE-404D-BB22-E9CA068E4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74CCD61-1865-7C4B-9285-997C3C033F2E}"/>
              </a:ext>
            </a:extLst>
          </p:cNvPr>
          <p:cNvSpPr txBox="1">
            <a:spLocks/>
          </p:cNvSpPr>
          <p:nvPr/>
        </p:nvSpPr>
        <p:spPr bwMode="auto">
          <a:xfrm>
            <a:off x="429768" y="1031144"/>
            <a:ext cx="11425236" cy="4773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 dirty="0"/>
              <a:t>References:</a:t>
            </a:r>
          </a:p>
          <a:p>
            <a:endParaRPr lang="en-US" sz="1200" b="1" dirty="0">
              <a:hlinkClick r:id="rId2"/>
            </a:endParaRPr>
          </a:p>
          <a:p>
            <a:r>
              <a:rPr lang="en-US" sz="1400" b="1" dirty="0">
                <a:hlinkClick r:id="rId2"/>
              </a:rPr>
              <a:t>Uncertainty aware anomaly detection to predict errant beam pulses in the SNS accelerator</a:t>
            </a:r>
            <a:endParaRPr lang="en-US" sz="1400" b="1" dirty="0"/>
          </a:p>
          <a:p>
            <a:r>
              <a:rPr lang="en-US" sz="1400" dirty="0"/>
              <a:t>W </a:t>
            </a:r>
            <a:r>
              <a:rPr lang="en-US" sz="1400" dirty="0" err="1"/>
              <a:t>Blokland</a:t>
            </a:r>
            <a:r>
              <a:rPr lang="en-US" sz="1400" dirty="0"/>
              <a:t>, </a:t>
            </a:r>
            <a:r>
              <a:rPr lang="en-US" sz="1400" u="sng" dirty="0">
                <a:solidFill>
                  <a:schemeClr val="tx2"/>
                </a:solidFill>
              </a:rPr>
              <a:t>K Rajput</a:t>
            </a:r>
            <a:r>
              <a:rPr lang="en-US" sz="1400" dirty="0"/>
              <a:t>, M Schram, T </a:t>
            </a:r>
            <a:r>
              <a:rPr lang="en-US" sz="1400" dirty="0" err="1"/>
              <a:t>Jeske</a:t>
            </a:r>
            <a:r>
              <a:rPr lang="en-US" sz="1400" dirty="0"/>
              <a:t>, P </a:t>
            </a:r>
            <a:r>
              <a:rPr lang="en-US" sz="1400" dirty="0" err="1"/>
              <a:t>Ramuhalli</a:t>
            </a:r>
            <a:r>
              <a:rPr lang="en-US" sz="1400" dirty="0"/>
              <a:t>, C Peters, </a:t>
            </a:r>
            <a:r>
              <a:rPr lang="en-US" sz="1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 Yucesan</a:t>
            </a:r>
            <a:r>
              <a:rPr lang="en-US" sz="1400" dirty="0"/>
              <a:t>, A Zhukov… - </a:t>
            </a:r>
            <a:r>
              <a:rPr lang="en-US" sz="1400" dirty="0">
                <a:hlinkClick r:id="rId2"/>
              </a:rPr>
              <a:t>https://arxiv.org/abs/2110.12006</a:t>
            </a:r>
            <a:endParaRPr lang="en-US" sz="1400" dirty="0"/>
          </a:p>
          <a:p>
            <a:endParaRPr lang="en-US" sz="1400" dirty="0"/>
          </a:p>
          <a:p>
            <a:r>
              <a:rPr lang="en-US" sz="1400" b="1" dirty="0">
                <a:hlinkClick r:id="rId4"/>
              </a:rPr>
              <a:t>Uncertainty Aware ML-based surrogate models for particle accelerators: A Study at the Fermilab Booster Accelerator Complex</a:t>
            </a:r>
            <a:endParaRPr lang="en-US" sz="1400" b="1" dirty="0"/>
          </a:p>
          <a:p>
            <a:r>
              <a:rPr lang="en-US" sz="1400" dirty="0"/>
              <a:t>M Schram, </a:t>
            </a:r>
            <a:r>
              <a:rPr lang="en-US" sz="1400" dirty="0">
                <a:hlinkClick r:id="rId5"/>
              </a:rPr>
              <a:t>K Rajput</a:t>
            </a:r>
            <a:r>
              <a:rPr lang="en-US" sz="1400" dirty="0"/>
              <a:t>, K </a:t>
            </a:r>
            <a:r>
              <a:rPr lang="en-US" sz="1400" dirty="0" err="1"/>
              <a:t>Somayaji</a:t>
            </a:r>
            <a:r>
              <a:rPr lang="en-US" sz="1400" dirty="0"/>
              <a:t>, P Li, JS John… - </a:t>
            </a:r>
            <a:r>
              <a:rPr lang="en-US" sz="1400" dirty="0">
                <a:hlinkClick r:id="rId4"/>
              </a:rPr>
              <a:t>https://arxiv.org/abs/2209.07458</a:t>
            </a:r>
            <a:endParaRPr lang="en-US" sz="1400" dirty="0"/>
          </a:p>
          <a:p>
            <a:endParaRPr lang="en-US" sz="1400" dirty="0"/>
          </a:p>
          <a:p>
            <a:r>
              <a:rPr lang="en-US" sz="1400" b="1" dirty="0">
                <a:hlinkClick r:id="rId6"/>
              </a:rPr>
              <a:t>Umap: Uniform manifold approximation and projection for dimension reduction</a:t>
            </a:r>
            <a:endParaRPr lang="en-US" sz="1400" b="1" dirty="0"/>
          </a:p>
          <a:p>
            <a:r>
              <a:rPr lang="en-US" sz="1400" dirty="0"/>
              <a:t>L </a:t>
            </a:r>
            <a:r>
              <a:rPr lang="en-US" sz="1400" dirty="0" err="1"/>
              <a:t>McInnes</a:t>
            </a:r>
            <a:r>
              <a:rPr lang="en-US" sz="1400" dirty="0"/>
              <a:t>, J Healy, J Melville - </a:t>
            </a:r>
            <a:r>
              <a:rPr lang="en-US" sz="1400" dirty="0" err="1"/>
              <a:t>arXiv</a:t>
            </a:r>
            <a:r>
              <a:rPr lang="en-US" sz="1400" dirty="0"/>
              <a:t> preprint arXiv:1802.03426, 2018 - </a:t>
            </a:r>
            <a:r>
              <a:rPr lang="en-US" sz="1400" dirty="0">
                <a:hlinkClick r:id="rId6"/>
              </a:rPr>
              <a:t>https://arxiv.org/abs/1802.03426</a:t>
            </a:r>
            <a:endParaRPr lang="en-US" sz="1400" dirty="0"/>
          </a:p>
          <a:p>
            <a:endParaRPr lang="en-US" sz="1400" dirty="0"/>
          </a:p>
          <a:p>
            <a:r>
              <a:rPr lang="en-US" sz="1400" b="1" dirty="0">
                <a:hlinkClick r:id="rId7"/>
              </a:rPr>
              <a:t>Grad-cam: Visual explanations from deep networks via gradient-based localization</a:t>
            </a:r>
            <a:endParaRPr lang="en-US" sz="1400" b="1" dirty="0"/>
          </a:p>
          <a:p>
            <a:r>
              <a:rPr lang="en-US" sz="14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RR Selvaraju</a:t>
            </a:r>
            <a:r>
              <a:rPr lang="en-US" sz="1400" dirty="0"/>
              <a:t>, </a:t>
            </a:r>
            <a:r>
              <a:rPr lang="en-US" sz="14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 Cogswell</a:t>
            </a:r>
            <a:r>
              <a:rPr lang="en-US" sz="1400" dirty="0"/>
              <a:t>, </a:t>
            </a:r>
            <a:r>
              <a:rPr lang="en-US" sz="1400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Das</a:t>
            </a:r>
            <a:r>
              <a:rPr lang="en-US" sz="1400" dirty="0"/>
              <a:t>… - Proceedings of the …, 2017 - </a:t>
            </a:r>
            <a:r>
              <a:rPr lang="en-US" sz="1400" dirty="0" err="1"/>
              <a:t>openaccess.thecvf.com</a:t>
            </a:r>
            <a:endParaRPr lang="en-US" sz="1400" dirty="0"/>
          </a:p>
          <a:p>
            <a:endParaRPr lang="en-US" sz="1400" dirty="0"/>
          </a:p>
          <a:p>
            <a:r>
              <a:rPr lang="en-US" sz="1400" b="1" dirty="0">
                <a:hlinkClick r:id="rId11"/>
              </a:rPr>
              <a:t>Simple and principled uncertainty estimation with deterministic deep learning via distance awareness</a:t>
            </a:r>
            <a:endParaRPr lang="en-US" sz="1400" b="1" dirty="0"/>
          </a:p>
          <a:p>
            <a:r>
              <a:rPr lang="en-US" sz="1400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 Liu</a:t>
            </a:r>
            <a:r>
              <a:rPr lang="en-US" sz="1400" dirty="0"/>
              <a:t>, </a:t>
            </a:r>
            <a:r>
              <a:rPr lang="en-US" sz="1400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 Lin</a:t>
            </a:r>
            <a:r>
              <a:rPr lang="en-US" sz="1400" dirty="0"/>
              <a:t>, </a:t>
            </a:r>
            <a:r>
              <a:rPr lang="en-US" sz="1400" dirty="0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 Padhy</a:t>
            </a:r>
            <a:r>
              <a:rPr lang="en-US" sz="1400" dirty="0"/>
              <a:t>, </a:t>
            </a:r>
            <a:r>
              <a:rPr lang="en-US" sz="1400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 Tran</a:t>
            </a:r>
            <a:r>
              <a:rPr lang="en-US" sz="1400" dirty="0"/>
              <a:t>… - Advances in …, 2020 - </a:t>
            </a:r>
            <a:r>
              <a:rPr lang="en-US" sz="1400" dirty="0" err="1"/>
              <a:t>proceedings.neurips.cc</a:t>
            </a:r>
            <a:endParaRPr lang="en-US" sz="1400" dirty="0"/>
          </a:p>
          <a:p>
            <a:endParaRPr lang="en-US" sz="1400" dirty="0"/>
          </a:p>
          <a:p>
            <a:r>
              <a:rPr lang="en-US" sz="1400" b="1" dirty="0">
                <a:solidFill>
                  <a:schemeClr val="tx2"/>
                </a:solidFill>
              </a:rPr>
              <a:t>Real-time Artificial Intelligence for Accelerator Control: A Study at the </a:t>
            </a:r>
            <a:r>
              <a:rPr lang="en-US" sz="1400" b="1" dirty="0" err="1">
                <a:solidFill>
                  <a:schemeClr val="tx2"/>
                </a:solidFill>
              </a:rPr>
              <a:t>Fermilab</a:t>
            </a:r>
            <a:r>
              <a:rPr lang="en-US" sz="1400" b="1" dirty="0">
                <a:solidFill>
                  <a:schemeClr val="tx2"/>
                </a:solidFill>
              </a:rPr>
              <a:t> Booster</a:t>
            </a:r>
          </a:p>
          <a:p>
            <a:r>
              <a:rPr lang="en-US" sz="1400" dirty="0"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Jason St. John</a:t>
            </a:r>
            <a:r>
              <a:rPr lang="en-US" sz="1400" dirty="0"/>
              <a:t>, </a:t>
            </a:r>
            <a:r>
              <a:rPr lang="en-US" sz="1400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Christian Herwig</a:t>
            </a:r>
            <a:r>
              <a:rPr lang="en-US" sz="1400" dirty="0"/>
              <a:t>, </a:t>
            </a:r>
            <a:r>
              <a:rPr lang="en-US" sz="1400" dirty="0"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Diana Kafkes</a:t>
            </a:r>
            <a:r>
              <a:rPr lang="en-US" sz="1400" dirty="0"/>
              <a:t>, </a:t>
            </a:r>
            <a:r>
              <a:rPr lang="en-US" sz="1400" dirty="0"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Jovan Mitrevski</a:t>
            </a:r>
            <a:r>
              <a:rPr lang="en-US" sz="1400" dirty="0"/>
              <a:t>, </a:t>
            </a:r>
            <a:r>
              <a:rPr lang="en-US" sz="1400" dirty="0"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William A. Pellico</a:t>
            </a:r>
            <a:r>
              <a:rPr lang="en-US" sz="1400" dirty="0"/>
              <a:t>, </a:t>
            </a:r>
            <a:r>
              <a:rPr lang="en-US" sz="1400" dirty="0"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Gabriel N. Perdue</a:t>
            </a:r>
            <a:r>
              <a:rPr lang="en-US" sz="1400" dirty="0"/>
              <a:t>, </a:t>
            </a:r>
            <a:r>
              <a:rPr lang="en-US" sz="1400" dirty="0">
                <a:hlinkClick r:id="rId2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Andres Quintero-Parra</a:t>
            </a:r>
            <a:r>
              <a:rPr lang="en-US" sz="1400" dirty="0"/>
              <a:t>, </a:t>
            </a:r>
            <a:r>
              <a:rPr lang="en-US" sz="1400" dirty="0">
                <a:hlinkClick r:id="rId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Brian A. Schupbach</a:t>
            </a:r>
            <a:r>
              <a:rPr lang="en-US" sz="1400" dirty="0"/>
              <a:t>, </a:t>
            </a:r>
            <a:r>
              <a:rPr lang="en-US" sz="1400" dirty="0"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Kiyomi Seiya</a:t>
            </a:r>
            <a:r>
              <a:rPr lang="en-US" sz="1400" dirty="0"/>
              <a:t>, </a:t>
            </a:r>
            <a:r>
              <a:rPr lang="en-US" sz="1400" dirty="0">
                <a:hlinkClick r:id="rId2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Nhan Tran</a:t>
            </a:r>
            <a:r>
              <a:rPr lang="en-US" sz="1400" dirty="0"/>
              <a:t>, </a:t>
            </a:r>
            <a:r>
              <a:rPr lang="en-US" sz="1400" dirty="0"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Malachi Schram</a:t>
            </a:r>
            <a:r>
              <a:rPr lang="en-US" sz="1400" dirty="0"/>
              <a:t>, </a:t>
            </a:r>
            <a:r>
              <a:rPr lang="en-US" sz="1400" dirty="0">
                <a:hlinkClick r:id="rId2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Javier M. Duarte</a:t>
            </a:r>
            <a:r>
              <a:rPr lang="en-US" sz="1400" dirty="0"/>
              <a:t>, </a:t>
            </a:r>
            <a:r>
              <a:rPr lang="en-US" sz="1400" dirty="0">
                <a:hlinkClick r:id="rId2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Yunzhi Huang</a:t>
            </a:r>
            <a:r>
              <a:rPr lang="en-US" sz="1400" dirty="0"/>
              <a:t>, </a:t>
            </a:r>
            <a:r>
              <a:rPr lang="en-US" sz="1400" dirty="0">
                <a:hlinkClick r:id="rId2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Rachael Keller</a:t>
            </a:r>
            <a:endParaRPr lang="en-US" sz="1400" dirty="0"/>
          </a:p>
          <a:p>
            <a:endParaRPr lang="en-US" sz="1400" dirty="0"/>
          </a:p>
          <a:p>
            <a:r>
              <a:rPr lang="en-US" sz="1400" b="1" dirty="0">
                <a:solidFill>
                  <a:schemeClr val="tx2"/>
                </a:solidFill>
              </a:rPr>
              <a:t>Developing Robust Digital Twins and Reinforcement Learning for Accelerator Control Systems at the </a:t>
            </a:r>
            <a:r>
              <a:rPr lang="en-US" sz="1400" b="1" dirty="0" err="1">
                <a:solidFill>
                  <a:schemeClr val="tx2"/>
                </a:solidFill>
              </a:rPr>
              <a:t>Fermilab</a:t>
            </a:r>
            <a:r>
              <a:rPr lang="en-US" sz="1400" b="1" dirty="0">
                <a:solidFill>
                  <a:schemeClr val="tx2"/>
                </a:solidFill>
              </a:rPr>
              <a:t> Booster</a:t>
            </a:r>
          </a:p>
          <a:p>
            <a:r>
              <a:rPr lang="en-US" sz="1400" dirty="0"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D. Kafkes</a:t>
            </a:r>
            <a:r>
              <a:rPr lang="en-US" sz="1400" dirty="0"/>
              <a:t>, </a:t>
            </a:r>
            <a:r>
              <a:rPr lang="en-US" sz="1400" dirty="0">
                <a:hlinkClick r:id="rId2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 Schram</a:t>
            </a:r>
            <a:r>
              <a:rPr lang="en-US" sz="1400" dirty="0"/>
              <a:t> - </a:t>
            </a:r>
            <a:r>
              <a:rPr lang="en-US" sz="1400" dirty="0">
                <a:hlinkClick r:id="rId30"/>
              </a:rPr>
              <a:t>https://arxiv.org/abs/2105.12847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70691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69D1C-3CED-A64B-AFB0-E6C1D70C2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Uncertainty Quantification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29E53D-5D68-2043-97CB-5D3E6DE41B97}"/>
              </a:ext>
            </a:extLst>
          </p:cNvPr>
          <p:cNvSpPr txBox="1"/>
          <p:nvPr/>
        </p:nvSpPr>
        <p:spPr>
          <a:xfrm>
            <a:off x="529399" y="1004609"/>
            <a:ext cx="7278553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Deep Learning (DL) models are deterministic transformation functions from an input to the output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DL models are very powerful and expressive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It is important to know the confidence associated with each prediction from a DL models for decision making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7A99E8-76B3-6C48-BF29-430EDF9D33EF}"/>
              </a:ext>
            </a:extLst>
          </p:cNvPr>
          <p:cNvSpPr/>
          <p:nvPr/>
        </p:nvSpPr>
        <p:spPr>
          <a:xfrm>
            <a:off x="3273394" y="3110950"/>
            <a:ext cx="1262326" cy="81911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DL model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F363A63-46E6-AB45-A03A-1DC5010B3CFD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2839232" y="3517788"/>
            <a:ext cx="434162" cy="2718"/>
          </a:xfrm>
          <a:prstGeom prst="straightConnector1">
            <a:avLst/>
          </a:prstGeom>
          <a:ln w="38100">
            <a:solidFill>
              <a:schemeClr val="accent3">
                <a:lumMod val="75000"/>
                <a:alpha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B0CEA76-F581-764A-AE86-02C11AE9AC83}"/>
              </a:ext>
            </a:extLst>
          </p:cNvPr>
          <p:cNvSpPr txBox="1"/>
          <p:nvPr/>
        </p:nvSpPr>
        <p:spPr>
          <a:xfrm>
            <a:off x="1762163" y="3301817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Input(s)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15D9DF-8D95-164D-A5CD-1D5B261D83EF}"/>
              </a:ext>
            </a:extLst>
          </p:cNvPr>
          <p:cNvCxnSpPr>
            <a:cxnSpLocks/>
          </p:cNvCxnSpPr>
          <p:nvPr/>
        </p:nvCxnSpPr>
        <p:spPr>
          <a:xfrm>
            <a:off x="4535720" y="3517788"/>
            <a:ext cx="359133" cy="0"/>
          </a:xfrm>
          <a:prstGeom prst="straightConnector1">
            <a:avLst/>
          </a:prstGeom>
          <a:ln w="38100">
            <a:solidFill>
              <a:schemeClr val="accent3">
                <a:lumMod val="75000"/>
                <a:alpha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3107B70-6B6E-F446-AC42-8EFA2ACB2F11}"/>
              </a:ext>
            </a:extLst>
          </p:cNvPr>
          <p:cNvSpPr txBox="1"/>
          <p:nvPr/>
        </p:nvSpPr>
        <p:spPr>
          <a:xfrm>
            <a:off x="4955514" y="3320076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Output(s)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D6CE73-15B4-DF4E-83C8-0B21610D28A7}"/>
              </a:ext>
            </a:extLst>
          </p:cNvPr>
          <p:cNvSpPr txBox="1"/>
          <p:nvPr/>
        </p:nvSpPr>
        <p:spPr>
          <a:xfrm>
            <a:off x="437545" y="4591174"/>
            <a:ext cx="71304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+mn-lt"/>
              </a:rPr>
              <a:t>Uncertainty Types: Aleatoric vs Epistemic uncertainties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691D65-94B4-4242-B12F-50F67F9BF9A1}"/>
              </a:ext>
            </a:extLst>
          </p:cNvPr>
          <p:cNvSpPr txBox="1"/>
          <p:nvPr/>
        </p:nvSpPr>
        <p:spPr>
          <a:xfrm>
            <a:off x="648436" y="4860624"/>
            <a:ext cx="7247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Aleatoric </a:t>
            </a:r>
            <a:r>
              <a:rPr lang="en-US" dirty="0">
                <a:latin typeface="+mn-lt"/>
                <a:sym typeface="Wingdings" pitchFamily="2" charset="2"/>
              </a:rPr>
              <a:t> Data uncertainties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sym typeface="Wingdings" pitchFamily="2" charset="2"/>
              </a:rPr>
              <a:t>Epistemic  Out of training distribution uncertainty (OOD)</a:t>
            </a:r>
            <a:endParaRPr lang="en-US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08D9B0-940F-C741-9021-E7B51F43F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356" y="3346418"/>
            <a:ext cx="4073309" cy="27597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952614-FE5F-2445-8EDD-7CB0D518A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722" y="685712"/>
            <a:ext cx="4047943" cy="2565045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8661906-77B2-FE44-B2AB-526B12E0596C}"/>
              </a:ext>
            </a:extLst>
          </p:cNvPr>
          <p:cNvCxnSpPr/>
          <p:nvPr/>
        </p:nvCxnSpPr>
        <p:spPr>
          <a:xfrm>
            <a:off x="11173012" y="3691532"/>
            <a:ext cx="0" cy="401636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9C4F969-FAEB-884E-927B-1D7BEAD1405B}"/>
              </a:ext>
            </a:extLst>
          </p:cNvPr>
          <p:cNvCxnSpPr>
            <a:cxnSpLocks/>
          </p:cNvCxnSpPr>
          <p:nvPr/>
        </p:nvCxnSpPr>
        <p:spPr>
          <a:xfrm>
            <a:off x="11071412" y="5695459"/>
            <a:ext cx="735106" cy="0"/>
          </a:xfrm>
          <a:prstGeom prst="straightConnector1">
            <a:avLst/>
          </a:prstGeom>
          <a:ln w="28575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17D8CEA-48E7-764E-8BB9-166A4B1B14F0}"/>
              </a:ext>
            </a:extLst>
          </p:cNvPr>
          <p:cNvSpPr txBox="1"/>
          <p:nvPr/>
        </p:nvSpPr>
        <p:spPr>
          <a:xfrm>
            <a:off x="11143716" y="3609871"/>
            <a:ext cx="954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Bookman Old Style" panose="02050604050505020204" pitchFamily="18" charset="0"/>
              </a:rPr>
              <a:t>Aleatoric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126E74-C224-5F4F-AD61-2CBEA30B1CF4}"/>
              </a:ext>
            </a:extLst>
          </p:cNvPr>
          <p:cNvSpPr txBox="1"/>
          <p:nvPr/>
        </p:nvSpPr>
        <p:spPr>
          <a:xfrm>
            <a:off x="10437642" y="5387682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Bookman Old Style" panose="02050604050505020204" pitchFamily="18" charset="0"/>
              </a:rPr>
              <a:t>Epistemic</a:t>
            </a:r>
          </a:p>
        </p:txBody>
      </p:sp>
    </p:spTree>
    <p:extLst>
      <p:ext uri="{BB962C8B-B14F-4D97-AF65-F5344CB8AC3E}">
        <p14:creationId xmlns:p14="http://schemas.microsoft.com/office/powerpoint/2010/main" val="31399730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97FF0-5183-B147-AB2B-581C0CD47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/>
          <a:p>
            <a:r>
              <a:rPr lang="en-US" dirty="0">
                <a:latin typeface="+mj-lt"/>
              </a:rPr>
              <a:t>Popular methods for UQ in DL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DB4C2A-6671-F546-B89B-991DAFF628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54"/>
          <a:stretch/>
        </p:blipFill>
        <p:spPr>
          <a:xfrm>
            <a:off x="9104458" y="2858838"/>
            <a:ext cx="3087542" cy="145580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3DEC019E-A095-FE46-B2C4-41EBD228FBBD}"/>
              </a:ext>
            </a:extLst>
          </p:cNvPr>
          <p:cNvSpPr/>
          <p:nvPr/>
        </p:nvSpPr>
        <p:spPr>
          <a:xfrm>
            <a:off x="684473" y="1090085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3E89546-4999-DD4A-A3FA-85FCF00C6D1D}"/>
              </a:ext>
            </a:extLst>
          </p:cNvPr>
          <p:cNvSpPr/>
          <p:nvPr/>
        </p:nvSpPr>
        <p:spPr>
          <a:xfrm>
            <a:off x="684473" y="1590035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ACBC1E-FB3B-E541-9353-44779A2613BE}"/>
              </a:ext>
            </a:extLst>
          </p:cNvPr>
          <p:cNvSpPr/>
          <p:nvPr/>
        </p:nvSpPr>
        <p:spPr>
          <a:xfrm>
            <a:off x="684473" y="2089985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4C03E13-1456-EE4A-A619-854C71D98861}"/>
              </a:ext>
            </a:extLst>
          </p:cNvPr>
          <p:cNvSpPr/>
          <p:nvPr/>
        </p:nvSpPr>
        <p:spPr>
          <a:xfrm>
            <a:off x="1347862" y="1090085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000E97D-EA17-8D42-A7B1-FC31C342301F}"/>
              </a:ext>
            </a:extLst>
          </p:cNvPr>
          <p:cNvSpPr/>
          <p:nvPr/>
        </p:nvSpPr>
        <p:spPr>
          <a:xfrm>
            <a:off x="1347862" y="1590035"/>
            <a:ext cx="277906" cy="2779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A655029-9595-7A4A-8035-FBEBD1B672CA}"/>
              </a:ext>
            </a:extLst>
          </p:cNvPr>
          <p:cNvSpPr/>
          <p:nvPr/>
        </p:nvSpPr>
        <p:spPr>
          <a:xfrm>
            <a:off x="1347862" y="2089985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165B70C-B15B-0D42-BD6F-9F58A2F5D151}"/>
              </a:ext>
            </a:extLst>
          </p:cNvPr>
          <p:cNvSpPr/>
          <p:nvPr/>
        </p:nvSpPr>
        <p:spPr>
          <a:xfrm>
            <a:off x="2011251" y="1312129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7FD7B5C-656F-564D-A5A7-A81DFEDE44AB}"/>
              </a:ext>
            </a:extLst>
          </p:cNvPr>
          <p:cNvSpPr/>
          <p:nvPr/>
        </p:nvSpPr>
        <p:spPr>
          <a:xfrm>
            <a:off x="2011251" y="1812079"/>
            <a:ext cx="277906" cy="2779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B4023C6-38B3-1A4B-B7F7-2CCE6C099477}"/>
              </a:ext>
            </a:extLst>
          </p:cNvPr>
          <p:cNvSpPr/>
          <p:nvPr/>
        </p:nvSpPr>
        <p:spPr>
          <a:xfrm>
            <a:off x="2674640" y="1554175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62E7064-F6A5-2148-A783-1BFA5953C88F}"/>
              </a:ext>
            </a:extLst>
          </p:cNvPr>
          <p:cNvCxnSpPr>
            <a:endCxn id="8" idx="2"/>
          </p:cNvCxnSpPr>
          <p:nvPr/>
        </p:nvCxnSpPr>
        <p:spPr>
          <a:xfrm>
            <a:off x="962379" y="1229038"/>
            <a:ext cx="385483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02D2B5-473B-3948-BE2B-9FB947E2AC97}"/>
              </a:ext>
            </a:extLst>
          </p:cNvPr>
          <p:cNvCxnSpPr>
            <a:cxnSpLocks/>
            <a:stCxn id="5" idx="6"/>
            <a:endCxn id="9" idx="2"/>
          </p:cNvCxnSpPr>
          <p:nvPr/>
        </p:nvCxnSpPr>
        <p:spPr>
          <a:xfrm>
            <a:off x="962379" y="1229038"/>
            <a:ext cx="385483" cy="49995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CD5DAF9-6948-A640-A1D3-8DE4107B3FF7}"/>
              </a:ext>
            </a:extLst>
          </p:cNvPr>
          <p:cNvCxnSpPr>
            <a:cxnSpLocks/>
          </p:cNvCxnSpPr>
          <p:nvPr/>
        </p:nvCxnSpPr>
        <p:spPr>
          <a:xfrm>
            <a:off x="962379" y="1229038"/>
            <a:ext cx="385483" cy="49995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B2627EC-CF25-DB40-AD6E-0CFF3A797297}"/>
              </a:ext>
            </a:extLst>
          </p:cNvPr>
          <p:cNvCxnSpPr>
            <a:cxnSpLocks/>
          </p:cNvCxnSpPr>
          <p:nvPr/>
        </p:nvCxnSpPr>
        <p:spPr>
          <a:xfrm>
            <a:off x="962379" y="1229038"/>
            <a:ext cx="385483" cy="49995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AFE2DC-9B6B-9A44-9785-8DC9338B5245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962378" y="1256969"/>
            <a:ext cx="426182" cy="87371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DBC7995-113B-E245-A9F3-EC407603C7E7}"/>
              </a:ext>
            </a:extLst>
          </p:cNvPr>
          <p:cNvCxnSpPr>
            <a:cxnSpLocks/>
            <a:stCxn id="6" idx="6"/>
            <a:endCxn id="10" idx="1"/>
          </p:cNvCxnSpPr>
          <p:nvPr/>
        </p:nvCxnSpPr>
        <p:spPr>
          <a:xfrm>
            <a:off x="962379" y="1728988"/>
            <a:ext cx="426181" cy="40169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AD5CA1-AE40-7446-A2A4-2BF2CB7A0976}"/>
              </a:ext>
            </a:extLst>
          </p:cNvPr>
          <p:cNvCxnSpPr>
            <a:cxnSpLocks/>
            <a:stCxn id="6" idx="6"/>
            <a:endCxn id="9" idx="2"/>
          </p:cNvCxnSpPr>
          <p:nvPr/>
        </p:nvCxnSpPr>
        <p:spPr>
          <a:xfrm>
            <a:off x="962379" y="1728988"/>
            <a:ext cx="385483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85528BE-067A-E64D-9B13-CD0F6DF96A06}"/>
              </a:ext>
            </a:extLst>
          </p:cNvPr>
          <p:cNvCxnSpPr>
            <a:cxnSpLocks/>
            <a:endCxn id="8" idx="2"/>
          </p:cNvCxnSpPr>
          <p:nvPr/>
        </p:nvCxnSpPr>
        <p:spPr>
          <a:xfrm flipV="1">
            <a:off x="962379" y="1229038"/>
            <a:ext cx="385483" cy="49995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64375F7-4455-6149-B78E-CFD59DEB4278}"/>
              </a:ext>
            </a:extLst>
          </p:cNvPr>
          <p:cNvCxnSpPr>
            <a:cxnSpLocks/>
            <a:stCxn id="7" idx="6"/>
            <a:endCxn id="10" idx="2"/>
          </p:cNvCxnSpPr>
          <p:nvPr/>
        </p:nvCxnSpPr>
        <p:spPr>
          <a:xfrm>
            <a:off x="962379" y="2228938"/>
            <a:ext cx="385483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F09370B-F683-964C-81DF-4EB67F6673A7}"/>
              </a:ext>
            </a:extLst>
          </p:cNvPr>
          <p:cNvCxnSpPr>
            <a:cxnSpLocks/>
            <a:endCxn id="9" idx="2"/>
          </p:cNvCxnSpPr>
          <p:nvPr/>
        </p:nvCxnSpPr>
        <p:spPr>
          <a:xfrm flipV="1">
            <a:off x="962378" y="1728988"/>
            <a:ext cx="385484" cy="49995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37AE4C5-C694-8E4F-9B26-DBECDB0EEABF}"/>
              </a:ext>
            </a:extLst>
          </p:cNvPr>
          <p:cNvCxnSpPr>
            <a:cxnSpLocks/>
            <a:stCxn id="7" idx="6"/>
          </p:cNvCxnSpPr>
          <p:nvPr/>
        </p:nvCxnSpPr>
        <p:spPr>
          <a:xfrm flipV="1">
            <a:off x="962379" y="1229038"/>
            <a:ext cx="385482" cy="9999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5B612CD-B7D4-C34E-81A9-F08696FF076E}"/>
              </a:ext>
            </a:extLst>
          </p:cNvPr>
          <p:cNvCxnSpPr>
            <a:cxnSpLocks/>
            <a:stCxn id="8" idx="6"/>
            <a:endCxn id="11" idx="2"/>
          </p:cNvCxnSpPr>
          <p:nvPr/>
        </p:nvCxnSpPr>
        <p:spPr>
          <a:xfrm>
            <a:off x="1625768" y="1229038"/>
            <a:ext cx="385483" cy="22204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1D07110-8F65-6F46-A532-B0763B4D956F}"/>
              </a:ext>
            </a:extLst>
          </p:cNvPr>
          <p:cNvCxnSpPr>
            <a:cxnSpLocks/>
            <a:stCxn id="8" idx="6"/>
            <a:endCxn id="12" idx="2"/>
          </p:cNvCxnSpPr>
          <p:nvPr/>
        </p:nvCxnSpPr>
        <p:spPr>
          <a:xfrm>
            <a:off x="1625768" y="1229038"/>
            <a:ext cx="385483" cy="72199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AA39F60-B0FE-0D4C-89CC-AB54EB89BB64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1625768" y="1728988"/>
            <a:ext cx="385483" cy="222044"/>
          </a:xfrm>
          <a:prstGeom prst="straightConnector1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2A731EB-4234-5A42-A07C-020C10B07B74}"/>
              </a:ext>
            </a:extLst>
          </p:cNvPr>
          <p:cNvCxnSpPr>
            <a:cxnSpLocks/>
            <a:stCxn id="10" idx="6"/>
            <a:endCxn id="12" idx="2"/>
          </p:cNvCxnSpPr>
          <p:nvPr/>
        </p:nvCxnSpPr>
        <p:spPr>
          <a:xfrm flipV="1">
            <a:off x="1625768" y="1951032"/>
            <a:ext cx="385483" cy="27790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C3B0091-F0C5-C549-8B28-EFFE84B85AB6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 flipV="1">
            <a:off x="1625768" y="1451082"/>
            <a:ext cx="385483" cy="77785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821D7FF-F5E3-4440-B8EC-5EDEE2B576B6}"/>
              </a:ext>
            </a:extLst>
          </p:cNvPr>
          <p:cNvCxnSpPr>
            <a:cxnSpLocks/>
            <a:stCxn id="9" idx="6"/>
            <a:endCxn id="11" idx="2"/>
          </p:cNvCxnSpPr>
          <p:nvPr/>
        </p:nvCxnSpPr>
        <p:spPr>
          <a:xfrm flipV="1">
            <a:off x="1625768" y="1451082"/>
            <a:ext cx="385483" cy="277906"/>
          </a:xfrm>
          <a:prstGeom prst="straightConnector1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7258F42-4D32-1748-9B45-BBB8BF229309}"/>
              </a:ext>
            </a:extLst>
          </p:cNvPr>
          <p:cNvCxnSpPr>
            <a:cxnSpLocks/>
            <a:stCxn id="11" idx="6"/>
            <a:endCxn id="13" idx="2"/>
          </p:cNvCxnSpPr>
          <p:nvPr/>
        </p:nvCxnSpPr>
        <p:spPr>
          <a:xfrm>
            <a:off x="2289157" y="1451082"/>
            <a:ext cx="385483" cy="24204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CF70CE0-73C8-2C45-8028-CD896D8B5DF0}"/>
              </a:ext>
            </a:extLst>
          </p:cNvPr>
          <p:cNvCxnSpPr>
            <a:cxnSpLocks/>
            <a:stCxn id="12" idx="6"/>
            <a:endCxn id="13" idx="2"/>
          </p:cNvCxnSpPr>
          <p:nvPr/>
        </p:nvCxnSpPr>
        <p:spPr>
          <a:xfrm flipV="1">
            <a:off x="2289157" y="1693128"/>
            <a:ext cx="385483" cy="257904"/>
          </a:xfrm>
          <a:prstGeom prst="straightConnector1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>
            <a:extLst>
              <a:ext uri="{FF2B5EF4-FFF2-40B4-BE49-F238E27FC236}">
                <a16:creationId xmlns:a16="http://schemas.microsoft.com/office/drawing/2014/main" id="{61F39B07-51A2-C542-9304-CB7649AAA80A}"/>
              </a:ext>
            </a:extLst>
          </p:cNvPr>
          <p:cNvSpPr/>
          <p:nvPr/>
        </p:nvSpPr>
        <p:spPr>
          <a:xfrm>
            <a:off x="3383662" y="1171565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5117CAC-855B-2B4F-ADA5-012400A0A880}"/>
              </a:ext>
            </a:extLst>
          </p:cNvPr>
          <p:cNvSpPr/>
          <p:nvPr/>
        </p:nvSpPr>
        <p:spPr>
          <a:xfrm>
            <a:off x="3383662" y="1671515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C617C4A-0B3A-4248-B1C1-F40B79D37669}"/>
              </a:ext>
            </a:extLst>
          </p:cNvPr>
          <p:cNvSpPr/>
          <p:nvPr/>
        </p:nvSpPr>
        <p:spPr>
          <a:xfrm>
            <a:off x="3383662" y="2171465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0B67947-74A3-2248-8D4E-5A8F5603323F}"/>
              </a:ext>
            </a:extLst>
          </p:cNvPr>
          <p:cNvSpPr/>
          <p:nvPr/>
        </p:nvSpPr>
        <p:spPr>
          <a:xfrm>
            <a:off x="4047051" y="1171565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FCDCA11-1614-9A4B-9E10-5F93F9ADFEB3}"/>
              </a:ext>
            </a:extLst>
          </p:cNvPr>
          <p:cNvSpPr/>
          <p:nvPr/>
        </p:nvSpPr>
        <p:spPr>
          <a:xfrm>
            <a:off x="4047051" y="1671515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2BDE373-8046-6847-A421-EF1C4D1012B3}"/>
              </a:ext>
            </a:extLst>
          </p:cNvPr>
          <p:cNvSpPr/>
          <p:nvPr/>
        </p:nvSpPr>
        <p:spPr>
          <a:xfrm>
            <a:off x="4047051" y="2171465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72AF857-D465-FC4E-A2FC-628954D5E1CA}"/>
              </a:ext>
            </a:extLst>
          </p:cNvPr>
          <p:cNvSpPr/>
          <p:nvPr/>
        </p:nvSpPr>
        <p:spPr>
          <a:xfrm>
            <a:off x="4710440" y="1393609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6BE9D19-67AA-DB4A-864A-81E6DF209DFD}"/>
              </a:ext>
            </a:extLst>
          </p:cNvPr>
          <p:cNvSpPr/>
          <p:nvPr/>
        </p:nvSpPr>
        <p:spPr>
          <a:xfrm>
            <a:off x="4710440" y="1893559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1ABB039-7D30-2E40-B97A-7D3F1E41A38E}"/>
              </a:ext>
            </a:extLst>
          </p:cNvPr>
          <p:cNvSpPr/>
          <p:nvPr/>
        </p:nvSpPr>
        <p:spPr>
          <a:xfrm>
            <a:off x="5373829" y="1635655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00D646B-0569-904A-B165-6262BF39CFF5}"/>
              </a:ext>
            </a:extLst>
          </p:cNvPr>
          <p:cNvCxnSpPr>
            <a:endCxn id="36" idx="2"/>
          </p:cNvCxnSpPr>
          <p:nvPr/>
        </p:nvCxnSpPr>
        <p:spPr>
          <a:xfrm>
            <a:off x="3661568" y="1310518"/>
            <a:ext cx="385483" cy="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BF0BBF98-47FF-CB41-9697-E7C9317CFDB1}"/>
              </a:ext>
            </a:extLst>
          </p:cNvPr>
          <p:cNvCxnSpPr>
            <a:cxnSpLocks/>
            <a:stCxn id="33" idx="6"/>
            <a:endCxn id="37" idx="2"/>
          </p:cNvCxnSpPr>
          <p:nvPr/>
        </p:nvCxnSpPr>
        <p:spPr>
          <a:xfrm>
            <a:off x="3661568" y="1310518"/>
            <a:ext cx="385483" cy="49995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5869659-98C3-3749-96CE-8F9C868D97F8}"/>
              </a:ext>
            </a:extLst>
          </p:cNvPr>
          <p:cNvCxnSpPr>
            <a:cxnSpLocks/>
          </p:cNvCxnSpPr>
          <p:nvPr/>
        </p:nvCxnSpPr>
        <p:spPr>
          <a:xfrm>
            <a:off x="3661568" y="1310518"/>
            <a:ext cx="385483" cy="49995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B5FDEB1-4FD4-4342-99BF-ED9D70FACBE4}"/>
              </a:ext>
            </a:extLst>
          </p:cNvPr>
          <p:cNvCxnSpPr>
            <a:cxnSpLocks/>
          </p:cNvCxnSpPr>
          <p:nvPr/>
        </p:nvCxnSpPr>
        <p:spPr>
          <a:xfrm>
            <a:off x="3661568" y="1310518"/>
            <a:ext cx="385483" cy="49995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F14E467-C470-4E42-A191-FAD7A6B6550E}"/>
              </a:ext>
            </a:extLst>
          </p:cNvPr>
          <p:cNvCxnSpPr>
            <a:cxnSpLocks/>
            <a:endCxn id="38" idx="1"/>
          </p:cNvCxnSpPr>
          <p:nvPr/>
        </p:nvCxnSpPr>
        <p:spPr>
          <a:xfrm>
            <a:off x="3661567" y="1338449"/>
            <a:ext cx="426182" cy="873714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22BEA36-18BE-4F48-B9B7-138718C890CA}"/>
              </a:ext>
            </a:extLst>
          </p:cNvPr>
          <p:cNvCxnSpPr>
            <a:cxnSpLocks/>
            <a:stCxn id="34" idx="6"/>
            <a:endCxn id="38" idx="1"/>
          </p:cNvCxnSpPr>
          <p:nvPr/>
        </p:nvCxnSpPr>
        <p:spPr>
          <a:xfrm>
            <a:off x="3661568" y="1810468"/>
            <a:ext cx="426181" cy="401695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4B73A9B-F11C-3C46-9809-B09EE382F9CF}"/>
              </a:ext>
            </a:extLst>
          </p:cNvPr>
          <p:cNvCxnSpPr>
            <a:cxnSpLocks/>
            <a:stCxn id="34" idx="6"/>
            <a:endCxn id="37" idx="2"/>
          </p:cNvCxnSpPr>
          <p:nvPr/>
        </p:nvCxnSpPr>
        <p:spPr>
          <a:xfrm>
            <a:off x="3661568" y="1810468"/>
            <a:ext cx="385483" cy="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36D8691-864F-0B47-8685-835C47B568E2}"/>
              </a:ext>
            </a:extLst>
          </p:cNvPr>
          <p:cNvCxnSpPr>
            <a:cxnSpLocks/>
            <a:endCxn id="36" idx="2"/>
          </p:cNvCxnSpPr>
          <p:nvPr/>
        </p:nvCxnSpPr>
        <p:spPr>
          <a:xfrm flipV="1">
            <a:off x="3661568" y="1310518"/>
            <a:ext cx="385483" cy="49995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2D0BEC5-1023-5C41-9BE8-8375244FE30B}"/>
              </a:ext>
            </a:extLst>
          </p:cNvPr>
          <p:cNvCxnSpPr>
            <a:cxnSpLocks/>
            <a:stCxn id="35" idx="6"/>
            <a:endCxn id="38" idx="2"/>
          </p:cNvCxnSpPr>
          <p:nvPr/>
        </p:nvCxnSpPr>
        <p:spPr>
          <a:xfrm>
            <a:off x="3661568" y="2310418"/>
            <a:ext cx="385483" cy="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FDDFD7-4AA7-B545-B27B-588B08FE563E}"/>
              </a:ext>
            </a:extLst>
          </p:cNvPr>
          <p:cNvCxnSpPr>
            <a:cxnSpLocks/>
            <a:endCxn id="37" idx="2"/>
          </p:cNvCxnSpPr>
          <p:nvPr/>
        </p:nvCxnSpPr>
        <p:spPr>
          <a:xfrm flipV="1">
            <a:off x="3661567" y="1810468"/>
            <a:ext cx="385484" cy="49995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7461688-FE32-F340-B804-9AA8AFE95E6D}"/>
              </a:ext>
            </a:extLst>
          </p:cNvPr>
          <p:cNvCxnSpPr>
            <a:cxnSpLocks/>
            <a:stCxn id="35" idx="6"/>
          </p:cNvCxnSpPr>
          <p:nvPr/>
        </p:nvCxnSpPr>
        <p:spPr>
          <a:xfrm flipV="1">
            <a:off x="3661568" y="1310518"/>
            <a:ext cx="385482" cy="99990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F4065D4-E04B-2D4D-B7C1-24001D1DE032}"/>
              </a:ext>
            </a:extLst>
          </p:cNvPr>
          <p:cNvCxnSpPr>
            <a:cxnSpLocks/>
            <a:stCxn id="36" idx="6"/>
            <a:endCxn id="39" idx="2"/>
          </p:cNvCxnSpPr>
          <p:nvPr/>
        </p:nvCxnSpPr>
        <p:spPr>
          <a:xfrm>
            <a:off x="4324957" y="1310518"/>
            <a:ext cx="385483" cy="222044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4C5DA86-23CE-B84D-9700-62A16EBFFC80}"/>
              </a:ext>
            </a:extLst>
          </p:cNvPr>
          <p:cNvCxnSpPr>
            <a:cxnSpLocks/>
            <a:stCxn id="36" idx="6"/>
            <a:endCxn id="40" idx="2"/>
          </p:cNvCxnSpPr>
          <p:nvPr/>
        </p:nvCxnSpPr>
        <p:spPr>
          <a:xfrm>
            <a:off x="4324957" y="1310518"/>
            <a:ext cx="385483" cy="721994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FD75CECA-5410-1B4B-9933-88C547348763}"/>
              </a:ext>
            </a:extLst>
          </p:cNvPr>
          <p:cNvCxnSpPr>
            <a:cxnSpLocks/>
            <a:stCxn id="37" idx="6"/>
          </p:cNvCxnSpPr>
          <p:nvPr/>
        </p:nvCxnSpPr>
        <p:spPr>
          <a:xfrm>
            <a:off x="4324957" y="1810468"/>
            <a:ext cx="385483" cy="222044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064EBFF-856F-F94B-844B-FF26F9AE11ED}"/>
              </a:ext>
            </a:extLst>
          </p:cNvPr>
          <p:cNvCxnSpPr>
            <a:cxnSpLocks/>
            <a:stCxn id="38" idx="6"/>
            <a:endCxn id="40" idx="2"/>
          </p:cNvCxnSpPr>
          <p:nvPr/>
        </p:nvCxnSpPr>
        <p:spPr>
          <a:xfrm flipV="1">
            <a:off x="4324957" y="2032512"/>
            <a:ext cx="385483" cy="277906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70DAAE2-8508-584A-8601-0837EA3C3985}"/>
              </a:ext>
            </a:extLst>
          </p:cNvPr>
          <p:cNvCxnSpPr>
            <a:cxnSpLocks/>
            <a:stCxn id="38" idx="6"/>
            <a:endCxn id="39" idx="2"/>
          </p:cNvCxnSpPr>
          <p:nvPr/>
        </p:nvCxnSpPr>
        <p:spPr>
          <a:xfrm flipV="1">
            <a:off x="4324957" y="1532562"/>
            <a:ext cx="385483" cy="777856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436E103-F14C-2240-AA6A-01AAED31CBA3}"/>
              </a:ext>
            </a:extLst>
          </p:cNvPr>
          <p:cNvCxnSpPr>
            <a:cxnSpLocks/>
            <a:stCxn id="37" idx="6"/>
            <a:endCxn id="39" idx="2"/>
          </p:cNvCxnSpPr>
          <p:nvPr/>
        </p:nvCxnSpPr>
        <p:spPr>
          <a:xfrm flipV="1">
            <a:off x="4324957" y="1532562"/>
            <a:ext cx="385483" cy="277906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B25063F-4464-8746-9A0A-56D327B9ACA2}"/>
              </a:ext>
            </a:extLst>
          </p:cNvPr>
          <p:cNvCxnSpPr>
            <a:cxnSpLocks/>
            <a:stCxn id="39" idx="6"/>
            <a:endCxn id="41" idx="2"/>
          </p:cNvCxnSpPr>
          <p:nvPr/>
        </p:nvCxnSpPr>
        <p:spPr>
          <a:xfrm>
            <a:off x="4988346" y="1532562"/>
            <a:ext cx="385483" cy="242046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9C1A6C13-6B5D-9A46-B18A-1AD42890CB39}"/>
              </a:ext>
            </a:extLst>
          </p:cNvPr>
          <p:cNvCxnSpPr>
            <a:cxnSpLocks/>
            <a:stCxn id="40" idx="6"/>
            <a:endCxn id="41" idx="2"/>
          </p:cNvCxnSpPr>
          <p:nvPr/>
        </p:nvCxnSpPr>
        <p:spPr>
          <a:xfrm flipV="1">
            <a:off x="4988346" y="1774608"/>
            <a:ext cx="385483" cy="257904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6B3E2DF3-4DA5-5545-BF8F-6F1862A9B282}"/>
              </a:ext>
            </a:extLst>
          </p:cNvPr>
          <p:cNvSpPr/>
          <p:nvPr/>
        </p:nvSpPr>
        <p:spPr>
          <a:xfrm>
            <a:off x="684472" y="2628661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2E2F53D-BF9A-DF4F-BBCE-790B2589F8C3}"/>
              </a:ext>
            </a:extLst>
          </p:cNvPr>
          <p:cNvSpPr/>
          <p:nvPr/>
        </p:nvSpPr>
        <p:spPr>
          <a:xfrm>
            <a:off x="684472" y="3128611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A47EF1EB-85F4-E045-9006-BB0BB8A59F37}"/>
              </a:ext>
            </a:extLst>
          </p:cNvPr>
          <p:cNvSpPr/>
          <p:nvPr/>
        </p:nvSpPr>
        <p:spPr>
          <a:xfrm>
            <a:off x="684472" y="3628561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563AFA3-DC40-B240-B8DD-B84B6B05082C}"/>
              </a:ext>
            </a:extLst>
          </p:cNvPr>
          <p:cNvSpPr/>
          <p:nvPr/>
        </p:nvSpPr>
        <p:spPr>
          <a:xfrm>
            <a:off x="1347861" y="2628661"/>
            <a:ext cx="277906" cy="2779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E8D5AEFE-E386-F54A-AFE8-F7F6496B42B2}"/>
              </a:ext>
            </a:extLst>
          </p:cNvPr>
          <p:cNvSpPr/>
          <p:nvPr/>
        </p:nvSpPr>
        <p:spPr>
          <a:xfrm>
            <a:off x="1347861" y="3128611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03FB165C-D739-5347-BC7B-B5FFB68F029C}"/>
              </a:ext>
            </a:extLst>
          </p:cNvPr>
          <p:cNvSpPr/>
          <p:nvPr/>
        </p:nvSpPr>
        <p:spPr>
          <a:xfrm>
            <a:off x="1347861" y="3628561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80503837-CD15-FE4F-B54C-716330A7A147}"/>
              </a:ext>
            </a:extLst>
          </p:cNvPr>
          <p:cNvSpPr/>
          <p:nvPr/>
        </p:nvSpPr>
        <p:spPr>
          <a:xfrm>
            <a:off x="2011250" y="2850705"/>
            <a:ext cx="277906" cy="27790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527A95B1-CDBE-1A4B-9EBB-F6AD03ABFA30}"/>
              </a:ext>
            </a:extLst>
          </p:cNvPr>
          <p:cNvSpPr/>
          <p:nvPr/>
        </p:nvSpPr>
        <p:spPr>
          <a:xfrm>
            <a:off x="2011250" y="3350655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8FECFBCA-04AB-0D48-9CB7-425C5FBCDFA4}"/>
              </a:ext>
            </a:extLst>
          </p:cNvPr>
          <p:cNvSpPr/>
          <p:nvPr/>
        </p:nvSpPr>
        <p:spPr>
          <a:xfrm>
            <a:off x="2674639" y="3092751"/>
            <a:ext cx="277906" cy="27790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769E8EB-95D8-FE4D-A89C-DD50EEE6F8B3}"/>
              </a:ext>
            </a:extLst>
          </p:cNvPr>
          <p:cNvCxnSpPr>
            <a:endCxn id="64" idx="2"/>
          </p:cNvCxnSpPr>
          <p:nvPr/>
        </p:nvCxnSpPr>
        <p:spPr>
          <a:xfrm>
            <a:off x="962378" y="2767614"/>
            <a:ext cx="385483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646EC23-394A-1749-9035-50209F78EB06}"/>
              </a:ext>
            </a:extLst>
          </p:cNvPr>
          <p:cNvCxnSpPr>
            <a:cxnSpLocks/>
            <a:stCxn id="61" idx="6"/>
            <a:endCxn id="65" idx="2"/>
          </p:cNvCxnSpPr>
          <p:nvPr/>
        </p:nvCxnSpPr>
        <p:spPr>
          <a:xfrm>
            <a:off x="962378" y="2767614"/>
            <a:ext cx="385483" cy="49995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8FA8D4F-65F8-614C-8B7E-A180CAD7814B}"/>
              </a:ext>
            </a:extLst>
          </p:cNvPr>
          <p:cNvCxnSpPr>
            <a:cxnSpLocks/>
          </p:cNvCxnSpPr>
          <p:nvPr/>
        </p:nvCxnSpPr>
        <p:spPr>
          <a:xfrm>
            <a:off x="962378" y="2767614"/>
            <a:ext cx="385483" cy="49995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59BF666-B676-354C-939A-75AADF84BC37}"/>
              </a:ext>
            </a:extLst>
          </p:cNvPr>
          <p:cNvCxnSpPr>
            <a:cxnSpLocks/>
          </p:cNvCxnSpPr>
          <p:nvPr/>
        </p:nvCxnSpPr>
        <p:spPr>
          <a:xfrm>
            <a:off x="962378" y="2767614"/>
            <a:ext cx="385483" cy="49995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7C25247-BC4D-B44F-9BB0-FC44425C72C6}"/>
              </a:ext>
            </a:extLst>
          </p:cNvPr>
          <p:cNvCxnSpPr>
            <a:cxnSpLocks/>
            <a:endCxn id="66" idx="1"/>
          </p:cNvCxnSpPr>
          <p:nvPr/>
        </p:nvCxnSpPr>
        <p:spPr>
          <a:xfrm>
            <a:off x="962377" y="2795545"/>
            <a:ext cx="426182" cy="87371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CF2B3A2-B984-E145-AD46-0AC2CC849628}"/>
              </a:ext>
            </a:extLst>
          </p:cNvPr>
          <p:cNvCxnSpPr>
            <a:cxnSpLocks/>
            <a:stCxn id="62" idx="6"/>
            <a:endCxn id="66" idx="1"/>
          </p:cNvCxnSpPr>
          <p:nvPr/>
        </p:nvCxnSpPr>
        <p:spPr>
          <a:xfrm>
            <a:off x="962378" y="3267564"/>
            <a:ext cx="426181" cy="401695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CB15655-1F9A-824B-B6CB-22845E524A37}"/>
              </a:ext>
            </a:extLst>
          </p:cNvPr>
          <p:cNvCxnSpPr>
            <a:cxnSpLocks/>
            <a:stCxn id="62" idx="6"/>
            <a:endCxn id="65" idx="2"/>
          </p:cNvCxnSpPr>
          <p:nvPr/>
        </p:nvCxnSpPr>
        <p:spPr>
          <a:xfrm>
            <a:off x="962378" y="3267564"/>
            <a:ext cx="385483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0B149FD-415B-BC45-91A5-EDDBE766C0C4}"/>
              </a:ext>
            </a:extLst>
          </p:cNvPr>
          <p:cNvCxnSpPr>
            <a:cxnSpLocks/>
            <a:endCxn id="64" idx="2"/>
          </p:cNvCxnSpPr>
          <p:nvPr/>
        </p:nvCxnSpPr>
        <p:spPr>
          <a:xfrm flipV="1">
            <a:off x="962378" y="2767614"/>
            <a:ext cx="385483" cy="49995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704F15F6-BFAC-4642-BE15-7113DE744745}"/>
              </a:ext>
            </a:extLst>
          </p:cNvPr>
          <p:cNvCxnSpPr>
            <a:cxnSpLocks/>
            <a:stCxn id="63" idx="6"/>
            <a:endCxn id="66" idx="2"/>
          </p:cNvCxnSpPr>
          <p:nvPr/>
        </p:nvCxnSpPr>
        <p:spPr>
          <a:xfrm>
            <a:off x="962378" y="3767514"/>
            <a:ext cx="385483" cy="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406A57E1-5B96-D246-A752-CB1285667F13}"/>
              </a:ext>
            </a:extLst>
          </p:cNvPr>
          <p:cNvCxnSpPr>
            <a:cxnSpLocks/>
            <a:endCxn id="65" idx="2"/>
          </p:cNvCxnSpPr>
          <p:nvPr/>
        </p:nvCxnSpPr>
        <p:spPr>
          <a:xfrm flipV="1">
            <a:off x="962377" y="3267564"/>
            <a:ext cx="385484" cy="49995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1878E42B-CFE5-1448-8D4B-493B58B59E68}"/>
              </a:ext>
            </a:extLst>
          </p:cNvPr>
          <p:cNvCxnSpPr>
            <a:cxnSpLocks/>
            <a:stCxn id="63" idx="6"/>
          </p:cNvCxnSpPr>
          <p:nvPr/>
        </p:nvCxnSpPr>
        <p:spPr>
          <a:xfrm flipV="1">
            <a:off x="962378" y="2767614"/>
            <a:ext cx="385482" cy="999900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E28C6C3-83DF-5A48-8608-77B575C4E06A}"/>
              </a:ext>
            </a:extLst>
          </p:cNvPr>
          <p:cNvCxnSpPr>
            <a:cxnSpLocks/>
            <a:stCxn id="64" idx="6"/>
            <a:endCxn id="67" idx="2"/>
          </p:cNvCxnSpPr>
          <p:nvPr/>
        </p:nvCxnSpPr>
        <p:spPr>
          <a:xfrm>
            <a:off x="1625767" y="2767614"/>
            <a:ext cx="385483" cy="222044"/>
          </a:xfrm>
          <a:prstGeom prst="straightConnector1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C470097-ADE5-314D-BC07-F4E4C5104D62}"/>
              </a:ext>
            </a:extLst>
          </p:cNvPr>
          <p:cNvCxnSpPr>
            <a:cxnSpLocks/>
            <a:stCxn id="64" idx="6"/>
            <a:endCxn id="68" idx="2"/>
          </p:cNvCxnSpPr>
          <p:nvPr/>
        </p:nvCxnSpPr>
        <p:spPr>
          <a:xfrm>
            <a:off x="1625767" y="2767614"/>
            <a:ext cx="385483" cy="721994"/>
          </a:xfrm>
          <a:prstGeom prst="straightConnector1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3F481CD-3690-CC48-92D4-78489DEE6011}"/>
              </a:ext>
            </a:extLst>
          </p:cNvPr>
          <p:cNvCxnSpPr>
            <a:cxnSpLocks/>
            <a:stCxn id="65" idx="6"/>
          </p:cNvCxnSpPr>
          <p:nvPr/>
        </p:nvCxnSpPr>
        <p:spPr>
          <a:xfrm>
            <a:off x="1625767" y="3267564"/>
            <a:ext cx="385483" cy="22204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422E11DE-DDF8-604D-92B2-B01FBBAAC700}"/>
              </a:ext>
            </a:extLst>
          </p:cNvPr>
          <p:cNvCxnSpPr>
            <a:cxnSpLocks/>
            <a:stCxn id="66" idx="6"/>
            <a:endCxn id="68" idx="2"/>
          </p:cNvCxnSpPr>
          <p:nvPr/>
        </p:nvCxnSpPr>
        <p:spPr>
          <a:xfrm flipV="1">
            <a:off x="1625767" y="3489608"/>
            <a:ext cx="385483" cy="27790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4FAA56B3-3520-D649-AC21-F5CD81F84AD1}"/>
              </a:ext>
            </a:extLst>
          </p:cNvPr>
          <p:cNvCxnSpPr>
            <a:cxnSpLocks/>
            <a:stCxn id="66" idx="6"/>
            <a:endCxn id="67" idx="2"/>
          </p:cNvCxnSpPr>
          <p:nvPr/>
        </p:nvCxnSpPr>
        <p:spPr>
          <a:xfrm flipV="1">
            <a:off x="1625767" y="2989658"/>
            <a:ext cx="385483" cy="77785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95B365C-D0A3-4049-BE7F-D6A8AD8900AF}"/>
              </a:ext>
            </a:extLst>
          </p:cNvPr>
          <p:cNvCxnSpPr>
            <a:cxnSpLocks/>
            <a:stCxn id="65" idx="6"/>
            <a:endCxn id="67" idx="2"/>
          </p:cNvCxnSpPr>
          <p:nvPr/>
        </p:nvCxnSpPr>
        <p:spPr>
          <a:xfrm flipV="1">
            <a:off x="1625767" y="2989658"/>
            <a:ext cx="385483" cy="277906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178425E4-FB9D-FF4C-A837-F486485049EF}"/>
              </a:ext>
            </a:extLst>
          </p:cNvPr>
          <p:cNvCxnSpPr>
            <a:cxnSpLocks/>
            <a:stCxn id="67" idx="6"/>
            <a:endCxn id="69" idx="2"/>
          </p:cNvCxnSpPr>
          <p:nvPr/>
        </p:nvCxnSpPr>
        <p:spPr>
          <a:xfrm>
            <a:off x="2289156" y="2989658"/>
            <a:ext cx="385483" cy="242046"/>
          </a:xfrm>
          <a:prstGeom prst="straightConnector1">
            <a:avLst/>
          </a:prstGeom>
          <a:ln w="19050">
            <a:solidFill>
              <a:schemeClr val="accent6">
                <a:lumMod val="40000"/>
                <a:lumOff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190997B-8EA4-8E44-97D3-BD45E7959839}"/>
              </a:ext>
            </a:extLst>
          </p:cNvPr>
          <p:cNvCxnSpPr>
            <a:cxnSpLocks/>
            <a:stCxn id="68" idx="6"/>
            <a:endCxn id="69" idx="2"/>
          </p:cNvCxnSpPr>
          <p:nvPr/>
        </p:nvCxnSpPr>
        <p:spPr>
          <a:xfrm flipV="1">
            <a:off x="2289156" y="3231704"/>
            <a:ext cx="385483" cy="257904"/>
          </a:xfrm>
          <a:prstGeom prst="straightConnector1">
            <a:avLst/>
          </a:prstGeom>
          <a:ln w="190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>
            <a:extLst>
              <a:ext uri="{FF2B5EF4-FFF2-40B4-BE49-F238E27FC236}">
                <a16:creationId xmlns:a16="http://schemas.microsoft.com/office/drawing/2014/main" id="{A2D98F1E-B864-014B-912A-48B569491223}"/>
              </a:ext>
            </a:extLst>
          </p:cNvPr>
          <p:cNvSpPr/>
          <p:nvPr/>
        </p:nvSpPr>
        <p:spPr>
          <a:xfrm>
            <a:off x="3383661" y="2711368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753CCB52-1376-2247-BAB9-84F51A5CB646}"/>
              </a:ext>
            </a:extLst>
          </p:cNvPr>
          <p:cNvSpPr/>
          <p:nvPr/>
        </p:nvSpPr>
        <p:spPr>
          <a:xfrm>
            <a:off x="3383661" y="3211318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8DBCB0A-FF6A-3049-8B27-66A079190F3A}"/>
              </a:ext>
            </a:extLst>
          </p:cNvPr>
          <p:cNvSpPr/>
          <p:nvPr/>
        </p:nvSpPr>
        <p:spPr>
          <a:xfrm>
            <a:off x="3383661" y="3711268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5108C13D-B7BC-6D40-B77A-7412E2EF5C2B}"/>
              </a:ext>
            </a:extLst>
          </p:cNvPr>
          <p:cNvSpPr/>
          <p:nvPr/>
        </p:nvSpPr>
        <p:spPr>
          <a:xfrm>
            <a:off x="4047050" y="2711368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637E193B-CFDD-7D4C-A53B-7C1AFDD46501}"/>
              </a:ext>
            </a:extLst>
          </p:cNvPr>
          <p:cNvSpPr/>
          <p:nvPr/>
        </p:nvSpPr>
        <p:spPr>
          <a:xfrm>
            <a:off x="4047050" y="3211318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43407079-44EF-5A4B-A085-1C61C984E6AD}"/>
              </a:ext>
            </a:extLst>
          </p:cNvPr>
          <p:cNvSpPr/>
          <p:nvPr/>
        </p:nvSpPr>
        <p:spPr>
          <a:xfrm>
            <a:off x="4047050" y="3711268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407DA5E2-215F-D240-BF25-79A22C1C55F1}"/>
              </a:ext>
            </a:extLst>
          </p:cNvPr>
          <p:cNvSpPr/>
          <p:nvPr/>
        </p:nvSpPr>
        <p:spPr>
          <a:xfrm>
            <a:off x="4710439" y="2933412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C8151D8F-41C7-844A-A820-A58D7D95A98A}"/>
              </a:ext>
            </a:extLst>
          </p:cNvPr>
          <p:cNvSpPr/>
          <p:nvPr/>
        </p:nvSpPr>
        <p:spPr>
          <a:xfrm>
            <a:off x="4710439" y="3433362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38422C8A-B8BB-9F4B-A9A8-F6965E604999}"/>
              </a:ext>
            </a:extLst>
          </p:cNvPr>
          <p:cNvSpPr/>
          <p:nvPr/>
        </p:nvSpPr>
        <p:spPr>
          <a:xfrm>
            <a:off x="5373828" y="3175458"/>
            <a:ext cx="277906" cy="277906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3D164843-B943-404D-BB54-4806624AEA45}"/>
              </a:ext>
            </a:extLst>
          </p:cNvPr>
          <p:cNvCxnSpPr>
            <a:endCxn id="92" idx="2"/>
          </p:cNvCxnSpPr>
          <p:nvPr/>
        </p:nvCxnSpPr>
        <p:spPr>
          <a:xfrm>
            <a:off x="3661567" y="2850321"/>
            <a:ext cx="385483" cy="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9D95168B-7B59-0F4A-8A28-A002493862F8}"/>
              </a:ext>
            </a:extLst>
          </p:cNvPr>
          <p:cNvCxnSpPr>
            <a:cxnSpLocks/>
            <a:stCxn id="89" idx="6"/>
            <a:endCxn id="93" idx="2"/>
          </p:cNvCxnSpPr>
          <p:nvPr/>
        </p:nvCxnSpPr>
        <p:spPr>
          <a:xfrm>
            <a:off x="3661567" y="2850321"/>
            <a:ext cx="385483" cy="49995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6C22F101-5DE8-5A47-889C-7B5D54CBE2D5}"/>
              </a:ext>
            </a:extLst>
          </p:cNvPr>
          <p:cNvCxnSpPr>
            <a:cxnSpLocks/>
          </p:cNvCxnSpPr>
          <p:nvPr/>
        </p:nvCxnSpPr>
        <p:spPr>
          <a:xfrm>
            <a:off x="3661567" y="2850321"/>
            <a:ext cx="385483" cy="49995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B2BA2EE4-DC1F-4343-9F85-34E08A57CE30}"/>
              </a:ext>
            </a:extLst>
          </p:cNvPr>
          <p:cNvCxnSpPr>
            <a:cxnSpLocks/>
          </p:cNvCxnSpPr>
          <p:nvPr/>
        </p:nvCxnSpPr>
        <p:spPr>
          <a:xfrm>
            <a:off x="3661567" y="2850321"/>
            <a:ext cx="385483" cy="49995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4AA11475-4BB2-DA45-A73F-8235312E2D63}"/>
              </a:ext>
            </a:extLst>
          </p:cNvPr>
          <p:cNvCxnSpPr>
            <a:cxnSpLocks/>
            <a:endCxn id="94" idx="1"/>
          </p:cNvCxnSpPr>
          <p:nvPr/>
        </p:nvCxnSpPr>
        <p:spPr>
          <a:xfrm>
            <a:off x="3661566" y="2878252"/>
            <a:ext cx="426182" cy="873714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9C9CE82-A31D-3C40-B39C-77FED4B3CA6F}"/>
              </a:ext>
            </a:extLst>
          </p:cNvPr>
          <p:cNvCxnSpPr>
            <a:cxnSpLocks/>
            <a:stCxn id="90" idx="6"/>
            <a:endCxn id="94" idx="1"/>
          </p:cNvCxnSpPr>
          <p:nvPr/>
        </p:nvCxnSpPr>
        <p:spPr>
          <a:xfrm>
            <a:off x="3661567" y="3350271"/>
            <a:ext cx="426181" cy="401695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74A68881-4D88-7D45-91FE-FA1CFC610118}"/>
              </a:ext>
            </a:extLst>
          </p:cNvPr>
          <p:cNvCxnSpPr>
            <a:cxnSpLocks/>
            <a:stCxn id="90" idx="6"/>
            <a:endCxn id="93" idx="2"/>
          </p:cNvCxnSpPr>
          <p:nvPr/>
        </p:nvCxnSpPr>
        <p:spPr>
          <a:xfrm>
            <a:off x="3661567" y="3350271"/>
            <a:ext cx="385483" cy="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3CF35839-ABCD-5A4B-8F2A-BA39AB747D6A}"/>
              </a:ext>
            </a:extLst>
          </p:cNvPr>
          <p:cNvCxnSpPr>
            <a:cxnSpLocks/>
            <a:endCxn id="92" idx="2"/>
          </p:cNvCxnSpPr>
          <p:nvPr/>
        </p:nvCxnSpPr>
        <p:spPr>
          <a:xfrm flipV="1">
            <a:off x="3661567" y="2850321"/>
            <a:ext cx="385483" cy="49995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B7A3B600-B1F3-7642-8105-A5A6E5D6DBDA}"/>
              </a:ext>
            </a:extLst>
          </p:cNvPr>
          <p:cNvCxnSpPr>
            <a:cxnSpLocks/>
            <a:stCxn id="91" idx="6"/>
            <a:endCxn id="94" idx="2"/>
          </p:cNvCxnSpPr>
          <p:nvPr/>
        </p:nvCxnSpPr>
        <p:spPr>
          <a:xfrm>
            <a:off x="3661567" y="3850221"/>
            <a:ext cx="385483" cy="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72B806E3-E522-BC42-BD68-3CC6E513C432}"/>
              </a:ext>
            </a:extLst>
          </p:cNvPr>
          <p:cNvCxnSpPr>
            <a:cxnSpLocks/>
            <a:endCxn id="93" idx="2"/>
          </p:cNvCxnSpPr>
          <p:nvPr/>
        </p:nvCxnSpPr>
        <p:spPr>
          <a:xfrm flipV="1">
            <a:off x="3661566" y="3350271"/>
            <a:ext cx="385484" cy="49995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E4E7B305-6FC3-6C4C-B614-A9FE5B5A66E7}"/>
              </a:ext>
            </a:extLst>
          </p:cNvPr>
          <p:cNvCxnSpPr>
            <a:cxnSpLocks/>
            <a:stCxn id="91" idx="6"/>
          </p:cNvCxnSpPr>
          <p:nvPr/>
        </p:nvCxnSpPr>
        <p:spPr>
          <a:xfrm flipV="1">
            <a:off x="3661567" y="2850321"/>
            <a:ext cx="385482" cy="999900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B2024958-D1BF-B44A-93F5-3898DF320386}"/>
              </a:ext>
            </a:extLst>
          </p:cNvPr>
          <p:cNvCxnSpPr>
            <a:cxnSpLocks/>
            <a:stCxn id="92" idx="6"/>
            <a:endCxn id="95" idx="2"/>
          </p:cNvCxnSpPr>
          <p:nvPr/>
        </p:nvCxnSpPr>
        <p:spPr>
          <a:xfrm>
            <a:off x="4324956" y="2850321"/>
            <a:ext cx="385483" cy="222044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283405BD-ECCD-9641-AFF7-9E540AE0280E}"/>
              </a:ext>
            </a:extLst>
          </p:cNvPr>
          <p:cNvCxnSpPr>
            <a:cxnSpLocks/>
            <a:stCxn id="92" idx="6"/>
            <a:endCxn id="96" idx="2"/>
          </p:cNvCxnSpPr>
          <p:nvPr/>
        </p:nvCxnSpPr>
        <p:spPr>
          <a:xfrm>
            <a:off x="4324956" y="2850321"/>
            <a:ext cx="385483" cy="721994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DCFE86FE-6BCE-364E-A072-BE048C638B1C}"/>
              </a:ext>
            </a:extLst>
          </p:cNvPr>
          <p:cNvCxnSpPr>
            <a:cxnSpLocks/>
            <a:stCxn id="93" idx="6"/>
          </p:cNvCxnSpPr>
          <p:nvPr/>
        </p:nvCxnSpPr>
        <p:spPr>
          <a:xfrm>
            <a:off x="4324956" y="3350271"/>
            <a:ext cx="385483" cy="222044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D2794E9E-E143-5344-BDF7-77C755651517}"/>
              </a:ext>
            </a:extLst>
          </p:cNvPr>
          <p:cNvCxnSpPr>
            <a:cxnSpLocks/>
            <a:stCxn id="94" idx="6"/>
            <a:endCxn id="96" idx="2"/>
          </p:cNvCxnSpPr>
          <p:nvPr/>
        </p:nvCxnSpPr>
        <p:spPr>
          <a:xfrm flipV="1">
            <a:off x="4324956" y="3572315"/>
            <a:ext cx="385483" cy="277906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A51B2125-902F-7544-8B29-C61CA49EEF12}"/>
              </a:ext>
            </a:extLst>
          </p:cNvPr>
          <p:cNvCxnSpPr>
            <a:cxnSpLocks/>
            <a:stCxn id="94" idx="6"/>
            <a:endCxn id="95" idx="2"/>
          </p:cNvCxnSpPr>
          <p:nvPr/>
        </p:nvCxnSpPr>
        <p:spPr>
          <a:xfrm flipV="1">
            <a:off x="4324956" y="3072365"/>
            <a:ext cx="385483" cy="777856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BAA044BF-2A83-EE41-85DD-4549C80999E8}"/>
              </a:ext>
            </a:extLst>
          </p:cNvPr>
          <p:cNvCxnSpPr>
            <a:cxnSpLocks/>
            <a:stCxn id="93" idx="6"/>
            <a:endCxn id="95" idx="2"/>
          </p:cNvCxnSpPr>
          <p:nvPr/>
        </p:nvCxnSpPr>
        <p:spPr>
          <a:xfrm flipV="1">
            <a:off x="4324956" y="3072365"/>
            <a:ext cx="385483" cy="277906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59D6A592-8F7D-FC4A-841C-85B33E75BB59}"/>
              </a:ext>
            </a:extLst>
          </p:cNvPr>
          <p:cNvCxnSpPr>
            <a:cxnSpLocks/>
            <a:stCxn id="95" idx="6"/>
            <a:endCxn id="97" idx="2"/>
          </p:cNvCxnSpPr>
          <p:nvPr/>
        </p:nvCxnSpPr>
        <p:spPr>
          <a:xfrm>
            <a:off x="4988345" y="3072365"/>
            <a:ext cx="385483" cy="242046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CB40223D-1DFD-F644-BCC4-E12BF943D9BB}"/>
              </a:ext>
            </a:extLst>
          </p:cNvPr>
          <p:cNvCxnSpPr>
            <a:cxnSpLocks/>
            <a:stCxn id="96" idx="6"/>
            <a:endCxn id="97" idx="2"/>
          </p:cNvCxnSpPr>
          <p:nvPr/>
        </p:nvCxnSpPr>
        <p:spPr>
          <a:xfrm flipV="1">
            <a:off x="4988345" y="3314411"/>
            <a:ext cx="385483" cy="257904"/>
          </a:xfrm>
          <a:prstGeom prst="straightConnector1">
            <a:avLst/>
          </a:prstGeom>
          <a:ln w="1905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49F1548B-833A-DC4E-B549-B58B4AD48FFE}"/>
              </a:ext>
            </a:extLst>
          </p:cNvPr>
          <p:cNvSpPr txBox="1"/>
          <p:nvPr/>
        </p:nvSpPr>
        <p:spPr>
          <a:xfrm>
            <a:off x="525182" y="3959234"/>
            <a:ext cx="1760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(a) MC Dropout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6C40ABC-7740-2745-9261-F6C84A7F0015}"/>
              </a:ext>
            </a:extLst>
          </p:cNvPr>
          <p:cNvSpPr txBox="1"/>
          <p:nvPr/>
        </p:nvSpPr>
        <p:spPr>
          <a:xfrm>
            <a:off x="3449740" y="4040300"/>
            <a:ext cx="1486304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>
                <a:solidFill>
                  <a:schemeClr val="accent4">
                    <a:lumMod val="75000"/>
                  </a:schemeClr>
                </a:solidFill>
                <a:latin typeface="+mj-lt"/>
                <a:cs typeface="Arial"/>
              </a:rPr>
              <a:t>(b) Ensemble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709BD15-2DFC-BC4D-9887-3EB9938D5CC7}"/>
              </a:ext>
            </a:extLst>
          </p:cNvPr>
          <p:cNvSpPr txBox="1"/>
          <p:nvPr/>
        </p:nvSpPr>
        <p:spPr>
          <a:xfrm>
            <a:off x="8222921" y="1139288"/>
            <a:ext cx="407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+mj-lt"/>
              </a:rPr>
              <a:t>Q</a:t>
            </a:r>
            <a:r>
              <a:rPr lang="en-US" sz="1400" baseline="-25000" dirty="0">
                <a:solidFill>
                  <a:srgbClr val="C00000"/>
                </a:solidFill>
                <a:latin typeface="+mj-lt"/>
              </a:rPr>
              <a:t>1</a:t>
            </a:r>
            <a:endParaRPr lang="en-US" sz="1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3B85F5AA-849D-7A4A-BD8A-93B36E36839E}"/>
              </a:ext>
            </a:extLst>
          </p:cNvPr>
          <p:cNvSpPr txBox="1"/>
          <p:nvPr/>
        </p:nvSpPr>
        <p:spPr>
          <a:xfrm>
            <a:off x="3088287" y="4464473"/>
            <a:ext cx="2994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Create multiple copies of the same model architecture trained with different parameters initialization. Requires calibration after training</a:t>
            </a:r>
          </a:p>
        </p:txBody>
      </p:sp>
      <p:sp>
        <p:nvSpPr>
          <p:cNvPr id="121" name="Rounded Rectangle 120">
            <a:extLst>
              <a:ext uri="{FF2B5EF4-FFF2-40B4-BE49-F238E27FC236}">
                <a16:creationId xmlns:a16="http://schemas.microsoft.com/office/drawing/2014/main" id="{37F127C4-7B34-5A48-B43C-3B74FC83286F}"/>
              </a:ext>
            </a:extLst>
          </p:cNvPr>
          <p:cNvSpPr/>
          <p:nvPr/>
        </p:nvSpPr>
        <p:spPr>
          <a:xfrm>
            <a:off x="429768" y="986923"/>
            <a:ext cx="8200637" cy="4938748"/>
          </a:xfrm>
          <a:prstGeom prst="roundRect">
            <a:avLst>
              <a:gd name="adj" fmla="val 498"/>
            </a:avLst>
          </a:prstGeom>
          <a:noFill/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73530230-43CB-0C4C-9393-E2C03D0F594A}"/>
              </a:ext>
            </a:extLst>
          </p:cNvPr>
          <p:cNvSpPr/>
          <p:nvPr/>
        </p:nvSpPr>
        <p:spPr>
          <a:xfrm>
            <a:off x="6113450" y="1050218"/>
            <a:ext cx="217185" cy="2755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4" name="Right Arrow 123">
            <a:extLst>
              <a:ext uri="{FF2B5EF4-FFF2-40B4-BE49-F238E27FC236}">
                <a16:creationId xmlns:a16="http://schemas.microsoft.com/office/drawing/2014/main" id="{A2D2D8E9-91A1-BB4A-8BB8-13399DAD9DB2}"/>
              </a:ext>
            </a:extLst>
          </p:cNvPr>
          <p:cNvSpPr/>
          <p:nvPr/>
        </p:nvSpPr>
        <p:spPr>
          <a:xfrm>
            <a:off x="8494666" y="3449160"/>
            <a:ext cx="656960" cy="383043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C3825B3F-8E69-0F4A-A90D-A13A3F2CA3E8}"/>
              </a:ext>
            </a:extLst>
          </p:cNvPr>
          <p:cNvSpPr/>
          <p:nvPr/>
        </p:nvSpPr>
        <p:spPr>
          <a:xfrm>
            <a:off x="5912918" y="1139288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2C8B16BF-954B-B247-8593-2D7D6361D695}"/>
              </a:ext>
            </a:extLst>
          </p:cNvPr>
          <p:cNvSpPr/>
          <p:nvPr/>
        </p:nvSpPr>
        <p:spPr>
          <a:xfrm>
            <a:off x="5912918" y="1639238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90DCE4BC-E2AA-B048-97F5-50F01C77B841}"/>
              </a:ext>
            </a:extLst>
          </p:cNvPr>
          <p:cNvSpPr/>
          <p:nvPr/>
        </p:nvSpPr>
        <p:spPr>
          <a:xfrm>
            <a:off x="5912918" y="2139188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24EC2696-D283-3640-B52F-F298593C802C}"/>
              </a:ext>
            </a:extLst>
          </p:cNvPr>
          <p:cNvSpPr/>
          <p:nvPr/>
        </p:nvSpPr>
        <p:spPr>
          <a:xfrm>
            <a:off x="6576307" y="1139288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C213D460-8287-B047-B328-191DFB06B688}"/>
              </a:ext>
            </a:extLst>
          </p:cNvPr>
          <p:cNvSpPr/>
          <p:nvPr/>
        </p:nvSpPr>
        <p:spPr>
          <a:xfrm>
            <a:off x="6576307" y="1639238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CACBF105-A9CA-0B45-8F4A-58D4D2FC33A8}"/>
              </a:ext>
            </a:extLst>
          </p:cNvPr>
          <p:cNvSpPr/>
          <p:nvPr/>
        </p:nvSpPr>
        <p:spPr>
          <a:xfrm>
            <a:off x="6576307" y="2139188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0775AFBE-4979-494A-9936-4709920E111C}"/>
              </a:ext>
            </a:extLst>
          </p:cNvPr>
          <p:cNvSpPr/>
          <p:nvPr/>
        </p:nvSpPr>
        <p:spPr>
          <a:xfrm>
            <a:off x="7239696" y="1361332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242612BF-9A3C-1147-8187-35DF3FA0E6C0}"/>
              </a:ext>
            </a:extLst>
          </p:cNvPr>
          <p:cNvSpPr/>
          <p:nvPr/>
        </p:nvSpPr>
        <p:spPr>
          <a:xfrm>
            <a:off x="7239696" y="1861282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F204D560-48C8-224F-950F-C632C985C295}"/>
              </a:ext>
            </a:extLst>
          </p:cNvPr>
          <p:cNvSpPr/>
          <p:nvPr/>
        </p:nvSpPr>
        <p:spPr>
          <a:xfrm>
            <a:off x="7950021" y="1139288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EA07240D-2FB5-F247-A699-6D0B961688A9}"/>
              </a:ext>
            </a:extLst>
          </p:cNvPr>
          <p:cNvCxnSpPr>
            <a:endCxn id="128" idx="2"/>
          </p:cNvCxnSpPr>
          <p:nvPr/>
        </p:nvCxnSpPr>
        <p:spPr>
          <a:xfrm>
            <a:off x="6190824" y="1278241"/>
            <a:ext cx="385483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197736A6-EB47-154D-BE95-196E21215C0A}"/>
              </a:ext>
            </a:extLst>
          </p:cNvPr>
          <p:cNvCxnSpPr>
            <a:cxnSpLocks/>
            <a:stCxn id="125" idx="6"/>
            <a:endCxn id="129" idx="2"/>
          </p:cNvCxnSpPr>
          <p:nvPr/>
        </p:nvCxnSpPr>
        <p:spPr>
          <a:xfrm>
            <a:off x="6190824" y="1278241"/>
            <a:ext cx="385483" cy="4999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8524C111-3E97-414A-B980-6588EE8D8164}"/>
              </a:ext>
            </a:extLst>
          </p:cNvPr>
          <p:cNvCxnSpPr>
            <a:cxnSpLocks/>
          </p:cNvCxnSpPr>
          <p:nvPr/>
        </p:nvCxnSpPr>
        <p:spPr>
          <a:xfrm>
            <a:off x="6190824" y="1278241"/>
            <a:ext cx="385483" cy="4999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BE83360C-B034-B94D-A9C6-6F1F2869EEB4}"/>
              </a:ext>
            </a:extLst>
          </p:cNvPr>
          <p:cNvCxnSpPr>
            <a:cxnSpLocks/>
          </p:cNvCxnSpPr>
          <p:nvPr/>
        </p:nvCxnSpPr>
        <p:spPr>
          <a:xfrm>
            <a:off x="6190824" y="1278241"/>
            <a:ext cx="385483" cy="4999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548CE4D2-A664-5548-9892-6782869899AC}"/>
              </a:ext>
            </a:extLst>
          </p:cNvPr>
          <p:cNvCxnSpPr>
            <a:cxnSpLocks/>
            <a:endCxn id="130" idx="1"/>
          </p:cNvCxnSpPr>
          <p:nvPr/>
        </p:nvCxnSpPr>
        <p:spPr>
          <a:xfrm>
            <a:off x="6190823" y="1306172"/>
            <a:ext cx="426182" cy="87371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2D9CE999-B5D0-0C4C-BC17-BC2C45418A6A}"/>
              </a:ext>
            </a:extLst>
          </p:cNvPr>
          <p:cNvCxnSpPr>
            <a:cxnSpLocks/>
            <a:stCxn id="126" idx="6"/>
            <a:endCxn id="130" idx="1"/>
          </p:cNvCxnSpPr>
          <p:nvPr/>
        </p:nvCxnSpPr>
        <p:spPr>
          <a:xfrm>
            <a:off x="6190824" y="1778191"/>
            <a:ext cx="426181" cy="40169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5DFDDA28-29BD-1243-A780-6FD8FD787952}"/>
              </a:ext>
            </a:extLst>
          </p:cNvPr>
          <p:cNvCxnSpPr>
            <a:cxnSpLocks/>
            <a:stCxn id="126" idx="6"/>
            <a:endCxn id="129" idx="2"/>
          </p:cNvCxnSpPr>
          <p:nvPr/>
        </p:nvCxnSpPr>
        <p:spPr>
          <a:xfrm>
            <a:off x="6190824" y="1778191"/>
            <a:ext cx="385483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F6910905-E270-6E49-8A5F-E7674874290C}"/>
              </a:ext>
            </a:extLst>
          </p:cNvPr>
          <p:cNvCxnSpPr>
            <a:cxnSpLocks/>
            <a:endCxn id="128" idx="2"/>
          </p:cNvCxnSpPr>
          <p:nvPr/>
        </p:nvCxnSpPr>
        <p:spPr>
          <a:xfrm flipV="1">
            <a:off x="6190824" y="1278241"/>
            <a:ext cx="385483" cy="4999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679AD0B9-9E2B-1F49-AD7A-4175D8B3607F}"/>
              </a:ext>
            </a:extLst>
          </p:cNvPr>
          <p:cNvCxnSpPr>
            <a:cxnSpLocks/>
            <a:stCxn id="127" idx="6"/>
            <a:endCxn id="130" idx="2"/>
          </p:cNvCxnSpPr>
          <p:nvPr/>
        </p:nvCxnSpPr>
        <p:spPr>
          <a:xfrm>
            <a:off x="6190824" y="2278141"/>
            <a:ext cx="385483" cy="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E73AFE22-492E-A64B-827C-D07CC300CE40}"/>
              </a:ext>
            </a:extLst>
          </p:cNvPr>
          <p:cNvCxnSpPr>
            <a:cxnSpLocks/>
            <a:endCxn id="129" idx="2"/>
          </p:cNvCxnSpPr>
          <p:nvPr/>
        </p:nvCxnSpPr>
        <p:spPr>
          <a:xfrm flipV="1">
            <a:off x="6190823" y="1778191"/>
            <a:ext cx="385484" cy="49995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D84EFC8C-B3A7-244A-8C70-2C5859A0549F}"/>
              </a:ext>
            </a:extLst>
          </p:cNvPr>
          <p:cNvCxnSpPr>
            <a:cxnSpLocks/>
            <a:stCxn id="127" idx="6"/>
          </p:cNvCxnSpPr>
          <p:nvPr/>
        </p:nvCxnSpPr>
        <p:spPr>
          <a:xfrm flipV="1">
            <a:off x="6190824" y="1278241"/>
            <a:ext cx="385482" cy="99990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F4AC7DE7-0AA9-8E4C-B3C7-CA299ED4FC92}"/>
              </a:ext>
            </a:extLst>
          </p:cNvPr>
          <p:cNvCxnSpPr>
            <a:cxnSpLocks/>
            <a:stCxn id="128" idx="6"/>
            <a:endCxn id="131" idx="2"/>
          </p:cNvCxnSpPr>
          <p:nvPr/>
        </p:nvCxnSpPr>
        <p:spPr>
          <a:xfrm>
            <a:off x="6854213" y="1278241"/>
            <a:ext cx="385483" cy="22204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49ACC1D1-7708-E74D-9CD9-93966838F220}"/>
              </a:ext>
            </a:extLst>
          </p:cNvPr>
          <p:cNvCxnSpPr>
            <a:cxnSpLocks/>
            <a:stCxn id="128" idx="6"/>
            <a:endCxn id="132" idx="2"/>
          </p:cNvCxnSpPr>
          <p:nvPr/>
        </p:nvCxnSpPr>
        <p:spPr>
          <a:xfrm>
            <a:off x="6854213" y="1278241"/>
            <a:ext cx="385483" cy="72199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BB704CB6-5DA9-3746-87C1-07ED5F4550D6}"/>
              </a:ext>
            </a:extLst>
          </p:cNvPr>
          <p:cNvCxnSpPr>
            <a:cxnSpLocks/>
            <a:stCxn id="129" idx="6"/>
          </p:cNvCxnSpPr>
          <p:nvPr/>
        </p:nvCxnSpPr>
        <p:spPr>
          <a:xfrm>
            <a:off x="6854213" y="1778191"/>
            <a:ext cx="385483" cy="22204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8E62C71C-5FEC-BB40-A9AD-54D69F36D052}"/>
              </a:ext>
            </a:extLst>
          </p:cNvPr>
          <p:cNvCxnSpPr>
            <a:cxnSpLocks/>
            <a:stCxn id="130" idx="6"/>
            <a:endCxn id="132" idx="2"/>
          </p:cNvCxnSpPr>
          <p:nvPr/>
        </p:nvCxnSpPr>
        <p:spPr>
          <a:xfrm flipV="1">
            <a:off x="6854213" y="2000235"/>
            <a:ext cx="385483" cy="27790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86BEAF5-7125-AA48-B4D4-EA99B890CF14}"/>
              </a:ext>
            </a:extLst>
          </p:cNvPr>
          <p:cNvCxnSpPr>
            <a:cxnSpLocks/>
            <a:stCxn id="130" idx="6"/>
            <a:endCxn id="131" idx="2"/>
          </p:cNvCxnSpPr>
          <p:nvPr/>
        </p:nvCxnSpPr>
        <p:spPr>
          <a:xfrm flipV="1">
            <a:off x="6854213" y="1500285"/>
            <a:ext cx="385483" cy="77785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FCD0E9F1-1524-8548-BBC2-FF744301DFD1}"/>
              </a:ext>
            </a:extLst>
          </p:cNvPr>
          <p:cNvCxnSpPr>
            <a:cxnSpLocks/>
            <a:stCxn id="129" idx="6"/>
            <a:endCxn id="131" idx="2"/>
          </p:cNvCxnSpPr>
          <p:nvPr/>
        </p:nvCxnSpPr>
        <p:spPr>
          <a:xfrm flipV="1">
            <a:off x="6854213" y="1500285"/>
            <a:ext cx="385483" cy="27790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9F094C2-B84A-E747-A869-21E5C86E6579}"/>
              </a:ext>
            </a:extLst>
          </p:cNvPr>
          <p:cNvCxnSpPr>
            <a:cxnSpLocks/>
            <a:stCxn id="131" idx="6"/>
            <a:endCxn id="133" idx="2"/>
          </p:cNvCxnSpPr>
          <p:nvPr/>
        </p:nvCxnSpPr>
        <p:spPr>
          <a:xfrm flipV="1">
            <a:off x="7517602" y="1278241"/>
            <a:ext cx="432419" cy="22204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8A024CAA-D982-2844-9349-0A363912366E}"/>
              </a:ext>
            </a:extLst>
          </p:cNvPr>
          <p:cNvCxnSpPr>
            <a:cxnSpLocks/>
            <a:stCxn id="132" idx="6"/>
            <a:endCxn id="133" idx="2"/>
          </p:cNvCxnSpPr>
          <p:nvPr/>
        </p:nvCxnSpPr>
        <p:spPr>
          <a:xfrm flipV="1">
            <a:off x="7517602" y="1278241"/>
            <a:ext cx="432419" cy="72199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Oval 152">
            <a:extLst>
              <a:ext uri="{FF2B5EF4-FFF2-40B4-BE49-F238E27FC236}">
                <a16:creationId xmlns:a16="http://schemas.microsoft.com/office/drawing/2014/main" id="{2B2910C2-47E6-A347-A8CA-31FBB86E6A8E}"/>
              </a:ext>
            </a:extLst>
          </p:cNvPr>
          <p:cNvSpPr/>
          <p:nvPr/>
        </p:nvSpPr>
        <p:spPr>
          <a:xfrm>
            <a:off x="7956259" y="1492559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BD903A60-5337-424E-BD38-2D7EC43E9849}"/>
              </a:ext>
            </a:extLst>
          </p:cNvPr>
          <p:cNvSpPr/>
          <p:nvPr/>
        </p:nvSpPr>
        <p:spPr>
          <a:xfrm>
            <a:off x="7962497" y="1845830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E4E5F78F-14C1-E842-BBEE-3255749CF79E}"/>
              </a:ext>
            </a:extLst>
          </p:cNvPr>
          <p:cNvSpPr/>
          <p:nvPr/>
        </p:nvSpPr>
        <p:spPr>
          <a:xfrm>
            <a:off x="7968735" y="2199101"/>
            <a:ext cx="277906" cy="277906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  <a:latin typeface="+mj-lt"/>
            </a:endParaRPr>
          </a:p>
        </p:txBody>
      </p: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31ACA28F-6439-FF45-B1CF-EF9B1B17E0A8}"/>
              </a:ext>
            </a:extLst>
          </p:cNvPr>
          <p:cNvCxnSpPr>
            <a:cxnSpLocks/>
            <a:stCxn id="131" idx="6"/>
            <a:endCxn id="153" idx="1"/>
          </p:cNvCxnSpPr>
          <p:nvPr/>
        </p:nvCxnSpPr>
        <p:spPr>
          <a:xfrm>
            <a:off x="7517602" y="1500285"/>
            <a:ext cx="479355" cy="3297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EB94E5A1-CFEA-1F44-BE7C-CE18A69FF9F8}"/>
              </a:ext>
            </a:extLst>
          </p:cNvPr>
          <p:cNvCxnSpPr>
            <a:cxnSpLocks/>
            <a:endCxn id="154" idx="1"/>
          </p:cNvCxnSpPr>
          <p:nvPr/>
        </p:nvCxnSpPr>
        <p:spPr>
          <a:xfrm>
            <a:off x="7514483" y="1500285"/>
            <a:ext cx="488712" cy="38624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6E24250C-BFB6-8B4D-AE4B-6EFB50ACA6F7}"/>
              </a:ext>
            </a:extLst>
          </p:cNvPr>
          <p:cNvCxnSpPr>
            <a:cxnSpLocks/>
            <a:stCxn id="131" idx="6"/>
            <a:endCxn id="155" idx="1"/>
          </p:cNvCxnSpPr>
          <p:nvPr/>
        </p:nvCxnSpPr>
        <p:spPr>
          <a:xfrm>
            <a:off x="7517602" y="1500285"/>
            <a:ext cx="491831" cy="73951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545DA073-51C1-0E47-9EDE-6FD54E10B96B}"/>
              </a:ext>
            </a:extLst>
          </p:cNvPr>
          <p:cNvCxnSpPr>
            <a:cxnSpLocks/>
            <a:stCxn id="132" idx="6"/>
            <a:endCxn id="153" idx="2"/>
          </p:cNvCxnSpPr>
          <p:nvPr/>
        </p:nvCxnSpPr>
        <p:spPr>
          <a:xfrm flipV="1">
            <a:off x="7517602" y="1631512"/>
            <a:ext cx="438657" cy="368723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E3EF3315-DE55-404B-BD55-AEE18779A8E8}"/>
              </a:ext>
            </a:extLst>
          </p:cNvPr>
          <p:cNvCxnSpPr>
            <a:cxnSpLocks/>
            <a:stCxn id="132" idx="6"/>
            <a:endCxn id="154" idx="2"/>
          </p:cNvCxnSpPr>
          <p:nvPr/>
        </p:nvCxnSpPr>
        <p:spPr>
          <a:xfrm flipV="1">
            <a:off x="7517602" y="1984783"/>
            <a:ext cx="444895" cy="15452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9CEC54F8-9C54-E645-984D-A85BF5428B70}"/>
              </a:ext>
            </a:extLst>
          </p:cNvPr>
          <p:cNvCxnSpPr>
            <a:cxnSpLocks/>
            <a:stCxn id="132" idx="6"/>
            <a:endCxn id="155" idx="1"/>
          </p:cNvCxnSpPr>
          <p:nvPr/>
        </p:nvCxnSpPr>
        <p:spPr>
          <a:xfrm>
            <a:off x="7517602" y="2000235"/>
            <a:ext cx="491831" cy="23956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TextBox 161">
            <a:extLst>
              <a:ext uri="{FF2B5EF4-FFF2-40B4-BE49-F238E27FC236}">
                <a16:creationId xmlns:a16="http://schemas.microsoft.com/office/drawing/2014/main" id="{44BD5491-BFD0-AA41-AAB6-C47342BD452F}"/>
              </a:ext>
            </a:extLst>
          </p:cNvPr>
          <p:cNvSpPr txBox="1"/>
          <p:nvPr/>
        </p:nvSpPr>
        <p:spPr>
          <a:xfrm>
            <a:off x="5917389" y="2617216"/>
            <a:ext cx="2488182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+mj-lt"/>
                <a:cs typeface="Arial"/>
              </a:rPr>
              <a:t>(c) Quantile Regression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55CA6751-F2FF-094C-9F59-583EA9A97417}"/>
              </a:ext>
            </a:extLst>
          </p:cNvPr>
          <p:cNvSpPr txBox="1"/>
          <p:nvPr/>
        </p:nvSpPr>
        <p:spPr>
          <a:xfrm>
            <a:off x="8227927" y="1452422"/>
            <a:ext cx="407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+mj-lt"/>
              </a:rPr>
              <a:t>Q</a:t>
            </a:r>
            <a:r>
              <a:rPr lang="en-US" sz="1400" baseline="-25000" dirty="0">
                <a:solidFill>
                  <a:srgbClr val="C00000"/>
                </a:solidFill>
                <a:latin typeface="+mj-lt"/>
              </a:rPr>
              <a:t>2</a:t>
            </a:r>
            <a:endParaRPr lang="en-US" sz="1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1B1F95CE-B0A4-E74E-9786-6364E3749A40}"/>
              </a:ext>
            </a:extLst>
          </p:cNvPr>
          <p:cNvSpPr txBox="1"/>
          <p:nvPr/>
        </p:nvSpPr>
        <p:spPr>
          <a:xfrm>
            <a:off x="8231936" y="1813520"/>
            <a:ext cx="407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+mj-lt"/>
              </a:rPr>
              <a:t>Q</a:t>
            </a:r>
            <a:r>
              <a:rPr lang="en-US" sz="1400" baseline="-25000" dirty="0">
                <a:solidFill>
                  <a:srgbClr val="C00000"/>
                </a:solidFill>
                <a:latin typeface="+mj-lt"/>
              </a:rPr>
              <a:t>3</a:t>
            </a:r>
            <a:endParaRPr lang="en-US" sz="1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1A3EEDB9-5465-BF4F-9E03-39E262E2EB19}"/>
              </a:ext>
            </a:extLst>
          </p:cNvPr>
          <p:cNvSpPr txBox="1"/>
          <p:nvPr/>
        </p:nvSpPr>
        <p:spPr>
          <a:xfrm>
            <a:off x="8244910" y="2174618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C00000"/>
                </a:solidFill>
                <a:latin typeface="+mj-lt"/>
              </a:rPr>
              <a:t>Q</a:t>
            </a:r>
            <a:r>
              <a:rPr lang="en-US" sz="1400" baseline="-25000" dirty="0" err="1">
                <a:solidFill>
                  <a:srgbClr val="C00000"/>
                </a:solidFill>
                <a:latin typeface="+mj-lt"/>
              </a:rPr>
              <a:t>n</a:t>
            </a:r>
            <a:endParaRPr lang="en-US" sz="14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A12D7810-2195-F14D-9ACE-407DDBE837EC}"/>
              </a:ext>
            </a:extLst>
          </p:cNvPr>
          <p:cNvSpPr txBox="1"/>
          <p:nvPr/>
        </p:nvSpPr>
        <p:spPr>
          <a:xfrm>
            <a:off x="5912918" y="3102522"/>
            <a:ext cx="2644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+mj-lt"/>
              </a:rPr>
              <a:t>Model is trained to predict quantiles for the regression problem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9C533554-E1F8-274B-A4E8-806C32FA5ABC}"/>
              </a:ext>
            </a:extLst>
          </p:cNvPr>
          <p:cNvSpPr txBox="1"/>
          <p:nvPr/>
        </p:nvSpPr>
        <p:spPr>
          <a:xfrm>
            <a:off x="525182" y="4470786"/>
            <a:ext cx="2563105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Bookman Old Style"/>
              </a:rPr>
              <a:t>Use dropout during inference to create variability in the prediction which can be used to estimate the uncertainty. Requires offline calibration</a:t>
            </a:r>
          </a:p>
          <a:p>
            <a:endParaRPr lang="en-US" sz="14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  <a:p>
            <a:endParaRPr lang="en-US" sz="1400" dirty="0">
              <a:solidFill>
                <a:schemeClr val="accent6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093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59E8-E530-4145-8DC5-EC954644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Popular methods for UQ in DL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9C1D66-FB98-824F-8C02-6F3B41995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5444" y="839702"/>
            <a:ext cx="1994368" cy="16954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748697-44B2-C947-BC81-A1573EA5E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7718" y="839701"/>
            <a:ext cx="1990164" cy="1696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3751F3-70EE-224D-8565-D5388BF5E4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122"/>
          <a:stretch/>
        </p:blipFill>
        <p:spPr>
          <a:xfrm>
            <a:off x="7563679" y="2535172"/>
            <a:ext cx="4404204" cy="3732461"/>
          </a:xfrm>
          <a:prstGeom prst="rect">
            <a:avLst/>
          </a:prstGeom>
        </p:spPr>
      </p:pic>
      <p:pic>
        <p:nvPicPr>
          <p:cNvPr id="6" name="Picture 11">
            <a:extLst>
              <a:ext uri="{FF2B5EF4-FFF2-40B4-BE49-F238E27FC236}">
                <a16:creationId xmlns:a16="http://schemas.microsoft.com/office/drawing/2014/main" id="{F4830943-EAD2-6045-80ED-E50FCBD11C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671" y="4714925"/>
            <a:ext cx="4116702" cy="16597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65E483-994C-3146-B257-B391E3D908C7}"/>
              </a:ext>
            </a:extLst>
          </p:cNvPr>
          <p:cNvSpPr txBox="1"/>
          <p:nvPr/>
        </p:nvSpPr>
        <p:spPr>
          <a:xfrm>
            <a:off x="536895" y="1159086"/>
            <a:ext cx="7026784" cy="33547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fontAlgn="base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Unfortunately, majority UQ methods for DL do not account for OOD uncertainty​</a:t>
            </a:r>
          </a:p>
          <a:p>
            <a:pPr marL="285750" indent="-285750" fontAlgn="base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This is critical in optimization or control problems​</a:t>
            </a:r>
          </a:p>
          <a:p>
            <a:pPr marL="285750" indent="-285750" fontAlgn="base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For example, different methods yield vastly different uncertainty estimation​</a:t>
            </a:r>
          </a:p>
          <a:p>
            <a:pPr marL="742950" lvl="1" indent="-285750" fontAlgn="base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Deterministic​ (Prediction value)</a:t>
            </a:r>
          </a:p>
          <a:p>
            <a:pPr marL="742950" lvl="1" indent="-285750" fontAlgn="base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MC Dropout​</a:t>
            </a:r>
          </a:p>
          <a:p>
            <a:pPr marL="742950" lvl="1" indent="-285750" fontAlgn="base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Deep Ensemble​</a:t>
            </a:r>
          </a:p>
          <a:p>
            <a:pPr marL="742950" lvl="1" indent="-285750" fontAlgn="base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Gaussian Processes​​ (GP)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B67E25-8185-A74C-8207-F0D74590ED1F}"/>
              </a:ext>
            </a:extLst>
          </p:cNvPr>
          <p:cNvSpPr txBox="1"/>
          <p:nvPr/>
        </p:nvSpPr>
        <p:spPr>
          <a:xfrm>
            <a:off x="10093294" y="6218671"/>
            <a:ext cx="1774845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latin typeface="+mn-lt"/>
                <a:hlinkClick r:id="rId6"/>
              </a:rPr>
              <a:t>https://arxiv.org/abs/2006.10108</a:t>
            </a:r>
            <a:endParaRPr lang="en-US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5512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FBEE3-D2AD-1C40-B177-1B1B4FD98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/>
          <a:p>
            <a:r>
              <a:rPr lang="en-US" dirty="0">
                <a:latin typeface="+mj-lt"/>
              </a:rPr>
              <a:t>GP for UQ in DL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ACDA1926-233E-5141-AB01-25EC76BA9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7741" y="1268316"/>
            <a:ext cx="4521000" cy="18227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3B2CE5-29D9-2140-99BA-10A4E7BFF1C8}"/>
              </a:ext>
            </a:extLst>
          </p:cNvPr>
          <p:cNvSpPr txBox="1"/>
          <p:nvPr/>
        </p:nvSpPr>
        <p:spPr>
          <a:xfrm>
            <a:off x="536895" y="1159086"/>
            <a:ext cx="6543662" cy="4378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GP transforms the input space into a higher dimensional space with the help of a kernel</a:t>
            </a:r>
          </a:p>
          <a:p>
            <a:pPr marL="285750" indent="-285750" fontAlgn="base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inferences are based on the distance measure between different input samples</a:t>
            </a:r>
          </a:p>
          <a:p>
            <a:pPr marL="285750" indent="-285750" fontAlgn="base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This allows GP to intrinsically provide uncertainty estimates including OOD</a:t>
            </a:r>
          </a:p>
          <a:p>
            <a:pPr marL="285750" indent="-285750" fontAlgn="base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GP is limited in terms of Scaling and data reduction techniques are usually required for large data sets</a:t>
            </a:r>
          </a:p>
          <a:p>
            <a:pPr marL="285750" indent="-285750" fontAlgn="base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Recent study presented a way to introduce Gaussian Process approximation within a neural network</a:t>
            </a:r>
          </a:p>
          <a:p>
            <a:pPr marL="285750" indent="-285750" fontAlgn="base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This allows to use highly expressive deep networks and provide uncertainty estimation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726287-5BA3-6049-81CA-0C4B09F69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485" y="3756554"/>
            <a:ext cx="4757256" cy="15556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9DE00F-BEDE-AD48-82E3-B3A2CB7B14D7}"/>
              </a:ext>
            </a:extLst>
          </p:cNvPr>
          <p:cNvSpPr txBox="1"/>
          <p:nvPr/>
        </p:nvSpPr>
        <p:spPr>
          <a:xfrm>
            <a:off x="7681121" y="5406887"/>
            <a:ext cx="4087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man Old Style" panose="02050604050505020204" pitchFamily="18" charset="0"/>
              </a:rPr>
              <a:t>Spectral Neural Gaussian Process*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1FE7DA-F69D-0F4F-8959-F97A35C4EE4F}"/>
              </a:ext>
            </a:extLst>
          </p:cNvPr>
          <p:cNvSpPr txBox="1"/>
          <p:nvPr/>
        </p:nvSpPr>
        <p:spPr>
          <a:xfrm>
            <a:off x="10101761" y="6176336"/>
            <a:ext cx="1774845" cy="2031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latin typeface="+mn-lt"/>
                <a:hlinkClick r:id="rId4"/>
              </a:rPr>
              <a:t>https://arxiv.org/abs/2006.10108</a:t>
            </a:r>
            <a:endParaRPr lang="en-US" sz="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57524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2D566-82E7-4D99-A523-A86F2AD92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25EAC1-A3BB-B348-9B00-B8CA4582D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77100"/>
            <a:ext cx="11430000" cy="5281460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Uncertainty Quantification in Deep Learning</a:t>
            </a:r>
          </a:p>
          <a:p>
            <a:r>
              <a:rPr lang="en-US" dirty="0"/>
              <a:t>Errant Beam Prediction at SNS Accelerator</a:t>
            </a:r>
          </a:p>
          <a:p>
            <a:pPr lvl="1"/>
            <a:r>
              <a:rPr lang="en-US" dirty="0"/>
              <a:t>Introduction</a:t>
            </a:r>
          </a:p>
          <a:p>
            <a:pPr lvl="1"/>
            <a:r>
              <a:rPr lang="en-US" dirty="0"/>
              <a:t>Data Processing</a:t>
            </a:r>
          </a:p>
          <a:p>
            <a:pPr lvl="1"/>
            <a:r>
              <a:rPr lang="en-US" dirty="0"/>
              <a:t>Siamese Model</a:t>
            </a:r>
          </a:p>
          <a:p>
            <a:pPr lvl="1"/>
            <a:r>
              <a:rPr lang="en-US" dirty="0"/>
              <a:t>Uncertainty Aware Siamese Classifier</a:t>
            </a:r>
          </a:p>
          <a:p>
            <a:pPr lvl="1"/>
            <a:r>
              <a:rPr lang="en-US" dirty="0"/>
              <a:t>Equipment Fault Classification</a:t>
            </a:r>
          </a:p>
          <a:p>
            <a:pPr lvl="1"/>
            <a:r>
              <a:rPr lang="en-US" dirty="0"/>
              <a:t>Future Roadmap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Uncertainty Aware Booster Surrogate for FNAL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Uncertainty Aware Deep Regression with single inference</a:t>
            </a:r>
          </a:p>
        </p:txBody>
      </p:sp>
    </p:spTree>
    <p:extLst>
      <p:ext uri="{BB962C8B-B14F-4D97-AF65-F5344CB8AC3E}">
        <p14:creationId xmlns:p14="http://schemas.microsoft.com/office/powerpoint/2010/main" val="3949694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ADC72-842C-1147-92B2-568FEF0BA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Errant Beam Prediction for SNS Accelerator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C62620-1521-4C4B-A852-5C8764690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5281" y="1242919"/>
            <a:ext cx="7017890" cy="39559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7AE91E-938F-E94F-B55E-18A24F9C61E7}"/>
              </a:ext>
            </a:extLst>
          </p:cNvPr>
          <p:cNvSpPr txBox="1"/>
          <p:nvPr/>
        </p:nvSpPr>
        <p:spPr>
          <a:xfrm>
            <a:off x="536895" y="1091574"/>
            <a:ext cx="442273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Spallation Neutron Source (SNS) accelerator at ORNL delivers 1.4 MW of a 1 GeV pulsed beam at 60 Hz</a:t>
            </a:r>
          </a:p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Ongoing work to </a:t>
            </a:r>
            <a:r>
              <a:rPr lang="en-US" b="1" dirty="0">
                <a:latin typeface="+mn-lt"/>
              </a:rPr>
              <a:t>predict errant beam pulses </a:t>
            </a:r>
            <a:r>
              <a:rPr lang="en-US" dirty="0">
                <a:latin typeface="+mn-lt"/>
              </a:rPr>
              <a:t>as well as equipment degradation and prognostics</a:t>
            </a:r>
          </a:p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Continuous data collection is done by </a:t>
            </a:r>
            <a:r>
              <a:rPr lang="en-US" b="1" dirty="0">
                <a:latin typeface="+mn-lt"/>
              </a:rPr>
              <a:t>Differential Current Monitor (DCM)</a:t>
            </a:r>
            <a:r>
              <a:rPr lang="en-US" dirty="0">
                <a:latin typeface="+mn-lt"/>
              </a:rPr>
              <a:t>, Beam Position Monitor (BPM) etc.</a:t>
            </a:r>
          </a:p>
          <a:p>
            <a:pPr marL="285750" indent="-28575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Errant beam prediction on one pulse before it occurs to potentially avoid it</a:t>
            </a:r>
          </a:p>
        </p:txBody>
      </p:sp>
    </p:spTree>
    <p:extLst>
      <p:ext uri="{BB962C8B-B14F-4D97-AF65-F5344CB8AC3E}">
        <p14:creationId xmlns:p14="http://schemas.microsoft.com/office/powerpoint/2010/main" val="30677424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ADC72-842C-1147-92B2-568FEF0BA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Errant Beam Prediction for SNS Accelerator</a:t>
            </a:r>
          </a:p>
        </p:txBody>
      </p:sp>
      <p:sp>
        <p:nvSpPr>
          <p:cNvPr id="7" name="Content Placeholder 21">
            <a:extLst>
              <a:ext uri="{FF2B5EF4-FFF2-40B4-BE49-F238E27FC236}">
                <a16:creationId xmlns:a16="http://schemas.microsoft.com/office/drawing/2014/main" id="{74D95F25-8ABF-D447-9534-A9E498306EAA}"/>
              </a:ext>
            </a:extLst>
          </p:cNvPr>
          <p:cNvSpPr txBox="1">
            <a:spLocks/>
          </p:cNvSpPr>
          <p:nvPr/>
        </p:nvSpPr>
        <p:spPr>
          <a:xfrm>
            <a:off x="508451" y="1118714"/>
            <a:ext cx="11430000" cy="4047778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287338" indent="-28733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8975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030288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+mn-lt"/>
                <a:cs typeface="Arial"/>
              </a:rPr>
              <a:t>Goal</a:t>
            </a:r>
            <a:r>
              <a:rPr lang="en-US" dirty="0">
                <a:latin typeface="+mn-lt"/>
                <a:cs typeface="Arial"/>
              </a:rPr>
              <a:t>: Predict an upcoming machine trip before it occurs to potentially allow the crew to change settings to avoid it</a:t>
            </a:r>
            <a:endParaRPr lang="en-US" dirty="0">
              <a:latin typeface="+mn-lt"/>
            </a:endParaRPr>
          </a:p>
          <a:p>
            <a:r>
              <a:rPr lang="en-US" b="1" dirty="0">
                <a:latin typeface="+mn-lt"/>
                <a:cs typeface="Arial"/>
              </a:rPr>
              <a:t>How: </a:t>
            </a:r>
            <a:r>
              <a:rPr lang="en-US" dirty="0">
                <a:latin typeface="+mn-lt"/>
                <a:cs typeface="Arial"/>
              </a:rPr>
              <a:t>We use pulses leading to a trip (tagged "Before") and  identify features that indicate an upcoming failure </a:t>
            </a:r>
            <a:endParaRPr lang="en-US" dirty="0">
              <a:latin typeface="+mn-lt"/>
            </a:endParaRPr>
          </a:p>
          <a:p>
            <a:r>
              <a:rPr lang="en-US" b="1" dirty="0">
                <a:latin typeface="+mn-lt"/>
                <a:cs typeface="Arial"/>
              </a:rPr>
              <a:t>Data science pipeline used</a:t>
            </a:r>
            <a:r>
              <a:rPr lang="en-US" dirty="0">
                <a:latin typeface="+mn-lt"/>
                <a:cs typeface="Arial"/>
              </a:rPr>
              <a:t>: </a:t>
            </a:r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67F0DD6-4A75-734C-BCA9-0DCB55611CCB}"/>
              </a:ext>
            </a:extLst>
          </p:cNvPr>
          <p:cNvGrpSpPr/>
          <p:nvPr/>
        </p:nvGrpSpPr>
        <p:grpSpPr>
          <a:xfrm>
            <a:off x="1673373" y="3640150"/>
            <a:ext cx="8938025" cy="3217850"/>
            <a:chOff x="71250" y="2496058"/>
            <a:chExt cx="8938025" cy="3217850"/>
          </a:xfrm>
        </p:grpSpPr>
        <p:grpSp>
          <p:nvGrpSpPr>
            <p:cNvPr id="10" name="Google Shape;54;p13">
              <a:extLst>
                <a:ext uri="{FF2B5EF4-FFF2-40B4-BE49-F238E27FC236}">
                  <a16:creationId xmlns:a16="http://schemas.microsoft.com/office/drawing/2014/main" id="{D7BD3203-448A-E64C-92F6-6948AB180C6C}"/>
                </a:ext>
              </a:extLst>
            </p:cNvPr>
            <p:cNvGrpSpPr/>
            <p:nvPr/>
          </p:nvGrpSpPr>
          <p:grpSpPr>
            <a:xfrm>
              <a:off x="71250" y="2496272"/>
              <a:ext cx="2214600" cy="3217636"/>
              <a:chOff x="0" y="1189989"/>
              <a:chExt cx="2214600" cy="3217636"/>
            </a:xfrm>
          </p:grpSpPr>
          <p:sp>
            <p:nvSpPr>
              <p:cNvPr id="23" name="Google Shape;55;p13">
                <a:extLst>
                  <a:ext uri="{FF2B5EF4-FFF2-40B4-BE49-F238E27FC236}">
                    <a16:creationId xmlns:a16="http://schemas.microsoft.com/office/drawing/2014/main" id="{DEF80901-0B8A-EA45-A95D-ADCE7648C157}"/>
                  </a:ext>
                </a:extLst>
              </p:cNvPr>
              <p:cNvSpPr/>
              <p:nvPr/>
            </p:nvSpPr>
            <p:spPr>
              <a:xfrm>
                <a:off x="0" y="1189989"/>
                <a:ext cx="2214600" cy="669000"/>
              </a:xfrm>
              <a:prstGeom prst="homePlate">
                <a:avLst>
                  <a:gd name="adj" fmla="val 50000"/>
                </a:avLst>
              </a:prstGeom>
              <a:solidFill>
                <a:srgbClr val="8020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16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Data Source</a:t>
                </a:r>
                <a:endParaRPr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4" name="Google Shape;56;p13">
                <a:extLst>
                  <a:ext uri="{FF2B5EF4-FFF2-40B4-BE49-F238E27FC236}">
                    <a16:creationId xmlns:a16="http://schemas.microsoft.com/office/drawing/2014/main" id="{393B8792-F19E-474E-9DB9-55416DBA12BF}"/>
                  </a:ext>
                </a:extLst>
              </p:cNvPr>
              <p:cNvSpPr txBox="1"/>
              <p:nvPr/>
            </p:nvSpPr>
            <p:spPr>
              <a:xfrm>
                <a:off x="295050" y="2057125"/>
                <a:ext cx="1815600" cy="235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457200" indent="-2984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●"/>
                </a:pPr>
                <a:r>
                  <a:rPr lang="en" sz="1100">
                    <a:latin typeface="Roboto"/>
                    <a:ea typeface="Roboto"/>
                    <a:cs typeface="Roboto"/>
                    <a:sym typeface="Roboto"/>
                  </a:rPr>
                  <a:t>Real or synthetic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indent="-2984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●"/>
                </a:pPr>
                <a:r>
                  <a:rPr lang="en" sz="1100">
                    <a:latin typeface="Roboto"/>
                    <a:ea typeface="Roboto"/>
                    <a:cs typeface="Roboto"/>
                    <a:sym typeface="Roboto"/>
                  </a:rPr>
                  <a:t>Quality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indent="-2984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●"/>
                </a:pPr>
                <a:r>
                  <a:rPr lang="en" sz="1100">
                    <a:latin typeface="Roboto"/>
                    <a:ea typeface="Roboto"/>
                    <a:cs typeface="Roboto"/>
                    <a:sym typeface="Roboto"/>
                  </a:rPr>
                  <a:t>Dimensionality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indent="-2984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●"/>
                </a:pPr>
                <a:r>
                  <a:rPr lang="en" sz="1100">
                    <a:latin typeface="Roboto"/>
                    <a:ea typeface="Roboto"/>
                    <a:cs typeface="Roboto"/>
                    <a:sym typeface="Roboto"/>
                  </a:rPr>
                  <a:t>Format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indent="-2984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●"/>
                </a:pPr>
                <a:r>
                  <a:rPr lang="en" sz="1100">
                    <a:latin typeface="Roboto"/>
                    <a:ea typeface="Roboto"/>
                    <a:cs typeface="Roboto"/>
                    <a:sym typeface="Roboto"/>
                  </a:rPr>
                  <a:t>Density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indent="-2984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●"/>
                </a:pPr>
                <a:r>
                  <a:rPr lang="en" sz="1100">
                    <a:solidFill>
                      <a:schemeClr val="dk1"/>
                    </a:solidFill>
                    <a:latin typeface="Roboto"/>
                    <a:ea typeface="Roboto"/>
                    <a:cs typeface="Roboto"/>
                    <a:sym typeface="Roboto"/>
                  </a:rPr>
                  <a:t>Size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1" name="Google Shape;57;p13">
              <a:extLst>
                <a:ext uri="{FF2B5EF4-FFF2-40B4-BE49-F238E27FC236}">
                  <a16:creationId xmlns:a16="http://schemas.microsoft.com/office/drawing/2014/main" id="{A9B0A158-4896-9A45-97FE-EBF95D880896}"/>
                </a:ext>
              </a:extLst>
            </p:cNvPr>
            <p:cNvGrpSpPr/>
            <p:nvPr/>
          </p:nvGrpSpPr>
          <p:grpSpPr>
            <a:xfrm>
              <a:off x="1909575" y="2496058"/>
              <a:ext cx="2064000" cy="3217850"/>
              <a:chOff x="1838325" y="1189775"/>
              <a:chExt cx="2064000" cy="3217850"/>
            </a:xfrm>
          </p:grpSpPr>
          <p:sp>
            <p:nvSpPr>
              <p:cNvPr id="21" name="Google Shape;58;p13">
                <a:extLst>
                  <a:ext uri="{FF2B5EF4-FFF2-40B4-BE49-F238E27FC236}">
                    <a16:creationId xmlns:a16="http://schemas.microsoft.com/office/drawing/2014/main" id="{826C1E4A-69FD-6A46-ACF3-1D4F30B0CADF}"/>
                  </a:ext>
                </a:extLst>
              </p:cNvPr>
              <p:cNvSpPr/>
              <p:nvPr/>
            </p:nvSpPr>
            <p:spPr>
              <a:xfrm>
                <a:off x="1838325" y="1189775"/>
                <a:ext cx="2064000" cy="669000"/>
              </a:xfrm>
              <a:prstGeom prst="chevron">
                <a:avLst>
                  <a:gd name="adj" fmla="val 50000"/>
                </a:avLst>
              </a:prstGeom>
              <a:solidFill>
                <a:srgbClr val="A72A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16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Data Preparation</a:t>
                </a:r>
                <a:endParaRPr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2" name="Google Shape;59;p13">
                <a:extLst>
                  <a:ext uri="{FF2B5EF4-FFF2-40B4-BE49-F238E27FC236}">
                    <a16:creationId xmlns:a16="http://schemas.microsoft.com/office/drawing/2014/main" id="{27705604-D7DC-CE49-B218-1159CD6C90C0}"/>
                  </a:ext>
                </a:extLst>
              </p:cNvPr>
              <p:cNvSpPr txBox="1"/>
              <p:nvPr/>
            </p:nvSpPr>
            <p:spPr>
              <a:xfrm>
                <a:off x="2017250" y="2057125"/>
                <a:ext cx="1785000" cy="235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457200" indent="-2984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●"/>
                </a:pPr>
                <a:r>
                  <a:rPr lang="en" sz="1100">
                    <a:latin typeface="Roboto"/>
                    <a:ea typeface="Roboto"/>
                    <a:cs typeface="Roboto"/>
                    <a:sym typeface="Roboto"/>
                  </a:rPr>
                  <a:t>Data cleaning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indent="-2984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●"/>
                </a:pPr>
                <a:r>
                  <a:rPr lang="en" sz="1100">
                    <a:latin typeface="Roboto"/>
                    <a:ea typeface="Roboto"/>
                    <a:cs typeface="Roboto"/>
                    <a:sym typeface="Roboto"/>
                  </a:rPr>
                  <a:t>Data restructuring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indent="-2984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●"/>
                </a:pPr>
                <a:r>
                  <a:rPr lang="en" sz="1100">
                    <a:latin typeface="Roboto"/>
                    <a:ea typeface="Roboto"/>
                    <a:cs typeface="Roboto"/>
                    <a:sym typeface="Roboto"/>
                  </a:rPr>
                  <a:t>Correlations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indent="-2984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●"/>
                </a:pPr>
                <a:r>
                  <a:rPr lang="en" sz="1100">
                    <a:latin typeface="Roboto"/>
                    <a:ea typeface="Roboto"/>
                    <a:cs typeface="Roboto"/>
                    <a:sym typeface="Roboto"/>
                  </a:rPr>
                  <a:t>Dynamics</a:t>
                </a:r>
              </a:p>
              <a:p>
                <a:pPr marL="457200" indent="-2984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●"/>
                </a:pPr>
                <a:r>
                  <a:rPr lang="en" sz="1100">
                    <a:latin typeface="Roboto"/>
                    <a:ea typeface="Roboto"/>
                    <a:cs typeface="Roboto"/>
                    <a:sym typeface="Roboto"/>
                  </a:rPr>
                  <a:t>Visualization  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2" name="Google Shape;60;p13">
              <a:extLst>
                <a:ext uri="{FF2B5EF4-FFF2-40B4-BE49-F238E27FC236}">
                  <a16:creationId xmlns:a16="http://schemas.microsoft.com/office/drawing/2014/main" id="{2DE2247F-E937-2440-BDB7-F9F2B6DA2D2D}"/>
                </a:ext>
              </a:extLst>
            </p:cNvPr>
            <p:cNvGrpSpPr/>
            <p:nvPr/>
          </p:nvGrpSpPr>
          <p:grpSpPr>
            <a:xfrm>
              <a:off x="3588000" y="2496058"/>
              <a:ext cx="2064000" cy="3217850"/>
              <a:chOff x="3516750" y="1189775"/>
              <a:chExt cx="2064000" cy="3217850"/>
            </a:xfrm>
          </p:grpSpPr>
          <p:sp>
            <p:nvSpPr>
              <p:cNvPr id="19" name="Google Shape;61;p13">
                <a:extLst>
                  <a:ext uri="{FF2B5EF4-FFF2-40B4-BE49-F238E27FC236}">
                    <a16:creationId xmlns:a16="http://schemas.microsoft.com/office/drawing/2014/main" id="{4C3A8F3E-51C2-8349-8AAA-025994B3D775}"/>
                  </a:ext>
                </a:extLst>
              </p:cNvPr>
              <p:cNvSpPr/>
              <p:nvPr/>
            </p:nvSpPr>
            <p:spPr>
              <a:xfrm>
                <a:off x="3516750" y="1189775"/>
                <a:ext cx="2064000" cy="669000"/>
              </a:xfrm>
              <a:prstGeom prst="chevron">
                <a:avLst>
                  <a:gd name="adj" fmla="val 50000"/>
                </a:avLst>
              </a:prstGeom>
              <a:solidFill>
                <a:srgbClr val="B02C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1600" dirty="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ML Approach</a:t>
                </a:r>
                <a:endParaRPr sz="1600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0" name="Google Shape;62;p13">
                <a:extLst>
                  <a:ext uri="{FF2B5EF4-FFF2-40B4-BE49-F238E27FC236}">
                    <a16:creationId xmlns:a16="http://schemas.microsoft.com/office/drawing/2014/main" id="{2D3C0634-FD39-DD47-9D96-82D08829B156}"/>
                  </a:ext>
                </a:extLst>
              </p:cNvPr>
              <p:cNvSpPr txBox="1"/>
              <p:nvPr/>
            </p:nvSpPr>
            <p:spPr>
              <a:xfrm>
                <a:off x="3739450" y="2057125"/>
                <a:ext cx="1777500" cy="235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457200" indent="-2984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●"/>
                </a:pPr>
                <a:r>
                  <a:rPr lang="en" sz="1100">
                    <a:latin typeface="Roboto"/>
                    <a:ea typeface="Roboto"/>
                    <a:cs typeface="Roboto"/>
                    <a:sym typeface="Roboto"/>
                  </a:rPr>
                  <a:t>Classification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indent="-2984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●"/>
                </a:pPr>
                <a:r>
                  <a:rPr lang="en" sz="1100">
                    <a:latin typeface="Roboto"/>
                    <a:ea typeface="Roboto"/>
                    <a:cs typeface="Roboto"/>
                    <a:sym typeface="Roboto"/>
                  </a:rPr>
                  <a:t>Regression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indent="-2984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●"/>
                </a:pPr>
                <a:r>
                  <a:rPr lang="en" sz="1100">
                    <a:latin typeface="Roboto"/>
                    <a:ea typeface="Roboto"/>
                    <a:cs typeface="Roboto"/>
                    <a:sym typeface="Roboto"/>
                  </a:rPr>
                  <a:t>Clustering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indent="-2984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●"/>
                </a:pPr>
                <a:r>
                  <a:rPr lang="en" sz="1100">
                    <a:latin typeface="Roboto"/>
                    <a:ea typeface="Roboto"/>
                    <a:cs typeface="Roboto"/>
                    <a:sym typeface="Roboto"/>
                  </a:rPr>
                  <a:t>Feature extraction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3" name="Google Shape;63;p13">
              <a:extLst>
                <a:ext uri="{FF2B5EF4-FFF2-40B4-BE49-F238E27FC236}">
                  <a16:creationId xmlns:a16="http://schemas.microsoft.com/office/drawing/2014/main" id="{1475873C-F092-F54F-8CC0-ACF0C1DCF646}"/>
                </a:ext>
              </a:extLst>
            </p:cNvPr>
            <p:cNvGrpSpPr/>
            <p:nvPr/>
          </p:nvGrpSpPr>
          <p:grpSpPr>
            <a:xfrm>
              <a:off x="6945275" y="2496058"/>
              <a:ext cx="2064000" cy="3217850"/>
              <a:chOff x="6874025" y="1189775"/>
              <a:chExt cx="2064000" cy="3217850"/>
            </a:xfrm>
          </p:grpSpPr>
          <p:sp>
            <p:nvSpPr>
              <p:cNvPr id="17" name="Google Shape;64;p13">
                <a:extLst>
                  <a:ext uri="{FF2B5EF4-FFF2-40B4-BE49-F238E27FC236}">
                    <a16:creationId xmlns:a16="http://schemas.microsoft.com/office/drawing/2014/main" id="{9D80D4CA-E8BF-8141-965E-293177AA9D3C}"/>
                  </a:ext>
                </a:extLst>
              </p:cNvPr>
              <p:cNvSpPr/>
              <p:nvPr/>
            </p:nvSpPr>
            <p:spPr>
              <a:xfrm>
                <a:off x="6874025" y="1189775"/>
                <a:ext cx="2064000" cy="669000"/>
              </a:xfrm>
              <a:prstGeom prst="chevron">
                <a:avLst>
                  <a:gd name="adj" fmla="val 50000"/>
                </a:avLst>
              </a:prstGeom>
              <a:solidFill>
                <a:srgbClr val="D838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16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Results</a:t>
                </a:r>
                <a:endParaRPr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8" name="Google Shape;65;p13">
                <a:extLst>
                  <a:ext uri="{FF2B5EF4-FFF2-40B4-BE49-F238E27FC236}">
                    <a16:creationId xmlns:a16="http://schemas.microsoft.com/office/drawing/2014/main" id="{54C968AA-8695-994F-BA61-368586ADF625}"/>
                  </a:ext>
                </a:extLst>
              </p:cNvPr>
              <p:cNvSpPr txBox="1"/>
              <p:nvPr/>
            </p:nvSpPr>
            <p:spPr>
              <a:xfrm>
                <a:off x="7183850" y="2057125"/>
                <a:ext cx="1716300" cy="235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457200" indent="-2984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●"/>
                </a:pPr>
                <a:r>
                  <a:rPr lang="en" sz="1100">
                    <a:latin typeface="Roboto"/>
                    <a:ea typeface="Roboto"/>
                    <a:cs typeface="Roboto"/>
                    <a:sym typeface="Roboto"/>
                  </a:rPr>
                  <a:t>Predictions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indent="-2984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●"/>
                </a:pPr>
                <a:r>
                  <a:rPr lang="en" sz="1100">
                    <a:latin typeface="Roboto"/>
                    <a:ea typeface="Roboto"/>
                    <a:cs typeface="Roboto"/>
                    <a:sym typeface="Roboto"/>
                  </a:rPr>
                  <a:t>Confidence Level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indent="-2984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●"/>
                </a:pPr>
                <a:r>
                  <a:rPr lang="en" sz="1100">
                    <a:latin typeface="Roboto"/>
                    <a:ea typeface="Roboto"/>
                    <a:cs typeface="Roboto"/>
                    <a:sym typeface="Roboto"/>
                  </a:rPr>
                  <a:t>Explainability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4" name="Google Shape;66;p13">
              <a:extLst>
                <a:ext uri="{FF2B5EF4-FFF2-40B4-BE49-F238E27FC236}">
                  <a16:creationId xmlns:a16="http://schemas.microsoft.com/office/drawing/2014/main" id="{1254DBEB-523C-8444-BC35-469D6EFECDF6}"/>
                </a:ext>
              </a:extLst>
            </p:cNvPr>
            <p:cNvGrpSpPr/>
            <p:nvPr/>
          </p:nvGrpSpPr>
          <p:grpSpPr>
            <a:xfrm>
              <a:off x="5266600" y="2496058"/>
              <a:ext cx="2064000" cy="3217850"/>
              <a:chOff x="5195350" y="1189775"/>
              <a:chExt cx="2064000" cy="3217850"/>
            </a:xfrm>
          </p:grpSpPr>
          <p:sp>
            <p:nvSpPr>
              <p:cNvPr id="15" name="Google Shape;67;p13">
                <a:extLst>
                  <a:ext uri="{FF2B5EF4-FFF2-40B4-BE49-F238E27FC236}">
                    <a16:creationId xmlns:a16="http://schemas.microsoft.com/office/drawing/2014/main" id="{3348514D-23D2-0A4B-A924-3AD983E393BF}"/>
                  </a:ext>
                </a:extLst>
              </p:cNvPr>
              <p:cNvSpPr/>
              <p:nvPr/>
            </p:nvSpPr>
            <p:spPr>
              <a:xfrm>
                <a:off x="5195350" y="1189775"/>
                <a:ext cx="2064000" cy="669000"/>
              </a:xfrm>
              <a:prstGeom prst="chevron">
                <a:avLst>
                  <a:gd name="adj" fmla="val 50000"/>
                </a:avLst>
              </a:prstGeom>
              <a:solidFill>
                <a:srgbClr val="BE2F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" sz="1600">
                    <a:solidFill>
                      <a:srgbClr val="FFFFFF"/>
                    </a:solidFill>
                    <a:latin typeface="Roboto"/>
                    <a:ea typeface="Roboto"/>
                    <a:cs typeface="Roboto"/>
                    <a:sym typeface="Roboto"/>
                  </a:rPr>
                  <a:t>Training Tools</a:t>
                </a:r>
                <a:endParaRPr sz="16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16" name="Google Shape;68;p13">
                <a:extLst>
                  <a:ext uri="{FF2B5EF4-FFF2-40B4-BE49-F238E27FC236}">
                    <a16:creationId xmlns:a16="http://schemas.microsoft.com/office/drawing/2014/main" id="{6F5C5CD5-A2EA-FD47-ADED-15F36FF260C5}"/>
                  </a:ext>
                </a:extLst>
              </p:cNvPr>
              <p:cNvSpPr txBox="1"/>
              <p:nvPr/>
            </p:nvSpPr>
            <p:spPr>
              <a:xfrm>
                <a:off x="5461650" y="2057125"/>
                <a:ext cx="1797700" cy="2350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457200" indent="-2984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●"/>
                </a:pPr>
                <a:r>
                  <a:rPr lang="en" sz="1100">
                    <a:latin typeface="Roboto"/>
                    <a:ea typeface="Roboto"/>
                    <a:cs typeface="Roboto"/>
                    <a:sym typeface="Roboto"/>
                  </a:rPr>
                  <a:t>Cross-validation</a:t>
                </a:r>
                <a:endParaRPr sz="1100">
                  <a:latin typeface="Roboto"/>
                  <a:ea typeface="Roboto"/>
                  <a:cs typeface="Roboto"/>
                  <a:sym typeface="Roboto"/>
                </a:endParaRPr>
              </a:p>
              <a:p>
                <a:pPr marL="457200" indent="-29845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SzPts val="1100"/>
                  <a:buFont typeface="Roboto"/>
                  <a:buChar char="●"/>
                </a:pPr>
                <a:r>
                  <a:rPr lang="en" sz="1100">
                    <a:latin typeface="Roboto"/>
                    <a:ea typeface="Roboto"/>
                    <a:cs typeface="Roboto"/>
                    <a:sym typeface="Roboto"/>
                  </a:rPr>
                  <a:t>HPO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462840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69AD2272-4E0D-8D41-A8DC-C60A328AACEF}" vid="{3623C9E4-5827-4E49-985F-FE64F3375D5E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DBC9A3F2504849A1048045A4EDD4D4" ma:contentTypeVersion="10" ma:contentTypeDescription="Create a new document." ma:contentTypeScope="" ma:versionID="c604cada4fe7e54361aa46c3d5bbdb85">
  <xsd:schema xmlns:xsd="http://www.w3.org/2001/XMLSchema" xmlns:xs="http://www.w3.org/2001/XMLSchema" xmlns:p="http://schemas.microsoft.com/office/2006/metadata/properties" xmlns:ns2="5329d96c-e131-447a-a90f-f19f5814bed1" xmlns:ns3="bb268b6e-6e2a-4a7f-bcb7-585ac62b9958" targetNamespace="http://schemas.microsoft.com/office/2006/metadata/properties" ma:root="true" ma:fieldsID="25e6eac7bff3e3613748f13b25a4dc69" ns2:_="" ns3:_="">
    <xsd:import namespace="5329d96c-e131-447a-a90f-f19f5814bed1"/>
    <xsd:import namespace="bb268b6e-6e2a-4a7f-bcb7-585ac62b995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9d96c-e131-447a-a90f-f19f5814be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268b6e-6e2a-4a7f-bcb7-585ac62b995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EAC155-D978-4019-ABA1-BEE8E130795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29d96c-e131-447a-a90f-f19f5814bed1"/>
    <ds:schemaRef ds:uri="bb268b6e-6e2a-4a7f-bcb7-585ac62b995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1ABC137-F478-48AF-94F1-527234D6D2C9}">
  <ds:schemaRefs>
    <ds:schemaRef ds:uri="http://purl.org/dc/dcmitype/"/>
    <ds:schemaRef ds:uri="bb268b6e-6e2a-4a7f-bcb7-585ac62b9958"/>
    <ds:schemaRef ds:uri="5329d96c-e131-447a-a90f-f19f5814bed1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2F5672A-8E48-4F2B-AFFD-06832CDC34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ORNL</Template>
  <TotalTime>12046</TotalTime>
  <Words>2058</Words>
  <Application>Microsoft Macintosh PowerPoint</Application>
  <PresentationFormat>Widescreen</PresentationFormat>
  <Paragraphs>267</Paragraphs>
  <Slides>26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Arial</vt:lpstr>
      <vt:lpstr>Arial Black</vt:lpstr>
      <vt:lpstr>Bookman Old Style</vt:lpstr>
      <vt:lpstr>Calibri</vt:lpstr>
      <vt:lpstr>Century Gothic</vt:lpstr>
      <vt:lpstr>Helvetica Neue Light</vt:lpstr>
      <vt:lpstr>Lato</vt:lpstr>
      <vt:lpstr>Roboto</vt:lpstr>
      <vt:lpstr>Times New Roman</vt:lpstr>
      <vt:lpstr>Wingdings</vt:lpstr>
      <vt:lpstr>ORNL</vt:lpstr>
      <vt:lpstr>Uncertainty Aware Anomaly Detection to Predict Errant Beam Pulses and GradCAM Analysis</vt:lpstr>
      <vt:lpstr>Outline</vt:lpstr>
      <vt:lpstr>Uncertainty Quantification</vt:lpstr>
      <vt:lpstr>Popular methods for UQ in DL</vt:lpstr>
      <vt:lpstr>Popular methods for UQ in DL</vt:lpstr>
      <vt:lpstr>GP for UQ in DL</vt:lpstr>
      <vt:lpstr>Outline</vt:lpstr>
      <vt:lpstr>Errant Beam Prediction for SNS Accelerator</vt:lpstr>
      <vt:lpstr>Errant Beam Prediction for SNS Accelerator</vt:lpstr>
      <vt:lpstr>Data Collection and Preparation</vt:lpstr>
      <vt:lpstr>Siamese Neural Network (SNN) Model</vt:lpstr>
      <vt:lpstr>Data Preparation for SNN Model Training</vt:lpstr>
      <vt:lpstr>Uncertainty aware Siamese model</vt:lpstr>
      <vt:lpstr>Gradient Class Activation Mapping (GradCAM)</vt:lpstr>
      <vt:lpstr>Equipment Fault Classification using GradCAM</vt:lpstr>
      <vt:lpstr>Equipment Fault Classification using GradCAM</vt:lpstr>
      <vt:lpstr>What is Sustainable ML?</vt:lpstr>
      <vt:lpstr>Sustainable ML for SNS with MLflow</vt:lpstr>
      <vt:lpstr>Online system</vt:lpstr>
      <vt:lpstr>Online results</vt:lpstr>
      <vt:lpstr>Path Forward</vt:lpstr>
      <vt:lpstr>Outline</vt:lpstr>
      <vt:lpstr>Uncertainty Aware Booster Surrogate </vt:lpstr>
      <vt:lpstr>Reinforcement Learning for Booster Control</vt:lpstr>
      <vt:lpstr>Uncertainty Aware DL Regression Model</vt:lpstr>
      <vt:lpstr>Thank You!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Kishansingh Rajput</dc:creator>
  <cp:keywords/>
  <dc:description/>
  <cp:lastModifiedBy>Kishansingh Rajput</cp:lastModifiedBy>
  <cp:revision>141</cp:revision>
  <cp:lastPrinted>2022-11-02T18:42:38Z</cp:lastPrinted>
  <dcterms:created xsi:type="dcterms:W3CDTF">2022-10-10T14:16:47Z</dcterms:created>
  <dcterms:modified xsi:type="dcterms:W3CDTF">2022-11-02T19:20:20Z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0x0101003F60D90C9B1B2D47B5CE8EA0975B1CB9</vt:lpwstr>
  </property>
  <property fmtid="{D5CDD505-2E9C-101B-9397-08002B2CF9AE}" pid="3" name="Order">
    <vt:r8>17300</vt:r8>
  </property>
  <property fmtid="{D5CDD505-2E9C-101B-9397-08002B2CF9AE}" pid="4" name="GUID">
    <vt:lpwstr>bb69fda7-5db3-433c-83c0-81aabe30515a</vt:lpwstr>
  </property>
</Properties>
</file>