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32"/>
  </p:notesMasterIdLst>
  <p:sldIdLst>
    <p:sldId id="256" r:id="rId2"/>
    <p:sldId id="284" r:id="rId3"/>
    <p:sldId id="285" r:id="rId4"/>
    <p:sldId id="282" r:id="rId5"/>
    <p:sldId id="291" r:id="rId6"/>
    <p:sldId id="304" r:id="rId7"/>
    <p:sldId id="275" r:id="rId8"/>
    <p:sldId id="287" r:id="rId9"/>
    <p:sldId id="257" r:id="rId10"/>
    <p:sldId id="279" r:id="rId11"/>
    <p:sldId id="292" r:id="rId12"/>
    <p:sldId id="269" r:id="rId13"/>
    <p:sldId id="262" r:id="rId14"/>
    <p:sldId id="268" r:id="rId15"/>
    <p:sldId id="289" r:id="rId16"/>
    <p:sldId id="295" r:id="rId17"/>
    <p:sldId id="296" r:id="rId18"/>
    <p:sldId id="303" r:id="rId19"/>
    <p:sldId id="297" r:id="rId20"/>
    <p:sldId id="265" r:id="rId21"/>
    <p:sldId id="266" r:id="rId22"/>
    <p:sldId id="302" r:id="rId23"/>
    <p:sldId id="300" r:id="rId24"/>
    <p:sldId id="294" r:id="rId25"/>
    <p:sldId id="293" r:id="rId26"/>
    <p:sldId id="305" r:id="rId27"/>
    <p:sldId id="286" r:id="rId28"/>
    <p:sldId id="273" r:id="rId29"/>
    <p:sldId id="274"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975B0-8F8D-BD42-B01E-64A5864609FB}" v="87" dt="2022-10-28T15:31:30.5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97"/>
    <p:restoredTop sz="81575"/>
  </p:normalViewPr>
  <p:slideViewPr>
    <p:cSldViewPr snapToGrid="0">
      <p:cViewPr varScale="1">
        <p:scale>
          <a:sx n="91" d="100"/>
          <a:sy n="91" d="100"/>
        </p:scale>
        <p:origin x="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6A817E-3BC4-F040-8FD7-157F973E5FD2}" type="datetimeFigureOut">
              <a:rPr lang="en-US" smtClean="0"/>
              <a:t>11/1/22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E227A-A83A-B34A-BBB9-28DA7AA9795E}" type="slidenum">
              <a:rPr lang="en-US" smtClean="0"/>
              <a:t>‹#›</a:t>
            </a:fld>
            <a:endParaRPr lang="en-US"/>
          </a:p>
        </p:txBody>
      </p:sp>
    </p:spTree>
    <p:extLst>
      <p:ext uri="{BB962C8B-B14F-4D97-AF65-F5344CB8AC3E}">
        <p14:creationId xmlns:p14="http://schemas.microsoft.com/office/powerpoint/2010/main" val="28774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dcontrolsgroup.slack.com/archives/D03JBT8Q59T/p1664821691068569"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E227A-A83A-B34A-BBB9-28DA7AA9795E}" type="slidenum">
              <a:rPr lang="en-US" smtClean="0"/>
              <a:t>4</a:t>
            </a:fld>
            <a:endParaRPr lang="en-US"/>
          </a:p>
        </p:txBody>
      </p:sp>
    </p:spTree>
    <p:extLst>
      <p:ext uri="{BB962C8B-B14F-4D97-AF65-F5344CB8AC3E}">
        <p14:creationId xmlns:p14="http://schemas.microsoft.com/office/powerpoint/2010/main" val="341490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D1D2D3"/>
                </a:solidFill>
                <a:effectLst/>
                <a:latin typeface="Slack-Lato"/>
              </a:rPr>
              <a:t>I think this was related to the NLP algorithm that Dale developed.  The ‘normal’ search feature provides results that should match exactly.  The problem is that it is difficult to find relevant topics because, for example, you want to find out all the entries in March where people were talking about a failure in </a:t>
            </a:r>
            <a:r>
              <a:rPr lang="en-US" b="0" i="0" dirty="0" err="1">
                <a:solidFill>
                  <a:srgbClr val="D1D2D3"/>
                </a:solidFill>
                <a:effectLst/>
                <a:latin typeface="Slack-Lato"/>
              </a:rPr>
              <a:t>cryo</a:t>
            </a:r>
            <a:r>
              <a:rPr lang="en-US" b="0" i="0" dirty="0">
                <a:solidFill>
                  <a:srgbClr val="D1D2D3"/>
                </a:solidFill>
                <a:effectLst/>
                <a:latin typeface="Slack-Lato"/>
              </a:rPr>
              <a:t>.  So you search “failure” and “</a:t>
            </a:r>
            <a:r>
              <a:rPr lang="en-US" b="0" i="0" dirty="0" err="1">
                <a:solidFill>
                  <a:srgbClr val="D1D2D3"/>
                </a:solidFill>
                <a:effectLst/>
                <a:latin typeface="Slack-Lato"/>
              </a:rPr>
              <a:t>cryo</a:t>
            </a:r>
            <a:r>
              <a:rPr lang="en-US" b="0" i="0" dirty="0">
                <a:solidFill>
                  <a:srgbClr val="D1D2D3"/>
                </a:solidFill>
                <a:effectLst/>
                <a:latin typeface="Slack-Lato"/>
              </a:rPr>
              <a:t>” but there may be additional entries that don’t use those keywords which are relevant as well.  How do we </a:t>
            </a:r>
            <a:r>
              <a:rPr lang="en-US" b="1" i="0" dirty="0">
                <a:solidFill>
                  <a:srgbClr val="D1D2D3"/>
                </a:solidFill>
                <a:effectLst/>
                <a:latin typeface="Slack-Lato"/>
              </a:rPr>
              <a:t>know</a:t>
            </a:r>
            <a:r>
              <a:rPr lang="en-US" b="0" i="0" dirty="0">
                <a:solidFill>
                  <a:srgbClr val="D1D2D3"/>
                </a:solidFill>
                <a:effectLst/>
                <a:latin typeface="Slack-Lato"/>
              </a:rPr>
              <a:t> that we’ve caught all the entries unless we know all of the search terms to use.</a:t>
            </a:r>
          </a:p>
          <a:p>
            <a:pPr algn="r"/>
            <a:r>
              <a:rPr lang="en-US" b="0" i="0" u="none" strike="noStrike" dirty="0">
                <a:solidFill>
                  <a:srgbClr val="D1D2D3"/>
                </a:solidFill>
                <a:effectLst/>
                <a:latin typeface="Slack-Lato"/>
                <a:hlinkClick r:id="rId3"/>
              </a:rPr>
              <a:t>2:28</a:t>
            </a:r>
            <a:endParaRPr lang="en-US" b="0" i="0" dirty="0">
              <a:solidFill>
                <a:srgbClr val="D1D2D3"/>
              </a:solidFill>
              <a:effectLst/>
              <a:latin typeface="Slack-Lato"/>
            </a:endParaRPr>
          </a:p>
          <a:p>
            <a:pPr algn="l"/>
            <a:r>
              <a:rPr lang="en-US" b="0" i="0" dirty="0">
                <a:solidFill>
                  <a:srgbClr val="D1D2D3"/>
                </a:solidFill>
                <a:effectLst/>
                <a:latin typeface="Slack-Lato"/>
              </a:rPr>
              <a:t>We hope that the ML algorithm can make this connection for us.  So </a:t>
            </a:r>
            <a:r>
              <a:rPr lang="en-US" b="0" i="0" dirty="0" err="1">
                <a:solidFill>
                  <a:srgbClr val="D1D2D3"/>
                </a:solidFill>
                <a:effectLst/>
                <a:latin typeface="Slack-Lato"/>
              </a:rPr>
              <a:t>cryo</a:t>
            </a:r>
            <a:r>
              <a:rPr lang="en-US" b="0" i="0" dirty="0">
                <a:solidFill>
                  <a:srgbClr val="D1D2D3"/>
                </a:solidFill>
                <a:effectLst/>
                <a:latin typeface="Slack-Lato"/>
              </a:rPr>
              <a:t> and failure can also match to other words that provide more useful data.  Maybe there are entries that don’t have anything to do with </a:t>
            </a:r>
            <a:r>
              <a:rPr lang="en-US" b="0" i="0" dirty="0" err="1">
                <a:solidFill>
                  <a:srgbClr val="D1D2D3"/>
                </a:solidFill>
                <a:effectLst/>
                <a:latin typeface="Slack-Lato"/>
              </a:rPr>
              <a:t>cryo</a:t>
            </a:r>
            <a:r>
              <a:rPr lang="en-US" b="0" i="0" dirty="0">
                <a:solidFill>
                  <a:srgbClr val="D1D2D3"/>
                </a:solidFill>
                <a:effectLst/>
                <a:latin typeface="Slack-Lato"/>
              </a:rPr>
              <a:t> but they do have failure connections - is the user interested in that?  Maybe not.</a:t>
            </a:r>
          </a:p>
          <a:p>
            <a:endParaRPr lang="en-US" dirty="0"/>
          </a:p>
          <a:p>
            <a:endParaRPr lang="en-US" dirty="0"/>
          </a:p>
        </p:txBody>
      </p:sp>
      <p:sp>
        <p:nvSpPr>
          <p:cNvPr id="4" name="Slide Number Placeholder 3"/>
          <p:cNvSpPr>
            <a:spLocks noGrp="1"/>
          </p:cNvSpPr>
          <p:nvPr>
            <p:ph type="sldNum" sz="quarter" idx="5"/>
          </p:nvPr>
        </p:nvSpPr>
        <p:spPr/>
        <p:txBody>
          <a:bodyPr/>
          <a:lstStyle/>
          <a:p>
            <a:fld id="{893E227A-A83A-B34A-BBB9-28DA7AA9795E}" type="slidenum">
              <a:rPr lang="en-US" smtClean="0"/>
              <a:t>5</a:t>
            </a:fld>
            <a:endParaRPr lang="en-US"/>
          </a:p>
        </p:txBody>
      </p:sp>
    </p:spTree>
    <p:extLst>
      <p:ext uri="{BB962C8B-B14F-4D97-AF65-F5344CB8AC3E}">
        <p14:creationId xmlns:p14="http://schemas.microsoft.com/office/powerpoint/2010/main" val="56889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E227A-A83A-B34A-BBB9-28DA7AA9795E}" type="slidenum">
              <a:rPr lang="en-US" smtClean="0"/>
              <a:t>7</a:t>
            </a:fld>
            <a:endParaRPr lang="en-US"/>
          </a:p>
        </p:txBody>
      </p:sp>
    </p:spTree>
    <p:extLst>
      <p:ext uri="{BB962C8B-B14F-4D97-AF65-F5344CB8AC3E}">
        <p14:creationId xmlns:p14="http://schemas.microsoft.com/office/powerpoint/2010/main" val="397847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(slow but more accurate for less used words)</a:t>
            </a:r>
            <a:endParaRPr lang="en-US" dirty="0"/>
          </a:p>
        </p:txBody>
      </p:sp>
      <p:sp>
        <p:nvSpPr>
          <p:cNvPr id="4" name="Slide Number Placeholder 3"/>
          <p:cNvSpPr>
            <a:spLocks noGrp="1"/>
          </p:cNvSpPr>
          <p:nvPr>
            <p:ph type="sldNum" sz="quarter" idx="5"/>
          </p:nvPr>
        </p:nvSpPr>
        <p:spPr/>
        <p:txBody>
          <a:bodyPr/>
          <a:lstStyle/>
          <a:p>
            <a:fld id="{893E227A-A83A-B34A-BBB9-28DA7AA9795E}" type="slidenum">
              <a:rPr lang="en-US" smtClean="0"/>
              <a:t>16</a:t>
            </a:fld>
            <a:endParaRPr lang="en-US"/>
          </a:p>
        </p:txBody>
      </p:sp>
    </p:spTree>
    <p:extLst>
      <p:ext uri="{BB962C8B-B14F-4D97-AF65-F5344CB8AC3E}">
        <p14:creationId xmlns:p14="http://schemas.microsoft.com/office/powerpoint/2010/main" val="385354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E227A-A83A-B34A-BBB9-28DA7AA9795E}" type="slidenum">
              <a:rPr lang="en-US" smtClean="0"/>
              <a:t>24</a:t>
            </a:fld>
            <a:endParaRPr lang="en-US"/>
          </a:p>
        </p:txBody>
      </p:sp>
    </p:spTree>
    <p:extLst>
      <p:ext uri="{BB962C8B-B14F-4D97-AF65-F5344CB8AC3E}">
        <p14:creationId xmlns:p14="http://schemas.microsoft.com/office/powerpoint/2010/main" val="998264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Daily entry numbers depend on run / month </a:t>
            </a:r>
          </a:p>
          <a:p>
            <a:r>
              <a:rPr lang="en-US" dirty="0"/>
              <a:t>Messaging service is used to ensure there is a daily run </a:t>
            </a:r>
            <a:r>
              <a:rPr lang="en-US"/>
              <a:t>exectution</a:t>
            </a:r>
            <a:endParaRPr lang="en-US" dirty="0"/>
          </a:p>
        </p:txBody>
      </p:sp>
      <p:sp>
        <p:nvSpPr>
          <p:cNvPr id="4" name="Slide Number Placeholder 3"/>
          <p:cNvSpPr>
            <a:spLocks noGrp="1"/>
          </p:cNvSpPr>
          <p:nvPr>
            <p:ph type="sldNum" sz="quarter" idx="5"/>
          </p:nvPr>
        </p:nvSpPr>
        <p:spPr/>
        <p:txBody>
          <a:bodyPr/>
          <a:lstStyle/>
          <a:p>
            <a:fld id="{893E227A-A83A-B34A-BBB9-28DA7AA9795E}" type="slidenum">
              <a:rPr lang="en-US" smtClean="0"/>
              <a:t>28</a:t>
            </a:fld>
            <a:endParaRPr lang="en-US"/>
          </a:p>
        </p:txBody>
      </p:sp>
    </p:spTree>
    <p:extLst>
      <p:ext uri="{BB962C8B-B14F-4D97-AF65-F5344CB8AC3E}">
        <p14:creationId xmlns:p14="http://schemas.microsoft.com/office/powerpoint/2010/main" val="127441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E227A-A83A-B34A-BBB9-28DA7AA9795E}" type="slidenum">
              <a:rPr lang="en-US" smtClean="0"/>
              <a:t>30</a:t>
            </a:fld>
            <a:endParaRPr lang="en-US"/>
          </a:p>
        </p:txBody>
      </p:sp>
    </p:spTree>
    <p:extLst>
      <p:ext uri="{BB962C8B-B14F-4D97-AF65-F5344CB8AC3E}">
        <p14:creationId xmlns:p14="http://schemas.microsoft.com/office/powerpoint/2010/main" val="1223967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8" name="Picture 7">
            <a:extLst>
              <a:ext uri="{FF2B5EF4-FFF2-40B4-BE49-F238E27FC236}">
                <a16:creationId xmlns:a16="http://schemas.microsoft.com/office/drawing/2014/main" id="{A1CCAF04-6C30-614D-8071-3CC683E976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6083" y="5755088"/>
            <a:ext cx="3238500" cy="419100"/>
          </a:xfrm>
          <a:prstGeom prst="rect">
            <a:avLst/>
          </a:prstGeom>
        </p:spPr>
      </p:pic>
    </p:spTree>
    <p:extLst>
      <p:ext uri="{BB962C8B-B14F-4D97-AF65-F5344CB8AC3E}">
        <p14:creationId xmlns:p14="http://schemas.microsoft.com/office/powerpoint/2010/main" val="3754281498"/>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330EA680-D336-4FF7-8B7A-9848BB0A1C32}" type="slidenum">
              <a:rPr lang="en-US" smtClean="0"/>
              <a:t>‹#›</a:t>
            </a:fld>
            <a:endParaRPr lang="en-US"/>
          </a:p>
        </p:txBody>
      </p:sp>
    </p:spTree>
    <p:extLst>
      <p:ext uri="{BB962C8B-B14F-4D97-AF65-F5344CB8AC3E}">
        <p14:creationId xmlns:p14="http://schemas.microsoft.com/office/powerpoint/2010/main" val="54035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330EA680-D336-4FF7-8B7A-9848BB0A1C32}" type="slidenum">
              <a:rPr lang="en-US" smtClean="0"/>
              <a:t>‹#›</a:t>
            </a:fld>
            <a:endParaRPr lang="en-US"/>
          </a:p>
        </p:txBody>
      </p:sp>
    </p:spTree>
    <p:extLst>
      <p:ext uri="{BB962C8B-B14F-4D97-AF65-F5344CB8AC3E}">
        <p14:creationId xmlns:p14="http://schemas.microsoft.com/office/powerpoint/2010/main" val="3220858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330EA680-D336-4FF7-8B7A-9848BB0A1C32}" type="slidenum">
              <a:rPr lang="en-US" smtClean="0"/>
              <a:t>‹#›</a:t>
            </a:fld>
            <a:endParaRPr lang="en-US"/>
          </a:p>
        </p:txBody>
      </p:sp>
    </p:spTree>
    <p:extLst>
      <p:ext uri="{BB962C8B-B14F-4D97-AF65-F5344CB8AC3E}">
        <p14:creationId xmlns:p14="http://schemas.microsoft.com/office/powerpoint/2010/main" val="231545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330EA680-D336-4FF7-8B7A-9848BB0A1C32}" type="slidenum">
              <a:rPr lang="en-US" smtClean="0"/>
              <a:t>‹#›</a:t>
            </a:fld>
            <a:endParaRPr lang="en-US"/>
          </a:p>
        </p:txBody>
      </p:sp>
    </p:spTree>
    <p:extLst>
      <p:ext uri="{BB962C8B-B14F-4D97-AF65-F5344CB8AC3E}">
        <p14:creationId xmlns:p14="http://schemas.microsoft.com/office/powerpoint/2010/main" val="133340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5773229"/>
            <a:ext cx="10334625" cy="746185"/>
          </a:xfrm>
        </p:spPr>
        <p:txBody>
          <a:bodyPr>
            <a:normAutofit/>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7" name="Picture 6">
            <a:extLst>
              <a:ext uri="{FF2B5EF4-FFF2-40B4-BE49-F238E27FC236}">
                <a16:creationId xmlns:a16="http://schemas.microsoft.com/office/drawing/2014/main" id="{E64EB6B9-C6AF-7F40-9A3F-E71E87EB2DF9}"/>
              </a:ext>
            </a:extLst>
          </p:cNvPr>
          <p:cNvPicPr>
            <a:picLocks noChangeAspect="1"/>
          </p:cNvPicPr>
          <p:nvPr/>
        </p:nvPicPr>
        <p:blipFill>
          <a:blip r:embed="rId3"/>
          <a:stretch>
            <a:fillRect/>
          </a:stretch>
        </p:blipFill>
        <p:spPr>
          <a:xfrm>
            <a:off x="8386083" y="5742910"/>
            <a:ext cx="3238500" cy="419100"/>
          </a:xfrm>
          <a:prstGeom prst="rect">
            <a:avLst/>
          </a:prstGeom>
        </p:spPr>
      </p:pic>
    </p:spTree>
    <p:extLst>
      <p:ext uri="{BB962C8B-B14F-4D97-AF65-F5344CB8AC3E}">
        <p14:creationId xmlns:p14="http://schemas.microsoft.com/office/powerpoint/2010/main" val="2864748600"/>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330EA680-D336-4FF7-8B7A-9848BB0A1C32}" type="slidenum">
              <a:rPr lang="en-US" smtClean="0"/>
              <a:t>‹#›</a:t>
            </a:fld>
            <a:endParaRPr lang="en-US"/>
          </a:p>
        </p:txBody>
      </p:sp>
    </p:spTree>
    <p:extLst>
      <p:ext uri="{BB962C8B-B14F-4D97-AF65-F5344CB8AC3E}">
        <p14:creationId xmlns:p14="http://schemas.microsoft.com/office/powerpoint/2010/main" val="311558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330EA680-D336-4FF7-8B7A-9848BB0A1C32}" type="slidenum">
              <a:rPr lang="en-US" smtClean="0"/>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274502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solidFill>
                  <a:schemeClr val="tx1"/>
                </a:solidFill>
              </a:defRPr>
            </a:lvl1pPr>
          </a:lstStyle>
          <a:p>
            <a:fld id="{330EA680-D336-4FF7-8B7A-9848BB0A1C32}" type="slidenum">
              <a:rPr lang="en-US" smtClean="0"/>
              <a:t>‹#›</a:t>
            </a:fld>
            <a:endParaRPr lang="en-US"/>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813175" y="2541806"/>
            <a:ext cx="10334625" cy="1947460"/>
          </a:xfrm>
        </p:spPr>
        <p:txBody>
          <a:bodyPr anchor="t" anchorCtr="0"/>
          <a:lstStyle>
            <a:lvl1pPr algn="l">
              <a:defRPr sz="60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813175" y="4501444"/>
            <a:ext cx="10334625" cy="1259607"/>
          </a:xfrm>
        </p:spPr>
        <p:txBody>
          <a:bodyPr>
            <a:noAutofit/>
          </a:bodyPr>
          <a:lstStyle>
            <a:lvl1pPr marL="0" indent="0">
              <a:buFontTx/>
              <a:buNone/>
              <a:defRPr sz="2400">
                <a:solidFill>
                  <a:schemeClr val="tx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spTree>
    <p:extLst>
      <p:ext uri="{BB962C8B-B14F-4D97-AF65-F5344CB8AC3E}">
        <p14:creationId xmlns:p14="http://schemas.microsoft.com/office/powerpoint/2010/main" val="224141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5715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60960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330EA680-D336-4FF7-8B7A-9848BB0A1C32}" type="slidenum">
              <a:rPr lang="en-US" smtClean="0"/>
              <a:t>‹#›</a:t>
            </a:fld>
            <a:endParaRPr lang="en-US"/>
          </a:p>
        </p:txBody>
      </p:sp>
    </p:spTree>
    <p:extLst>
      <p:ext uri="{BB962C8B-B14F-4D97-AF65-F5344CB8AC3E}">
        <p14:creationId xmlns:p14="http://schemas.microsoft.com/office/powerpoint/2010/main" val="232717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5715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5715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57150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60960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60960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11188014" y="6316595"/>
            <a:ext cx="432486" cy="365125"/>
          </a:xfrm>
          <a:prstGeom prst="rect">
            <a:avLst/>
          </a:prstGeom>
        </p:spPr>
        <p:txBody>
          <a:bodyPr lIns="0" tIns="0" rIns="45720" bIns="0" anchor="ctr"/>
          <a:lstStyle>
            <a:lvl1pPr algn="r">
              <a:defRPr sz="1000"/>
            </a:lvl1pPr>
          </a:lstStyle>
          <a:p>
            <a:fld id="{330EA680-D336-4FF7-8B7A-9848BB0A1C32}" type="slidenum">
              <a:rPr lang="en-US" smtClean="0"/>
              <a:t>‹#›</a:t>
            </a:fld>
            <a:endParaRPr lang="en-US"/>
          </a:p>
        </p:txBody>
      </p:sp>
    </p:spTree>
    <p:extLst>
      <p:ext uri="{BB962C8B-B14F-4D97-AF65-F5344CB8AC3E}">
        <p14:creationId xmlns:p14="http://schemas.microsoft.com/office/powerpoint/2010/main" val="285873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330EA680-D336-4FF7-8B7A-9848BB0A1C32}" type="slidenum">
              <a:rPr lang="en-US" smtClean="0"/>
              <a:t>‹#›</a:t>
            </a:fld>
            <a:endParaRPr lang="en-US"/>
          </a:p>
        </p:txBody>
      </p:sp>
    </p:spTree>
    <p:extLst>
      <p:ext uri="{BB962C8B-B14F-4D97-AF65-F5344CB8AC3E}">
        <p14:creationId xmlns:p14="http://schemas.microsoft.com/office/powerpoint/2010/main" val="110713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330EA680-D336-4FF7-8B7A-9848BB0A1C32}" type="slidenum">
              <a:rPr lang="en-US" smtClean="0"/>
              <a:t>‹#›</a:t>
            </a:fld>
            <a:endParaRPr lang="en-US"/>
          </a:p>
        </p:txBody>
      </p:sp>
    </p:spTree>
    <p:extLst>
      <p:ext uri="{BB962C8B-B14F-4D97-AF65-F5344CB8AC3E}">
        <p14:creationId xmlns:p14="http://schemas.microsoft.com/office/powerpoint/2010/main" val="71580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571500" y="365125"/>
            <a:ext cx="1104900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571500" y="1825625"/>
            <a:ext cx="1104900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11188014" y="6316595"/>
            <a:ext cx="432486" cy="365125"/>
          </a:xfrm>
          <a:prstGeom prst="rect">
            <a:avLst/>
          </a:prstGeom>
        </p:spPr>
        <p:txBody>
          <a:bodyPr lIns="0" tIns="0" rIns="45720" bIns="0" anchor="ctr"/>
          <a:lstStyle>
            <a:lvl1pPr algn="r">
              <a:defRPr sz="1000"/>
            </a:lvl1pPr>
          </a:lstStyle>
          <a:p>
            <a:fld id="{330EA680-D336-4FF7-8B7A-9848BB0A1C32}" type="slidenum">
              <a:rPr lang="en-US" smtClean="0"/>
              <a:t>‹#›</a:t>
            </a:fld>
            <a:endParaRPr lang="en-US"/>
          </a:p>
        </p:txBody>
      </p:sp>
    </p:spTree>
    <p:extLst>
      <p:ext uri="{BB962C8B-B14F-4D97-AF65-F5344CB8AC3E}">
        <p14:creationId xmlns:p14="http://schemas.microsoft.com/office/powerpoint/2010/main" val="168271842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p15:clr>
            <a:srgbClr val="F26B43"/>
          </p15:clr>
        </p15:guide>
        <p15:guide id="8" pos="3840">
          <p15:clr>
            <a:srgbClr val="F26B43"/>
          </p15:clr>
        </p15:guide>
        <p15:guide id="9" pos="360">
          <p15:clr>
            <a:srgbClr val="F26B43"/>
          </p15:clr>
        </p15:guide>
        <p15:guide id="10" orient="horz" pos="3888">
          <p15:clr>
            <a:srgbClr val="F26B43"/>
          </p15:clr>
        </p15:guide>
        <p15:guide id="11" pos="7320">
          <p15:clr>
            <a:srgbClr val="F26B43"/>
          </p15:clr>
        </p15:guide>
        <p15:guide id="12" orient="horz" pos="412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cs typeface="Calibri Light"/>
              </a:rPr>
              <a:t>Application of Natural Language Processing on Electronic Logbooks (</a:t>
            </a:r>
            <a:r>
              <a:rPr lang="en-US" dirty="0" err="1">
                <a:cs typeface="Calibri Light"/>
              </a:rPr>
              <a:t>Elog</a:t>
            </a:r>
            <a:r>
              <a:rPr lang="en-US" dirty="0">
                <a:cs typeface="Calibri Light"/>
              </a:rPr>
              <a:t>)</a:t>
            </a:r>
            <a:endParaRPr lang="en-US" dirty="0"/>
          </a:p>
        </p:txBody>
      </p:sp>
      <p:sp>
        <p:nvSpPr>
          <p:cNvPr id="5" name="Text Placeholder 4">
            <a:extLst>
              <a:ext uri="{FF2B5EF4-FFF2-40B4-BE49-F238E27FC236}">
                <a16:creationId xmlns:a16="http://schemas.microsoft.com/office/drawing/2014/main" id="{132367BA-077A-5056-EE50-5CEFA8A3D0A7}"/>
              </a:ext>
            </a:extLst>
          </p:cNvPr>
          <p:cNvSpPr>
            <a:spLocks noGrp="1"/>
          </p:cNvSpPr>
          <p:nvPr>
            <p:ph type="body" sz="quarter" idx="10"/>
          </p:nvPr>
        </p:nvSpPr>
        <p:spPr>
          <a:xfrm>
            <a:off x="813174" y="4886714"/>
            <a:ext cx="10334625" cy="1259607"/>
          </a:xfrm>
        </p:spPr>
        <p:txBody>
          <a:bodyPr/>
          <a:lstStyle/>
          <a:p>
            <a:r>
              <a:rPr lang="en-US" dirty="0" err="1"/>
              <a:t>Jennefer</a:t>
            </a:r>
            <a:r>
              <a:rPr lang="en-US" dirty="0"/>
              <a:t> Maldonado </a:t>
            </a:r>
          </a:p>
          <a:p>
            <a:r>
              <a:rPr lang="en-US" sz="1800" dirty="0"/>
              <a:t>Collider Accelerator Department, Brookhaven National Laboratory</a:t>
            </a:r>
          </a:p>
          <a:p>
            <a:r>
              <a:rPr lang="en-US" sz="1800" dirty="0" err="1"/>
              <a:t>jmaldonad@bnl.gov</a:t>
            </a:r>
            <a:endParaRPr lang="en-US" sz="1800"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09E9-7942-0121-8EF8-EBE9E68FBE1F}"/>
              </a:ext>
            </a:extLst>
          </p:cNvPr>
          <p:cNvSpPr>
            <a:spLocks noGrp="1"/>
          </p:cNvSpPr>
          <p:nvPr>
            <p:ph type="title"/>
          </p:nvPr>
        </p:nvSpPr>
        <p:spPr/>
        <p:txBody>
          <a:bodyPr/>
          <a:lstStyle/>
          <a:p>
            <a:r>
              <a:rPr lang="en-US" dirty="0"/>
              <a:t>Data Preprocessing</a:t>
            </a:r>
          </a:p>
        </p:txBody>
      </p:sp>
      <p:sp>
        <p:nvSpPr>
          <p:cNvPr id="3" name="Content Placeholder 2">
            <a:extLst>
              <a:ext uri="{FF2B5EF4-FFF2-40B4-BE49-F238E27FC236}">
                <a16:creationId xmlns:a16="http://schemas.microsoft.com/office/drawing/2014/main" id="{3D325D0B-8D5C-5D22-C4F0-089BE6F065A6}"/>
              </a:ext>
            </a:extLst>
          </p:cNvPr>
          <p:cNvSpPr>
            <a:spLocks noGrp="1"/>
          </p:cNvSpPr>
          <p:nvPr>
            <p:ph idx="1"/>
          </p:nvPr>
        </p:nvSpPr>
        <p:spPr/>
        <p:txBody>
          <a:bodyPr/>
          <a:lstStyle/>
          <a:p>
            <a:pPr marL="285750" indent="-285750">
              <a:buFont typeface="Arial"/>
              <a:buChar char="•"/>
            </a:pPr>
            <a:r>
              <a:rPr lang="en-US" dirty="0">
                <a:cs typeface="Calibri"/>
              </a:rPr>
              <a:t>Preprocessing data improves model performance by focusing on important aspects of our data </a:t>
            </a:r>
          </a:p>
          <a:p>
            <a:pPr marL="285750" indent="-285750">
              <a:buFont typeface="Arial"/>
              <a:buChar char="•"/>
            </a:pPr>
            <a:r>
              <a:rPr lang="en-US" dirty="0">
                <a:cs typeface="Calibri"/>
              </a:rPr>
              <a:t>Remove links, numbers, tokenize, lemmatize, lowercase, remove punctuation, also remove any entries with no content in them</a:t>
            </a:r>
          </a:p>
          <a:p>
            <a:endParaRPr lang="en-US" dirty="0"/>
          </a:p>
        </p:txBody>
      </p:sp>
      <p:sp>
        <p:nvSpPr>
          <p:cNvPr id="4" name="Slide Number Placeholder 3">
            <a:extLst>
              <a:ext uri="{FF2B5EF4-FFF2-40B4-BE49-F238E27FC236}">
                <a16:creationId xmlns:a16="http://schemas.microsoft.com/office/drawing/2014/main" id="{650D3E83-B190-EC6C-3B3C-AF60823F959D}"/>
              </a:ext>
            </a:extLst>
          </p:cNvPr>
          <p:cNvSpPr>
            <a:spLocks noGrp="1"/>
          </p:cNvSpPr>
          <p:nvPr>
            <p:ph type="sldNum" sz="quarter" idx="4"/>
          </p:nvPr>
        </p:nvSpPr>
        <p:spPr/>
        <p:txBody>
          <a:bodyPr/>
          <a:lstStyle/>
          <a:p>
            <a:fld id="{330EA680-D336-4FF7-8B7A-9848BB0A1C32}" type="slidenum">
              <a:rPr lang="en-US" smtClean="0"/>
              <a:t>10</a:t>
            </a:fld>
            <a:endParaRPr lang="en-US"/>
          </a:p>
        </p:txBody>
      </p:sp>
      <p:sp>
        <p:nvSpPr>
          <p:cNvPr id="5" name="TextBox 4">
            <a:extLst>
              <a:ext uri="{FF2B5EF4-FFF2-40B4-BE49-F238E27FC236}">
                <a16:creationId xmlns:a16="http://schemas.microsoft.com/office/drawing/2014/main" id="{2FEA170A-8B4C-9FC3-A484-F36C4D7FA145}"/>
              </a:ext>
            </a:extLst>
          </p:cNvPr>
          <p:cNvSpPr txBox="1"/>
          <p:nvPr/>
        </p:nvSpPr>
        <p:spPr>
          <a:xfrm>
            <a:off x="1855896" y="3929217"/>
            <a:ext cx="8848897" cy="461665"/>
          </a:xfrm>
          <a:prstGeom prst="rect">
            <a:avLst/>
          </a:prstGeom>
          <a:noFill/>
        </p:spPr>
        <p:txBody>
          <a:bodyPr wrap="none" rtlCol="0">
            <a:spAutoFit/>
          </a:bodyPr>
          <a:lstStyle/>
          <a:p>
            <a:r>
              <a:rPr lang="en-US" sz="2400" dirty="0">
                <a:latin typeface="Simplified Arabic Fixed" panose="020F0502020204030204" pitchFamily="34" charset="0"/>
                <a:cs typeface="Simplified Arabic Fixed" panose="020F0502020204030204" pitchFamily="34" charset="0"/>
              </a:rPr>
              <a:t>Service, building, and equipment tour complete.</a:t>
            </a:r>
          </a:p>
        </p:txBody>
      </p:sp>
      <p:sp>
        <p:nvSpPr>
          <p:cNvPr id="6" name="TextBox 5">
            <a:extLst>
              <a:ext uri="{FF2B5EF4-FFF2-40B4-BE49-F238E27FC236}">
                <a16:creationId xmlns:a16="http://schemas.microsoft.com/office/drawing/2014/main" id="{FB030D2B-B692-EDED-39DF-4341260220F0}"/>
              </a:ext>
            </a:extLst>
          </p:cNvPr>
          <p:cNvSpPr txBox="1"/>
          <p:nvPr/>
        </p:nvSpPr>
        <p:spPr>
          <a:xfrm>
            <a:off x="1855896" y="5706082"/>
            <a:ext cx="8664551" cy="461665"/>
          </a:xfrm>
          <a:prstGeom prst="rect">
            <a:avLst/>
          </a:prstGeom>
          <a:noFill/>
        </p:spPr>
        <p:txBody>
          <a:bodyPr wrap="none" rtlCol="0">
            <a:spAutoFit/>
          </a:bodyPr>
          <a:lstStyle/>
          <a:p>
            <a:r>
              <a:rPr lang="en-US" sz="2400" dirty="0">
                <a:latin typeface="Simplified Arabic Fixed" panose="020F0502020204030204" pitchFamily="34" charset="0"/>
                <a:cs typeface="Simplified Arabic Fixed" panose="020F0502020204030204" pitchFamily="34" charset="0"/>
              </a:rPr>
              <a:t>[service, building, equipment, tour, complete]</a:t>
            </a:r>
          </a:p>
        </p:txBody>
      </p:sp>
      <p:sp>
        <p:nvSpPr>
          <p:cNvPr id="7" name="Down Arrow 6">
            <a:extLst>
              <a:ext uri="{FF2B5EF4-FFF2-40B4-BE49-F238E27FC236}">
                <a16:creationId xmlns:a16="http://schemas.microsoft.com/office/drawing/2014/main" id="{23205227-EB4B-0882-B75D-B5BB3DDD035A}"/>
              </a:ext>
            </a:extLst>
          </p:cNvPr>
          <p:cNvSpPr/>
          <p:nvPr/>
        </p:nvSpPr>
        <p:spPr>
          <a:xfrm>
            <a:off x="5238145" y="4579406"/>
            <a:ext cx="950026" cy="93815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79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07B2-3879-4264-2548-A1459FC3EF25}"/>
              </a:ext>
            </a:extLst>
          </p:cNvPr>
          <p:cNvSpPr>
            <a:spLocks noGrp="1"/>
          </p:cNvSpPr>
          <p:nvPr>
            <p:ph type="title"/>
          </p:nvPr>
        </p:nvSpPr>
        <p:spPr/>
        <p:txBody>
          <a:bodyPr/>
          <a:lstStyle/>
          <a:p>
            <a:r>
              <a:rPr lang="en-US" dirty="0"/>
              <a:t>Data Preprocessing </a:t>
            </a:r>
          </a:p>
        </p:txBody>
      </p:sp>
      <p:sp>
        <p:nvSpPr>
          <p:cNvPr id="17" name="Text Placeholder 16">
            <a:extLst>
              <a:ext uri="{FF2B5EF4-FFF2-40B4-BE49-F238E27FC236}">
                <a16:creationId xmlns:a16="http://schemas.microsoft.com/office/drawing/2014/main" id="{D14B9DDB-BC48-BC01-3318-6F478EB5C7ED}"/>
              </a:ext>
            </a:extLst>
          </p:cNvPr>
          <p:cNvSpPr>
            <a:spLocks noGrp="1"/>
          </p:cNvSpPr>
          <p:nvPr>
            <p:ph type="body" idx="1"/>
          </p:nvPr>
        </p:nvSpPr>
        <p:spPr/>
        <p:txBody>
          <a:bodyPr anchor="ctr"/>
          <a:lstStyle/>
          <a:p>
            <a:pPr algn="ctr"/>
            <a:r>
              <a:rPr lang="en-US" dirty="0"/>
              <a:t>Tokenize</a:t>
            </a:r>
          </a:p>
        </p:txBody>
      </p:sp>
      <p:sp>
        <p:nvSpPr>
          <p:cNvPr id="3" name="Content Placeholder 2">
            <a:extLst>
              <a:ext uri="{FF2B5EF4-FFF2-40B4-BE49-F238E27FC236}">
                <a16:creationId xmlns:a16="http://schemas.microsoft.com/office/drawing/2014/main" id="{652F2922-B1D9-83B4-9884-BC01572A4C92}"/>
              </a:ext>
            </a:extLst>
          </p:cNvPr>
          <p:cNvSpPr>
            <a:spLocks noGrp="1"/>
          </p:cNvSpPr>
          <p:nvPr>
            <p:ph sz="half" idx="2"/>
          </p:nvPr>
        </p:nvSpPr>
        <p:spPr/>
        <p:txBody>
          <a:bodyPr>
            <a:normAutofit/>
          </a:bodyPr>
          <a:lstStyle/>
          <a:p>
            <a:pPr marL="0" indent="0" algn="ctr">
              <a:buNone/>
            </a:pPr>
            <a:r>
              <a:rPr lang="en-US" dirty="0"/>
              <a:t>Split each </a:t>
            </a:r>
            <a:r>
              <a:rPr lang="en-US" dirty="0" err="1"/>
              <a:t>elog</a:t>
            </a:r>
            <a:r>
              <a:rPr lang="en-US" dirty="0"/>
              <a:t> entry into individual words</a:t>
            </a:r>
          </a:p>
          <a:p>
            <a:pPr marL="0" indent="0" algn="ctr">
              <a:buNone/>
            </a:pPr>
            <a:endParaRPr lang="en-US" sz="1050" dirty="0"/>
          </a:p>
          <a:p>
            <a:pPr marL="0" indent="0" algn="ctr">
              <a:buNone/>
            </a:pPr>
            <a:r>
              <a:rPr lang="en-US" sz="2400" dirty="0">
                <a:latin typeface="Simplified Arabic Fixed" panose="02070309020205020404" pitchFamily="49" charset="-78"/>
                <a:cs typeface="Simplified Arabic Fixed" panose="02070309020205020404" pitchFamily="49" charset="-78"/>
              </a:rPr>
              <a:t>This is an </a:t>
            </a:r>
            <a:r>
              <a:rPr lang="en-US" sz="2400" dirty="0" err="1">
                <a:latin typeface="Simplified Arabic Fixed" panose="02070309020205020404" pitchFamily="49" charset="-78"/>
                <a:cs typeface="Simplified Arabic Fixed" panose="02070309020205020404" pitchFamily="49" charset="-78"/>
              </a:rPr>
              <a:t>elog</a:t>
            </a:r>
            <a:r>
              <a:rPr lang="en-US" sz="2400" dirty="0">
                <a:latin typeface="Simplified Arabic Fixed" panose="02070309020205020404" pitchFamily="49" charset="-78"/>
                <a:cs typeface="Simplified Arabic Fixed" panose="02070309020205020404" pitchFamily="49" charset="-78"/>
              </a:rPr>
              <a:t> entry.</a:t>
            </a:r>
          </a:p>
        </p:txBody>
      </p:sp>
      <p:sp>
        <p:nvSpPr>
          <p:cNvPr id="18" name="Text Placeholder 17">
            <a:extLst>
              <a:ext uri="{FF2B5EF4-FFF2-40B4-BE49-F238E27FC236}">
                <a16:creationId xmlns:a16="http://schemas.microsoft.com/office/drawing/2014/main" id="{394742BB-F494-3E0E-62E1-5C971245E50B}"/>
              </a:ext>
            </a:extLst>
          </p:cNvPr>
          <p:cNvSpPr>
            <a:spLocks noGrp="1"/>
          </p:cNvSpPr>
          <p:nvPr>
            <p:ph type="body" sz="quarter" idx="3"/>
          </p:nvPr>
        </p:nvSpPr>
        <p:spPr/>
        <p:txBody>
          <a:bodyPr anchor="ctr"/>
          <a:lstStyle/>
          <a:p>
            <a:pPr algn="ctr"/>
            <a:r>
              <a:rPr lang="en-US" dirty="0"/>
              <a:t>Lemmatize</a:t>
            </a:r>
          </a:p>
        </p:txBody>
      </p:sp>
      <p:sp>
        <p:nvSpPr>
          <p:cNvPr id="4" name="Content Placeholder 3">
            <a:extLst>
              <a:ext uri="{FF2B5EF4-FFF2-40B4-BE49-F238E27FC236}">
                <a16:creationId xmlns:a16="http://schemas.microsoft.com/office/drawing/2014/main" id="{6F27E8F4-A093-5008-0E28-3344919473F8}"/>
              </a:ext>
            </a:extLst>
          </p:cNvPr>
          <p:cNvSpPr>
            <a:spLocks noGrp="1"/>
          </p:cNvSpPr>
          <p:nvPr>
            <p:ph sz="quarter" idx="4"/>
          </p:nvPr>
        </p:nvSpPr>
        <p:spPr/>
        <p:txBody>
          <a:bodyPr>
            <a:normAutofit/>
          </a:bodyPr>
          <a:lstStyle/>
          <a:p>
            <a:pPr marL="0" indent="0" algn="ctr">
              <a:buNone/>
            </a:pPr>
            <a:r>
              <a:rPr lang="en-US" dirty="0"/>
              <a:t>Group different forms of one word into the same form </a:t>
            </a:r>
          </a:p>
        </p:txBody>
      </p:sp>
      <p:sp>
        <p:nvSpPr>
          <p:cNvPr id="5" name="TextBox 4">
            <a:extLst>
              <a:ext uri="{FF2B5EF4-FFF2-40B4-BE49-F238E27FC236}">
                <a16:creationId xmlns:a16="http://schemas.microsoft.com/office/drawing/2014/main" id="{1B6B5C26-7ADB-42DF-B264-B2E50189302E}"/>
              </a:ext>
            </a:extLst>
          </p:cNvPr>
          <p:cNvSpPr txBox="1"/>
          <p:nvPr/>
        </p:nvSpPr>
        <p:spPr>
          <a:xfrm>
            <a:off x="914400" y="5177642"/>
            <a:ext cx="5161991" cy="461665"/>
          </a:xfrm>
          <a:prstGeom prst="rect">
            <a:avLst/>
          </a:prstGeom>
          <a:noFill/>
        </p:spPr>
        <p:txBody>
          <a:bodyPr wrap="none" rtlCol="0">
            <a:spAutoFit/>
          </a:bodyPr>
          <a:lstStyle/>
          <a:p>
            <a:r>
              <a:rPr lang="en-US" sz="2400" dirty="0">
                <a:latin typeface="Simplified Arabic Fixed" panose="020F0502020204030204" pitchFamily="34" charset="0"/>
                <a:cs typeface="Simplified Arabic Fixed" panose="020F0502020204030204" pitchFamily="34" charset="0"/>
              </a:rPr>
              <a:t>[this, is, an, </a:t>
            </a:r>
            <a:r>
              <a:rPr lang="en-US" sz="2400" dirty="0" err="1">
                <a:latin typeface="Simplified Arabic Fixed" panose="020F0502020204030204" pitchFamily="34" charset="0"/>
                <a:cs typeface="Simplified Arabic Fixed" panose="020F0502020204030204" pitchFamily="34" charset="0"/>
              </a:rPr>
              <a:t>elog</a:t>
            </a:r>
            <a:r>
              <a:rPr lang="en-US" sz="2400" dirty="0">
                <a:latin typeface="Simplified Arabic Fixed" panose="020F0502020204030204" pitchFamily="34" charset="0"/>
                <a:cs typeface="Simplified Arabic Fixed" panose="020F0502020204030204" pitchFamily="34" charset="0"/>
              </a:rPr>
              <a:t>, entry]</a:t>
            </a:r>
          </a:p>
        </p:txBody>
      </p:sp>
      <p:sp>
        <p:nvSpPr>
          <p:cNvPr id="11" name="Down Arrow 10">
            <a:extLst>
              <a:ext uri="{FF2B5EF4-FFF2-40B4-BE49-F238E27FC236}">
                <a16:creationId xmlns:a16="http://schemas.microsoft.com/office/drawing/2014/main" id="{15B8E518-1995-13FD-381B-66F5A5456A96}"/>
              </a:ext>
            </a:extLst>
          </p:cNvPr>
          <p:cNvSpPr/>
          <p:nvPr/>
        </p:nvSpPr>
        <p:spPr>
          <a:xfrm>
            <a:off x="2687287" y="4239491"/>
            <a:ext cx="950026" cy="93815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A7010B-A41B-F3EB-9F5A-9DB2EE6F273E}"/>
              </a:ext>
            </a:extLst>
          </p:cNvPr>
          <p:cNvSpPr txBox="1"/>
          <p:nvPr/>
        </p:nvSpPr>
        <p:spPr>
          <a:xfrm>
            <a:off x="5729287" y="3662539"/>
            <a:ext cx="6115297" cy="430887"/>
          </a:xfrm>
          <a:prstGeom prst="rect">
            <a:avLst/>
          </a:prstGeom>
          <a:noFill/>
        </p:spPr>
        <p:txBody>
          <a:bodyPr wrap="square" rtlCol="0">
            <a:spAutoFit/>
          </a:bodyPr>
          <a:lstStyle/>
          <a:p>
            <a:pPr algn="ctr"/>
            <a:r>
              <a:rPr lang="en-US" sz="2200" dirty="0">
                <a:latin typeface="Simplified Arabic Fixed" panose="02070309020205020404" pitchFamily="49" charset="-78"/>
                <a:cs typeface="Simplified Arabic Fixed" panose="02070309020205020404" pitchFamily="49" charset="-78"/>
              </a:rPr>
              <a:t>log    logs    logging    logged</a:t>
            </a:r>
          </a:p>
        </p:txBody>
      </p:sp>
      <p:sp>
        <p:nvSpPr>
          <p:cNvPr id="13" name="Down Arrow 12">
            <a:extLst>
              <a:ext uri="{FF2B5EF4-FFF2-40B4-BE49-F238E27FC236}">
                <a16:creationId xmlns:a16="http://schemas.microsoft.com/office/drawing/2014/main" id="{A6DEB6EB-051C-03AB-E2D3-3F4F09184143}"/>
              </a:ext>
            </a:extLst>
          </p:cNvPr>
          <p:cNvSpPr/>
          <p:nvPr/>
        </p:nvSpPr>
        <p:spPr>
          <a:xfrm>
            <a:off x="8211786" y="4220242"/>
            <a:ext cx="950026" cy="93815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75AD1B4-9A91-7717-2129-479E5C7900D0}"/>
              </a:ext>
            </a:extLst>
          </p:cNvPr>
          <p:cNvSpPr txBox="1"/>
          <p:nvPr/>
        </p:nvSpPr>
        <p:spPr>
          <a:xfrm>
            <a:off x="8272262" y="5176837"/>
            <a:ext cx="829073" cy="523220"/>
          </a:xfrm>
          <a:prstGeom prst="rect">
            <a:avLst/>
          </a:prstGeom>
          <a:noFill/>
        </p:spPr>
        <p:txBody>
          <a:bodyPr wrap="none" rtlCol="0">
            <a:spAutoFit/>
          </a:bodyPr>
          <a:lstStyle/>
          <a:p>
            <a:r>
              <a:rPr lang="en-US" sz="2800" dirty="0">
                <a:latin typeface="Simplified Arabic Fixed" panose="02070309020205020404" pitchFamily="49" charset="-78"/>
                <a:cs typeface="Simplified Arabic Fixed" panose="02070309020205020404" pitchFamily="49" charset="-78"/>
              </a:rPr>
              <a:t>log</a:t>
            </a:r>
          </a:p>
        </p:txBody>
      </p:sp>
      <p:sp>
        <p:nvSpPr>
          <p:cNvPr id="6" name="Slide Number Placeholder 5">
            <a:extLst>
              <a:ext uri="{FF2B5EF4-FFF2-40B4-BE49-F238E27FC236}">
                <a16:creationId xmlns:a16="http://schemas.microsoft.com/office/drawing/2014/main" id="{18B0EBD4-4183-2EF5-1E4F-FC5D374A2B64}"/>
              </a:ext>
            </a:extLst>
          </p:cNvPr>
          <p:cNvSpPr>
            <a:spLocks noGrp="1"/>
          </p:cNvSpPr>
          <p:nvPr>
            <p:ph type="sldNum" sz="quarter" idx="10"/>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259319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626B-FD8B-0D0B-522B-DD31F3EFB58D}"/>
              </a:ext>
            </a:extLst>
          </p:cNvPr>
          <p:cNvSpPr>
            <a:spLocks noGrp="1"/>
          </p:cNvSpPr>
          <p:nvPr>
            <p:ph type="title"/>
          </p:nvPr>
        </p:nvSpPr>
        <p:spPr/>
        <p:txBody>
          <a:bodyPr/>
          <a:lstStyle/>
          <a:p>
            <a:r>
              <a:rPr lang="en-US" dirty="0">
                <a:cs typeface="Calibri Light"/>
              </a:rPr>
              <a:t>Data Preprocessing</a:t>
            </a:r>
          </a:p>
        </p:txBody>
      </p:sp>
      <p:sp>
        <p:nvSpPr>
          <p:cNvPr id="4" name="Text Placeholder 3">
            <a:extLst>
              <a:ext uri="{FF2B5EF4-FFF2-40B4-BE49-F238E27FC236}">
                <a16:creationId xmlns:a16="http://schemas.microsoft.com/office/drawing/2014/main" id="{2342C96C-7A16-8D93-5C0E-0BE8183BCBAD}"/>
              </a:ext>
            </a:extLst>
          </p:cNvPr>
          <p:cNvSpPr>
            <a:spLocks noGrp="1"/>
          </p:cNvSpPr>
          <p:nvPr>
            <p:ph type="body" idx="1"/>
          </p:nvPr>
        </p:nvSpPr>
        <p:spPr/>
        <p:txBody>
          <a:bodyPr anchor="ctr"/>
          <a:lstStyle/>
          <a:p>
            <a:pPr algn="ctr"/>
            <a:r>
              <a:rPr lang="en-US" dirty="0"/>
              <a:t>Remove Stop Words</a:t>
            </a:r>
          </a:p>
        </p:txBody>
      </p:sp>
      <p:sp>
        <p:nvSpPr>
          <p:cNvPr id="5" name="Content Placeholder 4">
            <a:extLst>
              <a:ext uri="{FF2B5EF4-FFF2-40B4-BE49-F238E27FC236}">
                <a16:creationId xmlns:a16="http://schemas.microsoft.com/office/drawing/2014/main" id="{D565790F-6206-88EE-18B1-2CD58A77A4A6}"/>
              </a:ext>
            </a:extLst>
          </p:cNvPr>
          <p:cNvSpPr>
            <a:spLocks noGrp="1"/>
          </p:cNvSpPr>
          <p:nvPr>
            <p:ph sz="half" idx="2"/>
          </p:nvPr>
        </p:nvSpPr>
        <p:spPr/>
        <p:txBody>
          <a:bodyPr/>
          <a:lstStyle/>
          <a:p>
            <a:pPr marL="0" indent="0" algn="ctr">
              <a:buNone/>
            </a:pPr>
            <a:r>
              <a:rPr lang="en-US" dirty="0"/>
              <a:t>Remove commonly used words in the English language</a:t>
            </a:r>
          </a:p>
          <a:p>
            <a:pPr marL="0" indent="0">
              <a:buNone/>
            </a:pPr>
            <a:endParaRPr lang="en-US" sz="1050" dirty="0"/>
          </a:p>
          <a:p>
            <a:pPr marL="0" indent="0" algn="ctr">
              <a:buNone/>
            </a:pPr>
            <a:r>
              <a:rPr lang="en-US" dirty="0"/>
              <a:t>This is an </a:t>
            </a:r>
            <a:r>
              <a:rPr lang="en-US" dirty="0" err="1"/>
              <a:t>elog</a:t>
            </a:r>
            <a:r>
              <a:rPr lang="en-US" dirty="0"/>
              <a:t> entry.</a:t>
            </a:r>
          </a:p>
          <a:p>
            <a:pPr marL="0" indent="0" algn="ctr">
              <a:buNone/>
            </a:pPr>
            <a:endParaRPr lang="en-US" dirty="0"/>
          </a:p>
          <a:p>
            <a:pPr marL="0" indent="0" algn="ctr">
              <a:buNone/>
            </a:pPr>
            <a:endParaRPr lang="en-US" dirty="0"/>
          </a:p>
          <a:p>
            <a:pPr marL="0" indent="0" algn="ctr">
              <a:buNone/>
            </a:pPr>
            <a:r>
              <a:rPr lang="en-US" dirty="0">
                <a:latin typeface="Simplified Arabic Fixed" panose="02070309020205020404" pitchFamily="49" charset="-78"/>
                <a:cs typeface="Simplified Arabic Fixed" panose="02070309020205020404" pitchFamily="49" charset="-78"/>
              </a:rPr>
              <a:t>[</a:t>
            </a:r>
            <a:r>
              <a:rPr lang="en-US" dirty="0" err="1">
                <a:latin typeface="Simplified Arabic Fixed" panose="02070309020205020404" pitchFamily="49" charset="-78"/>
                <a:cs typeface="Simplified Arabic Fixed" panose="02070309020205020404" pitchFamily="49" charset="-78"/>
              </a:rPr>
              <a:t>elog</a:t>
            </a:r>
            <a:r>
              <a:rPr lang="en-US" dirty="0">
                <a:latin typeface="Simplified Arabic Fixed" panose="02070309020205020404" pitchFamily="49" charset="-78"/>
                <a:cs typeface="Simplified Arabic Fixed" panose="02070309020205020404" pitchFamily="49" charset="-78"/>
              </a:rPr>
              <a:t>, entry]</a:t>
            </a:r>
          </a:p>
        </p:txBody>
      </p:sp>
      <p:sp>
        <p:nvSpPr>
          <p:cNvPr id="6" name="Text Placeholder 5">
            <a:extLst>
              <a:ext uri="{FF2B5EF4-FFF2-40B4-BE49-F238E27FC236}">
                <a16:creationId xmlns:a16="http://schemas.microsoft.com/office/drawing/2014/main" id="{C7685B9C-3DFB-57F4-C717-6FE1E778A379}"/>
              </a:ext>
            </a:extLst>
          </p:cNvPr>
          <p:cNvSpPr>
            <a:spLocks noGrp="1"/>
          </p:cNvSpPr>
          <p:nvPr>
            <p:ph type="body" sz="quarter" idx="3"/>
          </p:nvPr>
        </p:nvSpPr>
        <p:spPr/>
        <p:txBody>
          <a:bodyPr anchor="ctr"/>
          <a:lstStyle/>
          <a:p>
            <a:pPr algn="ctr"/>
            <a:r>
              <a:rPr lang="en-US" dirty="0"/>
              <a:t>Weight</a:t>
            </a:r>
          </a:p>
        </p:txBody>
      </p:sp>
      <p:sp>
        <p:nvSpPr>
          <p:cNvPr id="7" name="Content Placeholder 6">
            <a:extLst>
              <a:ext uri="{FF2B5EF4-FFF2-40B4-BE49-F238E27FC236}">
                <a16:creationId xmlns:a16="http://schemas.microsoft.com/office/drawing/2014/main" id="{B8DD3FB6-460B-34E2-5BD9-6B78AF6D75B2}"/>
              </a:ext>
            </a:extLst>
          </p:cNvPr>
          <p:cNvSpPr>
            <a:spLocks noGrp="1"/>
          </p:cNvSpPr>
          <p:nvPr>
            <p:ph sz="quarter" idx="4"/>
          </p:nvPr>
        </p:nvSpPr>
        <p:spPr/>
        <p:txBody>
          <a:bodyPr/>
          <a:lstStyle/>
          <a:p>
            <a:pPr marL="0" indent="0">
              <a:buNone/>
            </a:pPr>
            <a:r>
              <a:rPr lang="en-US" dirty="0"/>
              <a:t>Compute the weight of an entry</a:t>
            </a:r>
          </a:p>
          <a:p>
            <a:pPr>
              <a:buFont typeface="Wingdings" pitchFamily="2" charset="2"/>
              <a:buChar char="ü"/>
            </a:pPr>
            <a:r>
              <a:rPr lang="en-US" dirty="0"/>
              <a:t> if an entry is a comment</a:t>
            </a:r>
          </a:p>
          <a:p>
            <a:pPr>
              <a:buFont typeface="Wingdings" pitchFamily="2" charset="2"/>
              <a:buChar char="ü"/>
            </a:pPr>
            <a:r>
              <a:rPr lang="en-US" dirty="0"/>
              <a:t> if an entry is flagged</a:t>
            </a:r>
          </a:p>
          <a:p>
            <a:pPr>
              <a:buFont typeface="Wingdings" pitchFamily="2" charset="2"/>
              <a:buChar char="ü"/>
            </a:pPr>
            <a:r>
              <a:rPr lang="en-US" dirty="0"/>
              <a:t> if an entry is tagged</a:t>
            </a:r>
          </a:p>
        </p:txBody>
      </p:sp>
      <p:sp>
        <p:nvSpPr>
          <p:cNvPr id="8" name="Down Arrow 7">
            <a:extLst>
              <a:ext uri="{FF2B5EF4-FFF2-40B4-BE49-F238E27FC236}">
                <a16:creationId xmlns:a16="http://schemas.microsoft.com/office/drawing/2014/main" id="{31C32918-0F5F-9DDD-DF78-0DA5333FFBF1}"/>
              </a:ext>
            </a:extLst>
          </p:cNvPr>
          <p:cNvSpPr/>
          <p:nvPr/>
        </p:nvSpPr>
        <p:spPr>
          <a:xfrm>
            <a:off x="2687287" y="4239491"/>
            <a:ext cx="950026" cy="938151"/>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F61ECE2-781E-ABCB-94B1-04E24064A7C7}"/>
              </a:ext>
            </a:extLst>
          </p:cNvPr>
          <p:cNvSpPr>
            <a:spLocks noGrp="1"/>
          </p:cNvSpPr>
          <p:nvPr>
            <p:ph type="sldNum" sz="quarter" idx="10"/>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3372746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D2C9-9119-DF7D-7C2E-A56F37965228}"/>
              </a:ext>
            </a:extLst>
          </p:cNvPr>
          <p:cNvSpPr>
            <a:spLocks noGrp="1"/>
          </p:cNvSpPr>
          <p:nvPr>
            <p:ph type="title"/>
          </p:nvPr>
        </p:nvSpPr>
        <p:spPr/>
        <p:txBody>
          <a:bodyPr/>
          <a:lstStyle/>
          <a:p>
            <a:r>
              <a:rPr lang="en-US" dirty="0">
                <a:cs typeface="Calibri Light"/>
              </a:rPr>
              <a:t> Common </a:t>
            </a:r>
            <a:r>
              <a:rPr lang="en-US" dirty="0" err="1">
                <a:cs typeface="Calibri Light"/>
              </a:rPr>
              <a:t>Elog</a:t>
            </a:r>
            <a:r>
              <a:rPr lang="en-US" dirty="0">
                <a:cs typeface="Calibri Light"/>
              </a:rPr>
              <a:t> Words</a:t>
            </a:r>
            <a:r>
              <a:rPr lang="en-US" sz="3200" dirty="0">
                <a:cs typeface="Calibri Light"/>
              </a:rPr>
              <a:t> (before preprocessing)</a:t>
            </a:r>
            <a:endParaRPr lang="en-US" dirty="0"/>
          </a:p>
        </p:txBody>
      </p:sp>
      <p:pic>
        <p:nvPicPr>
          <p:cNvPr id="4" name="Picture 4">
            <a:extLst>
              <a:ext uri="{FF2B5EF4-FFF2-40B4-BE49-F238E27FC236}">
                <a16:creationId xmlns:a16="http://schemas.microsoft.com/office/drawing/2014/main" id="{F167A72B-8EFD-D3A8-8229-0A2EFD4F94E2}"/>
              </a:ext>
            </a:extLst>
          </p:cNvPr>
          <p:cNvPicPr>
            <a:picLocks noChangeAspect="1"/>
          </p:cNvPicPr>
          <p:nvPr/>
        </p:nvPicPr>
        <p:blipFill>
          <a:blip r:embed="rId2"/>
          <a:stretch>
            <a:fillRect/>
          </a:stretch>
        </p:blipFill>
        <p:spPr>
          <a:xfrm>
            <a:off x="359228" y="1901186"/>
            <a:ext cx="5338786" cy="4147922"/>
          </a:xfrm>
          <a:prstGeom prst="rect">
            <a:avLst/>
          </a:prstGeom>
        </p:spPr>
      </p:pic>
      <p:pic>
        <p:nvPicPr>
          <p:cNvPr id="5" name="Picture 5">
            <a:extLst>
              <a:ext uri="{FF2B5EF4-FFF2-40B4-BE49-F238E27FC236}">
                <a16:creationId xmlns:a16="http://schemas.microsoft.com/office/drawing/2014/main" id="{3BA19F00-1D2D-C47F-4ACB-B5411892AAD7}"/>
              </a:ext>
            </a:extLst>
          </p:cNvPr>
          <p:cNvPicPr>
            <a:picLocks noChangeAspect="1"/>
          </p:cNvPicPr>
          <p:nvPr/>
        </p:nvPicPr>
        <p:blipFill>
          <a:blip r:embed="rId3"/>
          <a:stretch>
            <a:fillRect/>
          </a:stretch>
        </p:blipFill>
        <p:spPr>
          <a:xfrm>
            <a:off x="5625590" y="1830818"/>
            <a:ext cx="6337808" cy="4395881"/>
          </a:xfrm>
          <a:prstGeom prst="rect">
            <a:avLst/>
          </a:prstGeom>
        </p:spPr>
      </p:pic>
      <p:sp>
        <p:nvSpPr>
          <p:cNvPr id="3" name="Slide Number Placeholder 2">
            <a:extLst>
              <a:ext uri="{FF2B5EF4-FFF2-40B4-BE49-F238E27FC236}">
                <a16:creationId xmlns:a16="http://schemas.microsoft.com/office/drawing/2014/main" id="{F536DA96-A281-73A7-D2A6-4222B41DAA8C}"/>
              </a:ext>
            </a:extLst>
          </p:cNvPr>
          <p:cNvSpPr>
            <a:spLocks noGrp="1"/>
          </p:cNvSpPr>
          <p:nvPr>
            <p:ph type="sldNum" sz="quarter" idx="4"/>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248852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ABFA-602F-1A17-56D3-A309F2D559D5}"/>
              </a:ext>
            </a:extLst>
          </p:cNvPr>
          <p:cNvSpPr>
            <a:spLocks noGrp="1"/>
          </p:cNvSpPr>
          <p:nvPr>
            <p:ph type="title"/>
          </p:nvPr>
        </p:nvSpPr>
        <p:spPr/>
        <p:txBody>
          <a:bodyPr/>
          <a:lstStyle/>
          <a:p>
            <a:r>
              <a:rPr lang="en-US" dirty="0">
                <a:cs typeface="Calibri Light"/>
              </a:rPr>
              <a:t>Common </a:t>
            </a:r>
            <a:r>
              <a:rPr lang="en-US" dirty="0" err="1">
                <a:cs typeface="Calibri Light"/>
              </a:rPr>
              <a:t>Elog</a:t>
            </a:r>
            <a:r>
              <a:rPr lang="en-US" dirty="0">
                <a:cs typeface="Calibri Light"/>
              </a:rPr>
              <a:t> Words </a:t>
            </a:r>
            <a:r>
              <a:rPr lang="en-US" sz="3200" dirty="0">
                <a:cs typeface="Calibri Light"/>
              </a:rPr>
              <a:t>(after preprocessing)</a:t>
            </a:r>
          </a:p>
        </p:txBody>
      </p:sp>
      <p:pic>
        <p:nvPicPr>
          <p:cNvPr id="4" name="Picture 4">
            <a:extLst>
              <a:ext uri="{FF2B5EF4-FFF2-40B4-BE49-F238E27FC236}">
                <a16:creationId xmlns:a16="http://schemas.microsoft.com/office/drawing/2014/main" id="{AA703F9C-39ED-BA3E-8807-47F710900EFC}"/>
              </a:ext>
            </a:extLst>
          </p:cNvPr>
          <p:cNvPicPr>
            <a:picLocks noGrp="1" noChangeAspect="1"/>
          </p:cNvPicPr>
          <p:nvPr>
            <p:ph idx="1"/>
          </p:nvPr>
        </p:nvPicPr>
        <p:blipFill>
          <a:blip r:embed="rId2"/>
          <a:stretch>
            <a:fillRect/>
          </a:stretch>
        </p:blipFill>
        <p:spPr>
          <a:xfrm>
            <a:off x="291519" y="1819586"/>
            <a:ext cx="5523334" cy="4032805"/>
          </a:xfrm>
        </p:spPr>
      </p:pic>
      <p:pic>
        <p:nvPicPr>
          <p:cNvPr id="5" name="Picture 5">
            <a:extLst>
              <a:ext uri="{FF2B5EF4-FFF2-40B4-BE49-F238E27FC236}">
                <a16:creationId xmlns:a16="http://schemas.microsoft.com/office/drawing/2014/main" id="{833C2E23-F3A6-F204-47FC-49AFD5ACDA9E}"/>
              </a:ext>
            </a:extLst>
          </p:cNvPr>
          <p:cNvPicPr>
            <a:picLocks noChangeAspect="1"/>
          </p:cNvPicPr>
          <p:nvPr/>
        </p:nvPicPr>
        <p:blipFill>
          <a:blip r:embed="rId3"/>
          <a:stretch>
            <a:fillRect/>
          </a:stretch>
        </p:blipFill>
        <p:spPr>
          <a:xfrm>
            <a:off x="5814853" y="1819586"/>
            <a:ext cx="6085628" cy="4060270"/>
          </a:xfrm>
          <a:prstGeom prst="rect">
            <a:avLst/>
          </a:prstGeom>
        </p:spPr>
      </p:pic>
      <p:sp>
        <p:nvSpPr>
          <p:cNvPr id="3" name="Slide Number Placeholder 2">
            <a:extLst>
              <a:ext uri="{FF2B5EF4-FFF2-40B4-BE49-F238E27FC236}">
                <a16:creationId xmlns:a16="http://schemas.microsoft.com/office/drawing/2014/main" id="{A29F5E53-0A0C-0D8A-8532-911212B507B7}"/>
              </a:ext>
            </a:extLst>
          </p:cNvPr>
          <p:cNvSpPr>
            <a:spLocks noGrp="1"/>
          </p:cNvSpPr>
          <p:nvPr>
            <p:ph type="sldNum" sz="quarter" idx="4"/>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94633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9269-B1A3-9BED-F4EF-C1F5D5AC0336}"/>
              </a:ext>
            </a:extLst>
          </p:cNvPr>
          <p:cNvSpPr>
            <a:spLocks noGrp="1"/>
          </p:cNvSpPr>
          <p:nvPr>
            <p:ph type="ctrTitle"/>
          </p:nvPr>
        </p:nvSpPr>
        <p:spPr/>
        <p:txBody>
          <a:bodyPr/>
          <a:lstStyle/>
          <a:p>
            <a:r>
              <a:rPr lang="en-US" dirty="0" err="1"/>
              <a:t>Elog</a:t>
            </a:r>
            <a:r>
              <a:rPr lang="en-US" dirty="0"/>
              <a:t> Entry Similarity</a:t>
            </a:r>
          </a:p>
        </p:txBody>
      </p:sp>
      <p:sp>
        <p:nvSpPr>
          <p:cNvPr id="3" name="Text Placeholder 2">
            <a:extLst>
              <a:ext uri="{FF2B5EF4-FFF2-40B4-BE49-F238E27FC236}">
                <a16:creationId xmlns:a16="http://schemas.microsoft.com/office/drawing/2014/main" id="{C1933CCF-B177-19A1-3090-34E9BB5948A2}"/>
              </a:ext>
            </a:extLst>
          </p:cNvPr>
          <p:cNvSpPr>
            <a:spLocks noGrp="1"/>
          </p:cNvSpPr>
          <p:nvPr>
            <p:ph type="body" sz="quarter" idx="10"/>
          </p:nvPr>
        </p:nvSpPr>
        <p:spPr/>
        <p:txBody>
          <a:bodyPr/>
          <a:lstStyle/>
          <a:p>
            <a:r>
              <a:rPr lang="en-US" dirty="0"/>
              <a:t>Word2Vec &amp; Doc2Vec</a:t>
            </a:r>
          </a:p>
        </p:txBody>
      </p:sp>
      <p:sp>
        <p:nvSpPr>
          <p:cNvPr id="4" name="Slide Number Placeholder 3">
            <a:extLst>
              <a:ext uri="{FF2B5EF4-FFF2-40B4-BE49-F238E27FC236}">
                <a16:creationId xmlns:a16="http://schemas.microsoft.com/office/drawing/2014/main" id="{5FCF6613-2B15-005D-48E0-E3F2A540B61D}"/>
              </a:ext>
            </a:extLst>
          </p:cNvPr>
          <p:cNvSpPr>
            <a:spLocks noGrp="1"/>
          </p:cNvSpPr>
          <p:nvPr>
            <p:ph type="sldNum" sz="quarter" idx="4"/>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1130378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4510-75EB-F321-450E-B47C56A2C39F}"/>
              </a:ext>
            </a:extLst>
          </p:cNvPr>
          <p:cNvSpPr>
            <a:spLocks noGrp="1"/>
          </p:cNvSpPr>
          <p:nvPr>
            <p:ph type="title"/>
          </p:nvPr>
        </p:nvSpPr>
        <p:spPr/>
        <p:txBody>
          <a:bodyPr/>
          <a:lstStyle/>
          <a:p>
            <a:r>
              <a:rPr lang="en-US">
                <a:cs typeface="Calibri Light"/>
              </a:rPr>
              <a:t>Why Word2Vec?</a:t>
            </a:r>
            <a:endParaRPr lang="en-US"/>
          </a:p>
        </p:txBody>
      </p:sp>
      <p:sp>
        <p:nvSpPr>
          <p:cNvPr id="3" name="Content Placeholder 2">
            <a:extLst>
              <a:ext uri="{FF2B5EF4-FFF2-40B4-BE49-F238E27FC236}">
                <a16:creationId xmlns:a16="http://schemas.microsoft.com/office/drawing/2014/main" id="{55CAAD96-55A4-BA8A-D81F-987CD31D745A}"/>
              </a:ext>
            </a:extLst>
          </p:cNvPr>
          <p:cNvSpPr>
            <a:spLocks noGrp="1"/>
          </p:cNvSpPr>
          <p:nvPr>
            <p:ph idx="1"/>
          </p:nvPr>
        </p:nvSpPr>
        <p:spPr/>
        <p:txBody>
          <a:bodyPr vert="horz" lIns="91440" tIns="45720" rIns="91440" bIns="45720" rtlCol="0" anchor="t">
            <a:normAutofit/>
          </a:bodyPr>
          <a:lstStyle/>
          <a:p>
            <a:pPr marL="457200" indent="-457200">
              <a:buFont typeface="Arial" panose="020B0604020202020204" pitchFamily="34" charset="0"/>
              <a:buChar char="•"/>
            </a:pPr>
            <a:r>
              <a:rPr lang="en-US" dirty="0">
                <a:cs typeface="Calibri"/>
              </a:rPr>
              <a:t>One Hot Encoding assigns value to word as they appear in text</a:t>
            </a:r>
          </a:p>
          <a:p>
            <a:pPr marL="457200" indent="-457200">
              <a:buFont typeface="Arial" panose="020B0604020202020204" pitchFamily="34" charset="0"/>
              <a:buChar char="•"/>
            </a:pPr>
            <a:r>
              <a:rPr lang="en-US" dirty="0">
                <a:cs typeface="Calibri"/>
              </a:rPr>
              <a:t>Word2vec creates a representation based on a word's relations with others </a:t>
            </a:r>
          </a:p>
          <a:p>
            <a:pPr marL="457200" indent="-457200">
              <a:buFont typeface="Arial" panose="020B0604020202020204" pitchFamily="34" charset="0"/>
              <a:buChar char="•"/>
            </a:pPr>
            <a:r>
              <a:rPr lang="en-US" dirty="0">
                <a:cs typeface="Calibri"/>
              </a:rPr>
              <a:t>Word2vec combines two models to represent contexts</a:t>
            </a:r>
          </a:p>
          <a:p>
            <a:pPr lvl="1"/>
            <a:r>
              <a:rPr lang="en-US" u="sng" dirty="0" err="1">
                <a:cs typeface="Calibri"/>
              </a:rPr>
              <a:t>Continous</a:t>
            </a:r>
            <a:r>
              <a:rPr lang="en-US" u="sng" dirty="0">
                <a:cs typeface="Calibri"/>
              </a:rPr>
              <a:t> Bag of Words (CBOW</a:t>
            </a:r>
            <a:r>
              <a:rPr lang="en-US" dirty="0">
                <a:cs typeface="Calibri"/>
              </a:rPr>
              <a:t>) – predicts context based on surrounding words. The vectors produced represent similar words by different distance metrics. </a:t>
            </a:r>
          </a:p>
          <a:p>
            <a:pPr lvl="1"/>
            <a:r>
              <a:rPr lang="en-US" u="sng" dirty="0" err="1">
                <a:cs typeface="Calibri"/>
              </a:rPr>
              <a:t>SkipGram</a:t>
            </a:r>
            <a:r>
              <a:rPr lang="en-US" dirty="0">
                <a:cs typeface="Calibri"/>
              </a:rPr>
              <a:t> – uses one word to predict the context of all surrounding words</a:t>
            </a:r>
          </a:p>
        </p:txBody>
      </p:sp>
      <p:sp>
        <p:nvSpPr>
          <p:cNvPr id="4" name="Slide Number Placeholder 3">
            <a:extLst>
              <a:ext uri="{FF2B5EF4-FFF2-40B4-BE49-F238E27FC236}">
                <a16:creationId xmlns:a16="http://schemas.microsoft.com/office/drawing/2014/main" id="{908B7120-1D26-6C9F-1E31-8D4EACA73051}"/>
              </a:ext>
            </a:extLst>
          </p:cNvPr>
          <p:cNvSpPr>
            <a:spLocks noGrp="1"/>
          </p:cNvSpPr>
          <p:nvPr>
            <p:ph type="sldNum" sz="quarter" idx="4"/>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368612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93E7E-4ECE-5214-4D94-6A6DE0AA0D4B}"/>
              </a:ext>
            </a:extLst>
          </p:cNvPr>
          <p:cNvSpPr>
            <a:spLocks noGrp="1"/>
          </p:cNvSpPr>
          <p:nvPr>
            <p:ph type="title"/>
          </p:nvPr>
        </p:nvSpPr>
        <p:spPr/>
        <p:txBody>
          <a:bodyPr/>
          <a:lstStyle/>
          <a:p>
            <a:r>
              <a:rPr lang="en-US">
                <a:cs typeface="Calibri Light"/>
              </a:rPr>
              <a:t>Doc2Vec</a:t>
            </a:r>
            <a:endParaRPr lang="en-US"/>
          </a:p>
        </p:txBody>
      </p:sp>
      <p:sp>
        <p:nvSpPr>
          <p:cNvPr id="3" name="Content Placeholder 2">
            <a:extLst>
              <a:ext uri="{FF2B5EF4-FFF2-40B4-BE49-F238E27FC236}">
                <a16:creationId xmlns:a16="http://schemas.microsoft.com/office/drawing/2014/main" id="{DDC12B9D-A03C-237F-C4F5-DD7A620049D7}"/>
              </a:ext>
            </a:extLst>
          </p:cNvPr>
          <p:cNvSpPr>
            <a:spLocks noGrp="1"/>
          </p:cNvSpPr>
          <p:nvPr>
            <p:ph idx="1"/>
          </p:nvPr>
        </p:nvSpPr>
        <p:spPr>
          <a:xfrm>
            <a:off x="571500" y="1825625"/>
            <a:ext cx="6756763" cy="4207185"/>
          </a:xfrm>
        </p:spPr>
        <p:txBody>
          <a:bodyPr vert="horz" lIns="91440" tIns="45720" rIns="91440" bIns="45720" rtlCol="0" anchor="t">
            <a:normAutofit fontScale="92500" lnSpcReduction="20000"/>
          </a:bodyPr>
          <a:lstStyle/>
          <a:p>
            <a:pPr marL="457200" indent="-457200">
              <a:buFont typeface="Arial" panose="020B0604020202020204" pitchFamily="34" charset="0"/>
              <a:buChar char="•"/>
            </a:pPr>
            <a:r>
              <a:rPr lang="en-US" dirty="0" err="1">
                <a:cs typeface="Calibri"/>
              </a:rPr>
              <a:t>Gensim</a:t>
            </a:r>
            <a:r>
              <a:rPr lang="en-US" dirty="0">
                <a:cs typeface="Calibri"/>
              </a:rPr>
              <a:t> D2V model based on </a:t>
            </a:r>
            <a:r>
              <a:rPr lang="en-US" i="1" dirty="0">
                <a:cs typeface="Calibri"/>
              </a:rPr>
              <a:t>Distributed Representations of Sentences and Documents</a:t>
            </a:r>
            <a:r>
              <a:rPr lang="en-US" dirty="0">
                <a:cs typeface="Calibri"/>
              </a:rPr>
              <a:t> by Le and </a:t>
            </a:r>
            <a:r>
              <a:rPr lang="en-US" dirty="0" err="1">
                <a:cs typeface="Calibri"/>
              </a:rPr>
              <a:t>Mikolov</a:t>
            </a:r>
            <a:endParaRPr lang="en-US" dirty="0">
              <a:cs typeface="Calibri"/>
            </a:endParaRPr>
          </a:p>
          <a:p>
            <a:pPr marL="457200" indent="-457200">
              <a:buFont typeface="Arial" panose="020B0604020202020204" pitchFamily="34" charset="0"/>
              <a:buChar char="•"/>
            </a:pPr>
            <a:r>
              <a:rPr lang="en-US" dirty="0">
                <a:cs typeface="Calibri"/>
              </a:rPr>
              <a:t>Paragraph vectors predict the next word given a sample of words from the paragraph</a:t>
            </a:r>
          </a:p>
          <a:p>
            <a:pPr marL="457200" indent="-457200">
              <a:buFont typeface="Arial" panose="020B0604020202020204" pitchFamily="34" charset="0"/>
              <a:buChar char="•"/>
            </a:pPr>
            <a:r>
              <a:rPr lang="en-US" dirty="0">
                <a:cs typeface="Calibri"/>
              </a:rPr>
              <a:t>Every paragraph is mapped to unique vector which is a column in the paragraph matrix</a:t>
            </a:r>
          </a:p>
          <a:p>
            <a:pPr marL="457200" indent="-457200">
              <a:buFont typeface="Arial" panose="020B0604020202020204" pitchFamily="34" charset="0"/>
              <a:buChar char="•"/>
            </a:pPr>
            <a:r>
              <a:rPr lang="en-US" dirty="0">
                <a:cs typeface="Calibri"/>
              </a:rPr>
              <a:t>Every word in each unique vector also gets mapped to a unique column vector in the word matrix</a:t>
            </a:r>
          </a:p>
        </p:txBody>
      </p:sp>
      <p:sp>
        <p:nvSpPr>
          <p:cNvPr id="4" name="Rounded Rectangle 3">
            <a:extLst>
              <a:ext uri="{FF2B5EF4-FFF2-40B4-BE49-F238E27FC236}">
                <a16:creationId xmlns:a16="http://schemas.microsoft.com/office/drawing/2014/main" id="{9801C84C-E8CB-5FD6-74EE-2695D2310C3D}"/>
              </a:ext>
            </a:extLst>
          </p:cNvPr>
          <p:cNvSpPr/>
          <p:nvPr/>
        </p:nvSpPr>
        <p:spPr>
          <a:xfrm>
            <a:off x="9211305" y="832977"/>
            <a:ext cx="1880915" cy="8098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Laboratory</a:t>
            </a:r>
            <a:endParaRPr lang="en-US" sz="1400" dirty="0"/>
          </a:p>
        </p:txBody>
      </p:sp>
      <p:sp>
        <p:nvSpPr>
          <p:cNvPr id="9" name="Rectangle 8">
            <a:extLst>
              <a:ext uri="{FF2B5EF4-FFF2-40B4-BE49-F238E27FC236}">
                <a16:creationId xmlns:a16="http://schemas.microsoft.com/office/drawing/2014/main" id="{36386332-ED24-1FB1-BE8B-F957FDEDB09A}"/>
              </a:ext>
            </a:extLst>
          </p:cNvPr>
          <p:cNvSpPr/>
          <p:nvPr/>
        </p:nvSpPr>
        <p:spPr>
          <a:xfrm>
            <a:off x="8945353" y="2650789"/>
            <a:ext cx="2365739" cy="173471"/>
          </a:xfrm>
          <a:prstGeom prst="rect">
            <a:avLst/>
          </a:prstGeom>
          <a:pattFill prst="ltVert">
            <a:fgClr>
              <a:schemeClr val="accent1"/>
            </a:fgClr>
            <a:bgClr>
              <a:schemeClr val="bg1"/>
            </a:bgClr>
          </a:patt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2D9338-0C36-609E-5CC9-0C20A9B0F283}"/>
              </a:ext>
            </a:extLst>
          </p:cNvPr>
          <p:cNvSpPr/>
          <p:nvPr/>
        </p:nvSpPr>
        <p:spPr>
          <a:xfrm>
            <a:off x="7640956" y="4617009"/>
            <a:ext cx="1162594" cy="143692"/>
          </a:xfrm>
          <a:prstGeom prst="rect">
            <a:avLst/>
          </a:prstGeom>
          <a:pattFill prst="ltVert">
            <a:fgClr>
              <a:schemeClr val="accent1"/>
            </a:fgClr>
            <a:bgClr>
              <a:schemeClr val="bg1"/>
            </a:bgClr>
          </a:patt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C2B686-D803-F767-D288-42D83B3769D1}"/>
              </a:ext>
            </a:extLst>
          </p:cNvPr>
          <p:cNvSpPr/>
          <p:nvPr/>
        </p:nvSpPr>
        <p:spPr>
          <a:xfrm>
            <a:off x="9344526" y="4522189"/>
            <a:ext cx="1027612" cy="143692"/>
          </a:xfrm>
          <a:prstGeom prst="rect">
            <a:avLst/>
          </a:prstGeom>
          <a:pattFill prst="ltVert">
            <a:fgClr>
              <a:schemeClr val="accent1"/>
            </a:fgClr>
            <a:bgClr>
              <a:schemeClr val="bg1"/>
            </a:bgClr>
          </a:patt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D69DD6-6A7B-8259-A142-D57675254BD8}"/>
              </a:ext>
            </a:extLst>
          </p:cNvPr>
          <p:cNvSpPr/>
          <p:nvPr/>
        </p:nvSpPr>
        <p:spPr>
          <a:xfrm>
            <a:off x="10805109" y="4522189"/>
            <a:ext cx="1027612" cy="143692"/>
          </a:xfrm>
          <a:prstGeom prst="rect">
            <a:avLst/>
          </a:prstGeom>
          <a:pattFill prst="ltVert">
            <a:fgClr>
              <a:schemeClr val="accent1"/>
            </a:fgClr>
            <a:bgClr>
              <a:schemeClr val="bg1"/>
            </a:bgClr>
          </a:patt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a:extLst>
              <a:ext uri="{FF2B5EF4-FFF2-40B4-BE49-F238E27FC236}">
                <a16:creationId xmlns:a16="http://schemas.microsoft.com/office/drawing/2014/main" id="{CC5C71B7-73BB-290B-04CB-79B2B58AABA0}"/>
              </a:ext>
            </a:extLst>
          </p:cNvPr>
          <p:cNvSpPr/>
          <p:nvPr/>
        </p:nvSpPr>
        <p:spPr>
          <a:xfrm>
            <a:off x="10012367" y="1701385"/>
            <a:ext cx="359771" cy="809897"/>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a:extLst>
              <a:ext uri="{FF2B5EF4-FFF2-40B4-BE49-F238E27FC236}">
                <a16:creationId xmlns:a16="http://schemas.microsoft.com/office/drawing/2014/main" id="{F0430B37-419E-D4B3-EFC7-8F36F4A47B57}"/>
              </a:ext>
            </a:extLst>
          </p:cNvPr>
          <p:cNvSpPr/>
          <p:nvPr/>
        </p:nvSpPr>
        <p:spPr>
          <a:xfrm rot="20414562">
            <a:off x="11000099" y="3405470"/>
            <a:ext cx="184242" cy="956151"/>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a:extLst>
              <a:ext uri="{FF2B5EF4-FFF2-40B4-BE49-F238E27FC236}">
                <a16:creationId xmlns:a16="http://schemas.microsoft.com/office/drawing/2014/main" id="{56947B79-84EB-6B07-64BD-7EF137F6686D}"/>
              </a:ext>
            </a:extLst>
          </p:cNvPr>
          <p:cNvSpPr/>
          <p:nvPr/>
        </p:nvSpPr>
        <p:spPr>
          <a:xfrm rot="2441842">
            <a:off x="8513389" y="3225624"/>
            <a:ext cx="264612" cy="1407944"/>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A764024-FA8B-D692-7166-51ED1D90837B}"/>
              </a:ext>
            </a:extLst>
          </p:cNvPr>
          <p:cNvSpPr txBox="1"/>
          <p:nvPr/>
        </p:nvSpPr>
        <p:spPr>
          <a:xfrm>
            <a:off x="7433321" y="6304194"/>
            <a:ext cx="1776223" cy="369332"/>
          </a:xfrm>
          <a:prstGeom prst="rect">
            <a:avLst/>
          </a:prstGeom>
          <a:noFill/>
        </p:spPr>
        <p:txBody>
          <a:bodyPr wrap="square" rtlCol="0">
            <a:spAutoFit/>
          </a:bodyPr>
          <a:lstStyle/>
          <a:p>
            <a:r>
              <a:rPr lang="en-US" dirty="0" err="1"/>
              <a:t>Elog</a:t>
            </a:r>
            <a:r>
              <a:rPr lang="en-US" dirty="0"/>
              <a:t> Entry ID</a:t>
            </a:r>
          </a:p>
        </p:txBody>
      </p:sp>
      <p:sp>
        <p:nvSpPr>
          <p:cNvPr id="26" name="Up Arrow 25">
            <a:extLst>
              <a:ext uri="{FF2B5EF4-FFF2-40B4-BE49-F238E27FC236}">
                <a16:creationId xmlns:a16="http://schemas.microsoft.com/office/drawing/2014/main" id="{66F24AD5-F581-B427-69A0-4D3C4FB90705}"/>
              </a:ext>
            </a:extLst>
          </p:cNvPr>
          <p:cNvSpPr/>
          <p:nvPr/>
        </p:nvSpPr>
        <p:spPr>
          <a:xfrm rot="1185438" flipH="1">
            <a:off x="9924637" y="3379099"/>
            <a:ext cx="184242" cy="956151"/>
          </a:xfrm>
          <a:prstGeom prst="up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a:extLst>
              <a:ext uri="{FF2B5EF4-FFF2-40B4-BE49-F238E27FC236}">
                <a16:creationId xmlns:a16="http://schemas.microsoft.com/office/drawing/2014/main" id="{8ED787FC-7F99-90AE-79D3-DCC0933C26E3}"/>
              </a:ext>
            </a:extLst>
          </p:cNvPr>
          <p:cNvSpPr/>
          <p:nvPr/>
        </p:nvSpPr>
        <p:spPr>
          <a:xfrm>
            <a:off x="9768452" y="4731475"/>
            <a:ext cx="248306" cy="14297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a:extLst>
              <a:ext uri="{FF2B5EF4-FFF2-40B4-BE49-F238E27FC236}">
                <a16:creationId xmlns:a16="http://schemas.microsoft.com/office/drawing/2014/main" id="{DAD2AC0B-AD0E-C5D7-B0EB-9D4D18075E20}"/>
              </a:ext>
            </a:extLst>
          </p:cNvPr>
          <p:cNvSpPr/>
          <p:nvPr/>
        </p:nvSpPr>
        <p:spPr>
          <a:xfrm>
            <a:off x="11265465" y="4731475"/>
            <a:ext cx="248306" cy="14297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080D5321-EF99-73DB-E41F-039D7DF56080}"/>
              </a:ext>
            </a:extLst>
          </p:cNvPr>
          <p:cNvSpPr/>
          <p:nvPr/>
        </p:nvSpPr>
        <p:spPr>
          <a:xfrm>
            <a:off x="9277035" y="5059108"/>
            <a:ext cx="1162594" cy="8098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Word Matrix</a:t>
            </a:r>
          </a:p>
        </p:txBody>
      </p:sp>
      <p:sp>
        <p:nvSpPr>
          <p:cNvPr id="7" name="Rounded Rectangle 6">
            <a:extLst>
              <a:ext uri="{FF2B5EF4-FFF2-40B4-BE49-F238E27FC236}">
                <a16:creationId xmlns:a16="http://schemas.microsoft.com/office/drawing/2014/main" id="{CF0CE4CD-F998-E9D3-AEB7-EAC7C8DC4901}"/>
              </a:ext>
            </a:extLst>
          </p:cNvPr>
          <p:cNvSpPr/>
          <p:nvPr/>
        </p:nvSpPr>
        <p:spPr>
          <a:xfrm>
            <a:off x="10805109" y="5036249"/>
            <a:ext cx="1162594" cy="8098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Word Matrix</a:t>
            </a:r>
          </a:p>
        </p:txBody>
      </p:sp>
      <p:sp>
        <p:nvSpPr>
          <p:cNvPr id="29" name="Up Arrow 28">
            <a:extLst>
              <a:ext uri="{FF2B5EF4-FFF2-40B4-BE49-F238E27FC236}">
                <a16:creationId xmlns:a16="http://schemas.microsoft.com/office/drawing/2014/main" id="{735B833D-C4C4-8516-B2AF-5B06029CD9F2}"/>
              </a:ext>
            </a:extLst>
          </p:cNvPr>
          <p:cNvSpPr/>
          <p:nvPr/>
        </p:nvSpPr>
        <p:spPr>
          <a:xfrm>
            <a:off x="8098100" y="4799996"/>
            <a:ext cx="248306" cy="14297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57D59B22-A898-EF3B-C226-524DAEA3CBEE}"/>
              </a:ext>
            </a:extLst>
          </p:cNvPr>
          <p:cNvSpPr/>
          <p:nvPr/>
        </p:nvSpPr>
        <p:spPr>
          <a:xfrm>
            <a:off x="7660509" y="5222913"/>
            <a:ext cx="1162594" cy="80989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Paragraph </a:t>
            </a:r>
          </a:p>
          <a:p>
            <a:pPr algn="ctr"/>
            <a:r>
              <a:rPr lang="en-US" sz="1400" dirty="0"/>
              <a:t>Matrix</a:t>
            </a:r>
          </a:p>
        </p:txBody>
      </p:sp>
      <p:sp>
        <p:nvSpPr>
          <p:cNvPr id="30" name="TextBox 29">
            <a:extLst>
              <a:ext uri="{FF2B5EF4-FFF2-40B4-BE49-F238E27FC236}">
                <a16:creationId xmlns:a16="http://schemas.microsoft.com/office/drawing/2014/main" id="{301EAFD0-C018-FBE5-051B-7D4BCCDB5FAE}"/>
              </a:ext>
            </a:extLst>
          </p:cNvPr>
          <p:cNvSpPr txBox="1"/>
          <p:nvPr/>
        </p:nvSpPr>
        <p:spPr>
          <a:xfrm>
            <a:off x="9091539" y="6304194"/>
            <a:ext cx="1602131" cy="400110"/>
          </a:xfrm>
          <a:prstGeom prst="rect">
            <a:avLst/>
          </a:prstGeom>
          <a:noFill/>
        </p:spPr>
        <p:txBody>
          <a:bodyPr wrap="square" rtlCol="0">
            <a:spAutoFit/>
          </a:bodyPr>
          <a:lstStyle/>
          <a:p>
            <a:r>
              <a:rPr lang="en-US" sz="2000" dirty="0"/>
              <a:t>Brookhaven</a:t>
            </a:r>
          </a:p>
        </p:txBody>
      </p:sp>
      <p:sp>
        <p:nvSpPr>
          <p:cNvPr id="31" name="TextBox 30">
            <a:extLst>
              <a:ext uri="{FF2B5EF4-FFF2-40B4-BE49-F238E27FC236}">
                <a16:creationId xmlns:a16="http://schemas.microsoft.com/office/drawing/2014/main" id="{39A5C7E9-6792-CCFF-B4BE-2123911DFD3A}"/>
              </a:ext>
            </a:extLst>
          </p:cNvPr>
          <p:cNvSpPr txBox="1"/>
          <p:nvPr/>
        </p:nvSpPr>
        <p:spPr>
          <a:xfrm>
            <a:off x="10805109" y="6304194"/>
            <a:ext cx="1162594" cy="400110"/>
          </a:xfrm>
          <a:prstGeom prst="rect">
            <a:avLst/>
          </a:prstGeom>
          <a:noFill/>
        </p:spPr>
        <p:txBody>
          <a:bodyPr wrap="square" rtlCol="0">
            <a:spAutoFit/>
          </a:bodyPr>
          <a:lstStyle/>
          <a:p>
            <a:r>
              <a:rPr lang="en-US" sz="2000" dirty="0"/>
              <a:t>National</a:t>
            </a:r>
          </a:p>
        </p:txBody>
      </p:sp>
      <p:sp>
        <p:nvSpPr>
          <p:cNvPr id="33" name="TextBox 32">
            <a:extLst>
              <a:ext uri="{FF2B5EF4-FFF2-40B4-BE49-F238E27FC236}">
                <a16:creationId xmlns:a16="http://schemas.microsoft.com/office/drawing/2014/main" id="{FB5687F8-0D86-128A-4788-E937BDB239C2}"/>
              </a:ext>
            </a:extLst>
          </p:cNvPr>
          <p:cNvSpPr txBox="1"/>
          <p:nvPr/>
        </p:nvSpPr>
        <p:spPr>
          <a:xfrm>
            <a:off x="8552205" y="2906558"/>
            <a:ext cx="3068295" cy="369332"/>
          </a:xfrm>
          <a:prstGeom prst="rect">
            <a:avLst/>
          </a:prstGeom>
          <a:noFill/>
        </p:spPr>
        <p:txBody>
          <a:bodyPr wrap="square" rtlCol="0">
            <a:spAutoFit/>
          </a:bodyPr>
          <a:lstStyle/>
          <a:p>
            <a:r>
              <a:rPr lang="en-US" dirty="0"/>
              <a:t>Average or Concatenation</a:t>
            </a:r>
          </a:p>
        </p:txBody>
      </p:sp>
      <p:sp>
        <p:nvSpPr>
          <p:cNvPr id="8" name="Slide Number Placeholder 7">
            <a:extLst>
              <a:ext uri="{FF2B5EF4-FFF2-40B4-BE49-F238E27FC236}">
                <a16:creationId xmlns:a16="http://schemas.microsoft.com/office/drawing/2014/main" id="{A2800291-88DB-E79F-A354-9A4F3BE1F577}"/>
              </a:ext>
            </a:extLst>
          </p:cNvPr>
          <p:cNvSpPr>
            <a:spLocks noGrp="1"/>
          </p:cNvSpPr>
          <p:nvPr>
            <p:ph type="sldNum" sz="quarter" idx="4"/>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50985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1D654-595B-3E5F-EB58-25A4D85D3DF0}"/>
              </a:ext>
            </a:extLst>
          </p:cNvPr>
          <p:cNvSpPr>
            <a:spLocks noGrp="1"/>
          </p:cNvSpPr>
          <p:nvPr>
            <p:ph type="title"/>
          </p:nvPr>
        </p:nvSpPr>
        <p:spPr/>
        <p:txBody>
          <a:bodyPr/>
          <a:lstStyle/>
          <a:p>
            <a:r>
              <a:rPr lang="en-US" dirty="0"/>
              <a:t>Doc2Vec</a:t>
            </a:r>
          </a:p>
        </p:txBody>
      </p:sp>
      <p:sp>
        <p:nvSpPr>
          <p:cNvPr id="5" name="Content Placeholder 4">
            <a:extLst>
              <a:ext uri="{FF2B5EF4-FFF2-40B4-BE49-F238E27FC236}">
                <a16:creationId xmlns:a16="http://schemas.microsoft.com/office/drawing/2014/main" id="{D41F85C2-9292-76D5-1810-C35E917C6A17}"/>
              </a:ext>
            </a:extLst>
          </p:cNvPr>
          <p:cNvSpPr>
            <a:spLocks noGrp="1"/>
          </p:cNvSpPr>
          <p:nvPr>
            <p:ph sz="half" idx="1"/>
          </p:nvPr>
        </p:nvSpPr>
        <p:spPr>
          <a:xfrm>
            <a:off x="571500" y="1825625"/>
            <a:ext cx="10105878" cy="4351338"/>
          </a:xfrm>
        </p:spPr>
        <p:txBody>
          <a:bodyPr/>
          <a:lstStyle/>
          <a:p>
            <a:r>
              <a:rPr lang="en-US" dirty="0"/>
              <a:t>Take processed entries and create a list of d2v tagged documents</a:t>
            </a:r>
          </a:p>
          <a:p>
            <a:r>
              <a:rPr lang="en-US" dirty="0"/>
              <a:t>The model will build a vocabulary from this list</a:t>
            </a:r>
          </a:p>
          <a:p>
            <a:r>
              <a:rPr lang="en-US" dirty="0"/>
              <a:t>Trains the model on the list of tagged documents</a:t>
            </a:r>
          </a:p>
          <a:p>
            <a:r>
              <a:rPr lang="en-US" dirty="0"/>
              <a:t>D2V </a:t>
            </a:r>
            <a:r>
              <a:rPr lang="en-US" dirty="0" err="1"/>
              <a:t>most_similar</a:t>
            </a:r>
            <a:r>
              <a:rPr lang="en-US" dirty="0"/>
              <a:t> computes the cosine similarity between entries </a:t>
            </a:r>
          </a:p>
          <a:p>
            <a:pPr marL="0" indent="0">
              <a:buNone/>
            </a:pPr>
            <a:endParaRPr lang="en-US" dirty="0"/>
          </a:p>
        </p:txBody>
      </p:sp>
      <p:sp>
        <p:nvSpPr>
          <p:cNvPr id="4" name="Slide Number Placeholder 3">
            <a:extLst>
              <a:ext uri="{FF2B5EF4-FFF2-40B4-BE49-F238E27FC236}">
                <a16:creationId xmlns:a16="http://schemas.microsoft.com/office/drawing/2014/main" id="{8396AA9C-C796-E51B-C228-896D7672817B}"/>
              </a:ext>
            </a:extLst>
          </p:cNvPr>
          <p:cNvSpPr>
            <a:spLocks noGrp="1"/>
          </p:cNvSpPr>
          <p:nvPr>
            <p:ph type="sldNum" sz="quarter" idx="4"/>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148510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959C-0067-BFB2-619E-5A00C0776109}"/>
              </a:ext>
            </a:extLst>
          </p:cNvPr>
          <p:cNvSpPr>
            <a:spLocks noGrp="1"/>
          </p:cNvSpPr>
          <p:nvPr>
            <p:ph type="title"/>
          </p:nvPr>
        </p:nvSpPr>
        <p:spPr/>
        <p:txBody>
          <a:bodyPr/>
          <a:lstStyle/>
          <a:p>
            <a:r>
              <a:rPr lang="en-US" dirty="0"/>
              <a:t>Doc2Vec </a:t>
            </a:r>
          </a:p>
        </p:txBody>
      </p:sp>
      <p:sp>
        <p:nvSpPr>
          <p:cNvPr id="3" name="Content Placeholder 2">
            <a:extLst>
              <a:ext uri="{FF2B5EF4-FFF2-40B4-BE49-F238E27FC236}">
                <a16:creationId xmlns:a16="http://schemas.microsoft.com/office/drawing/2014/main" id="{D1B46D0E-15CB-A3C8-3F11-6568F8659B99}"/>
              </a:ext>
            </a:extLst>
          </p:cNvPr>
          <p:cNvSpPr>
            <a:spLocks noGrp="1"/>
          </p:cNvSpPr>
          <p:nvPr>
            <p:ph idx="1"/>
          </p:nvPr>
        </p:nvSpPr>
        <p:spPr/>
        <p:txBody>
          <a:bodyPr/>
          <a:lstStyle/>
          <a:p>
            <a:pPr marL="457200" indent="-457200">
              <a:buFont typeface="Arial" panose="020B0604020202020204" pitchFamily="34" charset="0"/>
              <a:buChar char="•"/>
            </a:pPr>
            <a:r>
              <a:rPr lang="en-US" dirty="0">
                <a:cs typeface="Calibri"/>
              </a:rPr>
              <a:t>Used 100 epochs for the model to learn </a:t>
            </a:r>
          </a:p>
          <a:p>
            <a:pPr marL="914400" lvl="1" indent="-457200"/>
            <a:r>
              <a:rPr lang="en-US" dirty="0">
                <a:cs typeface="Calibri"/>
              </a:rPr>
              <a:t>~1.5 hours on GPU for 1.5+ million entries </a:t>
            </a:r>
          </a:p>
          <a:p>
            <a:pPr marL="457200" indent="-457200">
              <a:buFont typeface="Arial" panose="020B0604020202020204" pitchFamily="34" charset="0"/>
              <a:buChar char="•"/>
            </a:pPr>
            <a:r>
              <a:rPr lang="en-US" dirty="0">
                <a:cs typeface="Calibri"/>
              </a:rPr>
              <a:t>Used 100 epochs for each prediction </a:t>
            </a:r>
          </a:p>
          <a:p>
            <a:pPr marL="457200" indent="-457200">
              <a:buFont typeface="Arial" panose="020B0604020202020204" pitchFamily="34" charset="0"/>
              <a:buChar char="•"/>
            </a:pPr>
            <a:r>
              <a:rPr lang="en-US" dirty="0">
                <a:cs typeface="Calibri"/>
              </a:rPr>
              <a:t>For finding similar documents, 0.3s-1s on GPU</a:t>
            </a:r>
          </a:p>
          <a:p>
            <a:pPr marL="457200" indent="-457200">
              <a:buFont typeface="Arial" panose="020B0604020202020204" pitchFamily="34" charset="0"/>
              <a:buChar char="•"/>
            </a:pPr>
            <a:r>
              <a:rPr lang="en-US" dirty="0">
                <a:cs typeface="Calibri"/>
              </a:rPr>
              <a:t>Daily Training: 100 epochs</a:t>
            </a:r>
            <a:endParaRPr lang="en-US" dirty="0"/>
          </a:p>
        </p:txBody>
      </p:sp>
      <p:graphicFrame>
        <p:nvGraphicFramePr>
          <p:cNvPr id="4" name="Table 4">
            <a:extLst>
              <a:ext uri="{FF2B5EF4-FFF2-40B4-BE49-F238E27FC236}">
                <a16:creationId xmlns:a16="http://schemas.microsoft.com/office/drawing/2014/main" id="{AE1DDDA1-28B5-B902-6AEA-7C33546443DF}"/>
              </a:ext>
            </a:extLst>
          </p:cNvPr>
          <p:cNvGraphicFramePr>
            <a:graphicFrameLocks noGrp="1"/>
          </p:cNvGraphicFramePr>
          <p:nvPr>
            <p:extLst>
              <p:ext uri="{D42A27DB-BD31-4B8C-83A1-F6EECF244321}">
                <p14:modId xmlns:p14="http://schemas.microsoft.com/office/powerpoint/2010/main" val="327051154"/>
              </p:ext>
            </p:extLst>
          </p:nvPr>
        </p:nvGraphicFramePr>
        <p:xfrm>
          <a:off x="2374772" y="4313547"/>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88148192"/>
                    </a:ext>
                  </a:extLst>
                </a:gridCol>
                <a:gridCol w="4064000">
                  <a:extLst>
                    <a:ext uri="{9D8B030D-6E8A-4147-A177-3AD203B41FA5}">
                      <a16:colId xmlns:a16="http://schemas.microsoft.com/office/drawing/2014/main" val="4020411494"/>
                    </a:ext>
                  </a:extLst>
                </a:gridCol>
              </a:tblGrid>
              <a:tr h="370840">
                <a:tc>
                  <a:txBody>
                    <a:bodyPr/>
                    <a:lstStyle/>
                    <a:p>
                      <a:r>
                        <a:rPr lang="en-US" dirty="0"/>
                        <a:t>Number of Entries per Day</a:t>
                      </a:r>
                    </a:p>
                  </a:txBody>
                  <a:tcPr/>
                </a:tc>
                <a:tc>
                  <a:txBody>
                    <a:bodyPr/>
                    <a:lstStyle/>
                    <a:p>
                      <a:r>
                        <a:rPr lang="en-US" dirty="0"/>
                        <a:t>Time Taken to Train (seconds)</a:t>
                      </a:r>
                    </a:p>
                  </a:txBody>
                  <a:tcPr/>
                </a:tc>
                <a:extLst>
                  <a:ext uri="{0D108BD9-81ED-4DB2-BD59-A6C34878D82A}">
                    <a16:rowId xmlns:a16="http://schemas.microsoft.com/office/drawing/2014/main" val="2389676250"/>
                  </a:ext>
                </a:extLst>
              </a:tr>
              <a:tr h="370840">
                <a:tc>
                  <a:txBody>
                    <a:bodyPr/>
                    <a:lstStyle/>
                    <a:p>
                      <a:r>
                        <a:rPr lang="en-US" dirty="0"/>
                        <a:t>50</a:t>
                      </a:r>
                    </a:p>
                  </a:txBody>
                  <a:tcPr/>
                </a:tc>
                <a:tc>
                  <a:txBody>
                    <a:bodyPr/>
                    <a:lstStyle/>
                    <a:p>
                      <a:r>
                        <a:rPr lang="en-US" dirty="0"/>
                        <a:t>0.25</a:t>
                      </a:r>
                    </a:p>
                  </a:txBody>
                  <a:tcPr/>
                </a:tc>
                <a:extLst>
                  <a:ext uri="{0D108BD9-81ED-4DB2-BD59-A6C34878D82A}">
                    <a16:rowId xmlns:a16="http://schemas.microsoft.com/office/drawing/2014/main" val="3318923517"/>
                  </a:ext>
                </a:extLst>
              </a:tr>
              <a:tr h="370840">
                <a:tc>
                  <a:txBody>
                    <a:bodyPr/>
                    <a:lstStyle/>
                    <a:p>
                      <a:r>
                        <a:rPr lang="en-US" dirty="0"/>
                        <a:t>100</a:t>
                      </a:r>
                    </a:p>
                  </a:txBody>
                  <a:tcPr/>
                </a:tc>
                <a:tc>
                  <a:txBody>
                    <a:bodyPr/>
                    <a:lstStyle/>
                    <a:p>
                      <a:r>
                        <a:rPr lang="en-US" dirty="0"/>
                        <a:t>0.39</a:t>
                      </a:r>
                    </a:p>
                  </a:txBody>
                  <a:tcPr/>
                </a:tc>
                <a:extLst>
                  <a:ext uri="{0D108BD9-81ED-4DB2-BD59-A6C34878D82A}">
                    <a16:rowId xmlns:a16="http://schemas.microsoft.com/office/drawing/2014/main" val="1845313121"/>
                  </a:ext>
                </a:extLst>
              </a:tr>
              <a:tr h="370840">
                <a:tc>
                  <a:txBody>
                    <a:bodyPr/>
                    <a:lstStyle/>
                    <a:p>
                      <a:r>
                        <a:rPr lang="en-US" dirty="0"/>
                        <a:t>700</a:t>
                      </a:r>
                    </a:p>
                  </a:txBody>
                  <a:tcPr/>
                </a:tc>
                <a:tc>
                  <a:txBody>
                    <a:bodyPr/>
                    <a:lstStyle/>
                    <a:p>
                      <a:r>
                        <a:rPr lang="en-US" dirty="0"/>
                        <a:t>2.91</a:t>
                      </a:r>
                    </a:p>
                  </a:txBody>
                  <a:tcPr/>
                </a:tc>
                <a:extLst>
                  <a:ext uri="{0D108BD9-81ED-4DB2-BD59-A6C34878D82A}">
                    <a16:rowId xmlns:a16="http://schemas.microsoft.com/office/drawing/2014/main" val="3216356370"/>
                  </a:ext>
                </a:extLst>
              </a:tr>
              <a:tr h="370840">
                <a:tc>
                  <a:txBody>
                    <a:bodyPr/>
                    <a:lstStyle/>
                    <a:p>
                      <a:r>
                        <a:rPr lang="en-US" dirty="0"/>
                        <a:t>1300</a:t>
                      </a:r>
                    </a:p>
                  </a:txBody>
                  <a:tcPr/>
                </a:tc>
                <a:tc>
                  <a:txBody>
                    <a:bodyPr/>
                    <a:lstStyle/>
                    <a:p>
                      <a:r>
                        <a:rPr lang="en-US" dirty="0"/>
                        <a:t>4.71</a:t>
                      </a:r>
                    </a:p>
                  </a:txBody>
                  <a:tcPr/>
                </a:tc>
                <a:extLst>
                  <a:ext uri="{0D108BD9-81ED-4DB2-BD59-A6C34878D82A}">
                    <a16:rowId xmlns:a16="http://schemas.microsoft.com/office/drawing/2014/main" val="2721239117"/>
                  </a:ext>
                </a:extLst>
              </a:tr>
            </a:tbl>
          </a:graphicData>
        </a:graphic>
      </p:graphicFrame>
      <p:sp>
        <p:nvSpPr>
          <p:cNvPr id="5" name="Slide Number Placeholder 4">
            <a:extLst>
              <a:ext uri="{FF2B5EF4-FFF2-40B4-BE49-F238E27FC236}">
                <a16:creationId xmlns:a16="http://schemas.microsoft.com/office/drawing/2014/main" id="{A40FDDBC-3B4A-B856-B7F7-2BF80207E9B5}"/>
              </a:ext>
            </a:extLst>
          </p:cNvPr>
          <p:cNvSpPr>
            <a:spLocks noGrp="1"/>
          </p:cNvSpPr>
          <p:nvPr>
            <p:ph type="sldNum" sz="quarter" idx="4"/>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134802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4A2635-F014-D8E1-8FF4-F2B7929B8F65}"/>
              </a:ext>
            </a:extLst>
          </p:cNvPr>
          <p:cNvSpPr>
            <a:spLocks noGrp="1"/>
          </p:cNvSpPr>
          <p:nvPr>
            <p:ph type="title"/>
          </p:nvPr>
        </p:nvSpPr>
        <p:spPr/>
        <p:txBody>
          <a:bodyPr/>
          <a:lstStyle/>
          <a:p>
            <a:r>
              <a:rPr lang="en-US" dirty="0"/>
              <a:t>Outline</a:t>
            </a:r>
          </a:p>
        </p:txBody>
      </p:sp>
      <p:sp>
        <p:nvSpPr>
          <p:cNvPr id="6" name="Content Placeholder 5">
            <a:extLst>
              <a:ext uri="{FF2B5EF4-FFF2-40B4-BE49-F238E27FC236}">
                <a16:creationId xmlns:a16="http://schemas.microsoft.com/office/drawing/2014/main" id="{6DB60CD6-9D1C-C066-4AFB-37D8E6750111}"/>
              </a:ext>
            </a:extLst>
          </p:cNvPr>
          <p:cNvSpPr>
            <a:spLocks noGrp="1"/>
          </p:cNvSpPr>
          <p:nvPr>
            <p:ph idx="1"/>
          </p:nvPr>
        </p:nvSpPr>
        <p:spPr/>
        <p:txBody>
          <a:bodyPr/>
          <a:lstStyle/>
          <a:p>
            <a:pPr marL="457200" indent="-457200">
              <a:buFont typeface="Courier New" panose="02070309020205020404" pitchFamily="49" charset="0"/>
              <a:buChar char="o"/>
            </a:pPr>
            <a:r>
              <a:rPr lang="en-US" dirty="0"/>
              <a:t>Overview</a:t>
            </a:r>
          </a:p>
          <a:p>
            <a:pPr marL="457200" indent="-457200">
              <a:buFont typeface="Courier New" panose="02070309020205020404" pitchFamily="49" charset="0"/>
              <a:buChar char="o"/>
            </a:pPr>
            <a:r>
              <a:rPr lang="en-US" dirty="0"/>
              <a:t>Data Preprocessing</a:t>
            </a:r>
          </a:p>
          <a:p>
            <a:pPr marL="457200" indent="-457200">
              <a:buFont typeface="Courier New" panose="02070309020205020404" pitchFamily="49" charset="0"/>
              <a:buChar char="o"/>
            </a:pPr>
            <a:r>
              <a:rPr lang="en-US" dirty="0" err="1"/>
              <a:t>Elog</a:t>
            </a:r>
            <a:r>
              <a:rPr lang="en-US" dirty="0"/>
              <a:t> Entry Similarity</a:t>
            </a:r>
          </a:p>
          <a:p>
            <a:pPr marL="457200" indent="-457200">
              <a:buFont typeface="Courier New" panose="02070309020205020404" pitchFamily="49" charset="0"/>
              <a:buChar char="o"/>
            </a:pPr>
            <a:r>
              <a:rPr lang="en-US" dirty="0"/>
              <a:t>Classification</a:t>
            </a:r>
          </a:p>
          <a:p>
            <a:pPr marL="457200" indent="-457200">
              <a:buFont typeface="Courier New" panose="02070309020205020404" pitchFamily="49" charset="0"/>
              <a:buChar char="o"/>
            </a:pPr>
            <a:r>
              <a:rPr lang="en-US" dirty="0"/>
              <a:t>Workflow, Summary, &amp; Future Work</a:t>
            </a:r>
          </a:p>
          <a:p>
            <a:pPr marL="457200" indent="-457200">
              <a:buFont typeface="Courier New" panose="02070309020205020404" pitchFamily="49" charset="0"/>
              <a:buChar char="o"/>
            </a:pPr>
            <a:endParaRPr lang="en-US" dirty="0"/>
          </a:p>
        </p:txBody>
      </p:sp>
      <p:sp>
        <p:nvSpPr>
          <p:cNvPr id="2" name="Slide Number Placeholder 1">
            <a:extLst>
              <a:ext uri="{FF2B5EF4-FFF2-40B4-BE49-F238E27FC236}">
                <a16:creationId xmlns:a16="http://schemas.microsoft.com/office/drawing/2014/main" id="{1A573947-007A-EDF9-D720-6BFC2E205C33}"/>
              </a:ext>
            </a:extLst>
          </p:cNvPr>
          <p:cNvSpPr>
            <a:spLocks noGrp="1"/>
          </p:cNvSpPr>
          <p:nvPr>
            <p:ph type="sldNum" sz="quarter" idx="4"/>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31260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9899C-F23A-7BC1-FFD3-2A36F8B6A91B}"/>
              </a:ext>
            </a:extLst>
          </p:cNvPr>
          <p:cNvSpPr>
            <a:spLocks noGrp="1"/>
          </p:cNvSpPr>
          <p:nvPr>
            <p:ph type="title"/>
          </p:nvPr>
        </p:nvSpPr>
        <p:spPr/>
        <p:txBody>
          <a:bodyPr/>
          <a:lstStyle/>
          <a:p>
            <a:r>
              <a:rPr lang="en-US" dirty="0">
                <a:ea typeface="+mj-lt"/>
                <a:cs typeface="+mj-lt"/>
              </a:rPr>
              <a:t>Similar by Words and Most Similar</a:t>
            </a:r>
            <a:endParaRPr lang="en-US" dirty="0"/>
          </a:p>
        </p:txBody>
      </p:sp>
      <p:sp>
        <p:nvSpPr>
          <p:cNvPr id="5" name="Text Placeholder 4">
            <a:extLst>
              <a:ext uri="{FF2B5EF4-FFF2-40B4-BE49-F238E27FC236}">
                <a16:creationId xmlns:a16="http://schemas.microsoft.com/office/drawing/2014/main" id="{D69665A0-3EEF-52D2-1CC2-BE1C915C224C}"/>
              </a:ext>
            </a:extLst>
          </p:cNvPr>
          <p:cNvSpPr>
            <a:spLocks noGrp="1"/>
          </p:cNvSpPr>
          <p:nvPr>
            <p:ph type="body" idx="1"/>
          </p:nvPr>
        </p:nvSpPr>
        <p:spPr>
          <a:xfrm>
            <a:off x="938213" y="1675448"/>
            <a:ext cx="5157787" cy="823912"/>
          </a:xfrm>
        </p:spPr>
        <p:txBody>
          <a:bodyPr>
            <a:normAutofit/>
          </a:bodyPr>
          <a:lstStyle/>
          <a:p>
            <a:r>
              <a:rPr lang="en-US" sz="3200" dirty="0">
                <a:latin typeface="Simplified Arabic Fixed" panose="02070309020205020404" pitchFamily="49" charset="-78"/>
                <a:cs typeface="Simplified Arabic Fixed" panose="02070309020205020404" pitchFamily="49" charset="-78"/>
              </a:rPr>
              <a:t>Polarization</a:t>
            </a:r>
          </a:p>
        </p:txBody>
      </p:sp>
      <p:sp>
        <p:nvSpPr>
          <p:cNvPr id="3" name="Content Placeholder 2">
            <a:extLst>
              <a:ext uri="{FF2B5EF4-FFF2-40B4-BE49-F238E27FC236}">
                <a16:creationId xmlns:a16="http://schemas.microsoft.com/office/drawing/2014/main" id="{AD09E8E5-520D-F2FE-56AA-F7BF6468152C}"/>
              </a:ext>
            </a:extLst>
          </p:cNvPr>
          <p:cNvSpPr>
            <a:spLocks noGrp="1"/>
          </p:cNvSpPr>
          <p:nvPr>
            <p:ph sz="half" idx="2"/>
          </p:nvPr>
        </p:nvSpPr>
        <p:spPr>
          <a:xfrm>
            <a:off x="1075593" y="2516347"/>
            <a:ext cx="5157787" cy="3684588"/>
          </a:xfrm>
        </p:spPr>
        <p:txBody>
          <a:bodyPr vert="horz" lIns="91440" tIns="45720" rIns="91440" bIns="45720" rtlCol="0" anchor="t">
            <a:normAutofit/>
          </a:bodyPr>
          <a:lstStyle/>
          <a:p>
            <a:r>
              <a:rPr lang="en-US" dirty="0">
                <a:ea typeface="+mn-lt"/>
                <a:cs typeface="+mn-lt"/>
              </a:rPr>
              <a:t>Background ~ 70%</a:t>
            </a:r>
          </a:p>
          <a:p>
            <a:r>
              <a:rPr lang="en-US" dirty="0">
                <a:ea typeface="+mn-lt"/>
                <a:cs typeface="+mn-lt"/>
              </a:rPr>
              <a:t>Beta ~ 69%</a:t>
            </a:r>
          </a:p>
          <a:p>
            <a:r>
              <a:rPr lang="en-US" dirty="0">
                <a:ea typeface="+mn-lt"/>
                <a:cs typeface="+mn-lt"/>
              </a:rPr>
              <a:t>Polarimeter ~ 64%</a:t>
            </a:r>
          </a:p>
          <a:p>
            <a:r>
              <a:rPr lang="en-US" dirty="0">
                <a:ea typeface="+mn-lt"/>
                <a:cs typeface="+mn-lt"/>
              </a:rPr>
              <a:t>Bunch ~ 63%</a:t>
            </a:r>
          </a:p>
          <a:p>
            <a:r>
              <a:rPr lang="en-US" dirty="0">
                <a:ea typeface="+mn-lt"/>
                <a:cs typeface="+mn-lt"/>
              </a:rPr>
              <a:t>Excitation ~63%</a:t>
            </a:r>
          </a:p>
          <a:p>
            <a:r>
              <a:rPr lang="en-US" dirty="0">
                <a:ea typeface="+mn-lt"/>
                <a:cs typeface="+mn-lt"/>
              </a:rPr>
              <a:t>Coherence ~62%</a:t>
            </a:r>
          </a:p>
          <a:p>
            <a:r>
              <a:rPr lang="en-US" dirty="0">
                <a:ea typeface="+mn-lt"/>
                <a:cs typeface="+mn-lt"/>
              </a:rPr>
              <a:t>Emittances ~60%</a:t>
            </a:r>
          </a:p>
        </p:txBody>
      </p:sp>
      <p:sp>
        <p:nvSpPr>
          <p:cNvPr id="6" name="Text Placeholder 5">
            <a:extLst>
              <a:ext uri="{FF2B5EF4-FFF2-40B4-BE49-F238E27FC236}">
                <a16:creationId xmlns:a16="http://schemas.microsoft.com/office/drawing/2014/main" id="{AD4BA6B7-9840-A92E-EC64-E3D2542B033E}"/>
              </a:ext>
            </a:extLst>
          </p:cNvPr>
          <p:cNvSpPr>
            <a:spLocks noGrp="1"/>
          </p:cNvSpPr>
          <p:nvPr>
            <p:ph type="body" sz="quarter" idx="3"/>
          </p:nvPr>
        </p:nvSpPr>
        <p:spPr>
          <a:xfrm>
            <a:off x="6045198" y="1692435"/>
            <a:ext cx="5183188" cy="823912"/>
          </a:xfrm>
        </p:spPr>
        <p:txBody>
          <a:bodyPr>
            <a:normAutofit/>
          </a:bodyPr>
          <a:lstStyle/>
          <a:p>
            <a:r>
              <a:rPr lang="en-US" sz="3200" dirty="0">
                <a:latin typeface="Simplified Arabic Fixed" panose="02070309020205020404" pitchFamily="49" charset="-78"/>
                <a:cs typeface="Simplified Arabic Fixed" panose="02070309020205020404" pitchFamily="49" charset="-78"/>
              </a:rPr>
              <a:t>Blue</a:t>
            </a:r>
          </a:p>
        </p:txBody>
      </p:sp>
      <p:sp>
        <p:nvSpPr>
          <p:cNvPr id="4" name="Content Placeholder 3">
            <a:extLst>
              <a:ext uri="{FF2B5EF4-FFF2-40B4-BE49-F238E27FC236}">
                <a16:creationId xmlns:a16="http://schemas.microsoft.com/office/drawing/2014/main" id="{D7BA8DFC-CF92-92E6-1C1C-B41FB24EAF72}"/>
              </a:ext>
            </a:extLst>
          </p:cNvPr>
          <p:cNvSpPr>
            <a:spLocks noGrp="1"/>
          </p:cNvSpPr>
          <p:nvPr>
            <p:ph sz="quarter" idx="4"/>
          </p:nvPr>
        </p:nvSpPr>
        <p:spPr>
          <a:xfrm>
            <a:off x="6070599" y="2499360"/>
            <a:ext cx="5183188" cy="3684588"/>
          </a:xfrm>
        </p:spPr>
        <p:txBody>
          <a:bodyPr vert="horz" lIns="91440" tIns="45720" rIns="91440" bIns="45720" rtlCol="0" anchor="t">
            <a:normAutofit/>
          </a:bodyPr>
          <a:lstStyle/>
          <a:p>
            <a:r>
              <a:rPr lang="en-US" dirty="0">
                <a:ea typeface="+mn-lt"/>
                <a:cs typeface="+mn-lt"/>
              </a:rPr>
              <a:t>Yellow ~94%</a:t>
            </a:r>
          </a:p>
          <a:p>
            <a:r>
              <a:rPr lang="en-US" dirty="0">
                <a:ea typeface="+mn-lt"/>
                <a:cs typeface="+mn-lt"/>
              </a:rPr>
              <a:t>RHIC ~87%</a:t>
            </a:r>
          </a:p>
          <a:p>
            <a:r>
              <a:rPr lang="en-US" dirty="0">
                <a:ea typeface="+mn-lt"/>
                <a:cs typeface="+mn-lt"/>
              </a:rPr>
              <a:t>Ramp ~84%</a:t>
            </a:r>
          </a:p>
          <a:p>
            <a:r>
              <a:rPr lang="en-US" dirty="0">
                <a:ea typeface="+mn-lt"/>
                <a:cs typeface="+mn-lt"/>
              </a:rPr>
              <a:t>Power ~84%</a:t>
            </a:r>
          </a:p>
          <a:p>
            <a:r>
              <a:rPr lang="en-US" dirty="0">
                <a:ea typeface="+mn-lt"/>
                <a:cs typeface="+mn-lt"/>
              </a:rPr>
              <a:t>Run ~82%</a:t>
            </a:r>
          </a:p>
          <a:p>
            <a:r>
              <a:rPr lang="en-US" dirty="0">
                <a:ea typeface="+mn-lt"/>
                <a:cs typeface="+mn-lt"/>
              </a:rPr>
              <a:t>Fill ~80%</a:t>
            </a:r>
          </a:p>
          <a:p>
            <a:r>
              <a:rPr lang="en-US" dirty="0">
                <a:ea typeface="+mn-lt"/>
                <a:cs typeface="+mn-lt"/>
              </a:rPr>
              <a:t>Delay ~79%</a:t>
            </a:r>
          </a:p>
        </p:txBody>
      </p:sp>
      <p:pic>
        <p:nvPicPr>
          <p:cNvPr id="1028" name="Picture 4" descr="Layout of RHIC. Particles circulate clockwise in the Blue ring and... |  Download Scientific Diagram">
            <a:extLst>
              <a:ext uri="{FF2B5EF4-FFF2-40B4-BE49-F238E27FC236}">
                <a16:creationId xmlns:a16="http://schemas.microsoft.com/office/drawing/2014/main" id="{D4AD96A5-16FF-E650-67BF-FAA8CCE2A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600" y="1500163"/>
            <a:ext cx="3054400" cy="30544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4E4DCBC9-DFE4-D412-3A4C-4AC46D8CB4A9}"/>
              </a:ext>
            </a:extLst>
          </p:cNvPr>
          <p:cNvSpPr>
            <a:spLocks noGrp="1"/>
          </p:cNvSpPr>
          <p:nvPr>
            <p:ph type="sldNum" sz="quarter" idx="10"/>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1899055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1B97C-3AFD-1287-64C5-6879711906F7}"/>
              </a:ext>
            </a:extLst>
          </p:cNvPr>
          <p:cNvSpPr>
            <a:spLocks noGrp="1"/>
          </p:cNvSpPr>
          <p:nvPr>
            <p:ph type="title"/>
          </p:nvPr>
        </p:nvSpPr>
        <p:spPr/>
        <p:txBody>
          <a:bodyPr/>
          <a:lstStyle/>
          <a:p>
            <a:r>
              <a:rPr lang="en-US" dirty="0">
                <a:ea typeface="+mj-lt"/>
                <a:cs typeface="+mj-lt"/>
              </a:rPr>
              <a:t>Similar Documents</a:t>
            </a:r>
            <a:endParaRPr lang="en-US" dirty="0"/>
          </a:p>
        </p:txBody>
      </p:sp>
      <p:sp>
        <p:nvSpPr>
          <p:cNvPr id="3" name="Content Placeholder 2">
            <a:extLst>
              <a:ext uri="{FF2B5EF4-FFF2-40B4-BE49-F238E27FC236}">
                <a16:creationId xmlns:a16="http://schemas.microsoft.com/office/drawing/2014/main" id="{29A99ED1-616D-ED6D-4736-F8D0F9623A97}"/>
              </a:ext>
            </a:extLst>
          </p:cNvPr>
          <p:cNvSpPr>
            <a:spLocks noGrp="1"/>
          </p:cNvSpPr>
          <p:nvPr>
            <p:ph idx="1"/>
          </p:nvPr>
        </p:nvSpPr>
        <p:spPr>
          <a:xfrm>
            <a:off x="571500" y="1561515"/>
            <a:ext cx="11049000" cy="4471296"/>
          </a:xfrm>
        </p:spPr>
        <p:txBody>
          <a:bodyPr vert="horz" lIns="91440" tIns="45720" rIns="91440" bIns="45720" rtlCol="0" anchor="t">
            <a:normAutofit/>
          </a:bodyPr>
          <a:lstStyle/>
          <a:p>
            <a:pPr algn="ctr"/>
            <a:r>
              <a:rPr lang="en-US" sz="3000" dirty="0">
                <a:latin typeface="Simplified Arabic Fixed" panose="02070309020205020404" pitchFamily="49" charset="-78"/>
                <a:ea typeface="+mn-lt"/>
                <a:cs typeface="Simplified Arabic Fixed" panose="02070309020205020404" pitchFamily="49" charset="-78"/>
              </a:rPr>
              <a:t>polarization for yellow </a:t>
            </a:r>
            <a:r>
              <a:rPr lang="en-US" sz="2400" dirty="0">
                <a:latin typeface="Lucida Console" panose="020B0609040504020204" pitchFamily="49" charset="0"/>
                <a:ea typeface="+mn-lt"/>
                <a:cs typeface="Simplified Arabic Fixed" panose="02070309020205020404" pitchFamily="49" charset="-78"/>
              </a:rPr>
              <a:t>2</a:t>
            </a:r>
            <a:r>
              <a:rPr lang="en-US" sz="3000" dirty="0">
                <a:latin typeface="Simplified Arabic Fixed" panose="02070309020205020404" pitchFamily="49" charset="-78"/>
                <a:ea typeface="+mn-lt"/>
                <a:cs typeface="Simplified Arabic Fixed" panose="02070309020205020404" pitchFamily="49" charset="-78"/>
              </a:rPr>
              <a:t>h target</a:t>
            </a:r>
            <a:r>
              <a:rPr lang="en-US" sz="2400" dirty="0">
                <a:latin typeface="Lucida Console" panose="020B0609040504020204" pitchFamily="49" charset="0"/>
                <a:ea typeface="+mn-lt"/>
                <a:cs typeface="Simplified Arabic Fixed" panose="02070309020205020404" pitchFamily="49" charset="-78"/>
              </a:rPr>
              <a:t>1</a:t>
            </a:r>
            <a:r>
              <a:rPr lang="en-US" sz="3000" dirty="0">
                <a:latin typeface="Simplified Arabic Fixed" panose="02070309020205020404" pitchFamily="49" charset="-78"/>
                <a:ea typeface="+mn-lt"/>
                <a:cs typeface="Simplified Arabic Fixed" panose="02070309020205020404" pitchFamily="49" charset="-78"/>
              </a:rPr>
              <a:t> store energy before physics declared yellow beam intensity</a:t>
            </a:r>
          </a:p>
          <a:p>
            <a:pPr algn="ctr"/>
            <a:endParaRPr lang="en-US" sz="1050" dirty="0">
              <a:latin typeface="Simplified Arabic Fixed" panose="02070309020205020404" pitchFamily="49" charset="-78"/>
              <a:ea typeface="+mn-lt"/>
              <a:cs typeface="Simplified Arabic Fixed" panose="02070309020205020404" pitchFamily="49" charset="-78"/>
            </a:endParaRPr>
          </a:p>
          <a:p>
            <a:pPr marL="514350" indent="-514350">
              <a:buFont typeface="+mj-lt"/>
              <a:buAutoNum type="arabicPeriod"/>
            </a:pPr>
            <a:r>
              <a:rPr lang="en-US" dirty="0">
                <a:ea typeface="+mn-lt"/>
                <a:cs typeface="+mn-lt"/>
              </a:rPr>
              <a:t>Yellow 1 V6 Polarization: -51.53 6.05%</a:t>
            </a:r>
          </a:p>
          <a:p>
            <a:pPr marL="457200" lvl="1" indent="0">
              <a:buNone/>
            </a:pPr>
            <a:r>
              <a:rPr lang="en-US" sz="2800" dirty="0">
                <a:ea typeface="+mn-lt"/>
                <a:cs typeface="+mn-lt"/>
              </a:rPr>
              <a:t>  Yellow 2 H6 Polarization: -51.28 10.83%</a:t>
            </a:r>
          </a:p>
          <a:p>
            <a:pPr marL="514350" indent="-514350">
              <a:buFont typeface="+mj-lt"/>
              <a:buAutoNum type="arabicPeriod"/>
            </a:pPr>
            <a:r>
              <a:rPr lang="en-US" dirty="0">
                <a:ea typeface="+mn-lt"/>
                <a:cs typeface="+mn-lt"/>
              </a:rPr>
              <a:t>Polarization For Yellow 1 V Target2: </a:t>
            </a:r>
            <a:r>
              <a:rPr lang="en-US" b="0" i="0" u="none" strike="noStrike" dirty="0">
                <a:solidFill>
                  <a:srgbClr val="000000"/>
                </a:solidFill>
                <a:effectLst/>
              </a:rPr>
              <a:t>51.44 &amp;plus </a:t>
            </a:r>
            <a:r>
              <a:rPr lang="en-US" b="0" i="0" u="none" strike="noStrike" dirty="0" err="1">
                <a:solidFill>
                  <a:srgbClr val="000000"/>
                </a:solidFill>
                <a:effectLst/>
              </a:rPr>
              <a:t>mn</a:t>
            </a:r>
            <a:r>
              <a:rPr lang="en-US" b="0" i="0" u="none" strike="noStrike" dirty="0">
                <a:solidFill>
                  <a:srgbClr val="000000"/>
                </a:solidFill>
                <a:effectLst/>
              </a:rPr>
              <a:t> 1.94 Store Energy (254.21) Before Physics Declared, Yellow Beam Intensity: 208.3x10^11</a:t>
            </a:r>
          </a:p>
          <a:p>
            <a:pPr marL="514350" indent="-514350">
              <a:buFont typeface="+mj-lt"/>
              <a:buAutoNum type="arabicPeriod"/>
            </a:pPr>
            <a:r>
              <a:rPr lang="en-US" b="0" i="0" u="none" strike="noStrike" dirty="0">
                <a:solidFill>
                  <a:srgbClr val="000000"/>
                </a:solidFill>
                <a:effectLst/>
              </a:rPr>
              <a:t>Yellow 1 V5 Polarization: -56.67  4.87% Yellow 2 H5 Polarization: -59.46  6.09%</a:t>
            </a:r>
            <a:endParaRPr lang="en-US" dirty="0">
              <a:ea typeface="+mn-lt"/>
              <a:cs typeface="+mn-lt"/>
            </a:endParaRPr>
          </a:p>
        </p:txBody>
      </p:sp>
      <p:sp>
        <p:nvSpPr>
          <p:cNvPr id="4" name="TextBox 3">
            <a:extLst>
              <a:ext uri="{FF2B5EF4-FFF2-40B4-BE49-F238E27FC236}">
                <a16:creationId xmlns:a16="http://schemas.microsoft.com/office/drawing/2014/main" id="{748B96F7-F2DC-CE49-1539-C110A5917A21}"/>
              </a:ext>
            </a:extLst>
          </p:cNvPr>
          <p:cNvSpPr txBox="1"/>
          <p:nvPr/>
        </p:nvSpPr>
        <p:spPr>
          <a:xfrm>
            <a:off x="8201465" y="2844225"/>
            <a:ext cx="1139483" cy="584775"/>
          </a:xfrm>
          <a:prstGeom prst="rect">
            <a:avLst/>
          </a:prstGeom>
          <a:noFill/>
        </p:spPr>
        <p:txBody>
          <a:bodyPr wrap="square" rtlCol="0">
            <a:spAutoFit/>
          </a:bodyPr>
          <a:lstStyle/>
          <a:p>
            <a:r>
              <a:rPr lang="en-US" sz="3200" dirty="0"/>
              <a:t>78%</a:t>
            </a:r>
          </a:p>
        </p:txBody>
      </p:sp>
      <p:sp>
        <p:nvSpPr>
          <p:cNvPr id="5" name="TextBox 4">
            <a:extLst>
              <a:ext uri="{FF2B5EF4-FFF2-40B4-BE49-F238E27FC236}">
                <a16:creationId xmlns:a16="http://schemas.microsoft.com/office/drawing/2014/main" id="{F50B88C3-2DA6-5017-7DC1-88AED4E70B04}"/>
              </a:ext>
            </a:extLst>
          </p:cNvPr>
          <p:cNvSpPr txBox="1"/>
          <p:nvPr/>
        </p:nvSpPr>
        <p:spPr>
          <a:xfrm>
            <a:off x="10295207" y="4262718"/>
            <a:ext cx="1139483" cy="584775"/>
          </a:xfrm>
          <a:prstGeom prst="rect">
            <a:avLst/>
          </a:prstGeom>
          <a:noFill/>
        </p:spPr>
        <p:txBody>
          <a:bodyPr wrap="square" rtlCol="0">
            <a:spAutoFit/>
          </a:bodyPr>
          <a:lstStyle/>
          <a:p>
            <a:r>
              <a:rPr lang="en-US" sz="3200" dirty="0"/>
              <a:t>77%</a:t>
            </a:r>
          </a:p>
        </p:txBody>
      </p:sp>
      <p:sp>
        <p:nvSpPr>
          <p:cNvPr id="6" name="TextBox 5">
            <a:extLst>
              <a:ext uri="{FF2B5EF4-FFF2-40B4-BE49-F238E27FC236}">
                <a16:creationId xmlns:a16="http://schemas.microsoft.com/office/drawing/2014/main" id="{1AE1E726-2821-7D88-80A5-E81FBB1DB4B9}"/>
              </a:ext>
            </a:extLst>
          </p:cNvPr>
          <p:cNvSpPr txBox="1"/>
          <p:nvPr/>
        </p:nvSpPr>
        <p:spPr>
          <a:xfrm>
            <a:off x="6096000" y="5502078"/>
            <a:ext cx="1139483" cy="584775"/>
          </a:xfrm>
          <a:prstGeom prst="rect">
            <a:avLst/>
          </a:prstGeom>
          <a:noFill/>
        </p:spPr>
        <p:txBody>
          <a:bodyPr wrap="square" rtlCol="0">
            <a:spAutoFit/>
          </a:bodyPr>
          <a:lstStyle/>
          <a:p>
            <a:r>
              <a:rPr lang="en-US" sz="3200" dirty="0"/>
              <a:t>76%</a:t>
            </a:r>
          </a:p>
        </p:txBody>
      </p:sp>
      <p:sp>
        <p:nvSpPr>
          <p:cNvPr id="7" name="Slide Number Placeholder 6">
            <a:extLst>
              <a:ext uri="{FF2B5EF4-FFF2-40B4-BE49-F238E27FC236}">
                <a16:creationId xmlns:a16="http://schemas.microsoft.com/office/drawing/2014/main" id="{1DE4EA7A-46DF-A0D8-094C-AFDA6DE8FA92}"/>
              </a:ext>
            </a:extLst>
          </p:cNvPr>
          <p:cNvSpPr>
            <a:spLocks noGrp="1"/>
          </p:cNvSpPr>
          <p:nvPr>
            <p:ph type="sldNum" sz="quarter" idx="4"/>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3780686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F6657-7D12-F7F0-E0DD-7A6A07AEA72C}"/>
              </a:ext>
            </a:extLst>
          </p:cNvPr>
          <p:cNvSpPr>
            <a:spLocks noGrp="1"/>
          </p:cNvSpPr>
          <p:nvPr>
            <p:ph type="ctrTitle"/>
          </p:nvPr>
        </p:nvSpPr>
        <p:spPr/>
        <p:txBody>
          <a:bodyPr/>
          <a:lstStyle/>
          <a:p>
            <a:r>
              <a:rPr lang="en-US" dirty="0"/>
              <a:t>Classification</a:t>
            </a:r>
          </a:p>
        </p:txBody>
      </p:sp>
      <p:sp>
        <p:nvSpPr>
          <p:cNvPr id="3" name="Text Placeholder 2">
            <a:extLst>
              <a:ext uri="{FF2B5EF4-FFF2-40B4-BE49-F238E27FC236}">
                <a16:creationId xmlns:a16="http://schemas.microsoft.com/office/drawing/2014/main" id="{BC65F5E5-096E-E5A9-30B6-6989BB487275}"/>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6D5CC816-A050-10CC-91F3-86ED19A6151D}"/>
              </a:ext>
            </a:extLst>
          </p:cNvPr>
          <p:cNvSpPr>
            <a:spLocks noGrp="1"/>
          </p:cNvSpPr>
          <p:nvPr>
            <p:ph type="sldNum" sz="quarter" idx="4"/>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2595830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39115A6-3230-5B59-AC07-011C04B1A424}"/>
              </a:ext>
            </a:extLst>
          </p:cNvPr>
          <p:cNvSpPr>
            <a:spLocks noGrp="1"/>
          </p:cNvSpPr>
          <p:nvPr>
            <p:ph type="title"/>
          </p:nvPr>
        </p:nvSpPr>
        <p:spPr/>
        <p:txBody>
          <a:bodyPr/>
          <a:lstStyle/>
          <a:p>
            <a:r>
              <a:rPr lang="en-US" dirty="0"/>
              <a:t>Metrics</a:t>
            </a:r>
          </a:p>
        </p:txBody>
      </p:sp>
      <p:sp>
        <p:nvSpPr>
          <p:cNvPr id="8" name="Content Placeholder 7">
            <a:extLst>
              <a:ext uri="{FF2B5EF4-FFF2-40B4-BE49-F238E27FC236}">
                <a16:creationId xmlns:a16="http://schemas.microsoft.com/office/drawing/2014/main" id="{7D89F121-C044-9120-01F5-BE33356B8318}"/>
              </a:ext>
            </a:extLst>
          </p:cNvPr>
          <p:cNvSpPr>
            <a:spLocks noGrp="1"/>
          </p:cNvSpPr>
          <p:nvPr>
            <p:ph idx="1"/>
          </p:nvPr>
        </p:nvSpPr>
        <p:spPr>
          <a:xfrm>
            <a:off x="571500" y="1825625"/>
            <a:ext cx="11049000" cy="4528680"/>
          </a:xfrm>
        </p:spPr>
        <p:txBody>
          <a:bodyPr>
            <a:normAutofit/>
          </a:bodyPr>
          <a:lstStyle/>
          <a:p>
            <a:pPr marL="457200" indent="-457200">
              <a:buFont typeface="Arial" panose="020B0604020202020204" pitchFamily="34" charset="0"/>
              <a:buChar char="•"/>
            </a:pPr>
            <a:r>
              <a:rPr lang="en-US" b="1" dirty="0"/>
              <a:t>Accuracy</a:t>
            </a:r>
            <a:r>
              <a:rPr lang="en-US" dirty="0"/>
              <a:t>: correctly predicted tags / all possible entries to be tagged (TP+TN/ TP+FP+FN+TN)</a:t>
            </a:r>
          </a:p>
          <a:p>
            <a:pPr marL="457200" indent="-457200">
              <a:buFont typeface="Arial" panose="020B0604020202020204" pitchFamily="34" charset="0"/>
              <a:buChar char="•"/>
            </a:pPr>
            <a:r>
              <a:rPr lang="en-US" b="1" dirty="0"/>
              <a:t>Recall</a:t>
            </a:r>
            <a:r>
              <a:rPr lang="en-US" dirty="0"/>
              <a:t>: correctly predicted tags / all entries that have that tag (TP/TP+FN)</a:t>
            </a:r>
          </a:p>
          <a:p>
            <a:pPr marL="457200" indent="-457200">
              <a:buFont typeface="Arial" panose="020B0604020202020204" pitchFamily="34" charset="0"/>
              <a:buChar char="•"/>
            </a:pPr>
            <a:r>
              <a:rPr lang="en-US" b="1" dirty="0"/>
              <a:t>Precision</a:t>
            </a:r>
            <a:r>
              <a:rPr lang="en-US" dirty="0"/>
              <a:t>: correctly predicted tag of a specific tag / all entries that were labeled with that tag (TP/ TP+FP)</a:t>
            </a:r>
          </a:p>
          <a:p>
            <a:pPr marL="457200" indent="-457200">
              <a:buFont typeface="Arial" panose="020B0604020202020204" pitchFamily="34" charset="0"/>
              <a:buChar char="•"/>
            </a:pPr>
            <a:r>
              <a:rPr lang="en-US" b="1" dirty="0"/>
              <a:t>F-Score</a:t>
            </a:r>
            <a:r>
              <a:rPr lang="en-US" dirty="0"/>
              <a:t>: weighted average of precision &amp; recall (2*(recall*precision) / (recall + precision)) </a:t>
            </a:r>
          </a:p>
          <a:p>
            <a:pPr marL="0" indent="0"/>
            <a:endParaRPr lang="en-US" sz="2000" dirty="0"/>
          </a:p>
          <a:p>
            <a:pPr marL="0" indent="0"/>
            <a:r>
              <a:rPr lang="en-US" sz="1400" dirty="0"/>
              <a:t>https://</a:t>
            </a:r>
            <a:r>
              <a:rPr lang="en-US" sz="1400" dirty="0" err="1"/>
              <a:t>blog.exsilio.com</a:t>
            </a:r>
            <a:r>
              <a:rPr lang="en-US" sz="1400" dirty="0"/>
              <a:t>/all/accuracy-precision-recall-f1-score-interpretation-of-performance-measures/</a:t>
            </a:r>
          </a:p>
        </p:txBody>
      </p:sp>
      <p:sp>
        <p:nvSpPr>
          <p:cNvPr id="2" name="Slide Number Placeholder 1">
            <a:extLst>
              <a:ext uri="{FF2B5EF4-FFF2-40B4-BE49-F238E27FC236}">
                <a16:creationId xmlns:a16="http://schemas.microsoft.com/office/drawing/2014/main" id="{5C341700-C490-1AB6-A8BC-FE69BAE2657F}"/>
              </a:ext>
            </a:extLst>
          </p:cNvPr>
          <p:cNvSpPr>
            <a:spLocks noGrp="1"/>
          </p:cNvSpPr>
          <p:nvPr>
            <p:ph type="sldNum" sz="quarter" idx="4"/>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544857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6A32-6EB1-64A6-24C6-C5E4B5430476}"/>
              </a:ext>
            </a:extLst>
          </p:cNvPr>
          <p:cNvSpPr>
            <a:spLocks noGrp="1"/>
          </p:cNvSpPr>
          <p:nvPr>
            <p:ph type="title"/>
          </p:nvPr>
        </p:nvSpPr>
        <p:spPr/>
        <p:txBody>
          <a:bodyPr/>
          <a:lstStyle/>
          <a:p>
            <a:r>
              <a:rPr lang="en-US" dirty="0"/>
              <a:t>Multiclass Classifier</a:t>
            </a:r>
          </a:p>
        </p:txBody>
      </p:sp>
      <p:sp>
        <p:nvSpPr>
          <p:cNvPr id="3" name="Content Placeholder 2">
            <a:extLst>
              <a:ext uri="{FF2B5EF4-FFF2-40B4-BE49-F238E27FC236}">
                <a16:creationId xmlns:a16="http://schemas.microsoft.com/office/drawing/2014/main" id="{61B102E8-DDE3-000F-65A9-EFEEACDC83BD}"/>
              </a:ext>
            </a:extLst>
          </p:cNvPr>
          <p:cNvSpPr>
            <a:spLocks noGrp="1"/>
          </p:cNvSpPr>
          <p:nvPr>
            <p:ph sz="half" idx="1"/>
          </p:nvPr>
        </p:nvSpPr>
        <p:spPr>
          <a:xfrm>
            <a:off x="571500" y="1825625"/>
            <a:ext cx="7371792" cy="4351338"/>
          </a:xfrm>
        </p:spPr>
        <p:txBody>
          <a:bodyPr>
            <a:normAutofit/>
          </a:bodyPr>
          <a:lstStyle/>
          <a:p>
            <a:pPr marL="457200" indent="-457200"/>
            <a:r>
              <a:rPr lang="en-US" dirty="0"/>
              <a:t>19 Tags, 1000 epochs</a:t>
            </a:r>
          </a:p>
          <a:p>
            <a:pPr marL="457200" indent="-457200"/>
            <a:r>
              <a:rPr lang="en-US" dirty="0">
                <a:ea typeface="+mn-lt"/>
                <a:cs typeface="+mn-lt"/>
              </a:rPr>
              <a:t>Training Accuracy: ~79%</a:t>
            </a:r>
            <a:endParaRPr lang="en-US" dirty="0"/>
          </a:p>
          <a:p>
            <a:pPr marL="457200" indent="-457200">
              <a:buFont typeface="Arial" panose="020B0604020202020204" pitchFamily="34" charset="0"/>
              <a:buChar char="•"/>
            </a:pPr>
            <a:r>
              <a:rPr lang="en-US" dirty="0"/>
              <a:t>Testing Accuracy: ~72%</a:t>
            </a:r>
          </a:p>
          <a:p>
            <a:pPr marL="457200" indent="-457200">
              <a:buFont typeface="Arial" panose="020B0604020202020204" pitchFamily="34" charset="0"/>
              <a:buChar char="•"/>
            </a:pPr>
            <a:r>
              <a:rPr lang="en-US" dirty="0"/>
              <a:t>Recall Score: ~39%</a:t>
            </a:r>
          </a:p>
          <a:p>
            <a:pPr marL="457200" indent="-457200">
              <a:buFont typeface="Arial" panose="020B0604020202020204" pitchFamily="34" charset="0"/>
              <a:buChar char="•"/>
            </a:pPr>
            <a:r>
              <a:rPr lang="en-US" dirty="0"/>
              <a:t>Precision Score: ~47%</a:t>
            </a:r>
          </a:p>
          <a:p>
            <a:pPr marL="457200" indent="-457200">
              <a:buFont typeface="Arial" panose="020B0604020202020204" pitchFamily="34" charset="0"/>
              <a:buChar char="•"/>
            </a:pPr>
            <a:r>
              <a:rPr lang="en-US" dirty="0"/>
              <a:t>F Score: ~0.42</a:t>
            </a:r>
          </a:p>
          <a:p>
            <a:pPr marL="0" indent="0" algn="l">
              <a:buNone/>
            </a:pPr>
            <a:endParaRPr lang="en-US" sz="4000" dirty="0">
              <a:cs typeface="Calibri"/>
            </a:endParaRPr>
          </a:p>
          <a:p>
            <a:pPr marL="0" indent="0">
              <a:buNone/>
            </a:pPr>
            <a:r>
              <a:rPr lang="en-US" sz="1400" dirty="0">
                <a:ea typeface="+mn-lt"/>
                <a:cs typeface="+mn-lt"/>
              </a:rPr>
              <a:t>https://</a:t>
            </a:r>
            <a:r>
              <a:rPr lang="en-US" sz="1400" dirty="0" err="1">
                <a:ea typeface="+mn-lt"/>
                <a:cs typeface="+mn-lt"/>
              </a:rPr>
              <a:t>www.jeansnyman.com</a:t>
            </a:r>
            <a:r>
              <a:rPr lang="en-US" sz="1400" dirty="0">
                <a:ea typeface="+mn-lt"/>
                <a:cs typeface="+mn-lt"/>
              </a:rPr>
              <a:t>/posts/multi-class-text-classification-with-</a:t>
            </a:r>
            <a:r>
              <a:rPr lang="en-US" sz="1400" dirty="0" err="1">
                <a:ea typeface="+mn-lt"/>
                <a:cs typeface="+mn-lt"/>
              </a:rPr>
              <a:t>tensorflow</a:t>
            </a:r>
            <a:r>
              <a:rPr lang="en-US" sz="1400" dirty="0">
                <a:ea typeface="+mn-lt"/>
                <a:cs typeface="+mn-lt"/>
              </a:rPr>
              <a:t>/</a:t>
            </a:r>
            <a:endParaRPr lang="en-US" sz="1400" dirty="0">
              <a:cs typeface="Calibri"/>
            </a:endParaRPr>
          </a:p>
        </p:txBody>
      </p:sp>
      <p:pic>
        <p:nvPicPr>
          <p:cNvPr id="4" name="Picture 5" descr="08_6308c17b00152361_1661518203385_graphs.png">
            <a:extLst>
              <a:ext uri="{FF2B5EF4-FFF2-40B4-BE49-F238E27FC236}">
                <a16:creationId xmlns:a16="http://schemas.microsoft.com/office/drawing/2014/main" id="{ADE8B9FF-D39C-2776-2B09-AAB76137066E}"/>
              </a:ext>
            </a:extLst>
          </p:cNvPr>
          <p:cNvPicPr>
            <a:picLocks noChangeAspect="1"/>
          </p:cNvPicPr>
          <p:nvPr/>
        </p:nvPicPr>
        <p:blipFill rotWithShape="1">
          <a:blip r:embed="rId3"/>
          <a:srcRect b="59170"/>
          <a:stretch/>
        </p:blipFill>
        <p:spPr>
          <a:xfrm>
            <a:off x="7729538" y="3857671"/>
            <a:ext cx="4381147" cy="2943729"/>
          </a:xfrm>
          <a:prstGeom prst="rect">
            <a:avLst/>
          </a:prstGeom>
        </p:spPr>
      </p:pic>
      <p:pic>
        <p:nvPicPr>
          <p:cNvPr id="8" name="Picture 5" descr="08_6308c17b00152361_1661518203385_graphs.png">
            <a:extLst>
              <a:ext uri="{FF2B5EF4-FFF2-40B4-BE49-F238E27FC236}">
                <a16:creationId xmlns:a16="http://schemas.microsoft.com/office/drawing/2014/main" id="{1C924764-ABBF-2730-007B-9D119B164868}"/>
              </a:ext>
            </a:extLst>
          </p:cNvPr>
          <p:cNvPicPr>
            <a:picLocks noChangeAspect="1"/>
          </p:cNvPicPr>
          <p:nvPr/>
        </p:nvPicPr>
        <p:blipFill rotWithShape="1">
          <a:blip r:embed="rId3"/>
          <a:srcRect t="59170"/>
          <a:stretch/>
        </p:blipFill>
        <p:spPr>
          <a:xfrm>
            <a:off x="6096000" y="1107446"/>
            <a:ext cx="4167393" cy="2800106"/>
          </a:xfrm>
          <a:prstGeom prst="rect">
            <a:avLst/>
          </a:prstGeom>
        </p:spPr>
      </p:pic>
      <p:sp>
        <p:nvSpPr>
          <p:cNvPr id="5" name="Slide Number Placeholder 4">
            <a:extLst>
              <a:ext uri="{FF2B5EF4-FFF2-40B4-BE49-F238E27FC236}">
                <a16:creationId xmlns:a16="http://schemas.microsoft.com/office/drawing/2014/main" id="{D684083B-6D81-355E-8F3B-44EDC65C2F74}"/>
              </a:ext>
            </a:extLst>
          </p:cNvPr>
          <p:cNvSpPr>
            <a:spLocks noGrp="1"/>
          </p:cNvSpPr>
          <p:nvPr>
            <p:ph type="sldNum" sz="quarter" idx="4"/>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1181024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2119E-B19F-6668-483C-D0D39BB74B8A}"/>
              </a:ext>
            </a:extLst>
          </p:cNvPr>
          <p:cNvSpPr>
            <a:spLocks noGrp="1"/>
          </p:cNvSpPr>
          <p:nvPr>
            <p:ph type="title"/>
          </p:nvPr>
        </p:nvSpPr>
        <p:spPr/>
        <p:txBody>
          <a:bodyPr/>
          <a:lstStyle/>
          <a:p>
            <a:r>
              <a:rPr lang="en-US" dirty="0"/>
              <a:t>Multinomial Naïve Bayes</a:t>
            </a:r>
          </a:p>
        </p:txBody>
      </p:sp>
      <p:sp>
        <p:nvSpPr>
          <p:cNvPr id="3" name="Content Placeholder 2">
            <a:extLst>
              <a:ext uri="{FF2B5EF4-FFF2-40B4-BE49-F238E27FC236}">
                <a16:creationId xmlns:a16="http://schemas.microsoft.com/office/drawing/2014/main" id="{BC2171E2-0817-31F9-885F-5DEFCFA8727B}"/>
              </a:ext>
            </a:extLst>
          </p:cNvPr>
          <p:cNvSpPr>
            <a:spLocks noGrp="1"/>
          </p:cNvSpPr>
          <p:nvPr>
            <p:ph sz="half" idx="1"/>
          </p:nvPr>
        </p:nvSpPr>
        <p:spPr>
          <a:xfrm>
            <a:off x="6712927" y="2141537"/>
            <a:ext cx="5181600" cy="3659188"/>
          </a:xfrm>
        </p:spPr>
        <p:txBody>
          <a:bodyPr/>
          <a:lstStyle/>
          <a:p>
            <a:pPr marL="457200" indent="-457200">
              <a:buFont typeface="Arial" panose="020B0604020202020204" pitchFamily="34" charset="0"/>
              <a:buChar char="•"/>
            </a:pPr>
            <a:r>
              <a:rPr lang="en-US" dirty="0"/>
              <a:t>Accuracy Score: ~78%</a:t>
            </a:r>
          </a:p>
          <a:p>
            <a:pPr marL="457200" indent="-457200">
              <a:buFont typeface="Arial" panose="020B0604020202020204" pitchFamily="34" charset="0"/>
              <a:buChar char="•"/>
            </a:pPr>
            <a:r>
              <a:rPr lang="en-US" dirty="0"/>
              <a:t>Recall Score: ~74%</a:t>
            </a:r>
          </a:p>
          <a:p>
            <a:pPr marL="457200" indent="-457200">
              <a:buFont typeface="Arial" panose="020B0604020202020204" pitchFamily="34" charset="0"/>
              <a:buChar char="•"/>
            </a:pPr>
            <a:r>
              <a:rPr lang="en-US" dirty="0"/>
              <a:t>Precision Score: ~66%</a:t>
            </a:r>
          </a:p>
          <a:p>
            <a:pPr marL="457200" indent="-457200">
              <a:buFont typeface="Arial" panose="020B0604020202020204" pitchFamily="34" charset="0"/>
              <a:buChar char="•"/>
            </a:pPr>
            <a:r>
              <a:rPr lang="en-US" dirty="0"/>
              <a:t>F-Score: ~0.70</a:t>
            </a:r>
          </a:p>
        </p:txBody>
      </p:sp>
      <p:sp>
        <p:nvSpPr>
          <p:cNvPr id="7" name="Content Placeholder 6">
            <a:extLst>
              <a:ext uri="{FF2B5EF4-FFF2-40B4-BE49-F238E27FC236}">
                <a16:creationId xmlns:a16="http://schemas.microsoft.com/office/drawing/2014/main" id="{CEDFC4C9-2205-2ECC-8EEB-C669072CF95F}"/>
              </a:ext>
            </a:extLst>
          </p:cNvPr>
          <p:cNvSpPr>
            <a:spLocks noGrp="1"/>
          </p:cNvSpPr>
          <p:nvPr>
            <p:ph sz="half" idx="2"/>
          </p:nvPr>
        </p:nvSpPr>
        <p:spPr>
          <a:xfrm>
            <a:off x="914400" y="1690688"/>
            <a:ext cx="5181600" cy="4351338"/>
          </a:xfrm>
        </p:spPr>
        <p:txBody>
          <a:bodyPr/>
          <a:lstStyle/>
          <a:p>
            <a:pPr marL="457200" indent="-457200">
              <a:buFont typeface="Arial" panose="020B0604020202020204" pitchFamily="34" charset="0"/>
              <a:buChar char="•"/>
            </a:pPr>
            <a:r>
              <a:rPr lang="en-US" dirty="0"/>
              <a:t>Naïve Bayes for multinomially distributed data</a:t>
            </a:r>
          </a:p>
          <a:p>
            <a:pPr marL="457200" indent="-457200">
              <a:buFont typeface="Arial" panose="020B0604020202020204" pitchFamily="34" charset="0"/>
              <a:buChar char="•"/>
            </a:pPr>
            <a:r>
              <a:rPr lang="en-US" dirty="0"/>
              <a:t>Naïve Bayes variant for text classification</a:t>
            </a:r>
          </a:p>
          <a:p>
            <a:pPr marL="457200" indent="-457200">
              <a:buFont typeface="Arial" panose="020B0604020202020204" pitchFamily="34" charset="0"/>
              <a:buChar char="•"/>
            </a:pPr>
            <a:r>
              <a:rPr lang="en-US" dirty="0"/>
              <a:t>Data is word vector counts using </a:t>
            </a:r>
            <a:r>
              <a:rPr lang="en-US" dirty="0" err="1"/>
              <a:t>SKLearn</a:t>
            </a:r>
            <a:r>
              <a:rPr lang="en-US" dirty="0"/>
              <a:t> </a:t>
            </a:r>
            <a:r>
              <a:rPr lang="en-US" dirty="0" err="1"/>
              <a:t>CountVectorizer</a:t>
            </a:r>
            <a:endParaRPr lang="en-US" dirty="0"/>
          </a:p>
        </p:txBody>
      </p:sp>
      <p:sp>
        <p:nvSpPr>
          <p:cNvPr id="4" name="Slide Number Placeholder 3">
            <a:extLst>
              <a:ext uri="{FF2B5EF4-FFF2-40B4-BE49-F238E27FC236}">
                <a16:creationId xmlns:a16="http://schemas.microsoft.com/office/drawing/2014/main" id="{1D2A8DFF-25D8-7166-757C-10D241994190}"/>
              </a:ext>
            </a:extLst>
          </p:cNvPr>
          <p:cNvSpPr>
            <a:spLocks noGrp="1"/>
          </p:cNvSpPr>
          <p:nvPr>
            <p:ph type="sldNum" sz="quarter" idx="4"/>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939400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E4B88-881E-24EB-21B6-EFB6DAA84770}"/>
              </a:ext>
            </a:extLst>
          </p:cNvPr>
          <p:cNvSpPr>
            <a:spLocks noGrp="1"/>
          </p:cNvSpPr>
          <p:nvPr>
            <p:ph type="title"/>
          </p:nvPr>
        </p:nvSpPr>
        <p:spPr/>
        <p:txBody>
          <a:bodyPr/>
          <a:lstStyle/>
          <a:p>
            <a:r>
              <a:rPr lang="en-US" dirty="0"/>
              <a:t>Classification Example</a:t>
            </a:r>
          </a:p>
        </p:txBody>
      </p:sp>
      <p:sp>
        <p:nvSpPr>
          <p:cNvPr id="6" name="Text Placeholder 5">
            <a:extLst>
              <a:ext uri="{FF2B5EF4-FFF2-40B4-BE49-F238E27FC236}">
                <a16:creationId xmlns:a16="http://schemas.microsoft.com/office/drawing/2014/main" id="{F8EE46B2-7A2D-51E5-B243-8A2A6BD898A1}"/>
              </a:ext>
            </a:extLst>
          </p:cNvPr>
          <p:cNvSpPr>
            <a:spLocks noGrp="1"/>
          </p:cNvSpPr>
          <p:nvPr>
            <p:ph type="body" idx="1"/>
          </p:nvPr>
        </p:nvSpPr>
        <p:spPr>
          <a:xfrm>
            <a:off x="571498" y="1984375"/>
            <a:ext cx="5157787" cy="823912"/>
          </a:xfrm>
        </p:spPr>
        <p:txBody>
          <a:bodyPr>
            <a:normAutofit/>
          </a:bodyPr>
          <a:lstStyle/>
          <a:p>
            <a:pPr algn="ctr"/>
            <a:r>
              <a:rPr lang="en-US" sz="4000" dirty="0"/>
              <a:t>R-Failure</a:t>
            </a:r>
          </a:p>
        </p:txBody>
      </p:sp>
      <p:sp>
        <p:nvSpPr>
          <p:cNvPr id="3" name="Content Placeholder 2">
            <a:extLst>
              <a:ext uri="{FF2B5EF4-FFF2-40B4-BE49-F238E27FC236}">
                <a16:creationId xmlns:a16="http://schemas.microsoft.com/office/drawing/2014/main" id="{27D4C380-3F87-EA90-0621-1567FA3273A7}"/>
              </a:ext>
            </a:extLst>
          </p:cNvPr>
          <p:cNvSpPr>
            <a:spLocks noGrp="1"/>
          </p:cNvSpPr>
          <p:nvPr>
            <p:ph sz="half" idx="2"/>
          </p:nvPr>
        </p:nvSpPr>
        <p:spPr>
          <a:xfrm>
            <a:off x="571499" y="2808287"/>
            <a:ext cx="5157787" cy="3684588"/>
          </a:xfrm>
        </p:spPr>
        <p:txBody>
          <a:bodyPr/>
          <a:lstStyle/>
          <a:p>
            <a:pPr marL="0" indent="0" algn="ctr">
              <a:buNone/>
            </a:pPr>
            <a:r>
              <a:rPr lang="en-US" dirty="0"/>
              <a:t>Alarm cleared by access control personnel. Might have been related to power lost or the fire alarm testing.</a:t>
            </a:r>
          </a:p>
        </p:txBody>
      </p:sp>
      <p:sp>
        <p:nvSpPr>
          <p:cNvPr id="7" name="Text Placeholder 6">
            <a:extLst>
              <a:ext uri="{FF2B5EF4-FFF2-40B4-BE49-F238E27FC236}">
                <a16:creationId xmlns:a16="http://schemas.microsoft.com/office/drawing/2014/main" id="{CE0E1D2A-3DD2-75D9-7B23-8B93F8073626}"/>
              </a:ext>
            </a:extLst>
          </p:cNvPr>
          <p:cNvSpPr>
            <a:spLocks noGrp="1"/>
          </p:cNvSpPr>
          <p:nvPr>
            <p:ph type="body" sz="quarter" idx="3"/>
          </p:nvPr>
        </p:nvSpPr>
        <p:spPr>
          <a:xfrm>
            <a:off x="6096000" y="1984375"/>
            <a:ext cx="5183188" cy="823912"/>
          </a:xfrm>
        </p:spPr>
        <p:txBody>
          <a:bodyPr>
            <a:normAutofit/>
          </a:bodyPr>
          <a:lstStyle/>
          <a:p>
            <a:pPr algn="ctr"/>
            <a:r>
              <a:rPr lang="en-US" sz="4000" dirty="0"/>
              <a:t>F-</a:t>
            </a:r>
            <a:r>
              <a:rPr lang="en-US" sz="4000" dirty="0" err="1"/>
              <a:t>MachineSetup</a:t>
            </a:r>
            <a:endParaRPr lang="en-US" sz="4000" dirty="0"/>
          </a:p>
        </p:txBody>
      </p:sp>
      <p:sp>
        <p:nvSpPr>
          <p:cNvPr id="8" name="Content Placeholder 7">
            <a:extLst>
              <a:ext uri="{FF2B5EF4-FFF2-40B4-BE49-F238E27FC236}">
                <a16:creationId xmlns:a16="http://schemas.microsoft.com/office/drawing/2014/main" id="{52A0F5FA-A094-6489-B74B-A1B5B3CF0DFE}"/>
              </a:ext>
            </a:extLst>
          </p:cNvPr>
          <p:cNvSpPr>
            <a:spLocks noGrp="1"/>
          </p:cNvSpPr>
          <p:nvPr>
            <p:ph sz="quarter" idx="4"/>
          </p:nvPr>
        </p:nvSpPr>
        <p:spPr>
          <a:xfrm>
            <a:off x="6096000" y="2808287"/>
            <a:ext cx="5183188" cy="3684588"/>
          </a:xfrm>
        </p:spPr>
        <p:txBody>
          <a:bodyPr/>
          <a:lstStyle/>
          <a:p>
            <a:pPr marL="0" indent="0" algn="ctr">
              <a:buNone/>
            </a:pPr>
            <a:r>
              <a:rPr lang="en-US" dirty="0"/>
              <a:t>Received call to inform us that the work at the Booster argon station #1 is completed. It is now back to normal operations.</a:t>
            </a:r>
          </a:p>
        </p:txBody>
      </p:sp>
      <p:sp>
        <p:nvSpPr>
          <p:cNvPr id="5" name="Slide Number Placeholder 4">
            <a:extLst>
              <a:ext uri="{FF2B5EF4-FFF2-40B4-BE49-F238E27FC236}">
                <a16:creationId xmlns:a16="http://schemas.microsoft.com/office/drawing/2014/main" id="{2FCE0B6B-95AB-FBC7-9137-82209607B811}"/>
              </a:ext>
            </a:extLst>
          </p:cNvPr>
          <p:cNvSpPr>
            <a:spLocks noGrp="1"/>
          </p:cNvSpPr>
          <p:nvPr>
            <p:ph type="sldNum" sz="quarter" idx="10"/>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1286154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CB14-C078-D919-65DC-FF194984F3D0}"/>
              </a:ext>
            </a:extLst>
          </p:cNvPr>
          <p:cNvSpPr>
            <a:spLocks noGrp="1"/>
          </p:cNvSpPr>
          <p:nvPr>
            <p:ph type="ctrTitle"/>
          </p:nvPr>
        </p:nvSpPr>
        <p:spPr/>
        <p:txBody>
          <a:bodyPr/>
          <a:lstStyle/>
          <a:p>
            <a:r>
              <a:rPr lang="en-US" dirty="0"/>
              <a:t>Workflow, Summary &amp; Future Work</a:t>
            </a:r>
          </a:p>
        </p:txBody>
      </p:sp>
      <p:sp>
        <p:nvSpPr>
          <p:cNvPr id="3" name="Text Placeholder 2">
            <a:extLst>
              <a:ext uri="{FF2B5EF4-FFF2-40B4-BE49-F238E27FC236}">
                <a16:creationId xmlns:a16="http://schemas.microsoft.com/office/drawing/2014/main" id="{99E43994-7EE5-F791-4910-5BA95141E503}"/>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66E1FE3B-0BFB-E14B-4D27-4A11E1D90F64}"/>
              </a:ext>
            </a:extLst>
          </p:cNvPr>
          <p:cNvSpPr>
            <a:spLocks noGrp="1"/>
          </p:cNvSpPr>
          <p:nvPr>
            <p:ph type="sldNum" sz="quarter" idx="4"/>
          </p:nvPr>
        </p:nvSpPr>
        <p:spPr/>
        <p:txBody>
          <a:bodyPr/>
          <a:lstStyle/>
          <a:p>
            <a:fld id="{330EA680-D336-4FF7-8B7A-9848BB0A1C32}" type="slidenum">
              <a:rPr lang="en-US" smtClean="0"/>
              <a:t>27</a:t>
            </a:fld>
            <a:endParaRPr lang="en-US"/>
          </a:p>
        </p:txBody>
      </p:sp>
    </p:spTree>
    <p:extLst>
      <p:ext uri="{BB962C8B-B14F-4D97-AF65-F5344CB8AC3E}">
        <p14:creationId xmlns:p14="http://schemas.microsoft.com/office/powerpoint/2010/main" val="2317107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5C14-8CE3-059C-6B17-26F989CCBB8A}"/>
              </a:ext>
            </a:extLst>
          </p:cNvPr>
          <p:cNvSpPr>
            <a:spLocks noGrp="1"/>
          </p:cNvSpPr>
          <p:nvPr>
            <p:ph type="title"/>
          </p:nvPr>
        </p:nvSpPr>
        <p:spPr/>
        <p:txBody>
          <a:bodyPr/>
          <a:lstStyle/>
          <a:p>
            <a:r>
              <a:rPr lang="en-US" dirty="0"/>
              <a:t>Workflow</a:t>
            </a:r>
          </a:p>
        </p:txBody>
      </p:sp>
      <p:sp>
        <p:nvSpPr>
          <p:cNvPr id="5" name="Text Placeholder 4">
            <a:extLst>
              <a:ext uri="{FF2B5EF4-FFF2-40B4-BE49-F238E27FC236}">
                <a16:creationId xmlns:a16="http://schemas.microsoft.com/office/drawing/2014/main" id="{22F7AC1E-1774-9524-9B8A-FFB7EFE5BB3B}"/>
              </a:ext>
            </a:extLst>
          </p:cNvPr>
          <p:cNvSpPr>
            <a:spLocks noGrp="1"/>
          </p:cNvSpPr>
          <p:nvPr>
            <p:ph type="body" idx="1"/>
          </p:nvPr>
        </p:nvSpPr>
        <p:spPr/>
        <p:txBody>
          <a:bodyPr>
            <a:normAutofit/>
          </a:bodyPr>
          <a:lstStyle/>
          <a:p>
            <a:r>
              <a:rPr lang="en-US" sz="3200" dirty="0"/>
              <a:t>Once</a:t>
            </a:r>
          </a:p>
        </p:txBody>
      </p:sp>
      <p:sp>
        <p:nvSpPr>
          <p:cNvPr id="3" name="Content Placeholder 2">
            <a:extLst>
              <a:ext uri="{FF2B5EF4-FFF2-40B4-BE49-F238E27FC236}">
                <a16:creationId xmlns:a16="http://schemas.microsoft.com/office/drawing/2014/main" id="{4A464735-7899-FDA9-B3A9-E5E90423B690}"/>
              </a:ext>
            </a:extLst>
          </p:cNvPr>
          <p:cNvSpPr>
            <a:spLocks noGrp="1"/>
          </p:cNvSpPr>
          <p:nvPr>
            <p:ph sz="half" idx="2"/>
          </p:nvPr>
        </p:nvSpPr>
        <p:spPr/>
        <p:txBody>
          <a:bodyPr>
            <a:normAutofit fontScale="92500" lnSpcReduction="10000"/>
          </a:bodyPr>
          <a:lstStyle/>
          <a:p>
            <a:r>
              <a:rPr lang="en-US" dirty="0"/>
              <a:t>Collect the data from the database</a:t>
            </a:r>
          </a:p>
          <a:p>
            <a:r>
              <a:rPr lang="en-US" dirty="0"/>
              <a:t>Preprocess and save the data</a:t>
            </a:r>
          </a:p>
          <a:p>
            <a:r>
              <a:rPr lang="en-US" dirty="0"/>
              <a:t>Train D2V and multinomial classifier on all data</a:t>
            </a:r>
          </a:p>
          <a:p>
            <a:r>
              <a:rPr lang="en-US" dirty="0"/>
              <a:t> Save trained models </a:t>
            </a:r>
          </a:p>
        </p:txBody>
      </p:sp>
      <p:sp>
        <p:nvSpPr>
          <p:cNvPr id="6" name="Text Placeholder 5">
            <a:extLst>
              <a:ext uri="{FF2B5EF4-FFF2-40B4-BE49-F238E27FC236}">
                <a16:creationId xmlns:a16="http://schemas.microsoft.com/office/drawing/2014/main" id="{61B41CB6-E34F-4888-77F9-3415F36D624E}"/>
              </a:ext>
            </a:extLst>
          </p:cNvPr>
          <p:cNvSpPr>
            <a:spLocks noGrp="1"/>
          </p:cNvSpPr>
          <p:nvPr>
            <p:ph type="body" sz="quarter" idx="3"/>
          </p:nvPr>
        </p:nvSpPr>
        <p:spPr/>
        <p:txBody>
          <a:bodyPr>
            <a:normAutofit/>
          </a:bodyPr>
          <a:lstStyle/>
          <a:p>
            <a:r>
              <a:rPr lang="en-US" sz="3200" dirty="0"/>
              <a:t>Daily</a:t>
            </a:r>
          </a:p>
        </p:txBody>
      </p:sp>
      <p:sp>
        <p:nvSpPr>
          <p:cNvPr id="7" name="Content Placeholder 6">
            <a:extLst>
              <a:ext uri="{FF2B5EF4-FFF2-40B4-BE49-F238E27FC236}">
                <a16:creationId xmlns:a16="http://schemas.microsoft.com/office/drawing/2014/main" id="{8249E9E0-4AD3-2A2B-DEE0-9F1C8B47BB33}"/>
              </a:ext>
            </a:extLst>
          </p:cNvPr>
          <p:cNvSpPr>
            <a:spLocks noGrp="1"/>
          </p:cNvSpPr>
          <p:nvPr>
            <p:ph sz="quarter" idx="4"/>
          </p:nvPr>
        </p:nvSpPr>
        <p:spPr/>
        <p:txBody>
          <a:bodyPr>
            <a:normAutofit fontScale="92500" lnSpcReduction="10000"/>
          </a:bodyPr>
          <a:lstStyle/>
          <a:p>
            <a:r>
              <a:rPr lang="en-US" dirty="0"/>
              <a:t>Collect days entries, varies from 50-1,300</a:t>
            </a:r>
          </a:p>
          <a:p>
            <a:r>
              <a:rPr lang="en-US" dirty="0"/>
              <a:t>Preprocess day’s data</a:t>
            </a:r>
          </a:p>
          <a:p>
            <a:r>
              <a:rPr lang="en-US" dirty="0"/>
              <a:t>Load and train D2V model</a:t>
            </a:r>
          </a:p>
          <a:p>
            <a:r>
              <a:rPr lang="en-US" dirty="0"/>
              <a:t>Apply count vectorization </a:t>
            </a:r>
          </a:p>
          <a:p>
            <a:r>
              <a:rPr lang="en-US" dirty="0"/>
              <a:t>Load, fit, and predict multinomial classifier</a:t>
            </a:r>
          </a:p>
          <a:p>
            <a:r>
              <a:rPr lang="en-US" dirty="0"/>
              <a:t>Sort entries by most similar, considering tags</a:t>
            </a:r>
          </a:p>
          <a:p>
            <a:endParaRPr lang="en-US" dirty="0"/>
          </a:p>
        </p:txBody>
      </p:sp>
      <p:sp>
        <p:nvSpPr>
          <p:cNvPr id="4" name="Slide Number Placeholder 3">
            <a:extLst>
              <a:ext uri="{FF2B5EF4-FFF2-40B4-BE49-F238E27FC236}">
                <a16:creationId xmlns:a16="http://schemas.microsoft.com/office/drawing/2014/main" id="{E928476B-1AD0-05DB-1A99-E5714B058987}"/>
              </a:ext>
            </a:extLst>
          </p:cNvPr>
          <p:cNvSpPr>
            <a:spLocks noGrp="1"/>
          </p:cNvSpPr>
          <p:nvPr>
            <p:ph type="sldNum" sz="quarter" idx="10"/>
          </p:nvPr>
        </p:nvSpPr>
        <p:spPr/>
        <p:txBody>
          <a:bodyPr/>
          <a:lstStyle/>
          <a:p>
            <a:fld id="{330EA680-D336-4FF7-8B7A-9848BB0A1C32}" type="slidenum">
              <a:rPr lang="en-US" smtClean="0"/>
              <a:t>28</a:t>
            </a:fld>
            <a:endParaRPr lang="en-US"/>
          </a:p>
        </p:txBody>
      </p:sp>
    </p:spTree>
    <p:extLst>
      <p:ext uri="{BB962C8B-B14F-4D97-AF65-F5344CB8AC3E}">
        <p14:creationId xmlns:p14="http://schemas.microsoft.com/office/powerpoint/2010/main" val="1450842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C6B5C-F5FC-7AFB-4D54-7277564457C8}"/>
              </a:ext>
            </a:extLst>
          </p:cNvPr>
          <p:cNvSpPr>
            <a:spLocks noGrp="1"/>
          </p:cNvSpPr>
          <p:nvPr>
            <p:ph type="title"/>
          </p:nvPr>
        </p:nvSpPr>
        <p:spPr/>
        <p:txBody>
          <a:bodyPr/>
          <a:lstStyle/>
          <a:p>
            <a:r>
              <a:rPr lang="en-US" dirty="0"/>
              <a:t>Future work</a:t>
            </a:r>
          </a:p>
        </p:txBody>
      </p:sp>
      <p:sp>
        <p:nvSpPr>
          <p:cNvPr id="7" name="Content Placeholder 6">
            <a:extLst>
              <a:ext uri="{FF2B5EF4-FFF2-40B4-BE49-F238E27FC236}">
                <a16:creationId xmlns:a16="http://schemas.microsoft.com/office/drawing/2014/main" id="{6DEEDC76-8E9C-8636-6CFB-DACEB2667997}"/>
              </a:ext>
            </a:extLst>
          </p:cNvPr>
          <p:cNvSpPr>
            <a:spLocks noGrp="1"/>
          </p:cNvSpPr>
          <p:nvPr>
            <p:ph idx="1"/>
          </p:nvPr>
        </p:nvSpPr>
        <p:spPr/>
        <p:txBody>
          <a:bodyPr/>
          <a:lstStyle/>
          <a:p>
            <a:pPr marL="457200" indent="-457200">
              <a:buFont typeface="Arial" panose="020B0604020202020204" pitchFamily="34" charset="0"/>
              <a:buChar char="•"/>
            </a:pPr>
            <a:r>
              <a:rPr lang="en-US" dirty="0"/>
              <a:t>System in place to determine what entries each user interacts with</a:t>
            </a:r>
          </a:p>
          <a:p>
            <a:pPr marL="457200" indent="-457200">
              <a:buFont typeface="Arial" panose="020B0604020202020204" pitchFamily="34" charset="0"/>
              <a:buChar char="•"/>
            </a:pPr>
            <a:r>
              <a:rPr lang="en-US" dirty="0"/>
              <a:t>During run time, </a:t>
            </a:r>
            <a:r>
              <a:rPr lang="en-US" dirty="0" err="1"/>
              <a:t>elog</a:t>
            </a:r>
            <a:r>
              <a:rPr lang="en-US" dirty="0"/>
              <a:t> entries are often automated. Should this impact the suggested entries?</a:t>
            </a:r>
          </a:p>
          <a:p>
            <a:pPr marL="457200" indent="-457200">
              <a:buFont typeface="Arial" panose="020B0604020202020204" pitchFamily="34" charset="0"/>
              <a:buChar char="•"/>
            </a:pPr>
            <a:r>
              <a:rPr lang="en-US" dirty="0"/>
              <a:t>Custom model for each user with input data of their written and commented on entries?</a:t>
            </a:r>
          </a:p>
          <a:p>
            <a:pPr marL="457200" indent="-457200">
              <a:buFont typeface="Arial" panose="020B0604020202020204" pitchFamily="34" charset="0"/>
              <a:buChar char="•"/>
            </a:pPr>
            <a:r>
              <a:rPr lang="en-US" dirty="0"/>
              <a:t>Should typos be dealt with?</a:t>
            </a:r>
          </a:p>
          <a:p>
            <a:pPr marL="457200" indent="-457200">
              <a:buFont typeface="Arial" panose="020B0604020202020204" pitchFamily="34" charset="0"/>
              <a:buChar char="•"/>
            </a:pPr>
            <a:r>
              <a:rPr lang="en-US" dirty="0"/>
              <a:t>Web interface implemented into the </a:t>
            </a:r>
            <a:r>
              <a:rPr lang="en-US" dirty="0" err="1"/>
              <a:t>elog</a:t>
            </a:r>
            <a:r>
              <a:rPr lang="en-US" dirty="0"/>
              <a:t> system</a:t>
            </a:r>
          </a:p>
          <a:p>
            <a:pPr marL="457200" indent="-4572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2C465F28-581E-B34F-3FCA-CFDF994DA28E}"/>
              </a:ext>
            </a:extLst>
          </p:cNvPr>
          <p:cNvSpPr>
            <a:spLocks noGrp="1"/>
          </p:cNvSpPr>
          <p:nvPr>
            <p:ph type="sldNum" sz="quarter" idx="4"/>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275440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D696-DAAD-3AF0-156F-D6B2E8FEF238}"/>
              </a:ext>
            </a:extLst>
          </p:cNvPr>
          <p:cNvSpPr>
            <a:spLocks noGrp="1"/>
          </p:cNvSpPr>
          <p:nvPr>
            <p:ph type="ctrTitle"/>
          </p:nvPr>
        </p:nvSpPr>
        <p:spPr/>
        <p:txBody>
          <a:bodyPr/>
          <a:lstStyle/>
          <a:p>
            <a:r>
              <a:rPr lang="en-US" dirty="0"/>
              <a:t>Overview</a:t>
            </a:r>
          </a:p>
        </p:txBody>
      </p:sp>
      <p:sp>
        <p:nvSpPr>
          <p:cNvPr id="3" name="Text Placeholder 2">
            <a:extLst>
              <a:ext uri="{FF2B5EF4-FFF2-40B4-BE49-F238E27FC236}">
                <a16:creationId xmlns:a16="http://schemas.microsoft.com/office/drawing/2014/main" id="{2345EA34-19A5-2B97-5485-C944DA2D8B91}"/>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C5756577-EB32-53D2-DEC9-E022B811C7AF}"/>
              </a:ext>
            </a:extLst>
          </p:cNvPr>
          <p:cNvSpPr>
            <a:spLocks noGrp="1"/>
          </p:cNvSpPr>
          <p:nvPr>
            <p:ph type="sldNum" sz="quarter" idx="4"/>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4188231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7869DC-0BB4-AB1F-0A21-3AAA48ECE53A}"/>
              </a:ext>
            </a:extLst>
          </p:cNvPr>
          <p:cNvSpPr>
            <a:spLocks noGrp="1"/>
          </p:cNvSpPr>
          <p:nvPr>
            <p:ph type="ctrTitle"/>
          </p:nvPr>
        </p:nvSpPr>
        <p:spPr/>
        <p:txBody>
          <a:bodyPr/>
          <a:lstStyle/>
          <a:p>
            <a:r>
              <a:rPr lang="en-US" dirty="0"/>
              <a:t>Thank you!</a:t>
            </a:r>
          </a:p>
        </p:txBody>
      </p:sp>
      <p:sp>
        <p:nvSpPr>
          <p:cNvPr id="10" name="Text Placeholder 9">
            <a:extLst>
              <a:ext uri="{FF2B5EF4-FFF2-40B4-BE49-F238E27FC236}">
                <a16:creationId xmlns:a16="http://schemas.microsoft.com/office/drawing/2014/main" id="{CBD6072F-D86C-1765-2365-E504B3D18DF7}"/>
              </a:ext>
            </a:extLst>
          </p:cNvPr>
          <p:cNvSpPr>
            <a:spLocks noGrp="1"/>
          </p:cNvSpPr>
          <p:nvPr>
            <p:ph type="body" sz="quarter" idx="10"/>
          </p:nvPr>
        </p:nvSpPr>
        <p:spPr>
          <a:xfrm>
            <a:off x="813174" y="3859462"/>
            <a:ext cx="10334625" cy="1259607"/>
          </a:xfrm>
        </p:spPr>
        <p:txBody>
          <a:bodyPr/>
          <a:lstStyle/>
          <a:p>
            <a:r>
              <a:rPr lang="en-US" dirty="0"/>
              <a:t>Special thanks to Dale Yu &amp; </a:t>
            </a:r>
            <a:r>
              <a:rPr lang="en-US" dirty="0" err="1"/>
              <a:t>Prerana</a:t>
            </a:r>
            <a:r>
              <a:rPr lang="en-US" dirty="0"/>
              <a:t> </a:t>
            </a:r>
            <a:r>
              <a:rPr lang="en-US" dirty="0" err="1"/>
              <a:t>Kankiya</a:t>
            </a:r>
            <a:r>
              <a:rPr lang="en-US" dirty="0"/>
              <a:t> for their contributions over the summer.</a:t>
            </a:r>
          </a:p>
          <a:p>
            <a:r>
              <a:rPr lang="en-US" dirty="0"/>
              <a:t>Thanks to Kevin Brown, Sam Clark, Wenge Fu, and Seth </a:t>
            </a:r>
            <a:r>
              <a:rPr lang="en-US" dirty="0" err="1"/>
              <a:t>Nemesure</a:t>
            </a:r>
            <a:r>
              <a:rPr lang="en-US" dirty="0"/>
              <a:t> for their knowledge and support.</a:t>
            </a:r>
          </a:p>
        </p:txBody>
      </p:sp>
      <p:sp>
        <p:nvSpPr>
          <p:cNvPr id="2" name="Slide Number Placeholder 1">
            <a:extLst>
              <a:ext uri="{FF2B5EF4-FFF2-40B4-BE49-F238E27FC236}">
                <a16:creationId xmlns:a16="http://schemas.microsoft.com/office/drawing/2014/main" id="{CD4F4912-8A00-D42C-24B8-E502592346A3}"/>
              </a:ext>
            </a:extLst>
          </p:cNvPr>
          <p:cNvSpPr>
            <a:spLocks noGrp="1"/>
          </p:cNvSpPr>
          <p:nvPr>
            <p:ph type="sldNum" sz="quarter" idx="4"/>
          </p:nvPr>
        </p:nvSpPr>
        <p:spPr/>
        <p:txBody>
          <a:bodyPr/>
          <a:lstStyle/>
          <a:p>
            <a:fld id="{330EA680-D336-4FF7-8B7A-9848BB0A1C32}" type="slidenum">
              <a:rPr lang="en-US" smtClean="0"/>
              <a:t>30</a:t>
            </a:fld>
            <a:endParaRPr lang="en-US"/>
          </a:p>
        </p:txBody>
      </p:sp>
    </p:spTree>
    <p:extLst>
      <p:ext uri="{BB962C8B-B14F-4D97-AF65-F5344CB8AC3E}">
        <p14:creationId xmlns:p14="http://schemas.microsoft.com/office/powerpoint/2010/main" val="2877456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78EA-9E57-54D1-ADDA-8529A57EC41D}"/>
              </a:ext>
            </a:extLst>
          </p:cNvPr>
          <p:cNvSpPr>
            <a:spLocks noGrp="1"/>
          </p:cNvSpPr>
          <p:nvPr>
            <p:ph type="title"/>
          </p:nvPr>
        </p:nvSpPr>
        <p:spPr/>
        <p:txBody>
          <a:bodyPr/>
          <a:lstStyle/>
          <a:p>
            <a:r>
              <a:rPr lang="en-US" dirty="0"/>
              <a:t>What is the </a:t>
            </a:r>
            <a:r>
              <a:rPr lang="en-US" dirty="0" err="1"/>
              <a:t>elog</a:t>
            </a:r>
            <a:r>
              <a:rPr lang="en-US" dirty="0"/>
              <a:t> system?</a:t>
            </a:r>
          </a:p>
        </p:txBody>
      </p:sp>
      <p:sp>
        <p:nvSpPr>
          <p:cNvPr id="8" name="Content Placeholder 7">
            <a:extLst>
              <a:ext uri="{FF2B5EF4-FFF2-40B4-BE49-F238E27FC236}">
                <a16:creationId xmlns:a16="http://schemas.microsoft.com/office/drawing/2014/main" id="{7F16B3A3-5FB4-0D8B-494B-70EDA07D7A5D}"/>
              </a:ext>
            </a:extLst>
          </p:cNvPr>
          <p:cNvSpPr>
            <a:spLocks noGrp="1"/>
          </p:cNvSpPr>
          <p:nvPr>
            <p:ph idx="1"/>
          </p:nvPr>
        </p:nvSpPr>
        <p:spPr/>
        <p:txBody>
          <a:bodyPr/>
          <a:lstStyle/>
          <a:p>
            <a:pPr marL="285750" indent="-285750">
              <a:buFont typeface="Arial" panose="020B0604020202020204" pitchFamily="34" charset="0"/>
              <a:buChar char="•"/>
            </a:pPr>
            <a:r>
              <a:rPr lang="en-US" dirty="0"/>
              <a:t>The electronic logbook (</a:t>
            </a:r>
            <a:r>
              <a:rPr lang="en-US" dirty="0" err="1"/>
              <a:t>elog</a:t>
            </a:r>
            <a:r>
              <a:rPr lang="en-US" dirty="0"/>
              <a:t>) system is used to record information ranging from meeting notes, to do lists, and critical operations</a:t>
            </a:r>
          </a:p>
          <a:p>
            <a:pPr marL="285750" indent="-285750">
              <a:buFont typeface="Arial" panose="020B0604020202020204" pitchFamily="34" charset="0"/>
              <a:buChar char="•"/>
            </a:pPr>
            <a:endParaRPr lang="en-US" dirty="0"/>
          </a:p>
          <a:p>
            <a:endParaRPr lang="en-US" dirty="0"/>
          </a:p>
        </p:txBody>
      </p:sp>
      <p:pic>
        <p:nvPicPr>
          <p:cNvPr id="10" name="Picture 9">
            <a:extLst>
              <a:ext uri="{FF2B5EF4-FFF2-40B4-BE49-F238E27FC236}">
                <a16:creationId xmlns:a16="http://schemas.microsoft.com/office/drawing/2014/main" id="{7F23E564-58B9-CD92-B054-656E14B2BC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772" y="2857228"/>
            <a:ext cx="5945945" cy="3175582"/>
          </a:xfrm>
          <a:prstGeom prst="rect">
            <a:avLst/>
          </a:prstGeom>
        </p:spPr>
      </p:pic>
      <p:pic>
        <p:nvPicPr>
          <p:cNvPr id="12" name="Picture 11">
            <a:extLst>
              <a:ext uri="{FF2B5EF4-FFF2-40B4-BE49-F238E27FC236}">
                <a16:creationId xmlns:a16="http://schemas.microsoft.com/office/drawing/2014/main" id="{8911C4C2-D58E-A08F-4747-FB7D93486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94" y="3591988"/>
            <a:ext cx="6115268" cy="3266012"/>
          </a:xfrm>
          <a:prstGeom prst="rect">
            <a:avLst/>
          </a:prstGeom>
        </p:spPr>
      </p:pic>
      <p:sp>
        <p:nvSpPr>
          <p:cNvPr id="3" name="Slide Number Placeholder 2">
            <a:extLst>
              <a:ext uri="{FF2B5EF4-FFF2-40B4-BE49-F238E27FC236}">
                <a16:creationId xmlns:a16="http://schemas.microsoft.com/office/drawing/2014/main" id="{4BFF8AB9-7126-E65D-9551-4A7888DF6CCF}"/>
              </a:ext>
            </a:extLst>
          </p:cNvPr>
          <p:cNvSpPr>
            <a:spLocks noGrp="1"/>
          </p:cNvSpPr>
          <p:nvPr>
            <p:ph type="sldNum" sz="quarter" idx="4"/>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82250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4856-10C5-B9F6-489E-B154BFA758F0}"/>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13082401-D771-C8EE-051E-A21167628189}"/>
              </a:ext>
            </a:extLst>
          </p:cNvPr>
          <p:cNvSpPr>
            <a:spLocks noGrp="1"/>
          </p:cNvSpPr>
          <p:nvPr>
            <p:ph idx="1"/>
          </p:nvPr>
        </p:nvSpPr>
        <p:spPr/>
        <p:txBody>
          <a:bodyPr/>
          <a:lstStyle/>
          <a:p>
            <a:pPr marL="457200" indent="-457200">
              <a:buFont typeface="Arial" panose="020B0604020202020204" pitchFamily="34" charset="0"/>
              <a:buChar char="•"/>
            </a:pPr>
            <a:r>
              <a:rPr lang="en-US" dirty="0"/>
              <a:t>The search feature only provides exactly what a user enters, what if there are other entries that do not include those exact words BUT also are related to these things</a:t>
            </a:r>
          </a:p>
          <a:p>
            <a:pPr marL="457200" indent="-457200">
              <a:buFont typeface="Arial" panose="020B0604020202020204" pitchFamily="34" charset="0"/>
              <a:buChar char="•"/>
            </a:pPr>
            <a:r>
              <a:rPr lang="en-US" dirty="0"/>
              <a:t>Can we determine what the user is interested in viewing?</a:t>
            </a:r>
          </a:p>
          <a:p>
            <a:pPr marL="457200" indent="-457200">
              <a:buFont typeface="Arial" panose="020B0604020202020204" pitchFamily="34" charset="0"/>
              <a:buChar char="•"/>
            </a:pPr>
            <a:r>
              <a:rPr lang="en-US" dirty="0"/>
              <a:t>Eventually provide custom sets of entries based on users' interactions with the system</a:t>
            </a:r>
          </a:p>
        </p:txBody>
      </p:sp>
      <p:sp>
        <p:nvSpPr>
          <p:cNvPr id="4" name="Slide Number Placeholder 3">
            <a:extLst>
              <a:ext uri="{FF2B5EF4-FFF2-40B4-BE49-F238E27FC236}">
                <a16:creationId xmlns:a16="http://schemas.microsoft.com/office/drawing/2014/main" id="{9F6021AD-2B8F-620E-C3D7-9264BC7F9CFB}"/>
              </a:ext>
            </a:extLst>
          </p:cNvPr>
          <p:cNvSpPr>
            <a:spLocks noGrp="1"/>
          </p:cNvSpPr>
          <p:nvPr>
            <p:ph type="sldNum" sz="quarter" idx="4"/>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392620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EDA245-9A2A-6C48-002B-14ED2CC412A1}"/>
              </a:ext>
            </a:extLst>
          </p:cNvPr>
          <p:cNvSpPr>
            <a:spLocks noGrp="1"/>
          </p:cNvSpPr>
          <p:nvPr>
            <p:ph type="title"/>
          </p:nvPr>
        </p:nvSpPr>
        <p:spPr/>
        <p:txBody>
          <a:bodyPr/>
          <a:lstStyle/>
          <a:p>
            <a:r>
              <a:rPr lang="en-US" dirty="0"/>
              <a:t>Motivation</a:t>
            </a:r>
          </a:p>
        </p:txBody>
      </p:sp>
      <p:pic>
        <p:nvPicPr>
          <p:cNvPr id="9" name="Content Placeholder 8" descr="Graphical user interface, application, Word&#10;&#10;Description automatically generated">
            <a:extLst>
              <a:ext uri="{FF2B5EF4-FFF2-40B4-BE49-F238E27FC236}">
                <a16:creationId xmlns:a16="http://schemas.microsoft.com/office/drawing/2014/main" id="{9E6020CD-7D39-73A0-28C2-6835332964E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92726" y="1791272"/>
            <a:ext cx="6862701" cy="4150170"/>
          </a:xfrm>
        </p:spPr>
      </p:pic>
      <p:sp>
        <p:nvSpPr>
          <p:cNvPr id="10" name="Content Placeholder 9">
            <a:extLst>
              <a:ext uri="{FF2B5EF4-FFF2-40B4-BE49-F238E27FC236}">
                <a16:creationId xmlns:a16="http://schemas.microsoft.com/office/drawing/2014/main" id="{4B2B74BC-C785-9978-94D3-F0C07968B438}"/>
              </a:ext>
            </a:extLst>
          </p:cNvPr>
          <p:cNvSpPr>
            <a:spLocks noGrp="1"/>
          </p:cNvSpPr>
          <p:nvPr>
            <p:ph sz="half" idx="2"/>
          </p:nvPr>
        </p:nvSpPr>
        <p:spPr>
          <a:xfrm>
            <a:off x="571500" y="1690688"/>
            <a:ext cx="4621226" cy="4351338"/>
          </a:xfrm>
        </p:spPr>
        <p:txBody>
          <a:bodyPr/>
          <a:lstStyle/>
          <a:p>
            <a:pPr marL="457200" indent="-457200">
              <a:buFont typeface="Arial" panose="020B0604020202020204" pitchFamily="34" charset="0"/>
              <a:buChar char="•"/>
            </a:pPr>
            <a:r>
              <a:rPr lang="en-US" dirty="0"/>
              <a:t>ML techniques help customize logbook settings and views, including specification of favorite logbooks</a:t>
            </a:r>
          </a:p>
          <a:p>
            <a:pPr marL="457200" indent="-457200">
              <a:buFont typeface="Arial" panose="020B0604020202020204" pitchFamily="34" charset="0"/>
              <a:buChar char="•"/>
            </a:pPr>
            <a:r>
              <a:rPr lang="en-US" dirty="0"/>
              <a:t>Possibly eliminate the need for manual searching</a:t>
            </a:r>
          </a:p>
          <a:p>
            <a:endParaRPr lang="en-US" dirty="0"/>
          </a:p>
        </p:txBody>
      </p:sp>
      <p:sp>
        <p:nvSpPr>
          <p:cNvPr id="4" name="Slide Number Placeholder 3">
            <a:extLst>
              <a:ext uri="{FF2B5EF4-FFF2-40B4-BE49-F238E27FC236}">
                <a16:creationId xmlns:a16="http://schemas.microsoft.com/office/drawing/2014/main" id="{4B6F3FA2-788E-F139-FDDF-0C46227F078C}"/>
              </a:ext>
            </a:extLst>
          </p:cNvPr>
          <p:cNvSpPr>
            <a:spLocks noGrp="1"/>
          </p:cNvSpPr>
          <p:nvPr>
            <p:ph type="sldNum" sz="quarter" idx="4"/>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244975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FBF1EC-FB04-E28D-9261-4616120646E3}"/>
              </a:ext>
            </a:extLst>
          </p:cNvPr>
          <p:cNvGrpSpPr/>
          <p:nvPr/>
        </p:nvGrpSpPr>
        <p:grpSpPr>
          <a:xfrm>
            <a:off x="10255101" y="104945"/>
            <a:ext cx="1745673" cy="6643254"/>
            <a:chOff x="795645" y="107373"/>
            <a:chExt cx="1745673" cy="6643254"/>
          </a:xfrm>
        </p:grpSpPr>
        <p:grpSp>
          <p:nvGrpSpPr>
            <p:cNvPr id="12" name="Group 11">
              <a:extLst>
                <a:ext uri="{FF2B5EF4-FFF2-40B4-BE49-F238E27FC236}">
                  <a16:creationId xmlns:a16="http://schemas.microsoft.com/office/drawing/2014/main" id="{38E2B066-0BF2-18FD-8560-9C0249C1592E}"/>
                </a:ext>
              </a:extLst>
            </p:cNvPr>
            <p:cNvGrpSpPr/>
            <p:nvPr/>
          </p:nvGrpSpPr>
          <p:grpSpPr>
            <a:xfrm>
              <a:off x="795645" y="107373"/>
              <a:ext cx="1745673" cy="6643254"/>
              <a:chOff x="938150" y="201881"/>
              <a:chExt cx="1793174" cy="7129153"/>
            </a:xfrm>
          </p:grpSpPr>
          <p:sp>
            <p:nvSpPr>
              <p:cNvPr id="7" name="Rounded Rectangle 6">
                <a:extLst>
                  <a:ext uri="{FF2B5EF4-FFF2-40B4-BE49-F238E27FC236}">
                    <a16:creationId xmlns:a16="http://schemas.microsoft.com/office/drawing/2014/main" id="{DC096190-66F6-8687-FE87-02E07BF75C2A}"/>
                  </a:ext>
                </a:extLst>
              </p:cNvPr>
              <p:cNvSpPr/>
              <p:nvPr/>
            </p:nvSpPr>
            <p:spPr>
              <a:xfrm>
                <a:off x="938150" y="201881"/>
                <a:ext cx="1793174" cy="1246909"/>
              </a:xfrm>
              <a:prstGeom prst="round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a:t>Elog</a:t>
                </a:r>
                <a:r>
                  <a:rPr lang="en-US" dirty="0"/>
                  <a:t> </a:t>
                </a:r>
              </a:p>
              <a:p>
                <a:pPr algn="ctr"/>
                <a:r>
                  <a:rPr lang="en-US" dirty="0"/>
                  <a:t>Database</a:t>
                </a:r>
              </a:p>
            </p:txBody>
          </p:sp>
          <p:sp>
            <p:nvSpPr>
              <p:cNvPr id="8" name="Rounded Rectangle 7">
                <a:extLst>
                  <a:ext uri="{FF2B5EF4-FFF2-40B4-BE49-F238E27FC236}">
                    <a16:creationId xmlns:a16="http://schemas.microsoft.com/office/drawing/2014/main" id="{080CC4C8-B0CE-595F-5DB1-0FAE0C3004D8}"/>
                  </a:ext>
                </a:extLst>
              </p:cNvPr>
              <p:cNvSpPr/>
              <p:nvPr/>
            </p:nvSpPr>
            <p:spPr>
              <a:xfrm>
                <a:off x="938150" y="1672442"/>
                <a:ext cx="1793174" cy="1246909"/>
              </a:xfrm>
              <a:prstGeom prst="roundRect">
                <a:avLst/>
              </a:prstGeom>
              <a:ln w="57150">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700" dirty="0"/>
                  <a:t>NLP</a:t>
                </a:r>
              </a:p>
              <a:p>
                <a:pPr algn="ctr"/>
                <a:r>
                  <a:rPr lang="en-US" sz="1700" dirty="0"/>
                  <a:t>Preprocessing</a:t>
                </a:r>
              </a:p>
            </p:txBody>
          </p:sp>
          <p:sp>
            <p:nvSpPr>
              <p:cNvPr id="9" name="Rounded Rectangle 8">
                <a:extLst>
                  <a:ext uri="{FF2B5EF4-FFF2-40B4-BE49-F238E27FC236}">
                    <a16:creationId xmlns:a16="http://schemas.microsoft.com/office/drawing/2014/main" id="{2095B985-84F6-59E3-B73D-292240615EAA}"/>
                  </a:ext>
                </a:extLst>
              </p:cNvPr>
              <p:cNvSpPr/>
              <p:nvPr/>
            </p:nvSpPr>
            <p:spPr>
              <a:xfrm>
                <a:off x="938150" y="3143003"/>
                <a:ext cx="1793174" cy="1246909"/>
              </a:xfrm>
              <a:prstGeom prst="roundRect">
                <a:avLst/>
              </a:prstGeom>
              <a:ln w="57150">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Doc2Vec </a:t>
                </a:r>
              </a:p>
              <a:p>
                <a:pPr algn="ctr"/>
                <a:r>
                  <a:rPr lang="en-US" dirty="0"/>
                  <a:t>Model</a:t>
                </a:r>
              </a:p>
            </p:txBody>
          </p:sp>
          <p:sp>
            <p:nvSpPr>
              <p:cNvPr id="10" name="Rounded Rectangle 9">
                <a:extLst>
                  <a:ext uri="{FF2B5EF4-FFF2-40B4-BE49-F238E27FC236}">
                    <a16:creationId xmlns:a16="http://schemas.microsoft.com/office/drawing/2014/main" id="{83A7C279-D620-8F0F-C6FA-6E46E273082E}"/>
                  </a:ext>
                </a:extLst>
              </p:cNvPr>
              <p:cNvSpPr/>
              <p:nvPr/>
            </p:nvSpPr>
            <p:spPr>
              <a:xfrm>
                <a:off x="938150" y="4613564"/>
                <a:ext cx="1793174" cy="1246909"/>
              </a:xfrm>
              <a:prstGeom prst="roundRect">
                <a:avLst/>
              </a:prstGeom>
              <a:ln w="57150">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Classification</a:t>
                </a:r>
              </a:p>
            </p:txBody>
          </p:sp>
          <p:sp>
            <p:nvSpPr>
              <p:cNvPr id="11" name="Rounded Rectangle 10">
                <a:extLst>
                  <a:ext uri="{FF2B5EF4-FFF2-40B4-BE49-F238E27FC236}">
                    <a16:creationId xmlns:a16="http://schemas.microsoft.com/office/drawing/2014/main" id="{2E6075AF-3313-B72C-CC0E-8B33FDA56F72}"/>
                  </a:ext>
                </a:extLst>
              </p:cNvPr>
              <p:cNvSpPr/>
              <p:nvPr/>
            </p:nvSpPr>
            <p:spPr>
              <a:xfrm>
                <a:off x="938150" y="6084125"/>
                <a:ext cx="1793174" cy="1246909"/>
              </a:xfrm>
              <a:prstGeom prst="roundRect">
                <a:avLst/>
              </a:prstGeom>
              <a:ln w="57150">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Similar </a:t>
                </a:r>
              </a:p>
              <a:p>
                <a:pPr algn="ctr"/>
                <a:r>
                  <a:rPr lang="en-US" dirty="0"/>
                  <a:t>Entries</a:t>
                </a:r>
              </a:p>
            </p:txBody>
          </p:sp>
        </p:grpSp>
        <p:sp>
          <p:nvSpPr>
            <p:cNvPr id="13" name="Down Arrow 12">
              <a:extLst>
                <a:ext uri="{FF2B5EF4-FFF2-40B4-BE49-F238E27FC236}">
                  <a16:creationId xmlns:a16="http://schemas.microsoft.com/office/drawing/2014/main" id="{7A001821-ED12-31A1-9DFF-35F9134BF23D}"/>
                </a:ext>
              </a:extLst>
            </p:cNvPr>
            <p:cNvSpPr/>
            <p:nvPr/>
          </p:nvSpPr>
          <p:spPr>
            <a:xfrm>
              <a:off x="1573478" y="1269297"/>
              <a:ext cx="190006" cy="20840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6EB31791-9C6E-19F6-7AFE-597028E1AB63}"/>
                </a:ext>
              </a:extLst>
            </p:cNvPr>
            <p:cNvSpPr/>
            <p:nvPr/>
          </p:nvSpPr>
          <p:spPr>
            <a:xfrm>
              <a:off x="1573478" y="2639629"/>
              <a:ext cx="190006" cy="20840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36886D8D-78EB-546A-F924-9108FB03ED0F}"/>
                </a:ext>
              </a:extLst>
            </p:cNvPr>
            <p:cNvSpPr/>
            <p:nvPr/>
          </p:nvSpPr>
          <p:spPr>
            <a:xfrm>
              <a:off x="1573478" y="4009961"/>
              <a:ext cx="190006" cy="20840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0F00F041-8CE6-430B-D0FE-C586DBE1D097}"/>
                </a:ext>
              </a:extLst>
            </p:cNvPr>
            <p:cNvSpPr/>
            <p:nvPr/>
          </p:nvSpPr>
          <p:spPr>
            <a:xfrm>
              <a:off x="1573478" y="5373583"/>
              <a:ext cx="190006" cy="20840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7" name="Cloud 16">
            <a:extLst>
              <a:ext uri="{FF2B5EF4-FFF2-40B4-BE49-F238E27FC236}">
                <a16:creationId xmlns:a16="http://schemas.microsoft.com/office/drawing/2014/main" id="{BE9F4C01-CD77-D585-8832-73A8C05E2A7F}"/>
              </a:ext>
            </a:extLst>
          </p:cNvPr>
          <p:cNvSpPr/>
          <p:nvPr/>
        </p:nvSpPr>
        <p:spPr>
          <a:xfrm>
            <a:off x="1706091" y="104945"/>
            <a:ext cx="7813963" cy="1161924"/>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There can be many kinds of </a:t>
            </a:r>
            <a:r>
              <a:rPr lang="en-US" sz="1600" dirty="0" err="1">
                <a:solidFill>
                  <a:schemeClr val="tx1"/>
                </a:solidFill>
              </a:rPr>
              <a:t>elogs</a:t>
            </a:r>
            <a:r>
              <a:rPr lang="en-US" sz="1600" dirty="0">
                <a:solidFill>
                  <a:schemeClr val="tx1"/>
                </a:solidFill>
              </a:rPr>
              <a:t> in the database. Ex: RHIC, Machine Learning, personal </a:t>
            </a:r>
            <a:r>
              <a:rPr lang="en-US" sz="1600" dirty="0" err="1">
                <a:solidFill>
                  <a:schemeClr val="tx1"/>
                </a:solidFill>
              </a:rPr>
              <a:t>elogs</a:t>
            </a:r>
            <a:endParaRPr lang="en-US" sz="1600" dirty="0">
              <a:solidFill>
                <a:schemeClr val="tx1"/>
              </a:solidFill>
            </a:endParaRPr>
          </a:p>
          <a:p>
            <a:pPr algn="ctr"/>
            <a:r>
              <a:rPr lang="en-US" sz="1600" dirty="0">
                <a:solidFill>
                  <a:schemeClr val="tx1"/>
                </a:solidFill>
              </a:rPr>
              <a:t>This assumes we have ALL entries from ALL </a:t>
            </a:r>
            <a:r>
              <a:rPr lang="en-US" sz="1600" dirty="0" err="1">
                <a:solidFill>
                  <a:schemeClr val="tx1"/>
                </a:solidFill>
              </a:rPr>
              <a:t>elogs</a:t>
            </a:r>
            <a:endParaRPr lang="en-US" sz="1600" dirty="0">
              <a:solidFill>
                <a:schemeClr val="tx1"/>
              </a:solidFill>
            </a:endParaRPr>
          </a:p>
        </p:txBody>
      </p:sp>
      <p:sp>
        <p:nvSpPr>
          <p:cNvPr id="18" name="Cloud 17">
            <a:extLst>
              <a:ext uri="{FF2B5EF4-FFF2-40B4-BE49-F238E27FC236}">
                <a16:creationId xmlns:a16="http://schemas.microsoft.com/office/drawing/2014/main" id="{DF276D99-669F-F326-E272-8BA6DD5D0E7D}"/>
              </a:ext>
            </a:extLst>
          </p:cNvPr>
          <p:cNvSpPr/>
          <p:nvPr/>
        </p:nvSpPr>
        <p:spPr>
          <a:xfrm>
            <a:off x="1632855" y="1477705"/>
            <a:ext cx="7813963" cy="1161924"/>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Removes any punctuation, stop words, and empty entries. Tokenize each entry &amp; save this information.</a:t>
            </a:r>
          </a:p>
        </p:txBody>
      </p:sp>
      <p:sp>
        <p:nvSpPr>
          <p:cNvPr id="19" name="Cloud 18">
            <a:extLst>
              <a:ext uri="{FF2B5EF4-FFF2-40B4-BE49-F238E27FC236}">
                <a16:creationId xmlns:a16="http://schemas.microsoft.com/office/drawing/2014/main" id="{AD32BF4D-1D67-99C1-905D-63AF74CD963B}"/>
              </a:ext>
            </a:extLst>
          </p:cNvPr>
          <p:cNvSpPr/>
          <p:nvPr/>
        </p:nvSpPr>
        <p:spPr>
          <a:xfrm>
            <a:off x="1632854" y="2848038"/>
            <a:ext cx="7813963" cy="1161924"/>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Gensim</a:t>
            </a:r>
            <a:r>
              <a:rPr lang="en-US" dirty="0">
                <a:solidFill>
                  <a:schemeClr val="tx1"/>
                </a:solidFill>
              </a:rPr>
              <a:t> Doc2Vec model trains 100 epochs. Returns the top few similar </a:t>
            </a:r>
            <a:r>
              <a:rPr lang="en-US" dirty="0" err="1">
                <a:solidFill>
                  <a:schemeClr val="tx1"/>
                </a:solidFill>
              </a:rPr>
              <a:t>elog</a:t>
            </a:r>
            <a:r>
              <a:rPr lang="en-US" dirty="0">
                <a:solidFill>
                  <a:schemeClr val="tx1"/>
                </a:solidFill>
              </a:rPr>
              <a:t> entries.</a:t>
            </a:r>
          </a:p>
        </p:txBody>
      </p:sp>
      <p:sp>
        <p:nvSpPr>
          <p:cNvPr id="20" name="Cloud 19">
            <a:extLst>
              <a:ext uri="{FF2B5EF4-FFF2-40B4-BE49-F238E27FC236}">
                <a16:creationId xmlns:a16="http://schemas.microsoft.com/office/drawing/2014/main" id="{9D8CA179-839C-7696-7E0F-2A7834B9D231}"/>
              </a:ext>
            </a:extLst>
          </p:cNvPr>
          <p:cNvSpPr/>
          <p:nvPr/>
        </p:nvSpPr>
        <p:spPr>
          <a:xfrm>
            <a:off x="1706091" y="4218371"/>
            <a:ext cx="7813963" cy="1161924"/>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err="1">
                <a:solidFill>
                  <a:schemeClr val="tx1"/>
                </a:solidFill>
              </a:rPr>
              <a:t>SKLearn</a:t>
            </a:r>
            <a:r>
              <a:rPr lang="en-US" sz="1500" dirty="0">
                <a:solidFill>
                  <a:schemeClr val="tx1"/>
                </a:solidFill>
              </a:rPr>
              <a:t> </a:t>
            </a:r>
            <a:r>
              <a:rPr lang="en-US" sz="1500" dirty="0" err="1">
                <a:solidFill>
                  <a:schemeClr val="tx1"/>
                </a:solidFill>
              </a:rPr>
              <a:t>MultinomialNB</a:t>
            </a:r>
            <a:r>
              <a:rPr lang="en-US" sz="1500" dirty="0">
                <a:solidFill>
                  <a:schemeClr val="tx1"/>
                </a:solidFill>
              </a:rPr>
              <a:t> </a:t>
            </a:r>
            <a:r>
              <a:rPr lang="en-US" sz="1500" dirty="0" err="1">
                <a:solidFill>
                  <a:schemeClr val="tx1"/>
                </a:solidFill>
              </a:rPr>
              <a:t>classifer</a:t>
            </a:r>
            <a:r>
              <a:rPr lang="en-US" sz="1500" dirty="0">
                <a:solidFill>
                  <a:schemeClr val="tx1"/>
                </a:solidFill>
              </a:rPr>
              <a:t> predicts any entry’s tag. </a:t>
            </a:r>
          </a:p>
        </p:txBody>
      </p:sp>
      <p:sp>
        <p:nvSpPr>
          <p:cNvPr id="21" name="Cloud 20">
            <a:extLst>
              <a:ext uri="{FF2B5EF4-FFF2-40B4-BE49-F238E27FC236}">
                <a16:creationId xmlns:a16="http://schemas.microsoft.com/office/drawing/2014/main" id="{6383B731-9878-C744-B59F-5BF6E9A5484C}"/>
              </a:ext>
            </a:extLst>
          </p:cNvPr>
          <p:cNvSpPr/>
          <p:nvPr/>
        </p:nvSpPr>
        <p:spPr>
          <a:xfrm>
            <a:off x="1929742" y="5588704"/>
            <a:ext cx="7813963" cy="1161924"/>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 By classifying the similar entries output by the D2V model we can see if any entries are similar by tag. Otherwise, just use the similar entries in order by most similar.</a:t>
            </a:r>
          </a:p>
        </p:txBody>
      </p:sp>
      <p:sp>
        <p:nvSpPr>
          <p:cNvPr id="3" name="Slide Number Placeholder 2">
            <a:extLst>
              <a:ext uri="{FF2B5EF4-FFF2-40B4-BE49-F238E27FC236}">
                <a16:creationId xmlns:a16="http://schemas.microsoft.com/office/drawing/2014/main" id="{98FEB7D5-A9EC-A0C4-EC88-4C86755FD131}"/>
              </a:ext>
            </a:extLst>
          </p:cNvPr>
          <p:cNvSpPr>
            <a:spLocks noGrp="1"/>
          </p:cNvSpPr>
          <p:nvPr>
            <p:ph type="sldNum" sz="quarter" idx="4"/>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127418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66A8-E47C-907F-4FDD-EF333BB1BC66}"/>
              </a:ext>
            </a:extLst>
          </p:cNvPr>
          <p:cNvSpPr>
            <a:spLocks noGrp="1"/>
          </p:cNvSpPr>
          <p:nvPr>
            <p:ph type="ctrTitle"/>
          </p:nvPr>
        </p:nvSpPr>
        <p:spPr/>
        <p:txBody>
          <a:bodyPr/>
          <a:lstStyle/>
          <a:p>
            <a:r>
              <a:rPr lang="en-US" dirty="0"/>
              <a:t>Data Preprocessing</a:t>
            </a:r>
          </a:p>
        </p:txBody>
      </p:sp>
      <p:sp>
        <p:nvSpPr>
          <p:cNvPr id="3" name="Text Placeholder 2">
            <a:extLst>
              <a:ext uri="{FF2B5EF4-FFF2-40B4-BE49-F238E27FC236}">
                <a16:creationId xmlns:a16="http://schemas.microsoft.com/office/drawing/2014/main" id="{FC321CAE-6151-99F1-07ED-3889AF0B291E}"/>
              </a:ext>
            </a:extLst>
          </p:cNvPr>
          <p:cNvSpPr>
            <a:spLocks noGrp="1"/>
          </p:cNvSpPr>
          <p:nvPr>
            <p:ph type="body" sz="quarter" idx="10"/>
          </p:nvPr>
        </p:nvSpPr>
        <p:spPr/>
        <p:txBody>
          <a:bodyPr/>
          <a:lstStyle/>
          <a:p>
            <a:endParaRPr lang="en-US"/>
          </a:p>
        </p:txBody>
      </p:sp>
      <p:sp>
        <p:nvSpPr>
          <p:cNvPr id="4" name="Slide Number Placeholder 3">
            <a:extLst>
              <a:ext uri="{FF2B5EF4-FFF2-40B4-BE49-F238E27FC236}">
                <a16:creationId xmlns:a16="http://schemas.microsoft.com/office/drawing/2014/main" id="{B26FF040-68C8-E413-57FB-D361E1F04587}"/>
              </a:ext>
            </a:extLst>
          </p:cNvPr>
          <p:cNvSpPr>
            <a:spLocks noGrp="1"/>
          </p:cNvSpPr>
          <p:nvPr>
            <p:ph type="sldNum" sz="quarter" idx="4"/>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82793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1FEA-D8C3-9908-0CEA-617C7F30BCBA}"/>
              </a:ext>
            </a:extLst>
          </p:cNvPr>
          <p:cNvSpPr>
            <a:spLocks noGrp="1"/>
          </p:cNvSpPr>
          <p:nvPr>
            <p:ph type="title"/>
          </p:nvPr>
        </p:nvSpPr>
        <p:spPr/>
        <p:txBody>
          <a:bodyPr/>
          <a:lstStyle/>
          <a:p>
            <a:r>
              <a:rPr lang="en-US" dirty="0">
                <a:cs typeface="Calibri Light"/>
              </a:rPr>
              <a:t>Data</a:t>
            </a:r>
            <a:endParaRPr lang="en-US" dirty="0"/>
          </a:p>
        </p:txBody>
      </p:sp>
      <p:pic>
        <p:nvPicPr>
          <p:cNvPr id="4" name="Picture 4" descr="Screenshot from 2022-08-31 08-45-58.png">
            <a:extLst>
              <a:ext uri="{FF2B5EF4-FFF2-40B4-BE49-F238E27FC236}">
                <a16:creationId xmlns:a16="http://schemas.microsoft.com/office/drawing/2014/main" id="{938FCCB4-E830-238F-8544-F342420C3FFE}"/>
              </a:ext>
            </a:extLst>
          </p:cNvPr>
          <p:cNvPicPr>
            <a:picLocks noGrp="1" noChangeAspect="1"/>
          </p:cNvPicPr>
          <p:nvPr>
            <p:ph idx="1"/>
          </p:nvPr>
        </p:nvPicPr>
        <p:blipFill rotWithShape="1">
          <a:blip r:embed="rId2"/>
          <a:srcRect l="63305" t="46536" r="19343" b="38027"/>
          <a:stretch/>
        </p:blipFill>
        <p:spPr>
          <a:xfrm>
            <a:off x="1184335" y="1583810"/>
            <a:ext cx="9823329" cy="2460961"/>
          </a:xfrm>
        </p:spPr>
      </p:pic>
      <p:sp>
        <p:nvSpPr>
          <p:cNvPr id="5" name="Content Placeholder 2">
            <a:extLst>
              <a:ext uri="{FF2B5EF4-FFF2-40B4-BE49-F238E27FC236}">
                <a16:creationId xmlns:a16="http://schemas.microsoft.com/office/drawing/2014/main" id="{421D3567-183C-BCDE-90CF-6BA71C7C4695}"/>
              </a:ext>
            </a:extLst>
          </p:cNvPr>
          <p:cNvSpPr txBox="1">
            <a:spLocks/>
          </p:cNvSpPr>
          <p:nvPr/>
        </p:nvSpPr>
        <p:spPr>
          <a:xfrm>
            <a:off x="838199" y="4360683"/>
            <a:ext cx="10515600" cy="21321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en-US" dirty="0">
                <a:cs typeface="Calibri"/>
              </a:rPr>
              <a:t>The database includes whether entries are a comment, what book they are in, and time entered</a:t>
            </a:r>
          </a:p>
          <a:p>
            <a:pPr marL="285750" indent="-285750">
              <a:buFont typeface="Arial"/>
              <a:buChar char="•"/>
            </a:pPr>
            <a:r>
              <a:rPr lang="en-US" dirty="0">
                <a:cs typeface="Calibri"/>
              </a:rPr>
              <a:t>All </a:t>
            </a:r>
            <a:r>
              <a:rPr lang="en-US" dirty="0" err="1">
                <a:cs typeface="Calibri"/>
              </a:rPr>
              <a:t>elog</a:t>
            </a:r>
            <a:r>
              <a:rPr lang="en-US" dirty="0">
                <a:cs typeface="Calibri"/>
              </a:rPr>
              <a:t> data is stored in a MySQL database</a:t>
            </a:r>
            <a:endParaRPr lang="en-US" dirty="0"/>
          </a:p>
        </p:txBody>
      </p:sp>
      <p:sp>
        <p:nvSpPr>
          <p:cNvPr id="3" name="Slide Number Placeholder 2">
            <a:extLst>
              <a:ext uri="{FF2B5EF4-FFF2-40B4-BE49-F238E27FC236}">
                <a16:creationId xmlns:a16="http://schemas.microsoft.com/office/drawing/2014/main" id="{28459795-F78D-5A60-BD86-BF9801EE1344}"/>
              </a:ext>
            </a:extLst>
          </p:cNvPr>
          <p:cNvSpPr>
            <a:spLocks noGrp="1"/>
          </p:cNvSpPr>
          <p:nvPr>
            <p:ph type="sldNum" sz="quarter" idx="4"/>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2399300760"/>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Widescreen_Compressed_060121" id="{12E83E08-87E0-F644-89EB-87DEB220AE0B}" vid="{EBE5DD67-AF26-1345-A97E-9F8C3AF25A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bnl_ppt_template_2021_widescreen_compressed</Template>
  <TotalTime>4147</TotalTime>
  <Words>1508</Words>
  <Application>Microsoft Macintosh PowerPoint</Application>
  <PresentationFormat>Widescreen</PresentationFormat>
  <Paragraphs>234</Paragraphs>
  <Slides>30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Courier New</vt:lpstr>
      <vt:lpstr>Lucida Console</vt:lpstr>
      <vt:lpstr>Simplified Arabic Fixed</vt:lpstr>
      <vt:lpstr>Slack-Lato</vt:lpstr>
      <vt:lpstr>Wingdings</vt:lpstr>
      <vt:lpstr>BNL</vt:lpstr>
      <vt:lpstr>Application of Natural Language Processing on Electronic Logbooks (Elog)</vt:lpstr>
      <vt:lpstr>Outline</vt:lpstr>
      <vt:lpstr>Overview</vt:lpstr>
      <vt:lpstr>What is the elog system?</vt:lpstr>
      <vt:lpstr>Motivation</vt:lpstr>
      <vt:lpstr>Motivation</vt:lpstr>
      <vt:lpstr>PowerPoint Presentation</vt:lpstr>
      <vt:lpstr>Data Preprocessing</vt:lpstr>
      <vt:lpstr>Data</vt:lpstr>
      <vt:lpstr>Data Preprocessing</vt:lpstr>
      <vt:lpstr>Data Preprocessing </vt:lpstr>
      <vt:lpstr>Data Preprocessing</vt:lpstr>
      <vt:lpstr> Common Elog Words (before preprocessing)</vt:lpstr>
      <vt:lpstr>Common Elog Words (after preprocessing)</vt:lpstr>
      <vt:lpstr>Elog Entry Similarity</vt:lpstr>
      <vt:lpstr>Why Word2Vec?</vt:lpstr>
      <vt:lpstr>Doc2Vec</vt:lpstr>
      <vt:lpstr>Doc2Vec</vt:lpstr>
      <vt:lpstr>Doc2Vec </vt:lpstr>
      <vt:lpstr>Similar by Words and Most Similar</vt:lpstr>
      <vt:lpstr>Similar Documents</vt:lpstr>
      <vt:lpstr>Classification</vt:lpstr>
      <vt:lpstr>Metrics</vt:lpstr>
      <vt:lpstr>Multiclass Classifier</vt:lpstr>
      <vt:lpstr>Multinomial Naïve Bayes</vt:lpstr>
      <vt:lpstr>Classification Example</vt:lpstr>
      <vt:lpstr>Workflow, Summary &amp; Future Work</vt:lpstr>
      <vt:lpstr>Workflow</vt:lpstr>
      <vt:lpstr>Future 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Maldonado, Jennefer</cp:lastModifiedBy>
  <cp:revision>36</cp:revision>
  <dcterms:created xsi:type="dcterms:W3CDTF">2022-08-31T12:38:36Z</dcterms:created>
  <dcterms:modified xsi:type="dcterms:W3CDTF">2022-11-01T18:22:01Z</dcterms:modified>
</cp:coreProperties>
</file>