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3" r:id="rId1"/>
  </p:sldMasterIdLst>
  <p:notesMasterIdLst>
    <p:notesMasterId r:id="rId24"/>
  </p:notesMasterIdLst>
  <p:sldIdLst>
    <p:sldId id="256" r:id="rId2"/>
    <p:sldId id="269" r:id="rId3"/>
    <p:sldId id="270" r:id="rId4"/>
    <p:sldId id="289" r:id="rId5"/>
    <p:sldId id="286" r:id="rId6"/>
    <p:sldId id="261" r:id="rId7"/>
    <p:sldId id="268" r:id="rId8"/>
    <p:sldId id="280" r:id="rId9"/>
    <p:sldId id="281" r:id="rId10"/>
    <p:sldId id="264" r:id="rId11"/>
    <p:sldId id="267" r:id="rId12"/>
    <p:sldId id="294" r:id="rId13"/>
    <p:sldId id="299" r:id="rId14"/>
    <p:sldId id="295" r:id="rId15"/>
    <p:sldId id="300" r:id="rId16"/>
    <p:sldId id="301" r:id="rId17"/>
    <p:sldId id="297" r:id="rId18"/>
    <p:sldId id="302" r:id="rId19"/>
    <p:sldId id="298" r:id="rId20"/>
    <p:sldId id="288" r:id="rId21"/>
    <p:sldId id="283" r:id="rId22"/>
    <p:sldId id="278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FDF"/>
    <a:srgbClr val="FF9E1B"/>
    <a:srgbClr val="ED7D31"/>
    <a:srgbClr val="0432FF"/>
    <a:srgbClr val="6AA93F"/>
    <a:srgbClr val="FF3B3B"/>
    <a:srgbClr val="7596D3"/>
    <a:srgbClr val="D3E5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2128" autoAdjust="0"/>
  </p:normalViewPr>
  <p:slideViewPr>
    <p:cSldViewPr snapToGrid="0">
      <p:cViewPr varScale="1">
        <p:scale>
          <a:sx n="80" d="100"/>
          <a:sy n="80" d="100"/>
        </p:scale>
        <p:origin x="78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81AC48-AFF0-4E23-BE85-7BFBB1D97F02}" type="datetimeFigureOut">
              <a:rPr lang="en-GB" smtClean="0"/>
              <a:t>03/11/2022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F30A51-3EB4-41C8-B4C5-FAE64B56629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0547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1200" dirty="0"/>
              <a:t>Wiggler and undulator generate different synchrotron radiation spectra, but are essentially the same as far as beam dynamics are concerned.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30A51-3EB4-41C8-B4C5-FAE64B566295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7659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 the ideal case, a perfectly tuned undulator always has a first field integral equal to zero. But due to inhomogeneities in the materials and imperfections, field integral changes during gap movements can never be avoided for real-life devices.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30A51-3EB4-41C8-B4C5-FAE64B566295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39241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30A51-3EB4-41C8-B4C5-FAE64B566295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7164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30A51-3EB4-41C8-B4C5-FAE64B566295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2338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Acquire training data by scanning operational IDs in a quasi-randomized fashion (favouring operational gap range) ➔ train the NN.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30A51-3EB4-41C8-B4C5-FAE64B566295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7292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30A51-3EB4-41C8-B4C5-FAE64B566295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17716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30A51-3EB4-41C8-B4C5-FAE64B566295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28791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30A51-3EB4-41C8-B4C5-FAE64B566295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830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06E85-EA79-4A37-9F86-75CCA6C180BB}" type="datetime1">
              <a:rPr lang="en-GB" smtClean="0"/>
              <a:t>03/11/2022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A5044-6947-4AA9-839D-B027F2A4832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9081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E8402-0236-467B-B315-057A6FDD3A71}" type="datetime1">
              <a:rPr lang="en-GB" smtClean="0"/>
              <a:t>03/11/2022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A5044-6947-4AA9-839D-B027F2A4832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2636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5BD47-D09C-4B3B-9E13-B9E124310DCB}" type="datetime1">
              <a:rPr lang="en-GB" smtClean="0"/>
              <a:t>03/11/2022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A5044-6947-4AA9-839D-B027F2A4832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1344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40327-8D86-4849-BEDA-2609F8AE772A}" type="datetime1">
              <a:rPr lang="en-GB" smtClean="0"/>
              <a:t>03/11/2022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A5044-6947-4AA9-839D-B027F2A4832E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2" name="Grafik 7">
            <a:extLst>
              <a:ext uri="{FF2B5EF4-FFF2-40B4-BE49-F238E27FC236}">
                <a16:creationId xmlns:a16="http://schemas.microsoft.com/office/drawing/2014/main" id="{80CE7E14-2AF6-4C06-A9F8-B8A2137549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123" y="5510592"/>
            <a:ext cx="1374041" cy="121088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A032F8E-FF2A-4E82-96D1-AD19C109FFAD}"/>
              </a:ext>
            </a:extLst>
          </p:cNvPr>
          <p:cNvSpPr txBox="1">
            <a:spLocks/>
          </p:cNvSpPr>
          <p:nvPr userDrawn="1"/>
        </p:nvSpPr>
        <p:spPr>
          <a:xfrm>
            <a:off x="723899" y="1069186"/>
            <a:ext cx="11137900" cy="185525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9FDF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CBF4B729-7D22-4102-BA63-7F44D89703B9}"/>
              </a:ext>
            </a:extLst>
          </p:cNvPr>
          <p:cNvSpPr txBox="1">
            <a:spLocks/>
          </p:cNvSpPr>
          <p:nvPr userDrawn="1"/>
        </p:nvSpPr>
        <p:spPr>
          <a:xfrm>
            <a:off x="723899" y="3416793"/>
            <a:ext cx="11137900" cy="15257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tabLst>
                <a:tab pos="361950" algn="l"/>
              </a:tabLst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>
                <a:tab pos="361950" algn="l"/>
              </a:tabLst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18F1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6" name="Grafik 6">
            <a:extLst>
              <a:ext uri="{FF2B5EF4-FFF2-40B4-BE49-F238E27FC236}">
                <a16:creationId xmlns:a16="http://schemas.microsoft.com/office/drawing/2014/main" id="{4B065DFC-ED88-480E-A0BD-1AB9EDA9DD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99" y="6356350"/>
            <a:ext cx="5149030" cy="28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96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3">
            <a:extLst>
              <a:ext uri="{FF2B5EF4-FFF2-40B4-BE49-F238E27FC236}">
                <a16:creationId xmlns:a16="http://schemas.microsoft.com/office/drawing/2014/main" id="{ABAEA097-C62D-4644-804E-0D77F2CA62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9" y="4587875"/>
            <a:ext cx="6000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4">
            <a:extLst>
              <a:ext uri="{FF2B5EF4-FFF2-40B4-BE49-F238E27FC236}">
                <a16:creationId xmlns:a16="http://schemas.microsoft.com/office/drawing/2014/main" id="{77E3FD1B-6593-4090-ABA1-205A845E276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95288" y="3979863"/>
            <a:ext cx="4572000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0000"/>
              </a:lnSpc>
              <a:defRPr/>
            </a:pPr>
            <a:r>
              <a:rPr lang="de-DE" altLang="de-DE" sz="1350" b="1" dirty="0">
                <a:cs typeface="Arial" charset="0"/>
              </a:rPr>
              <a:t>Contact</a:t>
            </a:r>
          </a:p>
        </p:txBody>
      </p:sp>
      <p:sp>
        <p:nvSpPr>
          <p:cNvPr id="5" name="Rechteck 5">
            <a:extLst>
              <a:ext uri="{FF2B5EF4-FFF2-40B4-BE49-F238E27FC236}">
                <a16:creationId xmlns:a16="http://schemas.microsoft.com/office/drawing/2014/main" id="{00E2D823-8C64-4C8E-B782-C7087DFD877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95289" y="4516440"/>
            <a:ext cx="2700337" cy="190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tabLst>
                <a:tab pos="71596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tabLst>
                <a:tab pos="71596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tabLst>
                <a:tab pos="71596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tabLst>
                <a:tab pos="71596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tabLst>
                <a:tab pos="71596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1596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1596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1596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1596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de-DE" altLang="de-DE" sz="1350" dirty="0">
                <a:cs typeface="Arial" charset="0"/>
              </a:rPr>
              <a:t>	Deutsches 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de-DE" altLang="de-DE" sz="1350" dirty="0">
                <a:cs typeface="Arial" charset="0"/>
              </a:rPr>
              <a:t>Elektronen-Synchrotron</a:t>
            </a:r>
          </a:p>
          <a:p>
            <a:pPr eaLnBrk="1" hangingPunct="1">
              <a:lnSpc>
                <a:spcPct val="120000"/>
              </a:lnSpc>
              <a:defRPr/>
            </a:pPr>
            <a:endParaRPr lang="de-DE" altLang="de-DE" sz="1350" dirty="0">
              <a:cs typeface="Arial" charset="0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de-DE" altLang="de-DE" sz="1350" dirty="0">
                <a:cs typeface="Arial" charset="0"/>
              </a:rPr>
              <a:t>www.desy.de</a:t>
            </a:r>
          </a:p>
        </p:txBody>
      </p:sp>
      <p:sp>
        <p:nvSpPr>
          <p:cNvPr id="7" name="Textplatzhalter 7">
            <a:extLst/>
          </p:cNvPr>
          <p:cNvSpPr>
            <a:spLocks noGrp="1"/>
          </p:cNvSpPr>
          <p:nvPr>
            <p:ph type="body" sz="quarter" idx="10"/>
          </p:nvPr>
        </p:nvSpPr>
        <p:spPr>
          <a:xfrm>
            <a:off x="3599892" y="4516739"/>
            <a:ext cx="5148821" cy="189993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/>
            </a:lvl1pPr>
            <a:lvl2pPr marL="271463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9957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BABC7-631A-404E-A90C-74D957BAF8B3}" type="datetime1">
              <a:rPr lang="en-GB" smtClean="0"/>
              <a:t>03/11/2022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A5044-6947-4AA9-839D-B027F2A4832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7607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5FBE1-2B13-478C-8155-5E6C9D0B6B6A}" type="datetime1">
              <a:rPr lang="en-GB" smtClean="0"/>
              <a:t>03/11/2022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A5044-6947-4AA9-839D-B027F2A4832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8734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626A9-BABD-44C9-B219-853D43C8B7E5}" type="datetime1">
              <a:rPr lang="en-GB" smtClean="0"/>
              <a:t>03/11/2022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A5044-6947-4AA9-839D-B027F2A4832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9426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D4CD-709A-4D15-AE41-3627165D1356}" type="datetime1">
              <a:rPr lang="en-GB" smtClean="0"/>
              <a:t>03/11/2022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A5044-6947-4AA9-839D-B027F2A4832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0386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2A69-8707-4D18-829B-3B53FE46A8A0}" type="datetime1">
              <a:rPr lang="en-GB" smtClean="0"/>
              <a:t>03/11/2022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A5044-6947-4AA9-839D-B027F2A4832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7792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978F-5E31-4CF2-8D8B-421BACF1506B}" type="datetime1">
              <a:rPr lang="en-GB" smtClean="0"/>
              <a:t>03/11/2022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A5044-6947-4AA9-839D-B027F2A4832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6143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A34FC-A644-42DC-9B62-2FF71CCDFC1B}" type="datetime1">
              <a:rPr lang="en-GB" smtClean="0"/>
              <a:t>03/11/2022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A5044-6947-4AA9-839D-B027F2A4832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0274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E324A-8420-446B-BB87-1E65EC76D029}" type="datetime1">
              <a:rPr lang="en-GB" smtClean="0"/>
              <a:t>03/11/2022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A5044-6947-4AA9-839D-B027F2A4832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9473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0D6BF-B4B6-412B-A814-7C1B66DF2758}" type="datetime1">
              <a:rPr lang="en-GB" smtClean="0"/>
              <a:t>03/11/2022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AA5044-6947-4AA9-839D-B027F2A4832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5417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6.gif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6.gif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6.gif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078FC90-C5D1-4ED8-943C-E868A7EB4F3D}"/>
              </a:ext>
            </a:extLst>
          </p:cNvPr>
          <p:cNvSpPr/>
          <p:nvPr/>
        </p:nvSpPr>
        <p:spPr>
          <a:xfrm>
            <a:off x="2179983" y="1103372"/>
            <a:ext cx="5641450" cy="20590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10000"/>
              </a:lnSpc>
              <a:spcAft>
                <a:spcPts val="1200"/>
              </a:spcAft>
              <a:tabLst>
                <a:tab pos="361950" algn="l"/>
              </a:tabLst>
              <a:defRPr/>
            </a:pPr>
            <a:r>
              <a:rPr lang="en-GB" sz="4000" dirty="0">
                <a:solidFill>
                  <a:srgbClr val="009FDF"/>
                </a:solidFill>
                <a:latin typeface="DesySans Office Cn Medium" panose="020B0706040000020003" pitchFamily="34" charset="0"/>
              </a:rPr>
              <a:t>Machine Learning-based ID gap compensation scheme for PETRA III </a:t>
            </a:r>
            <a:endParaRPr lang="en-US" sz="4000" b="1" dirty="0">
              <a:solidFill>
                <a:srgbClr val="009FDF"/>
              </a:solidFill>
              <a:latin typeface="DesySans Office Cn Medium" panose="020B07060400000200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527D12-5BEC-4C2F-979F-0C0B929EC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4C63E3-6619-4496-B45D-7718B1C2A878}"/>
              </a:ext>
            </a:extLst>
          </p:cNvPr>
          <p:cNvSpPr/>
          <p:nvPr/>
        </p:nvSpPr>
        <p:spPr>
          <a:xfrm>
            <a:off x="2343150" y="3963085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dirty="0"/>
              <a:t>3rd ICFA Beam Dynamics Mini-Workshop on </a:t>
            </a:r>
          </a:p>
          <a:p>
            <a:r>
              <a:rPr lang="en-GB" sz="2000" dirty="0"/>
              <a:t>Machine Learning Applications for Particle Accelerators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372B9A-B75F-4660-AEDF-0E20F4534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725" y="3710330"/>
            <a:ext cx="1276355" cy="121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299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D301AB-19F3-46A4-95A8-CC5C9535C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729" y="756813"/>
            <a:ext cx="7754407" cy="3263504"/>
          </a:xfrm>
        </p:spPr>
        <p:txBody>
          <a:bodyPr>
            <a:normAutofit/>
          </a:bodyPr>
          <a:lstStyle/>
          <a:p>
            <a:r>
              <a:rPr lang="en-GB" sz="1800" dirty="0"/>
              <a:t>The NN takes as input a vector containing the ID gap sizes and gives as output the predicted orbit at the location of each BPM.</a:t>
            </a:r>
          </a:p>
          <a:p>
            <a:r>
              <a:rPr lang="en-GB" sz="1800" dirty="0"/>
              <a:t>The different model are trained on 80% of the measurements took in July and validated vs the remaining 20%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34F704-D0A5-43D3-A1AF-ECF85A9377F3}"/>
              </a:ext>
            </a:extLst>
          </p:cNvPr>
          <p:cNvGrpSpPr/>
          <p:nvPr/>
        </p:nvGrpSpPr>
        <p:grpSpPr>
          <a:xfrm>
            <a:off x="1875727" y="2010274"/>
            <a:ext cx="6750409" cy="2020189"/>
            <a:chOff x="1043491" y="1938714"/>
            <a:chExt cx="5436822" cy="166375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C962E05-1050-4FA0-80C5-67A80036C4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6414" y="1938714"/>
              <a:ext cx="4109570" cy="1663757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9ED4716-B0C4-487C-8310-CFE9D0E514C4}"/>
                </a:ext>
              </a:extLst>
            </p:cNvPr>
            <p:cNvSpPr/>
            <p:nvPr/>
          </p:nvSpPr>
          <p:spPr>
            <a:xfrm>
              <a:off x="1459008" y="2302813"/>
              <a:ext cx="289112" cy="8337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35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DF9262D-71D6-46CD-AFFA-972D13C2C8F2}"/>
                </a:ext>
              </a:extLst>
            </p:cNvPr>
            <p:cNvSpPr/>
            <p:nvPr/>
          </p:nvSpPr>
          <p:spPr>
            <a:xfrm>
              <a:off x="5454278" y="2244406"/>
              <a:ext cx="289112" cy="8337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350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1627008-4894-47FF-B7DD-CEDC4A898111}"/>
                </a:ext>
              </a:extLst>
            </p:cNvPr>
            <p:cNvSpPr/>
            <p:nvPr/>
          </p:nvSpPr>
          <p:spPr>
            <a:xfrm>
              <a:off x="5127553" y="1976255"/>
              <a:ext cx="243305" cy="240952"/>
            </a:xfrm>
            <a:prstGeom prst="ellipse">
              <a:avLst/>
            </a:prstGeom>
            <a:noFill/>
            <a:ln>
              <a:solidFill>
                <a:srgbClr val="6AA9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350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B8A6D6F-CC9E-4687-907B-E34D7A7961F7}"/>
                </a:ext>
              </a:extLst>
            </p:cNvPr>
            <p:cNvSpPr/>
            <p:nvPr/>
          </p:nvSpPr>
          <p:spPr>
            <a:xfrm>
              <a:off x="5127553" y="2268786"/>
              <a:ext cx="243305" cy="240952"/>
            </a:xfrm>
            <a:prstGeom prst="ellipse">
              <a:avLst/>
            </a:prstGeom>
            <a:noFill/>
            <a:ln>
              <a:solidFill>
                <a:srgbClr val="6AA9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350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51CC7CF-F25E-4A0D-9BD5-4804282FE6EF}"/>
                </a:ext>
              </a:extLst>
            </p:cNvPr>
            <p:cNvSpPr/>
            <p:nvPr/>
          </p:nvSpPr>
          <p:spPr>
            <a:xfrm>
              <a:off x="5122237" y="2851035"/>
              <a:ext cx="251279" cy="239831"/>
            </a:xfrm>
            <a:prstGeom prst="ellipse">
              <a:avLst/>
            </a:prstGeom>
            <a:noFill/>
            <a:ln>
              <a:solidFill>
                <a:srgbClr val="6AA9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350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B05565B-9D9B-4020-89AD-F831D202B1C0}"/>
                </a:ext>
              </a:extLst>
            </p:cNvPr>
            <p:cNvSpPr/>
            <p:nvPr/>
          </p:nvSpPr>
          <p:spPr>
            <a:xfrm>
              <a:off x="5124895" y="3140752"/>
              <a:ext cx="251279" cy="239831"/>
            </a:xfrm>
            <a:prstGeom prst="ellipse">
              <a:avLst/>
            </a:prstGeom>
            <a:noFill/>
            <a:ln>
              <a:solidFill>
                <a:srgbClr val="6AA9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350" dirty="0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3360AFB-83E3-4CFB-B650-8C76F4C665E8}"/>
                </a:ext>
              </a:extLst>
            </p:cNvPr>
            <p:cNvCxnSpPr>
              <a:cxnSpLocks/>
              <a:endCxn id="9" idx="2"/>
            </p:cNvCxnSpPr>
            <p:nvPr/>
          </p:nvCxnSpPr>
          <p:spPr>
            <a:xfrm flipV="1">
              <a:off x="4561278" y="2096729"/>
              <a:ext cx="566275" cy="52377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363A4C64-499A-4212-9A82-E942E75EC070}"/>
                </a:ext>
              </a:extLst>
            </p:cNvPr>
            <p:cNvCxnSpPr>
              <a:cxnSpLocks/>
              <a:endCxn id="11" idx="2"/>
            </p:cNvCxnSpPr>
            <p:nvPr/>
          </p:nvCxnSpPr>
          <p:spPr>
            <a:xfrm>
              <a:off x="4561278" y="2149108"/>
              <a:ext cx="566275" cy="240155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CFC3B883-CBC4-4FE7-A348-B31A69C6853A}"/>
                </a:ext>
              </a:extLst>
            </p:cNvPr>
            <p:cNvCxnSpPr>
              <a:cxnSpLocks/>
            </p:cNvCxnSpPr>
            <p:nvPr/>
          </p:nvCxnSpPr>
          <p:spPr>
            <a:xfrm>
              <a:off x="4561278" y="2149108"/>
              <a:ext cx="558301" cy="819587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20208345-8D04-4205-BA6D-F27EDEBCDFF1}"/>
                </a:ext>
              </a:extLst>
            </p:cNvPr>
            <p:cNvCxnSpPr>
              <a:cxnSpLocks/>
              <a:endCxn id="14" idx="2"/>
            </p:cNvCxnSpPr>
            <p:nvPr/>
          </p:nvCxnSpPr>
          <p:spPr>
            <a:xfrm>
              <a:off x="4566594" y="2158578"/>
              <a:ext cx="558301" cy="1102088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10957C2F-1B46-4CA3-9E73-6F17AAF4C2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61278" y="2381276"/>
              <a:ext cx="566275" cy="109129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AE23B53E-FD41-4D8F-8771-DDBFE1363068}"/>
                </a:ext>
              </a:extLst>
            </p:cNvPr>
            <p:cNvCxnSpPr>
              <a:cxnSpLocks/>
              <a:endCxn id="9" idx="2"/>
            </p:cNvCxnSpPr>
            <p:nvPr/>
          </p:nvCxnSpPr>
          <p:spPr>
            <a:xfrm flipV="1">
              <a:off x="4554086" y="2096730"/>
              <a:ext cx="573465" cy="38999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F6C6BADF-BC47-4CB3-BCDC-3F680BBCECBA}"/>
                </a:ext>
              </a:extLst>
            </p:cNvPr>
            <p:cNvCxnSpPr>
              <a:cxnSpLocks/>
              <a:endCxn id="13" idx="2"/>
            </p:cNvCxnSpPr>
            <p:nvPr/>
          </p:nvCxnSpPr>
          <p:spPr>
            <a:xfrm>
              <a:off x="4548770" y="2486370"/>
              <a:ext cx="573465" cy="48458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DCDB03D6-F794-434F-8BA6-B493EBECBB69}"/>
                </a:ext>
              </a:extLst>
            </p:cNvPr>
            <p:cNvCxnSpPr>
              <a:cxnSpLocks/>
              <a:endCxn id="14" idx="2"/>
            </p:cNvCxnSpPr>
            <p:nvPr/>
          </p:nvCxnSpPr>
          <p:spPr>
            <a:xfrm>
              <a:off x="4559402" y="2494356"/>
              <a:ext cx="565491" cy="76631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93BFC399-BCF0-4B03-ACFB-9D13EB1362B6}"/>
                </a:ext>
              </a:extLst>
            </p:cNvPr>
            <p:cNvCxnSpPr>
              <a:cxnSpLocks/>
              <a:endCxn id="14" idx="2"/>
            </p:cNvCxnSpPr>
            <p:nvPr/>
          </p:nvCxnSpPr>
          <p:spPr>
            <a:xfrm>
              <a:off x="4562693" y="2837346"/>
              <a:ext cx="562200" cy="423318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44B13715-825B-4073-9770-4A1770BBD6F8}"/>
                </a:ext>
              </a:extLst>
            </p:cNvPr>
            <p:cNvCxnSpPr>
              <a:cxnSpLocks/>
              <a:endCxn id="13" idx="2"/>
            </p:cNvCxnSpPr>
            <p:nvPr/>
          </p:nvCxnSpPr>
          <p:spPr>
            <a:xfrm>
              <a:off x="4544999" y="2833790"/>
              <a:ext cx="577238" cy="137157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AC4FA903-0D8F-4278-9453-AAECDDA1EEEF}"/>
                </a:ext>
              </a:extLst>
            </p:cNvPr>
            <p:cNvCxnSpPr>
              <a:cxnSpLocks/>
              <a:endCxn id="11" idx="2"/>
            </p:cNvCxnSpPr>
            <p:nvPr/>
          </p:nvCxnSpPr>
          <p:spPr>
            <a:xfrm flipV="1">
              <a:off x="4554086" y="2389262"/>
              <a:ext cx="573465" cy="439796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91A9CA5C-ED05-43EA-B39F-715890A97096}"/>
                </a:ext>
              </a:extLst>
            </p:cNvPr>
            <p:cNvCxnSpPr>
              <a:cxnSpLocks/>
              <a:endCxn id="9" idx="2"/>
            </p:cNvCxnSpPr>
            <p:nvPr/>
          </p:nvCxnSpPr>
          <p:spPr>
            <a:xfrm flipV="1">
              <a:off x="4549403" y="2096730"/>
              <a:ext cx="578148" cy="740618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EB6EC1BA-FCC6-4AEE-9CC0-B8629A1B93A0}"/>
                </a:ext>
              </a:extLst>
            </p:cNvPr>
            <p:cNvCxnSpPr>
              <a:cxnSpLocks/>
              <a:endCxn id="9" idx="2"/>
            </p:cNvCxnSpPr>
            <p:nvPr/>
          </p:nvCxnSpPr>
          <p:spPr>
            <a:xfrm flipV="1">
              <a:off x="4549403" y="2096729"/>
              <a:ext cx="578148" cy="1080054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004032DF-F7FB-43D0-A309-1FBCBB43B71B}"/>
                </a:ext>
              </a:extLst>
            </p:cNvPr>
            <p:cNvCxnSpPr>
              <a:cxnSpLocks/>
              <a:endCxn id="11" idx="2"/>
            </p:cNvCxnSpPr>
            <p:nvPr/>
          </p:nvCxnSpPr>
          <p:spPr>
            <a:xfrm flipV="1">
              <a:off x="4549403" y="2389263"/>
              <a:ext cx="578148" cy="786329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6E124E12-F078-4906-A8AE-8D63D229D27D}"/>
                </a:ext>
              </a:extLst>
            </p:cNvPr>
            <p:cNvCxnSpPr>
              <a:cxnSpLocks/>
              <a:endCxn id="13" idx="2"/>
            </p:cNvCxnSpPr>
            <p:nvPr/>
          </p:nvCxnSpPr>
          <p:spPr>
            <a:xfrm flipV="1">
              <a:off x="4544087" y="2970949"/>
              <a:ext cx="578148" cy="209789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2EB5924A-DC71-4396-979E-19A1ED98C394}"/>
                </a:ext>
              </a:extLst>
            </p:cNvPr>
            <p:cNvCxnSpPr>
              <a:cxnSpLocks/>
              <a:endCxn id="14" idx="2"/>
            </p:cNvCxnSpPr>
            <p:nvPr/>
          </p:nvCxnSpPr>
          <p:spPr>
            <a:xfrm>
              <a:off x="4546745" y="3179040"/>
              <a:ext cx="578148" cy="81626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101" name="TextBox 4100">
              <a:extLst>
                <a:ext uri="{FF2B5EF4-FFF2-40B4-BE49-F238E27FC236}">
                  <a16:creationId xmlns:a16="http://schemas.microsoft.com/office/drawing/2014/main" id="{56B32E4E-84B0-47AE-AE65-71BD59A3327F}"/>
                </a:ext>
              </a:extLst>
            </p:cNvPr>
            <p:cNvSpPr txBox="1"/>
            <p:nvPr/>
          </p:nvSpPr>
          <p:spPr>
            <a:xfrm>
              <a:off x="1043491" y="2418886"/>
              <a:ext cx="722684" cy="304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FF3B3B"/>
                  </a:solidFill>
                </a:rPr>
                <a:t>ID gaps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6BBE1971-8E27-4291-9319-F8ABD13BFBB0}"/>
                </a:ext>
              </a:extLst>
            </p:cNvPr>
            <p:cNvSpPr txBox="1"/>
            <p:nvPr/>
          </p:nvSpPr>
          <p:spPr>
            <a:xfrm>
              <a:off x="5496949" y="2392765"/>
              <a:ext cx="983364" cy="532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6AA93F"/>
                  </a:solidFill>
                </a:rPr>
                <a:t>Closed Orbit </a:t>
              </a:r>
            </a:p>
          </p:txBody>
        </p:sp>
      </p:grpSp>
      <p:sp>
        <p:nvSpPr>
          <p:cNvPr id="4102" name="Rectangle 4101">
            <a:extLst>
              <a:ext uri="{FF2B5EF4-FFF2-40B4-BE49-F238E27FC236}">
                <a16:creationId xmlns:a16="http://schemas.microsoft.com/office/drawing/2014/main" id="{29A69F07-64A0-40C0-932E-CD20C42DCA94}"/>
              </a:ext>
            </a:extLst>
          </p:cNvPr>
          <p:cNvSpPr/>
          <p:nvPr/>
        </p:nvSpPr>
        <p:spPr>
          <a:xfrm>
            <a:off x="2474191" y="3785817"/>
            <a:ext cx="5938519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FF3B3B"/>
                </a:solidFill>
                <a:latin typeface="Arial" panose="020B0604020202020204" pitchFamily="34" charset="0"/>
              </a:rPr>
              <a:t>Input Layer</a:t>
            </a:r>
            <a:r>
              <a:rPr lang="en-GB" sz="1200" dirty="0">
                <a:latin typeface="Arial" panose="020B0604020202020204" pitchFamily="34" charset="0"/>
              </a:rPr>
              <a:t>: 		</a:t>
            </a:r>
            <a:r>
              <a:rPr lang="en-GB" sz="1200" dirty="0">
                <a:solidFill>
                  <a:srgbClr val="7596D3"/>
                </a:solidFill>
                <a:latin typeface="Arial" panose="020B0604020202020204" pitchFamily="34" charset="0"/>
              </a:rPr>
              <a:t>          Hidden Layers</a:t>
            </a:r>
            <a:r>
              <a:rPr lang="en-GB" sz="1200" dirty="0">
                <a:latin typeface="Arial" panose="020B0604020202020204" pitchFamily="34" charset="0"/>
              </a:rPr>
              <a:t>:         	 </a:t>
            </a:r>
            <a:r>
              <a:rPr lang="en-GB" sz="1200" dirty="0">
                <a:solidFill>
                  <a:srgbClr val="6AA93F"/>
                </a:solidFill>
                <a:latin typeface="Arial" panose="020B0604020202020204" pitchFamily="34" charset="0"/>
              </a:rPr>
              <a:t>Output Layer</a:t>
            </a:r>
            <a:r>
              <a:rPr lang="en-GB" sz="1200" dirty="0">
                <a:latin typeface="Arial" panose="020B0604020202020204" pitchFamily="34" charset="0"/>
              </a:rPr>
              <a:t>:</a:t>
            </a:r>
          </a:p>
          <a:p>
            <a:r>
              <a:rPr lang="en-GB" sz="1200" dirty="0">
                <a:latin typeface="Arial" panose="020B0604020202020204" pitchFamily="34" charset="0"/>
              </a:rPr>
              <a:t>ID gaps  		          number of			 Closed Orbit </a:t>
            </a:r>
          </a:p>
          <a:p>
            <a:r>
              <a:rPr lang="it-IT" sz="1200" dirty="0">
                <a:latin typeface="Arial" panose="020B0604020202020204" pitchFamily="34" charset="0"/>
              </a:rPr>
              <a:t>(18) 	</a:t>
            </a:r>
            <a:r>
              <a:rPr lang="en-GB" sz="1200" dirty="0">
                <a:latin typeface="Arial" panose="020B0604020202020204" pitchFamily="34" charset="0"/>
              </a:rPr>
              <a:t>		          neurons in each layer          (2x239=Number of BPMs)</a:t>
            </a:r>
          </a:p>
          <a:p>
            <a:endParaRPr lang="en-GB" sz="1200" dirty="0">
              <a:latin typeface="Arial" panose="020B0604020202020204" pitchFamily="34" charset="0"/>
            </a:endParaRPr>
          </a:p>
          <a:p>
            <a:endParaRPr lang="en-GB" sz="1200" dirty="0">
              <a:latin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AC502A-90DD-4B94-94A4-9F5B6EB8BCEA}"/>
              </a:ext>
            </a:extLst>
          </p:cNvPr>
          <p:cNvSpPr/>
          <p:nvPr/>
        </p:nvSpPr>
        <p:spPr>
          <a:xfrm>
            <a:off x="8679117" y="2510595"/>
            <a:ext cx="38213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9CDCFE"/>
                </a:solidFill>
                <a:latin typeface="Consolas" panose="020B0609020204030204" pitchFamily="49" charset="0"/>
              </a:rPr>
              <a:t>model</a:t>
            </a:r>
            <a:r>
              <a:rPr lang="en-GB" sz="1400" dirty="0">
                <a:solidFill>
                  <a:srgbClr val="D4D4D4"/>
                </a:solidFill>
                <a:latin typeface="Consolas" panose="020B0609020204030204" pitchFamily="49" charset="0"/>
              </a:rPr>
              <a:t> = </a:t>
            </a:r>
            <a:r>
              <a:rPr lang="en-GB" sz="1400" dirty="0">
                <a:solidFill>
                  <a:srgbClr val="9CDCFE"/>
                </a:solidFill>
                <a:latin typeface="Consolas" panose="020B0609020204030204" pitchFamily="49" charset="0"/>
              </a:rPr>
              <a:t>keras</a:t>
            </a:r>
            <a:r>
              <a:rPr lang="en-GB" sz="1400" dirty="0">
                <a:solidFill>
                  <a:srgbClr val="D4D4D4"/>
                </a:solidFill>
                <a:latin typeface="Consolas" panose="020B0609020204030204" pitchFamily="49" charset="0"/>
              </a:rPr>
              <a:t>.Sequential()</a:t>
            </a:r>
          </a:p>
          <a:p>
            <a:r>
              <a:rPr lang="it-IT" sz="1400" dirty="0">
                <a:solidFill>
                  <a:srgbClr val="D4D4D4"/>
                </a:solidFill>
                <a:latin typeface="Consolas" panose="020B0609020204030204" pitchFamily="49" charset="0"/>
              </a:rPr>
              <a:t>…</a:t>
            </a:r>
            <a:endParaRPr lang="fr-FR" sz="1400" dirty="0">
              <a:solidFill>
                <a:srgbClr val="D4D4D4"/>
              </a:solidFill>
              <a:latin typeface="Consolas" panose="020B0609020204030204" pitchFamily="49" charset="0"/>
            </a:endParaRPr>
          </a:p>
          <a:p>
            <a:r>
              <a:rPr lang="en-GB" sz="1400" dirty="0">
                <a:solidFill>
                  <a:srgbClr val="9CDCFE"/>
                </a:solidFill>
                <a:latin typeface="Consolas" panose="020B0609020204030204" pitchFamily="49" charset="0"/>
              </a:rPr>
              <a:t>model</a:t>
            </a:r>
            <a:r>
              <a:rPr lang="en-GB" sz="1400" dirty="0">
                <a:solidFill>
                  <a:srgbClr val="D4D4D4"/>
                </a:solidFill>
                <a:latin typeface="Consolas" panose="020B0609020204030204" pitchFamily="49" charset="0"/>
              </a:rPr>
              <a:t>.compile(</a:t>
            </a:r>
            <a:r>
              <a:rPr lang="en-GB" sz="1400" dirty="0">
                <a:solidFill>
                  <a:srgbClr val="9CDCFE"/>
                </a:solidFill>
                <a:latin typeface="Consolas" panose="020B0609020204030204" pitchFamily="49" charset="0"/>
              </a:rPr>
              <a:t>loss</a:t>
            </a:r>
            <a:r>
              <a:rPr lang="en-GB" sz="1400" dirty="0">
                <a:solidFill>
                  <a:srgbClr val="D4D4D4"/>
                </a:solidFill>
                <a:latin typeface="Consolas" panose="020B0609020204030204" pitchFamily="49" charset="0"/>
              </a:rPr>
              <a:t>=</a:t>
            </a:r>
            <a:r>
              <a:rPr lang="en-GB" sz="1400" dirty="0">
                <a:solidFill>
                  <a:srgbClr val="CE9178"/>
                </a:solidFill>
                <a:latin typeface="Consolas" panose="020B0609020204030204" pitchFamily="49" charset="0"/>
              </a:rPr>
              <a:t>"mse"</a:t>
            </a:r>
            <a:r>
              <a:rPr lang="en-GB" sz="1400" dirty="0">
                <a:solidFill>
                  <a:srgbClr val="D4D4D4"/>
                </a:solidFill>
                <a:latin typeface="Consolas" panose="020B0609020204030204" pitchFamily="49" charset="0"/>
              </a:rPr>
              <a:t>,</a:t>
            </a:r>
          </a:p>
          <a:p>
            <a:r>
              <a:rPr lang="en-GB" sz="1400" dirty="0">
                <a:solidFill>
                  <a:srgbClr val="9CDCFE"/>
                </a:solidFill>
                <a:latin typeface="Consolas" panose="020B0609020204030204" pitchFamily="49" charset="0"/>
              </a:rPr>
              <a:t>optimizer</a:t>
            </a:r>
            <a:r>
              <a:rPr lang="en-GB" sz="1400" dirty="0">
                <a:solidFill>
                  <a:srgbClr val="D4D4D4"/>
                </a:solidFill>
                <a:latin typeface="Consolas" panose="020B0609020204030204" pitchFamily="49" charset="0"/>
              </a:rPr>
              <a:t>=</a:t>
            </a:r>
            <a:r>
              <a:rPr lang="en-GB" sz="1400" dirty="0">
                <a:solidFill>
                  <a:srgbClr val="CE9178"/>
                </a:solidFill>
                <a:latin typeface="Consolas" panose="020B0609020204030204" pitchFamily="49" charset="0"/>
              </a:rPr>
              <a:t>"adam"</a:t>
            </a:r>
            <a:r>
              <a:rPr lang="en-GB" sz="1400" dirty="0">
                <a:solidFill>
                  <a:srgbClr val="D4D4D4"/>
                </a:solidFill>
                <a:latin typeface="Consolas" panose="020B0609020204030204" pitchFamily="49" charset="0"/>
              </a:rPr>
              <a:t>, </a:t>
            </a:r>
            <a:r>
              <a:rPr lang="en-GB" sz="1400" dirty="0">
                <a:solidFill>
                  <a:srgbClr val="9CDCFE"/>
                </a:solidFill>
                <a:latin typeface="Consolas" panose="020B0609020204030204" pitchFamily="49" charset="0"/>
              </a:rPr>
              <a:t>metrics</a:t>
            </a:r>
            <a:r>
              <a:rPr lang="en-GB" sz="1400" dirty="0">
                <a:solidFill>
                  <a:srgbClr val="D4D4D4"/>
                </a:solidFill>
                <a:latin typeface="Consolas" panose="020B0609020204030204" pitchFamily="49" charset="0"/>
              </a:rPr>
              <a:t>=[</a:t>
            </a:r>
            <a:r>
              <a:rPr lang="en-GB" sz="1400" dirty="0">
                <a:solidFill>
                  <a:srgbClr val="CE9178"/>
                </a:solidFill>
                <a:latin typeface="Consolas" panose="020B0609020204030204" pitchFamily="49" charset="0"/>
              </a:rPr>
              <a:t>"mae"</a:t>
            </a:r>
            <a:r>
              <a:rPr lang="en-GB" sz="1400" dirty="0">
                <a:solidFill>
                  <a:srgbClr val="D4D4D4"/>
                </a:solidFill>
                <a:latin typeface="Consolas" panose="020B0609020204030204" pitchFamily="49" charset="0"/>
              </a:rPr>
              <a:t>])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9E80AE9-BF24-461E-9A58-409BCD36299E}"/>
              </a:ext>
            </a:extLst>
          </p:cNvPr>
          <p:cNvSpPr txBox="1"/>
          <p:nvPr/>
        </p:nvSpPr>
        <p:spPr>
          <a:xfrm>
            <a:off x="898818" y="268937"/>
            <a:ext cx="5351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B0F0"/>
                </a:solidFill>
                <a:latin typeface="DesySans Office" panose="020B0503040000020003" pitchFamily="34" charset="0"/>
                <a:cs typeface="Arial" panose="020B0604020202020204" pitchFamily="34" charset="0"/>
              </a:rPr>
              <a:t>Building the NN</a:t>
            </a:r>
            <a:endParaRPr lang="en-GB" dirty="0">
              <a:solidFill>
                <a:srgbClr val="00B0F0"/>
              </a:solidFill>
              <a:latin typeface="DesySans Office" panose="020B0503040000020003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2EB52C-361B-4E42-BB6B-9C03E9289D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8551" y="1670731"/>
            <a:ext cx="1584265" cy="53141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C41E772-23FD-400E-9C02-E0E75444907D}"/>
              </a:ext>
            </a:extLst>
          </p:cNvPr>
          <p:cNvSpPr/>
          <p:nvPr/>
        </p:nvSpPr>
        <p:spPr>
          <a:xfrm>
            <a:off x="5830075" y="4714855"/>
            <a:ext cx="55237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Why using machine learning on this specific problem? </a:t>
            </a:r>
          </a:p>
          <a:p>
            <a:endParaRPr lang="en-GB" dirty="0"/>
          </a:p>
          <a:p>
            <a:r>
              <a:rPr lang="en-GB" dirty="0"/>
              <a:t>Because of its flexibility and ability to model also highly nonlinear processes. Measurements for feed forward systems are time consuming and need to be updated regularly.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4633B9-0A97-4FF7-9701-C88873BC17A3}"/>
              </a:ext>
            </a:extLst>
          </p:cNvPr>
          <p:cNvSpPr txBox="1"/>
          <p:nvPr/>
        </p:nvSpPr>
        <p:spPr>
          <a:xfrm>
            <a:off x="856193" y="5077986"/>
            <a:ext cx="4074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Hyperparmeter</a:t>
            </a:r>
            <a:r>
              <a:rPr lang="en-GB" dirty="0"/>
              <a:t> </a:t>
            </a:r>
            <a:r>
              <a:rPr lang="it-IT" dirty="0" err="1"/>
              <a:t>sweeps</a:t>
            </a:r>
            <a:r>
              <a:rPr lang="it-IT" dirty="0"/>
              <a:t> </a:t>
            </a:r>
            <a:r>
              <a:rPr lang="it-IT" dirty="0" err="1"/>
              <a:t>performed</a:t>
            </a:r>
            <a:r>
              <a:rPr lang="it-IT" dirty="0"/>
              <a:t> with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1D7FC6-D5F9-44F2-AD2B-450BF3414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A5044-6947-4AA9-839D-B027F2A4832E}" type="slidenum">
              <a:rPr lang="en-GB" smtClean="0"/>
              <a:t>10</a:t>
            </a:fld>
            <a:endParaRPr lang="en-GB" dirty="0"/>
          </a:p>
        </p:txBody>
      </p:sp>
      <p:pic>
        <p:nvPicPr>
          <p:cNvPr id="40" name="Grafik 3">
            <a:extLst>
              <a:ext uri="{FF2B5EF4-FFF2-40B4-BE49-F238E27FC236}">
                <a16:creationId xmlns:a16="http://schemas.microsoft.com/office/drawing/2014/main" id="{A355ED44-DC2F-4F20-B16A-5A6D9DA805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317" y="106854"/>
            <a:ext cx="970897" cy="970897"/>
          </a:xfrm>
          <a:prstGeom prst="rect">
            <a:avLst/>
          </a:prstGeom>
        </p:spPr>
      </p:pic>
      <p:pic>
        <p:nvPicPr>
          <p:cNvPr id="1028" name="Picture 4" descr="Wandb Logo - Circle, HD Png Download , Transparent Png Image - PNGitem">
            <a:extLst>
              <a:ext uri="{FF2B5EF4-FFF2-40B4-BE49-F238E27FC236}">
                <a16:creationId xmlns:a16="http://schemas.microsoft.com/office/drawing/2014/main" id="{83306D65-C2DC-4303-8541-2DF0901F4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795" y="5495938"/>
            <a:ext cx="2427632" cy="87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781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941EE0-B35A-4610-ADC9-A7C3CF3B8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6105" y="916469"/>
            <a:ext cx="7886700" cy="5182664"/>
          </a:xfrm>
        </p:spPr>
        <p:txBody>
          <a:bodyPr>
            <a:normAutofit/>
          </a:bodyPr>
          <a:lstStyle/>
          <a:p>
            <a:r>
              <a:rPr lang="en-GB" sz="2000" dirty="0"/>
              <a:t>Random configuration of ID gaps.</a:t>
            </a:r>
          </a:p>
          <a:p>
            <a:r>
              <a:rPr lang="en-GB" sz="2000" dirty="0"/>
              <a:t>Once the orbit is predicted, the strengths of the correctors are computed through SVD.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2AF6D9-0693-4229-BBD7-86691D87F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381" y="1962432"/>
            <a:ext cx="10830419" cy="48955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E347B0-6B6D-44A8-AE21-03C764A6B186}"/>
              </a:ext>
            </a:extLst>
          </p:cNvPr>
          <p:cNvSpPr txBox="1"/>
          <p:nvPr/>
        </p:nvSpPr>
        <p:spPr>
          <a:xfrm>
            <a:off x="2104447" y="451202"/>
            <a:ext cx="5351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B0F0"/>
                </a:solidFill>
                <a:latin typeface="DesySans Office" panose="020B0503040000020003" pitchFamily="34" charset="0"/>
                <a:cs typeface="Arial" panose="020B0604020202020204" pitchFamily="34" charset="0"/>
              </a:rPr>
              <a:t>From </a:t>
            </a:r>
            <a:r>
              <a:rPr lang="it-IT" dirty="0" err="1">
                <a:solidFill>
                  <a:srgbClr val="00B0F0"/>
                </a:solidFill>
                <a:latin typeface="DesySans Office" panose="020B0503040000020003" pitchFamily="34" charset="0"/>
                <a:cs typeface="Arial" panose="020B0604020202020204" pitchFamily="34" charset="0"/>
              </a:rPr>
              <a:t>prediction</a:t>
            </a:r>
            <a:r>
              <a:rPr lang="it-IT" dirty="0">
                <a:solidFill>
                  <a:srgbClr val="00B0F0"/>
                </a:solidFill>
                <a:latin typeface="DesySans Office" panose="020B0503040000020003" pitchFamily="34" charset="0"/>
                <a:cs typeface="Arial" panose="020B0604020202020204" pitchFamily="34" charset="0"/>
              </a:rPr>
              <a:t> to </a:t>
            </a:r>
            <a:r>
              <a:rPr lang="it-IT" dirty="0" err="1">
                <a:solidFill>
                  <a:srgbClr val="00B0F0"/>
                </a:solidFill>
                <a:latin typeface="DesySans Office" panose="020B0503040000020003" pitchFamily="34" charset="0"/>
                <a:cs typeface="Arial" panose="020B0604020202020204" pitchFamily="34" charset="0"/>
              </a:rPr>
              <a:t>correction</a:t>
            </a:r>
            <a:r>
              <a:rPr lang="it-IT" dirty="0">
                <a:solidFill>
                  <a:srgbClr val="00B0F0"/>
                </a:solidFill>
                <a:latin typeface="DesySans Office" panose="020B0503040000020003" pitchFamily="34" charset="0"/>
                <a:cs typeface="Arial" panose="020B0604020202020204" pitchFamily="34" charset="0"/>
              </a:rPr>
              <a:t>:</a:t>
            </a:r>
            <a:endParaRPr lang="en-GB" dirty="0">
              <a:solidFill>
                <a:srgbClr val="00B0F0"/>
              </a:solidFill>
              <a:latin typeface="DesySans Office" panose="020B0503040000020003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73A982-8DDC-4313-A2CB-C629BD57C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A5044-6947-4AA9-839D-B027F2A4832E}" type="slidenum">
              <a:rPr lang="en-GB" smtClean="0"/>
              <a:t>11</a:t>
            </a:fld>
            <a:endParaRPr lang="en-GB" dirty="0"/>
          </a:p>
        </p:txBody>
      </p:sp>
      <p:pic>
        <p:nvPicPr>
          <p:cNvPr id="8" name="Grafik 3">
            <a:extLst>
              <a:ext uri="{FF2B5EF4-FFF2-40B4-BE49-F238E27FC236}">
                <a16:creationId xmlns:a16="http://schemas.microsoft.com/office/drawing/2014/main" id="{12DEBE06-791D-47C1-8B98-2D7FFE3FEB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317" y="106854"/>
            <a:ext cx="970897" cy="97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2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30B31-BFFC-478C-8067-CA825C06D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2040" y="1"/>
            <a:ext cx="7886700" cy="1325563"/>
          </a:xfrm>
        </p:spPr>
        <p:txBody>
          <a:bodyPr>
            <a:normAutofit/>
          </a:bodyPr>
          <a:lstStyle/>
          <a:p>
            <a:r>
              <a:rPr lang="it-IT" sz="1800" dirty="0">
                <a:solidFill>
                  <a:srgbClr val="009FDF"/>
                </a:solidFill>
                <a:latin typeface="DesySans Office" panose="020B0503040000020003" pitchFamily="34" charset="0"/>
              </a:rPr>
              <a:t>Shallow feed-</a:t>
            </a:r>
            <a:r>
              <a:rPr lang="it-IT" sz="1800" dirty="0" err="1">
                <a:solidFill>
                  <a:srgbClr val="009FDF"/>
                </a:solidFill>
                <a:latin typeface="DesySans Office" panose="020B0503040000020003" pitchFamily="34" charset="0"/>
              </a:rPr>
              <a:t>forward</a:t>
            </a:r>
            <a:r>
              <a:rPr lang="it-IT" sz="1800" dirty="0">
                <a:solidFill>
                  <a:srgbClr val="009FDF"/>
                </a:solidFill>
                <a:latin typeface="DesySans Office" panose="020B0503040000020003" pitchFamily="34" charset="0"/>
              </a:rPr>
              <a:t> </a:t>
            </a:r>
            <a:r>
              <a:rPr lang="it-IT" sz="1800" dirty="0" err="1">
                <a:solidFill>
                  <a:srgbClr val="009FDF"/>
                </a:solidFill>
                <a:latin typeface="DesySans Office" panose="020B0503040000020003" pitchFamily="34" charset="0"/>
              </a:rPr>
              <a:t>fully</a:t>
            </a:r>
            <a:r>
              <a:rPr lang="it-IT" sz="1800" dirty="0">
                <a:solidFill>
                  <a:srgbClr val="009FDF"/>
                </a:solidFill>
                <a:latin typeface="DesySans Office" panose="020B0503040000020003" pitchFamily="34" charset="0"/>
              </a:rPr>
              <a:t> </a:t>
            </a:r>
            <a:r>
              <a:rPr lang="it-IT" sz="1800" dirty="0" err="1">
                <a:solidFill>
                  <a:srgbClr val="009FDF"/>
                </a:solidFill>
                <a:latin typeface="DesySans Office" panose="020B0503040000020003" pitchFamily="34" charset="0"/>
              </a:rPr>
              <a:t>connected</a:t>
            </a:r>
            <a:r>
              <a:rPr lang="it-IT" sz="1800" dirty="0">
                <a:solidFill>
                  <a:srgbClr val="009FDF"/>
                </a:solidFill>
                <a:latin typeface="DesySans Office" panose="020B0503040000020003" pitchFamily="34" charset="0"/>
              </a:rPr>
              <a:t> NN</a:t>
            </a:r>
            <a:endParaRPr lang="en-GB" sz="1800" dirty="0">
              <a:solidFill>
                <a:srgbClr val="009FDF"/>
              </a:solidFill>
              <a:latin typeface="DesySans Office" panose="020B05030400000200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0BB427-12DE-4A96-A74F-C78182947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598" y="1253331"/>
            <a:ext cx="901298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800" dirty="0"/>
              <a:t>One hidden layer: exploring the impact of different activation functions and batch size. </a:t>
            </a:r>
            <a:endParaRPr lang="en-GB" sz="1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7224C64-1E49-4BB0-A529-37E91043C4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5227" r="3554" b="6212"/>
          <a:stretch/>
        </p:blipFill>
        <p:spPr>
          <a:xfrm>
            <a:off x="118423" y="1920013"/>
            <a:ext cx="9662374" cy="39179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14117F-536B-4144-90C5-D4B060DF7D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458" t="2130" r="6687" b="2416"/>
          <a:stretch/>
        </p:blipFill>
        <p:spPr>
          <a:xfrm>
            <a:off x="9955994" y="2245664"/>
            <a:ext cx="1893828" cy="353528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B163EDF-5134-4511-B150-1862D8282DF4}"/>
              </a:ext>
            </a:extLst>
          </p:cNvPr>
          <p:cNvSpPr txBox="1"/>
          <p:nvPr/>
        </p:nvSpPr>
        <p:spPr>
          <a:xfrm>
            <a:off x="9777581" y="4729237"/>
            <a:ext cx="797918" cy="409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ID gaps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42E116-1C68-46D2-990D-246528577C76}"/>
              </a:ext>
            </a:extLst>
          </p:cNvPr>
          <p:cNvSpPr txBox="1"/>
          <p:nvPr/>
        </p:nvSpPr>
        <p:spPr>
          <a:xfrm>
            <a:off x="10515376" y="5274065"/>
            <a:ext cx="775064" cy="696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Hidden layer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7BAD57-84AE-42DD-80D2-40EE597D3693}"/>
              </a:ext>
            </a:extLst>
          </p:cNvPr>
          <p:cNvSpPr txBox="1"/>
          <p:nvPr/>
        </p:nvSpPr>
        <p:spPr>
          <a:xfrm>
            <a:off x="11510235" y="5846478"/>
            <a:ext cx="566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Orbit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27EE60-09E5-4C53-B269-41F746FEA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A5044-6947-4AA9-839D-B027F2A4832E}" type="slidenum">
              <a:rPr lang="en-GB" smtClean="0"/>
              <a:t>12</a:t>
            </a:fld>
            <a:endParaRPr lang="en-GB" dirty="0"/>
          </a:p>
        </p:txBody>
      </p:sp>
      <p:pic>
        <p:nvPicPr>
          <p:cNvPr id="14" name="Grafik 3">
            <a:extLst>
              <a:ext uri="{FF2B5EF4-FFF2-40B4-BE49-F238E27FC236}">
                <a16:creationId xmlns:a16="http://schemas.microsoft.com/office/drawing/2014/main" id="{63AEE007-0D27-4BCC-ADA6-582FC3CCD1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317" y="106854"/>
            <a:ext cx="970897" cy="97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2283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30B31-BFFC-478C-8067-CA825C06D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2040" y="1"/>
            <a:ext cx="7886700" cy="1325563"/>
          </a:xfrm>
        </p:spPr>
        <p:txBody>
          <a:bodyPr>
            <a:normAutofit/>
          </a:bodyPr>
          <a:lstStyle/>
          <a:p>
            <a:r>
              <a:rPr lang="it-IT" sz="1800" dirty="0">
                <a:solidFill>
                  <a:srgbClr val="009FDF"/>
                </a:solidFill>
                <a:latin typeface="DesySans Office" panose="020B0503040000020003" pitchFamily="34" charset="0"/>
              </a:rPr>
              <a:t>Shallow feed-</a:t>
            </a:r>
            <a:r>
              <a:rPr lang="it-IT" sz="1800" dirty="0" err="1">
                <a:solidFill>
                  <a:srgbClr val="009FDF"/>
                </a:solidFill>
                <a:latin typeface="DesySans Office" panose="020B0503040000020003" pitchFamily="34" charset="0"/>
              </a:rPr>
              <a:t>forward</a:t>
            </a:r>
            <a:r>
              <a:rPr lang="it-IT" sz="1800" dirty="0">
                <a:solidFill>
                  <a:srgbClr val="009FDF"/>
                </a:solidFill>
                <a:latin typeface="DesySans Office" panose="020B0503040000020003" pitchFamily="34" charset="0"/>
              </a:rPr>
              <a:t> </a:t>
            </a:r>
            <a:r>
              <a:rPr lang="it-IT" sz="1800" dirty="0" err="1">
                <a:solidFill>
                  <a:srgbClr val="009FDF"/>
                </a:solidFill>
                <a:latin typeface="DesySans Office" panose="020B0503040000020003" pitchFamily="34" charset="0"/>
              </a:rPr>
              <a:t>fully</a:t>
            </a:r>
            <a:r>
              <a:rPr lang="it-IT" sz="1800" dirty="0">
                <a:solidFill>
                  <a:srgbClr val="009FDF"/>
                </a:solidFill>
                <a:latin typeface="DesySans Office" panose="020B0503040000020003" pitchFamily="34" charset="0"/>
              </a:rPr>
              <a:t> </a:t>
            </a:r>
            <a:r>
              <a:rPr lang="it-IT" sz="1800" dirty="0" err="1">
                <a:solidFill>
                  <a:srgbClr val="009FDF"/>
                </a:solidFill>
                <a:latin typeface="DesySans Office" panose="020B0503040000020003" pitchFamily="34" charset="0"/>
              </a:rPr>
              <a:t>connected</a:t>
            </a:r>
            <a:r>
              <a:rPr lang="it-IT" sz="1800" dirty="0">
                <a:solidFill>
                  <a:srgbClr val="009FDF"/>
                </a:solidFill>
                <a:latin typeface="DesySans Office" panose="020B0503040000020003" pitchFamily="34" charset="0"/>
              </a:rPr>
              <a:t> NN</a:t>
            </a:r>
            <a:endParaRPr lang="en-GB" sz="1800" dirty="0">
              <a:solidFill>
                <a:srgbClr val="009FDF"/>
              </a:solidFill>
              <a:latin typeface="DesySans Office" panose="020B05030400000200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0BB427-12DE-4A96-A74F-C78182947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598" y="1253331"/>
            <a:ext cx="901298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800" dirty="0"/>
              <a:t>One hidden layer: exploring the impact of different activation functions and batch size. </a:t>
            </a:r>
            <a:endParaRPr lang="en-GB" sz="1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7224C64-1E49-4BB0-A529-37E91043C4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5227" r="3554" b="6212"/>
          <a:stretch/>
        </p:blipFill>
        <p:spPr>
          <a:xfrm>
            <a:off x="118423" y="1920013"/>
            <a:ext cx="9662374" cy="39179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14117F-536B-4144-90C5-D4B060DF7D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458" t="2130" r="6687" b="2416"/>
          <a:stretch/>
        </p:blipFill>
        <p:spPr>
          <a:xfrm>
            <a:off x="9955994" y="2245664"/>
            <a:ext cx="1893828" cy="353528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B163EDF-5134-4511-B150-1862D8282DF4}"/>
              </a:ext>
            </a:extLst>
          </p:cNvPr>
          <p:cNvSpPr txBox="1"/>
          <p:nvPr/>
        </p:nvSpPr>
        <p:spPr>
          <a:xfrm>
            <a:off x="9777581" y="4729237"/>
            <a:ext cx="797918" cy="409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ID gaps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42E116-1C68-46D2-990D-246528577C76}"/>
              </a:ext>
            </a:extLst>
          </p:cNvPr>
          <p:cNvSpPr txBox="1"/>
          <p:nvPr/>
        </p:nvSpPr>
        <p:spPr>
          <a:xfrm>
            <a:off x="10515376" y="5274065"/>
            <a:ext cx="775064" cy="696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Hidden layer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7BAD57-84AE-42DD-80D2-40EE597D3693}"/>
              </a:ext>
            </a:extLst>
          </p:cNvPr>
          <p:cNvSpPr txBox="1"/>
          <p:nvPr/>
        </p:nvSpPr>
        <p:spPr>
          <a:xfrm>
            <a:off x="11510235" y="5846478"/>
            <a:ext cx="566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Orbit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27EE60-09E5-4C53-B269-41F746FEA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A5044-6947-4AA9-839D-B027F2A4832E}" type="slidenum">
              <a:rPr lang="en-GB" smtClean="0"/>
              <a:t>13</a:t>
            </a:fld>
            <a:endParaRPr lang="en-GB" dirty="0"/>
          </a:p>
        </p:txBody>
      </p:sp>
      <p:pic>
        <p:nvPicPr>
          <p:cNvPr id="14" name="Grafik 3">
            <a:extLst>
              <a:ext uri="{FF2B5EF4-FFF2-40B4-BE49-F238E27FC236}">
                <a16:creationId xmlns:a16="http://schemas.microsoft.com/office/drawing/2014/main" id="{63AEE007-0D27-4BCC-ADA6-582FC3CCD1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317" y="106854"/>
            <a:ext cx="970897" cy="9708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069783-3992-4BD4-A870-FB32659CF4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88" y="1992245"/>
            <a:ext cx="9931877" cy="384571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EF5E91C-9ACA-419A-88BC-3D854F2F73E5}"/>
              </a:ext>
            </a:extLst>
          </p:cNvPr>
          <p:cNvSpPr txBox="1"/>
          <p:nvPr/>
        </p:nvSpPr>
        <p:spPr>
          <a:xfrm>
            <a:off x="10176540" y="3328121"/>
            <a:ext cx="1845241" cy="15181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u="sng" dirty="0"/>
              <a:t>Best result</a:t>
            </a:r>
          </a:p>
          <a:p>
            <a:r>
              <a:rPr lang="it-IT" dirty="0"/>
              <a:t>Activation: tanh</a:t>
            </a:r>
          </a:p>
          <a:p>
            <a:r>
              <a:rPr lang="it-IT" dirty="0"/>
              <a:t>Batch size: 32</a:t>
            </a:r>
          </a:p>
          <a:p>
            <a:r>
              <a:rPr lang="it-IT" dirty="0"/>
              <a:t>Layer size: 256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3931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30B31-BFFC-478C-8067-CA825C06D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2040" y="1"/>
            <a:ext cx="7886700" cy="1325563"/>
          </a:xfrm>
        </p:spPr>
        <p:txBody>
          <a:bodyPr>
            <a:normAutofit/>
          </a:bodyPr>
          <a:lstStyle/>
          <a:p>
            <a:r>
              <a:rPr lang="it-IT" sz="1800" dirty="0">
                <a:solidFill>
                  <a:srgbClr val="009FDF"/>
                </a:solidFill>
                <a:latin typeface="DesySans Office" panose="020B0503040000020003" pitchFamily="34" charset="0"/>
              </a:rPr>
              <a:t>Deep feed-</a:t>
            </a:r>
            <a:r>
              <a:rPr lang="it-IT" sz="1800" dirty="0" err="1">
                <a:solidFill>
                  <a:srgbClr val="009FDF"/>
                </a:solidFill>
                <a:latin typeface="DesySans Office" panose="020B0503040000020003" pitchFamily="34" charset="0"/>
              </a:rPr>
              <a:t>forward</a:t>
            </a:r>
            <a:r>
              <a:rPr lang="it-IT" sz="1800" dirty="0">
                <a:solidFill>
                  <a:srgbClr val="009FDF"/>
                </a:solidFill>
                <a:latin typeface="DesySans Office" panose="020B0503040000020003" pitchFamily="34" charset="0"/>
              </a:rPr>
              <a:t> </a:t>
            </a:r>
            <a:r>
              <a:rPr lang="it-IT" sz="1800" dirty="0" err="1">
                <a:solidFill>
                  <a:srgbClr val="009FDF"/>
                </a:solidFill>
                <a:latin typeface="DesySans Office" panose="020B0503040000020003" pitchFamily="34" charset="0"/>
              </a:rPr>
              <a:t>fully</a:t>
            </a:r>
            <a:r>
              <a:rPr lang="it-IT" sz="1800" dirty="0">
                <a:solidFill>
                  <a:srgbClr val="009FDF"/>
                </a:solidFill>
                <a:latin typeface="DesySans Office" panose="020B0503040000020003" pitchFamily="34" charset="0"/>
              </a:rPr>
              <a:t> </a:t>
            </a:r>
            <a:r>
              <a:rPr lang="it-IT" sz="1800" dirty="0" err="1">
                <a:solidFill>
                  <a:srgbClr val="009FDF"/>
                </a:solidFill>
                <a:latin typeface="DesySans Office" panose="020B0503040000020003" pitchFamily="34" charset="0"/>
              </a:rPr>
              <a:t>connected</a:t>
            </a:r>
            <a:r>
              <a:rPr lang="it-IT" sz="1800" dirty="0">
                <a:solidFill>
                  <a:srgbClr val="009FDF"/>
                </a:solidFill>
                <a:latin typeface="DesySans Office" panose="020B0503040000020003" pitchFamily="34" charset="0"/>
              </a:rPr>
              <a:t> NN </a:t>
            </a:r>
            <a:endParaRPr lang="en-GB" sz="1800" dirty="0">
              <a:solidFill>
                <a:srgbClr val="009FDF"/>
              </a:solidFill>
              <a:latin typeface="DesySans Office" panose="020B05030400000200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0BB427-12DE-4A96-A74F-C78182947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518" y="952966"/>
            <a:ext cx="927735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800" dirty="0"/>
              <a:t>Multiple hidden layers: exploring the impact of dropout, batch and layer size and learning rate.</a:t>
            </a:r>
            <a:endParaRPr lang="en-GB" sz="1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7A19ADA-7467-4A77-98E9-38D74D6EE6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9" t="6211" r="1619" b="6806"/>
          <a:stretch/>
        </p:blipFill>
        <p:spPr>
          <a:xfrm>
            <a:off x="272075" y="1711103"/>
            <a:ext cx="9430183" cy="46452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2B3604-B5D9-4FFD-B7A5-EDA7BC8531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66" t="3478" r="2644" b="1405"/>
          <a:stretch/>
        </p:blipFill>
        <p:spPr>
          <a:xfrm>
            <a:off x="9982200" y="1553696"/>
            <a:ext cx="2115014" cy="363611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E7D90C-418B-42E1-930C-A203470DE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A5044-6947-4AA9-839D-B027F2A4832E}" type="slidenum">
              <a:rPr lang="en-GB" smtClean="0"/>
              <a:t>14</a:t>
            </a:fld>
            <a:endParaRPr lang="en-GB" dirty="0"/>
          </a:p>
        </p:txBody>
      </p:sp>
      <p:pic>
        <p:nvPicPr>
          <p:cNvPr id="10" name="Grafik 3">
            <a:extLst>
              <a:ext uri="{FF2B5EF4-FFF2-40B4-BE49-F238E27FC236}">
                <a16:creationId xmlns:a16="http://schemas.microsoft.com/office/drawing/2014/main" id="{F8FC520B-2BC6-4F93-A2A1-53C85CFD76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317" y="106854"/>
            <a:ext cx="970897" cy="97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571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30B31-BFFC-478C-8067-CA825C06D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2040" y="1"/>
            <a:ext cx="7886700" cy="1325563"/>
          </a:xfrm>
        </p:spPr>
        <p:txBody>
          <a:bodyPr>
            <a:normAutofit/>
          </a:bodyPr>
          <a:lstStyle/>
          <a:p>
            <a:r>
              <a:rPr lang="it-IT" sz="1800" dirty="0">
                <a:solidFill>
                  <a:srgbClr val="009FDF"/>
                </a:solidFill>
                <a:latin typeface="DesySans Office" panose="020B0503040000020003" pitchFamily="34" charset="0"/>
              </a:rPr>
              <a:t>Deep feed-</a:t>
            </a:r>
            <a:r>
              <a:rPr lang="it-IT" sz="1800" dirty="0" err="1">
                <a:solidFill>
                  <a:srgbClr val="009FDF"/>
                </a:solidFill>
                <a:latin typeface="DesySans Office" panose="020B0503040000020003" pitchFamily="34" charset="0"/>
              </a:rPr>
              <a:t>forward</a:t>
            </a:r>
            <a:r>
              <a:rPr lang="it-IT" sz="1800" dirty="0">
                <a:solidFill>
                  <a:srgbClr val="009FDF"/>
                </a:solidFill>
                <a:latin typeface="DesySans Office" panose="020B0503040000020003" pitchFamily="34" charset="0"/>
              </a:rPr>
              <a:t> </a:t>
            </a:r>
            <a:r>
              <a:rPr lang="it-IT" sz="1800" dirty="0" err="1">
                <a:solidFill>
                  <a:srgbClr val="009FDF"/>
                </a:solidFill>
                <a:latin typeface="DesySans Office" panose="020B0503040000020003" pitchFamily="34" charset="0"/>
              </a:rPr>
              <a:t>fully</a:t>
            </a:r>
            <a:r>
              <a:rPr lang="it-IT" sz="1800" dirty="0">
                <a:solidFill>
                  <a:srgbClr val="009FDF"/>
                </a:solidFill>
                <a:latin typeface="DesySans Office" panose="020B0503040000020003" pitchFamily="34" charset="0"/>
              </a:rPr>
              <a:t> </a:t>
            </a:r>
            <a:r>
              <a:rPr lang="it-IT" sz="1800" dirty="0" err="1">
                <a:solidFill>
                  <a:srgbClr val="009FDF"/>
                </a:solidFill>
                <a:latin typeface="DesySans Office" panose="020B0503040000020003" pitchFamily="34" charset="0"/>
              </a:rPr>
              <a:t>connected</a:t>
            </a:r>
            <a:r>
              <a:rPr lang="it-IT" sz="1800" dirty="0">
                <a:solidFill>
                  <a:srgbClr val="009FDF"/>
                </a:solidFill>
                <a:latin typeface="DesySans Office" panose="020B0503040000020003" pitchFamily="34" charset="0"/>
              </a:rPr>
              <a:t> NN </a:t>
            </a:r>
            <a:endParaRPr lang="en-GB" sz="1800" dirty="0">
              <a:solidFill>
                <a:srgbClr val="009FDF"/>
              </a:solidFill>
              <a:latin typeface="DesySans Office" panose="020B05030400000200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0BB427-12DE-4A96-A74F-C78182947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518" y="952966"/>
            <a:ext cx="927735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800" dirty="0"/>
              <a:t>Multiple hidden layers: exploring the impact of dropout, batch and layer size and learning rate.</a:t>
            </a:r>
            <a:endParaRPr lang="en-GB" sz="1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7A19ADA-7467-4A77-98E9-38D74D6EE6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9" t="6211" r="1619" b="6806"/>
          <a:stretch/>
        </p:blipFill>
        <p:spPr>
          <a:xfrm>
            <a:off x="272075" y="1711103"/>
            <a:ext cx="9430183" cy="46452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2B3604-B5D9-4FFD-B7A5-EDA7BC8531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66" t="3478" r="2644" b="1405"/>
          <a:stretch/>
        </p:blipFill>
        <p:spPr>
          <a:xfrm>
            <a:off x="9982200" y="1553696"/>
            <a:ext cx="2115014" cy="363611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E7D90C-418B-42E1-930C-A203470DE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A5044-6947-4AA9-839D-B027F2A4832E}" type="slidenum">
              <a:rPr lang="en-GB" smtClean="0"/>
              <a:t>15</a:t>
            </a:fld>
            <a:endParaRPr lang="en-GB" dirty="0"/>
          </a:p>
        </p:txBody>
      </p:sp>
      <p:pic>
        <p:nvPicPr>
          <p:cNvPr id="10" name="Grafik 3">
            <a:extLst>
              <a:ext uri="{FF2B5EF4-FFF2-40B4-BE49-F238E27FC236}">
                <a16:creationId xmlns:a16="http://schemas.microsoft.com/office/drawing/2014/main" id="{F8FC520B-2BC6-4F93-A2A1-53C85CFD76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317" y="106854"/>
            <a:ext cx="970897" cy="9708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C86EA6-839A-4757-8509-1064221D40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06" y="1801509"/>
            <a:ext cx="9889793" cy="386084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CA2361-7E0D-4E19-AA97-14DA03912AC5}"/>
              </a:ext>
            </a:extLst>
          </p:cNvPr>
          <p:cNvSpPr txBox="1"/>
          <p:nvPr/>
        </p:nvSpPr>
        <p:spPr>
          <a:xfrm>
            <a:off x="10063804" y="2618126"/>
            <a:ext cx="1951805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u="sng" dirty="0"/>
              <a:t>Best result</a:t>
            </a:r>
          </a:p>
          <a:p>
            <a:r>
              <a:rPr lang="it-IT" dirty="0"/>
              <a:t>Activation: relu</a:t>
            </a:r>
          </a:p>
          <a:p>
            <a:r>
              <a:rPr lang="it-IT" dirty="0"/>
              <a:t>Batch size: 200</a:t>
            </a:r>
          </a:p>
          <a:p>
            <a:r>
              <a:rPr lang="it-IT" dirty="0"/>
              <a:t>Dropout: 0.1</a:t>
            </a:r>
          </a:p>
          <a:p>
            <a:r>
              <a:rPr lang="it-IT" dirty="0"/>
              <a:t>Layer size: 256</a:t>
            </a:r>
          </a:p>
          <a:p>
            <a:r>
              <a:rPr lang="it-IT" dirty="0"/>
              <a:t>Learning rate: 10</a:t>
            </a:r>
            <a:r>
              <a:rPr lang="it-IT" baseline="30000" dirty="0"/>
              <a:t>-4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0554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C8AB0-9894-4FE8-9456-DC541A45F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2586" y="36599"/>
            <a:ext cx="7886700" cy="1325563"/>
          </a:xfrm>
        </p:spPr>
        <p:txBody>
          <a:bodyPr>
            <a:normAutofit/>
          </a:bodyPr>
          <a:lstStyle/>
          <a:p>
            <a:r>
              <a:rPr lang="it-IT" sz="1800" dirty="0">
                <a:solidFill>
                  <a:srgbClr val="009FDF"/>
                </a:solidFill>
                <a:latin typeface="DesySans Office" panose="020B0503040000020003" pitchFamily="34" charset="0"/>
              </a:rPr>
              <a:t>Recurrent NN</a:t>
            </a:r>
            <a:endParaRPr lang="en-GB" sz="1800" dirty="0">
              <a:solidFill>
                <a:srgbClr val="009FDF"/>
              </a:solidFill>
              <a:latin typeface="DesySans Office" panose="020B0503040000020003" pitchFamily="34" charset="0"/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B561740C-0A83-4FD2-8C8A-6277264585A2}"/>
              </a:ext>
            </a:extLst>
          </p:cNvPr>
          <p:cNvGrpSpPr/>
          <p:nvPr/>
        </p:nvGrpSpPr>
        <p:grpSpPr>
          <a:xfrm>
            <a:off x="9659286" y="3136397"/>
            <a:ext cx="2113614" cy="2245227"/>
            <a:chOff x="3714205" y="309549"/>
            <a:chExt cx="865625" cy="912841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F510152-6895-45AD-9F63-1F3258F043AA}"/>
                </a:ext>
              </a:extLst>
            </p:cNvPr>
            <p:cNvSpPr/>
            <p:nvPr/>
          </p:nvSpPr>
          <p:spPr>
            <a:xfrm>
              <a:off x="3714205" y="309549"/>
              <a:ext cx="78377" cy="77743"/>
            </a:xfrm>
            <a:prstGeom prst="ellipse">
              <a:avLst/>
            </a:prstGeom>
            <a:noFill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311328D-07A5-45C4-942A-41AA79CACB3D}"/>
                </a:ext>
              </a:extLst>
            </p:cNvPr>
            <p:cNvSpPr/>
            <p:nvPr/>
          </p:nvSpPr>
          <p:spPr>
            <a:xfrm>
              <a:off x="3714205" y="533607"/>
              <a:ext cx="78377" cy="7774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5E3FC59-8178-4E8E-80AA-0F768D173AB0}"/>
                </a:ext>
              </a:extLst>
            </p:cNvPr>
            <p:cNvSpPr/>
            <p:nvPr/>
          </p:nvSpPr>
          <p:spPr>
            <a:xfrm>
              <a:off x="3714205" y="791192"/>
              <a:ext cx="78377" cy="7774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75EE588-5220-459E-8397-85838BBF2BBD}"/>
                </a:ext>
              </a:extLst>
            </p:cNvPr>
            <p:cNvSpPr/>
            <p:nvPr/>
          </p:nvSpPr>
          <p:spPr>
            <a:xfrm>
              <a:off x="3714205" y="1144647"/>
              <a:ext cx="78377" cy="77743"/>
            </a:xfrm>
            <a:prstGeom prst="ellipse">
              <a:avLst/>
            </a:prstGeom>
            <a:noFill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49A73CA-7EED-4937-B856-3AA862035F3C}"/>
                </a:ext>
              </a:extLst>
            </p:cNvPr>
            <p:cNvSpPr/>
            <p:nvPr/>
          </p:nvSpPr>
          <p:spPr>
            <a:xfrm>
              <a:off x="4101836" y="394357"/>
              <a:ext cx="146355" cy="14631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EFB7804-F77F-4081-B9C5-DE9A94C3FEFF}"/>
                </a:ext>
              </a:extLst>
            </p:cNvPr>
            <p:cNvSpPr/>
            <p:nvPr/>
          </p:nvSpPr>
          <p:spPr>
            <a:xfrm>
              <a:off x="4101837" y="686216"/>
              <a:ext cx="146355" cy="14631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A5E1A40-8C95-442A-8B60-7B95A400A3BC}"/>
                </a:ext>
              </a:extLst>
            </p:cNvPr>
            <p:cNvSpPr/>
            <p:nvPr/>
          </p:nvSpPr>
          <p:spPr>
            <a:xfrm>
              <a:off x="4101837" y="977304"/>
              <a:ext cx="146355" cy="146315"/>
            </a:xfrm>
            <a:prstGeom prst="ellipse">
              <a:avLst/>
            </a:prstGeom>
            <a:noFill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A9D1D06-7D87-4EEB-B399-4C17B25FD963}"/>
                </a:ext>
              </a:extLst>
            </p:cNvPr>
            <p:cNvCxnSpPr>
              <a:cxnSpLocks/>
              <a:stCxn id="6" idx="6"/>
              <a:endCxn id="9" idx="2"/>
            </p:cNvCxnSpPr>
            <p:nvPr/>
          </p:nvCxnSpPr>
          <p:spPr>
            <a:xfrm flipV="1">
              <a:off x="3792582" y="467515"/>
              <a:ext cx="309254" cy="104964"/>
            </a:xfrm>
            <a:prstGeom prst="straightConnector1">
              <a:avLst/>
            </a:prstGeom>
            <a:noFill/>
            <a:ln>
              <a:solidFill>
                <a:schemeClr val="tx1"/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C2B787C-793D-4A31-96B4-5FA833ED109C}"/>
                </a:ext>
              </a:extLst>
            </p:cNvPr>
            <p:cNvCxnSpPr>
              <a:cxnSpLocks/>
              <a:endCxn id="9" idx="2"/>
            </p:cNvCxnSpPr>
            <p:nvPr/>
          </p:nvCxnSpPr>
          <p:spPr>
            <a:xfrm flipV="1">
              <a:off x="3792582" y="467515"/>
              <a:ext cx="309254" cy="348870"/>
            </a:xfrm>
            <a:prstGeom prst="straightConnector1">
              <a:avLst/>
            </a:prstGeom>
            <a:noFill/>
            <a:ln>
              <a:solidFill>
                <a:schemeClr val="tx1"/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D8C9A028-E441-45A7-A184-2202BF3901E4}"/>
                </a:ext>
              </a:extLst>
            </p:cNvPr>
            <p:cNvCxnSpPr>
              <a:cxnSpLocks/>
              <a:stCxn id="8" idx="6"/>
              <a:endCxn id="10" idx="2"/>
            </p:cNvCxnSpPr>
            <p:nvPr/>
          </p:nvCxnSpPr>
          <p:spPr>
            <a:xfrm flipV="1">
              <a:off x="3792582" y="759374"/>
              <a:ext cx="309255" cy="424145"/>
            </a:xfrm>
            <a:prstGeom prst="straightConnector1">
              <a:avLst/>
            </a:prstGeom>
            <a:noFill/>
            <a:ln>
              <a:solidFill>
                <a:schemeClr val="tx1"/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5CAC72E8-D890-4753-993A-8AC051BF57BC}"/>
                </a:ext>
              </a:extLst>
            </p:cNvPr>
            <p:cNvCxnSpPr>
              <a:cxnSpLocks/>
              <a:stCxn id="8" idx="6"/>
              <a:endCxn id="9" idx="2"/>
            </p:cNvCxnSpPr>
            <p:nvPr/>
          </p:nvCxnSpPr>
          <p:spPr>
            <a:xfrm flipV="1">
              <a:off x="3792582" y="467515"/>
              <a:ext cx="309254" cy="716004"/>
            </a:xfrm>
            <a:prstGeom prst="straightConnector1">
              <a:avLst/>
            </a:prstGeom>
            <a:noFill/>
            <a:ln>
              <a:solidFill>
                <a:schemeClr val="tx1"/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1E08A232-D99A-4BF1-AE18-7871BF8E9E81}"/>
                </a:ext>
              </a:extLst>
            </p:cNvPr>
            <p:cNvCxnSpPr>
              <a:cxnSpLocks/>
              <a:stCxn id="8" idx="6"/>
              <a:endCxn id="11" idx="2"/>
            </p:cNvCxnSpPr>
            <p:nvPr/>
          </p:nvCxnSpPr>
          <p:spPr>
            <a:xfrm flipV="1">
              <a:off x="3792582" y="1050462"/>
              <a:ext cx="309255" cy="133057"/>
            </a:xfrm>
            <a:prstGeom prst="straightConnector1">
              <a:avLst/>
            </a:prstGeom>
            <a:noFill/>
            <a:ln>
              <a:solidFill>
                <a:schemeClr val="tx1"/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782AEE6A-9BCE-44C6-9EF5-734A8A7F5D09}"/>
                </a:ext>
              </a:extLst>
            </p:cNvPr>
            <p:cNvCxnSpPr>
              <a:cxnSpLocks/>
              <a:stCxn id="7" idx="6"/>
              <a:endCxn id="11" idx="2"/>
            </p:cNvCxnSpPr>
            <p:nvPr/>
          </p:nvCxnSpPr>
          <p:spPr>
            <a:xfrm>
              <a:off x="3792582" y="830064"/>
              <a:ext cx="309255" cy="220398"/>
            </a:xfrm>
            <a:prstGeom prst="straightConnector1">
              <a:avLst/>
            </a:prstGeom>
            <a:noFill/>
            <a:ln>
              <a:tailEnd type="stealth" w="sm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D0A29BE5-5570-4843-974E-0D7C6E9D5BCD}"/>
                </a:ext>
              </a:extLst>
            </p:cNvPr>
            <p:cNvCxnSpPr>
              <a:cxnSpLocks/>
              <a:stCxn id="7" idx="6"/>
              <a:endCxn id="10" idx="2"/>
            </p:cNvCxnSpPr>
            <p:nvPr/>
          </p:nvCxnSpPr>
          <p:spPr>
            <a:xfrm flipV="1">
              <a:off x="3792582" y="759374"/>
              <a:ext cx="309255" cy="70690"/>
            </a:xfrm>
            <a:prstGeom prst="straightConnector1">
              <a:avLst/>
            </a:prstGeom>
            <a:noFill/>
            <a:ln>
              <a:solidFill>
                <a:schemeClr val="tx1"/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9380DA00-74B9-4837-945C-F80AB2193699}"/>
                </a:ext>
              </a:extLst>
            </p:cNvPr>
            <p:cNvCxnSpPr>
              <a:cxnSpLocks/>
              <a:stCxn id="6" idx="6"/>
              <a:endCxn id="11" idx="2"/>
            </p:cNvCxnSpPr>
            <p:nvPr/>
          </p:nvCxnSpPr>
          <p:spPr>
            <a:xfrm>
              <a:off x="3792582" y="572479"/>
              <a:ext cx="309255" cy="477983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7B9330C6-88D6-49B8-9EEB-923301F8279E}"/>
                </a:ext>
              </a:extLst>
            </p:cNvPr>
            <p:cNvCxnSpPr>
              <a:cxnSpLocks/>
              <a:stCxn id="6" idx="6"/>
              <a:endCxn id="10" idx="2"/>
            </p:cNvCxnSpPr>
            <p:nvPr/>
          </p:nvCxnSpPr>
          <p:spPr>
            <a:xfrm>
              <a:off x="3792582" y="572479"/>
              <a:ext cx="309255" cy="186895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15753D1C-61DF-460B-9FE0-74E870086E52}"/>
                </a:ext>
              </a:extLst>
            </p:cNvPr>
            <p:cNvCxnSpPr>
              <a:cxnSpLocks/>
              <a:stCxn id="5" idx="6"/>
              <a:endCxn id="11" idx="2"/>
            </p:cNvCxnSpPr>
            <p:nvPr/>
          </p:nvCxnSpPr>
          <p:spPr>
            <a:xfrm>
              <a:off x="3792582" y="348421"/>
              <a:ext cx="309255" cy="702041"/>
            </a:xfrm>
            <a:prstGeom prst="straightConnector1">
              <a:avLst/>
            </a:prstGeom>
            <a:noFill/>
            <a:ln>
              <a:solidFill>
                <a:schemeClr val="tx1"/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271B1710-74E0-4904-8434-F8C998F10AC2}"/>
                </a:ext>
              </a:extLst>
            </p:cNvPr>
            <p:cNvCxnSpPr>
              <a:cxnSpLocks/>
              <a:stCxn id="5" idx="6"/>
              <a:endCxn id="10" idx="2"/>
            </p:cNvCxnSpPr>
            <p:nvPr/>
          </p:nvCxnSpPr>
          <p:spPr>
            <a:xfrm>
              <a:off x="3792582" y="348421"/>
              <a:ext cx="309255" cy="410953"/>
            </a:xfrm>
            <a:prstGeom prst="straightConnector1">
              <a:avLst/>
            </a:prstGeom>
            <a:noFill/>
            <a:ln>
              <a:solidFill>
                <a:schemeClr val="tx1"/>
              </a:solidFill>
              <a:tailEnd type="stealth" w="sm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24BFFA29-C3C0-4838-9E1B-5749516D277B}"/>
                </a:ext>
              </a:extLst>
            </p:cNvPr>
            <p:cNvCxnSpPr>
              <a:cxnSpLocks/>
              <a:stCxn id="5" idx="6"/>
              <a:endCxn id="9" idx="2"/>
            </p:cNvCxnSpPr>
            <p:nvPr/>
          </p:nvCxnSpPr>
          <p:spPr>
            <a:xfrm>
              <a:off x="3792582" y="348421"/>
              <a:ext cx="309254" cy="119094"/>
            </a:xfrm>
            <a:prstGeom prst="straightConnector1">
              <a:avLst/>
            </a:prstGeom>
            <a:noFill/>
            <a:ln>
              <a:tailEnd type="stealth" w="sm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CCF3EAAC-99CA-4076-9EA7-487DCD8F22C3}"/>
                </a:ext>
              </a:extLst>
            </p:cNvPr>
            <p:cNvCxnSpPr>
              <a:cxnSpLocks/>
              <a:stCxn id="9" idx="6"/>
            </p:cNvCxnSpPr>
            <p:nvPr/>
          </p:nvCxnSpPr>
          <p:spPr>
            <a:xfrm>
              <a:off x="4248191" y="467515"/>
              <a:ext cx="323809" cy="0"/>
            </a:xfrm>
            <a:prstGeom prst="straightConnector1">
              <a:avLst/>
            </a:prstGeom>
            <a:noFill/>
            <a:ln>
              <a:tailEnd type="stealth" w="sm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6F3A3A15-1D68-4597-862C-C2EDBD19DF4F}"/>
                </a:ext>
              </a:extLst>
            </p:cNvPr>
            <p:cNvCxnSpPr>
              <a:cxnSpLocks/>
            </p:cNvCxnSpPr>
            <p:nvPr/>
          </p:nvCxnSpPr>
          <p:spPr>
            <a:xfrm>
              <a:off x="4248191" y="759576"/>
              <a:ext cx="323809" cy="0"/>
            </a:xfrm>
            <a:prstGeom prst="straightConnector1">
              <a:avLst/>
            </a:prstGeom>
            <a:noFill/>
            <a:ln>
              <a:tailEnd type="stealth" w="sm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C0E12243-B620-4493-9637-F87739185093}"/>
                </a:ext>
              </a:extLst>
            </p:cNvPr>
            <p:cNvCxnSpPr>
              <a:cxnSpLocks/>
            </p:cNvCxnSpPr>
            <p:nvPr/>
          </p:nvCxnSpPr>
          <p:spPr>
            <a:xfrm>
              <a:off x="4256021" y="1056704"/>
              <a:ext cx="323809" cy="0"/>
            </a:xfrm>
            <a:prstGeom prst="straightConnector1">
              <a:avLst/>
            </a:prstGeom>
            <a:noFill/>
            <a:ln>
              <a:tailEnd type="stealth" w="sm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55" name="Connector: Curved 54">
              <a:extLst>
                <a:ext uri="{FF2B5EF4-FFF2-40B4-BE49-F238E27FC236}">
                  <a16:creationId xmlns:a16="http://schemas.microsoft.com/office/drawing/2014/main" id="{F788D71B-152E-45AF-8E87-1BD45AD6AD10}"/>
                </a:ext>
              </a:extLst>
            </p:cNvPr>
            <p:cNvCxnSpPr>
              <a:cxnSpLocks/>
              <a:stCxn id="9" idx="6"/>
              <a:endCxn id="9" idx="0"/>
            </p:cNvCxnSpPr>
            <p:nvPr/>
          </p:nvCxnSpPr>
          <p:spPr>
            <a:xfrm flipH="1" flipV="1">
              <a:off x="4175014" y="394357"/>
              <a:ext cx="73177" cy="73158"/>
            </a:xfrm>
            <a:prstGeom prst="curvedConnector4">
              <a:avLst>
                <a:gd name="adj1" fmla="val -199872"/>
                <a:gd name="adj2" fmla="val 294001"/>
              </a:avLst>
            </a:prstGeom>
            <a:noFill/>
            <a:ln>
              <a:tailEnd type="stealth" w="sm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70" name="Connector: Curved 69">
              <a:extLst>
                <a:ext uri="{FF2B5EF4-FFF2-40B4-BE49-F238E27FC236}">
                  <a16:creationId xmlns:a16="http://schemas.microsoft.com/office/drawing/2014/main" id="{762EBBEB-DC23-4592-A621-7614E72E6A2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82844" y="681037"/>
              <a:ext cx="73177" cy="73158"/>
            </a:xfrm>
            <a:prstGeom prst="curvedConnector4">
              <a:avLst>
                <a:gd name="adj1" fmla="val -199872"/>
                <a:gd name="adj2" fmla="val 294001"/>
              </a:avLst>
            </a:prstGeom>
            <a:noFill/>
            <a:ln>
              <a:tailEnd type="stealth" w="sm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71" name="Connector: Curved 70">
              <a:extLst>
                <a:ext uri="{FF2B5EF4-FFF2-40B4-BE49-F238E27FC236}">
                  <a16:creationId xmlns:a16="http://schemas.microsoft.com/office/drawing/2014/main" id="{A7C51F02-3484-487D-BA35-ECCEFF34B68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82844" y="981357"/>
              <a:ext cx="73177" cy="73158"/>
            </a:xfrm>
            <a:prstGeom prst="curvedConnector4">
              <a:avLst>
                <a:gd name="adj1" fmla="val -199872"/>
                <a:gd name="adj2" fmla="val 294001"/>
              </a:avLst>
            </a:prstGeom>
            <a:noFill/>
            <a:ln>
              <a:tailEnd type="stealth" w="sm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19E6CE38-4B38-48D8-B679-D72A4B51C508}"/>
              </a:ext>
            </a:extLst>
          </p:cNvPr>
          <p:cNvSpPr txBox="1"/>
          <p:nvPr/>
        </p:nvSpPr>
        <p:spPr>
          <a:xfrm>
            <a:off x="1219201" y="966308"/>
            <a:ext cx="8225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 a RNN the information cycles through a loop. When it makes a decision, it considers the current input and also what it has learned from the inputs it received previously.</a:t>
            </a: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1D957AA2-A4F1-44ED-8E77-4455AF1BC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3369"/>
            <a:ext cx="9266855" cy="486803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A485C8-85E4-4C82-86C2-1F96283EC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A5044-6947-4AA9-839D-B027F2A4832E}" type="slidenum">
              <a:rPr lang="en-GB" smtClean="0"/>
              <a:t>16</a:t>
            </a:fld>
            <a:endParaRPr lang="en-GB" dirty="0"/>
          </a:p>
        </p:txBody>
      </p:sp>
      <p:pic>
        <p:nvPicPr>
          <p:cNvPr id="35" name="Grafik 3">
            <a:extLst>
              <a:ext uri="{FF2B5EF4-FFF2-40B4-BE49-F238E27FC236}">
                <a16:creationId xmlns:a16="http://schemas.microsoft.com/office/drawing/2014/main" id="{9610C4D6-B6E1-436F-A01A-465424F3B7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317" y="106854"/>
            <a:ext cx="970897" cy="97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753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C8AB0-9894-4FE8-9456-DC541A45F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2586" y="36599"/>
            <a:ext cx="7886700" cy="1325563"/>
          </a:xfrm>
        </p:spPr>
        <p:txBody>
          <a:bodyPr>
            <a:normAutofit/>
          </a:bodyPr>
          <a:lstStyle/>
          <a:p>
            <a:r>
              <a:rPr lang="it-IT" sz="1800" dirty="0">
                <a:solidFill>
                  <a:srgbClr val="009FDF"/>
                </a:solidFill>
                <a:latin typeface="DesySans Office" panose="020B0503040000020003" pitchFamily="34" charset="0"/>
              </a:rPr>
              <a:t>Recurrent NN</a:t>
            </a:r>
            <a:endParaRPr lang="en-GB" sz="1800" dirty="0">
              <a:solidFill>
                <a:srgbClr val="009FDF"/>
              </a:solidFill>
              <a:latin typeface="DesySans Office" panose="020B0503040000020003" pitchFamily="34" charset="0"/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B561740C-0A83-4FD2-8C8A-6277264585A2}"/>
              </a:ext>
            </a:extLst>
          </p:cNvPr>
          <p:cNvGrpSpPr/>
          <p:nvPr/>
        </p:nvGrpSpPr>
        <p:grpSpPr>
          <a:xfrm>
            <a:off x="9659286" y="3136397"/>
            <a:ext cx="2113614" cy="2245227"/>
            <a:chOff x="3714205" y="309549"/>
            <a:chExt cx="865625" cy="912841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F510152-6895-45AD-9F63-1F3258F043AA}"/>
                </a:ext>
              </a:extLst>
            </p:cNvPr>
            <p:cNvSpPr/>
            <p:nvPr/>
          </p:nvSpPr>
          <p:spPr>
            <a:xfrm>
              <a:off x="3714205" y="309549"/>
              <a:ext cx="78377" cy="77743"/>
            </a:xfrm>
            <a:prstGeom prst="ellipse">
              <a:avLst/>
            </a:prstGeom>
            <a:noFill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311328D-07A5-45C4-942A-41AA79CACB3D}"/>
                </a:ext>
              </a:extLst>
            </p:cNvPr>
            <p:cNvSpPr/>
            <p:nvPr/>
          </p:nvSpPr>
          <p:spPr>
            <a:xfrm>
              <a:off x="3714205" y="533607"/>
              <a:ext cx="78377" cy="7774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5E3FC59-8178-4E8E-80AA-0F768D173AB0}"/>
                </a:ext>
              </a:extLst>
            </p:cNvPr>
            <p:cNvSpPr/>
            <p:nvPr/>
          </p:nvSpPr>
          <p:spPr>
            <a:xfrm>
              <a:off x="3714205" y="791192"/>
              <a:ext cx="78377" cy="7774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75EE588-5220-459E-8397-85838BBF2BBD}"/>
                </a:ext>
              </a:extLst>
            </p:cNvPr>
            <p:cNvSpPr/>
            <p:nvPr/>
          </p:nvSpPr>
          <p:spPr>
            <a:xfrm>
              <a:off x="3714205" y="1144647"/>
              <a:ext cx="78377" cy="77743"/>
            </a:xfrm>
            <a:prstGeom prst="ellipse">
              <a:avLst/>
            </a:prstGeom>
            <a:noFill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49A73CA-7EED-4937-B856-3AA862035F3C}"/>
                </a:ext>
              </a:extLst>
            </p:cNvPr>
            <p:cNvSpPr/>
            <p:nvPr/>
          </p:nvSpPr>
          <p:spPr>
            <a:xfrm>
              <a:off x="4101836" y="394357"/>
              <a:ext cx="146355" cy="14631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EFB7804-F77F-4081-B9C5-DE9A94C3FEFF}"/>
                </a:ext>
              </a:extLst>
            </p:cNvPr>
            <p:cNvSpPr/>
            <p:nvPr/>
          </p:nvSpPr>
          <p:spPr>
            <a:xfrm>
              <a:off x="4101837" y="686216"/>
              <a:ext cx="146355" cy="14631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A5E1A40-8C95-442A-8B60-7B95A400A3BC}"/>
                </a:ext>
              </a:extLst>
            </p:cNvPr>
            <p:cNvSpPr/>
            <p:nvPr/>
          </p:nvSpPr>
          <p:spPr>
            <a:xfrm>
              <a:off x="4101837" y="977304"/>
              <a:ext cx="146355" cy="146315"/>
            </a:xfrm>
            <a:prstGeom prst="ellipse">
              <a:avLst/>
            </a:prstGeom>
            <a:noFill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A9D1D06-7D87-4EEB-B399-4C17B25FD963}"/>
                </a:ext>
              </a:extLst>
            </p:cNvPr>
            <p:cNvCxnSpPr>
              <a:cxnSpLocks/>
              <a:stCxn id="6" idx="6"/>
              <a:endCxn id="9" idx="2"/>
            </p:cNvCxnSpPr>
            <p:nvPr/>
          </p:nvCxnSpPr>
          <p:spPr>
            <a:xfrm flipV="1">
              <a:off x="3792582" y="467515"/>
              <a:ext cx="309254" cy="104964"/>
            </a:xfrm>
            <a:prstGeom prst="straightConnector1">
              <a:avLst/>
            </a:prstGeom>
            <a:noFill/>
            <a:ln>
              <a:solidFill>
                <a:schemeClr val="tx1"/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C2B787C-793D-4A31-96B4-5FA833ED109C}"/>
                </a:ext>
              </a:extLst>
            </p:cNvPr>
            <p:cNvCxnSpPr>
              <a:cxnSpLocks/>
              <a:endCxn id="9" idx="2"/>
            </p:cNvCxnSpPr>
            <p:nvPr/>
          </p:nvCxnSpPr>
          <p:spPr>
            <a:xfrm flipV="1">
              <a:off x="3792582" y="467515"/>
              <a:ext cx="309254" cy="348870"/>
            </a:xfrm>
            <a:prstGeom prst="straightConnector1">
              <a:avLst/>
            </a:prstGeom>
            <a:noFill/>
            <a:ln>
              <a:solidFill>
                <a:schemeClr val="tx1"/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D8C9A028-E441-45A7-A184-2202BF3901E4}"/>
                </a:ext>
              </a:extLst>
            </p:cNvPr>
            <p:cNvCxnSpPr>
              <a:cxnSpLocks/>
              <a:stCxn id="8" idx="6"/>
              <a:endCxn id="10" idx="2"/>
            </p:cNvCxnSpPr>
            <p:nvPr/>
          </p:nvCxnSpPr>
          <p:spPr>
            <a:xfrm flipV="1">
              <a:off x="3792582" y="759374"/>
              <a:ext cx="309255" cy="424145"/>
            </a:xfrm>
            <a:prstGeom prst="straightConnector1">
              <a:avLst/>
            </a:prstGeom>
            <a:noFill/>
            <a:ln>
              <a:solidFill>
                <a:schemeClr val="tx1"/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5CAC72E8-D890-4753-993A-8AC051BF57BC}"/>
                </a:ext>
              </a:extLst>
            </p:cNvPr>
            <p:cNvCxnSpPr>
              <a:cxnSpLocks/>
              <a:stCxn id="8" idx="6"/>
              <a:endCxn id="9" idx="2"/>
            </p:cNvCxnSpPr>
            <p:nvPr/>
          </p:nvCxnSpPr>
          <p:spPr>
            <a:xfrm flipV="1">
              <a:off x="3792582" y="467515"/>
              <a:ext cx="309254" cy="716004"/>
            </a:xfrm>
            <a:prstGeom prst="straightConnector1">
              <a:avLst/>
            </a:prstGeom>
            <a:noFill/>
            <a:ln>
              <a:solidFill>
                <a:schemeClr val="tx1"/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1E08A232-D99A-4BF1-AE18-7871BF8E9E81}"/>
                </a:ext>
              </a:extLst>
            </p:cNvPr>
            <p:cNvCxnSpPr>
              <a:cxnSpLocks/>
              <a:stCxn id="8" idx="6"/>
              <a:endCxn id="11" idx="2"/>
            </p:cNvCxnSpPr>
            <p:nvPr/>
          </p:nvCxnSpPr>
          <p:spPr>
            <a:xfrm flipV="1">
              <a:off x="3792582" y="1050462"/>
              <a:ext cx="309255" cy="133057"/>
            </a:xfrm>
            <a:prstGeom prst="straightConnector1">
              <a:avLst/>
            </a:prstGeom>
            <a:noFill/>
            <a:ln>
              <a:solidFill>
                <a:schemeClr val="tx1"/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782AEE6A-9BCE-44C6-9EF5-734A8A7F5D09}"/>
                </a:ext>
              </a:extLst>
            </p:cNvPr>
            <p:cNvCxnSpPr>
              <a:cxnSpLocks/>
              <a:stCxn id="7" idx="6"/>
              <a:endCxn id="11" idx="2"/>
            </p:cNvCxnSpPr>
            <p:nvPr/>
          </p:nvCxnSpPr>
          <p:spPr>
            <a:xfrm>
              <a:off x="3792582" y="830064"/>
              <a:ext cx="309255" cy="220398"/>
            </a:xfrm>
            <a:prstGeom prst="straightConnector1">
              <a:avLst/>
            </a:prstGeom>
            <a:noFill/>
            <a:ln>
              <a:tailEnd type="stealth" w="sm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D0A29BE5-5570-4843-974E-0D7C6E9D5BCD}"/>
                </a:ext>
              </a:extLst>
            </p:cNvPr>
            <p:cNvCxnSpPr>
              <a:cxnSpLocks/>
              <a:stCxn id="7" idx="6"/>
              <a:endCxn id="10" idx="2"/>
            </p:cNvCxnSpPr>
            <p:nvPr/>
          </p:nvCxnSpPr>
          <p:spPr>
            <a:xfrm flipV="1">
              <a:off x="3792582" y="759374"/>
              <a:ext cx="309255" cy="70690"/>
            </a:xfrm>
            <a:prstGeom prst="straightConnector1">
              <a:avLst/>
            </a:prstGeom>
            <a:noFill/>
            <a:ln>
              <a:solidFill>
                <a:schemeClr val="tx1"/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9380DA00-74B9-4837-945C-F80AB2193699}"/>
                </a:ext>
              </a:extLst>
            </p:cNvPr>
            <p:cNvCxnSpPr>
              <a:cxnSpLocks/>
              <a:stCxn id="6" idx="6"/>
              <a:endCxn id="11" idx="2"/>
            </p:cNvCxnSpPr>
            <p:nvPr/>
          </p:nvCxnSpPr>
          <p:spPr>
            <a:xfrm>
              <a:off x="3792582" y="572479"/>
              <a:ext cx="309255" cy="477983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7B9330C6-88D6-49B8-9EEB-923301F8279E}"/>
                </a:ext>
              </a:extLst>
            </p:cNvPr>
            <p:cNvCxnSpPr>
              <a:cxnSpLocks/>
              <a:stCxn id="6" idx="6"/>
              <a:endCxn id="10" idx="2"/>
            </p:cNvCxnSpPr>
            <p:nvPr/>
          </p:nvCxnSpPr>
          <p:spPr>
            <a:xfrm>
              <a:off x="3792582" y="572479"/>
              <a:ext cx="309255" cy="186895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15753D1C-61DF-460B-9FE0-74E870086E52}"/>
                </a:ext>
              </a:extLst>
            </p:cNvPr>
            <p:cNvCxnSpPr>
              <a:cxnSpLocks/>
              <a:stCxn id="5" idx="6"/>
              <a:endCxn id="11" idx="2"/>
            </p:cNvCxnSpPr>
            <p:nvPr/>
          </p:nvCxnSpPr>
          <p:spPr>
            <a:xfrm>
              <a:off x="3792582" y="348421"/>
              <a:ext cx="309255" cy="702041"/>
            </a:xfrm>
            <a:prstGeom prst="straightConnector1">
              <a:avLst/>
            </a:prstGeom>
            <a:noFill/>
            <a:ln>
              <a:solidFill>
                <a:schemeClr val="tx1"/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271B1710-74E0-4904-8434-F8C998F10AC2}"/>
                </a:ext>
              </a:extLst>
            </p:cNvPr>
            <p:cNvCxnSpPr>
              <a:cxnSpLocks/>
              <a:stCxn id="5" idx="6"/>
              <a:endCxn id="10" idx="2"/>
            </p:cNvCxnSpPr>
            <p:nvPr/>
          </p:nvCxnSpPr>
          <p:spPr>
            <a:xfrm>
              <a:off x="3792582" y="348421"/>
              <a:ext cx="309255" cy="410953"/>
            </a:xfrm>
            <a:prstGeom prst="straightConnector1">
              <a:avLst/>
            </a:prstGeom>
            <a:noFill/>
            <a:ln>
              <a:solidFill>
                <a:schemeClr val="tx1"/>
              </a:solidFill>
              <a:tailEnd type="stealth" w="sm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24BFFA29-C3C0-4838-9E1B-5749516D277B}"/>
                </a:ext>
              </a:extLst>
            </p:cNvPr>
            <p:cNvCxnSpPr>
              <a:cxnSpLocks/>
              <a:stCxn id="5" idx="6"/>
              <a:endCxn id="9" idx="2"/>
            </p:cNvCxnSpPr>
            <p:nvPr/>
          </p:nvCxnSpPr>
          <p:spPr>
            <a:xfrm>
              <a:off x="3792582" y="348421"/>
              <a:ext cx="309254" cy="119094"/>
            </a:xfrm>
            <a:prstGeom prst="straightConnector1">
              <a:avLst/>
            </a:prstGeom>
            <a:noFill/>
            <a:ln>
              <a:tailEnd type="stealth" w="sm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CCF3EAAC-99CA-4076-9EA7-487DCD8F22C3}"/>
                </a:ext>
              </a:extLst>
            </p:cNvPr>
            <p:cNvCxnSpPr>
              <a:cxnSpLocks/>
              <a:stCxn id="9" idx="6"/>
            </p:cNvCxnSpPr>
            <p:nvPr/>
          </p:nvCxnSpPr>
          <p:spPr>
            <a:xfrm>
              <a:off x="4248191" y="467515"/>
              <a:ext cx="323809" cy="0"/>
            </a:xfrm>
            <a:prstGeom prst="straightConnector1">
              <a:avLst/>
            </a:prstGeom>
            <a:noFill/>
            <a:ln>
              <a:tailEnd type="stealth" w="sm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6F3A3A15-1D68-4597-862C-C2EDBD19DF4F}"/>
                </a:ext>
              </a:extLst>
            </p:cNvPr>
            <p:cNvCxnSpPr>
              <a:cxnSpLocks/>
            </p:cNvCxnSpPr>
            <p:nvPr/>
          </p:nvCxnSpPr>
          <p:spPr>
            <a:xfrm>
              <a:off x="4248191" y="759576"/>
              <a:ext cx="323809" cy="0"/>
            </a:xfrm>
            <a:prstGeom prst="straightConnector1">
              <a:avLst/>
            </a:prstGeom>
            <a:noFill/>
            <a:ln>
              <a:tailEnd type="stealth" w="sm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C0E12243-B620-4493-9637-F87739185093}"/>
                </a:ext>
              </a:extLst>
            </p:cNvPr>
            <p:cNvCxnSpPr>
              <a:cxnSpLocks/>
            </p:cNvCxnSpPr>
            <p:nvPr/>
          </p:nvCxnSpPr>
          <p:spPr>
            <a:xfrm>
              <a:off x="4256021" y="1056704"/>
              <a:ext cx="323809" cy="0"/>
            </a:xfrm>
            <a:prstGeom prst="straightConnector1">
              <a:avLst/>
            </a:prstGeom>
            <a:noFill/>
            <a:ln>
              <a:tailEnd type="stealth" w="sm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55" name="Connector: Curved 54">
              <a:extLst>
                <a:ext uri="{FF2B5EF4-FFF2-40B4-BE49-F238E27FC236}">
                  <a16:creationId xmlns:a16="http://schemas.microsoft.com/office/drawing/2014/main" id="{F788D71B-152E-45AF-8E87-1BD45AD6AD10}"/>
                </a:ext>
              </a:extLst>
            </p:cNvPr>
            <p:cNvCxnSpPr>
              <a:cxnSpLocks/>
              <a:stCxn id="9" idx="6"/>
              <a:endCxn id="9" idx="0"/>
            </p:cNvCxnSpPr>
            <p:nvPr/>
          </p:nvCxnSpPr>
          <p:spPr>
            <a:xfrm flipH="1" flipV="1">
              <a:off x="4175014" y="394357"/>
              <a:ext cx="73177" cy="73158"/>
            </a:xfrm>
            <a:prstGeom prst="curvedConnector4">
              <a:avLst>
                <a:gd name="adj1" fmla="val -199872"/>
                <a:gd name="adj2" fmla="val 294001"/>
              </a:avLst>
            </a:prstGeom>
            <a:noFill/>
            <a:ln>
              <a:tailEnd type="stealth" w="sm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70" name="Connector: Curved 69">
              <a:extLst>
                <a:ext uri="{FF2B5EF4-FFF2-40B4-BE49-F238E27FC236}">
                  <a16:creationId xmlns:a16="http://schemas.microsoft.com/office/drawing/2014/main" id="{762EBBEB-DC23-4592-A621-7614E72E6A2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82844" y="681037"/>
              <a:ext cx="73177" cy="73158"/>
            </a:xfrm>
            <a:prstGeom prst="curvedConnector4">
              <a:avLst>
                <a:gd name="adj1" fmla="val -199872"/>
                <a:gd name="adj2" fmla="val 294001"/>
              </a:avLst>
            </a:prstGeom>
            <a:noFill/>
            <a:ln>
              <a:tailEnd type="stealth" w="sm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71" name="Connector: Curved 70">
              <a:extLst>
                <a:ext uri="{FF2B5EF4-FFF2-40B4-BE49-F238E27FC236}">
                  <a16:creationId xmlns:a16="http://schemas.microsoft.com/office/drawing/2014/main" id="{A7C51F02-3484-487D-BA35-ECCEFF34B68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82844" y="981357"/>
              <a:ext cx="73177" cy="73158"/>
            </a:xfrm>
            <a:prstGeom prst="curvedConnector4">
              <a:avLst>
                <a:gd name="adj1" fmla="val -199872"/>
                <a:gd name="adj2" fmla="val 294001"/>
              </a:avLst>
            </a:prstGeom>
            <a:noFill/>
            <a:ln>
              <a:tailEnd type="stealth" w="sm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19E6CE38-4B38-48D8-B679-D72A4B51C508}"/>
              </a:ext>
            </a:extLst>
          </p:cNvPr>
          <p:cNvSpPr txBox="1"/>
          <p:nvPr/>
        </p:nvSpPr>
        <p:spPr>
          <a:xfrm>
            <a:off x="1219201" y="966308"/>
            <a:ext cx="8225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 a RNN the information cycles through a loop. When it makes a decision, it considers the current input and also what it has learned from the inputs it received previously.</a:t>
            </a: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1D957AA2-A4F1-44ED-8E77-4455AF1BC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3369"/>
            <a:ext cx="9266855" cy="486803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A485C8-85E4-4C82-86C2-1F96283EC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A5044-6947-4AA9-839D-B027F2A4832E}" type="slidenum">
              <a:rPr lang="en-GB" smtClean="0"/>
              <a:t>17</a:t>
            </a:fld>
            <a:endParaRPr lang="en-GB" dirty="0"/>
          </a:p>
        </p:txBody>
      </p:sp>
      <p:pic>
        <p:nvPicPr>
          <p:cNvPr id="35" name="Grafik 3">
            <a:extLst>
              <a:ext uri="{FF2B5EF4-FFF2-40B4-BE49-F238E27FC236}">
                <a16:creationId xmlns:a16="http://schemas.microsoft.com/office/drawing/2014/main" id="{9610C4D6-B6E1-436F-A01A-465424F3B7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317" y="106854"/>
            <a:ext cx="970897" cy="97089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4CA238C-E558-4282-A976-36B9E94A85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5" y="2302583"/>
            <a:ext cx="9869157" cy="382142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2B36EE4-A436-42BC-B569-CA6D9D369206}"/>
              </a:ext>
            </a:extLst>
          </p:cNvPr>
          <p:cNvSpPr txBox="1"/>
          <p:nvPr/>
        </p:nvSpPr>
        <p:spPr>
          <a:xfrm>
            <a:off x="9954882" y="2662621"/>
            <a:ext cx="2142332" cy="24929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u="sng" dirty="0"/>
          </a:p>
          <a:p>
            <a:r>
              <a:rPr lang="it-IT" u="sng" dirty="0"/>
              <a:t>Best result</a:t>
            </a:r>
          </a:p>
          <a:p>
            <a:r>
              <a:rPr lang="it-IT" dirty="0"/>
              <a:t>Batch size: 128</a:t>
            </a:r>
          </a:p>
          <a:p>
            <a:r>
              <a:rPr lang="it-IT" dirty="0"/>
              <a:t>Layer size: 128</a:t>
            </a:r>
          </a:p>
          <a:p>
            <a:r>
              <a:rPr lang="it-IT" dirty="0"/>
              <a:t>Learning rate: 5x10</a:t>
            </a:r>
            <a:r>
              <a:rPr lang="it-IT" baseline="30000" dirty="0"/>
              <a:t>-4</a:t>
            </a:r>
          </a:p>
          <a:p>
            <a:endParaRPr lang="it-IT" baseline="30000" dirty="0"/>
          </a:p>
          <a:p>
            <a:endParaRPr lang="it-IT" baseline="30000" dirty="0"/>
          </a:p>
          <a:p>
            <a:endParaRPr lang="it-IT" baseline="30000" dirty="0"/>
          </a:p>
          <a:p>
            <a:endParaRPr lang="it-IT" baseline="300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069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B85DE-D733-4110-88F2-B3AB5B7CF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5831" y="77760"/>
            <a:ext cx="3743135" cy="1325563"/>
          </a:xfrm>
        </p:spPr>
        <p:txBody>
          <a:bodyPr>
            <a:normAutofit/>
          </a:bodyPr>
          <a:lstStyle/>
          <a:p>
            <a:r>
              <a:rPr lang="it-IT" sz="1800" dirty="0">
                <a:solidFill>
                  <a:srgbClr val="009FDF"/>
                </a:solidFill>
                <a:latin typeface="DesySans Office" panose="020B0503040000020003" pitchFamily="34" charset="0"/>
              </a:rPr>
              <a:t>1D Convolutional NN</a:t>
            </a:r>
            <a:endParaRPr lang="en-GB" sz="1800" dirty="0">
              <a:solidFill>
                <a:srgbClr val="009FDF"/>
              </a:solidFill>
              <a:latin typeface="DesySans Office" panose="020B05030400000200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008924-4E10-4C85-8B02-6B5C6F542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1221" y="926511"/>
            <a:ext cx="9237150" cy="24705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800" dirty="0"/>
              <a:t>A convolution layer </a:t>
            </a:r>
            <a:r>
              <a:rPr lang="en-GB" sz="1800" dirty="0"/>
              <a:t>systematically apply learned filters to input in order to extract features.  </a:t>
            </a:r>
          </a:p>
          <a:p>
            <a:pPr marL="0" indent="0">
              <a:buNone/>
            </a:pPr>
            <a:r>
              <a:rPr lang="en-GB" sz="1800" dirty="0"/>
              <a:t>The kernel is a matrix (in this case 1D) of weights which are multiplied with the input to extract relevant features. </a:t>
            </a:r>
          </a:p>
        </p:txBody>
      </p:sp>
      <p:pic>
        <p:nvPicPr>
          <p:cNvPr id="125" name="Picture 124">
            <a:extLst>
              <a:ext uri="{FF2B5EF4-FFF2-40B4-BE49-F238E27FC236}">
                <a16:creationId xmlns:a16="http://schemas.microsoft.com/office/drawing/2014/main" id="{C8E049F9-C8FC-460E-B856-EB0929B8D8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1" t="6786" r="1833" b="5375"/>
          <a:stretch/>
        </p:blipFill>
        <p:spPr>
          <a:xfrm>
            <a:off x="732169" y="2188605"/>
            <a:ext cx="8804579" cy="4395621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3C989B7-FECD-470B-9945-DFEF92D26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A5044-6947-4AA9-839D-B027F2A4832E}" type="slidenum">
              <a:rPr lang="en-GB" smtClean="0"/>
              <a:t>18</a:t>
            </a:fld>
            <a:endParaRPr lang="en-GB" dirty="0"/>
          </a:p>
        </p:txBody>
      </p:sp>
      <p:pic>
        <p:nvPicPr>
          <p:cNvPr id="44" name="Grafik 3">
            <a:extLst>
              <a:ext uri="{FF2B5EF4-FFF2-40B4-BE49-F238E27FC236}">
                <a16:creationId xmlns:a16="http://schemas.microsoft.com/office/drawing/2014/main" id="{2E759C78-F9AB-4D85-9737-B8545AE4DA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317" y="106854"/>
            <a:ext cx="970897" cy="970897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707F19B-20D0-48A3-A1F9-B1859C9D35E6}"/>
              </a:ext>
            </a:extLst>
          </p:cNvPr>
          <p:cNvGrpSpPr/>
          <p:nvPr/>
        </p:nvGrpSpPr>
        <p:grpSpPr>
          <a:xfrm>
            <a:off x="9695800" y="3634733"/>
            <a:ext cx="2325250" cy="1503363"/>
            <a:chOff x="10005644" y="3038476"/>
            <a:chExt cx="2091569" cy="130968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177DD1F-5DE3-4C17-9CD6-0702BDC0E3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972" t="22949" r="86203" b="5175"/>
            <a:stretch/>
          </p:blipFill>
          <p:spPr>
            <a:xfrm>
              <a:off x="10005644" y="3038476"/>
              <a:ext cx="189699" cy="1309687"/>
            </a:xfrm>
            <a:prstGeom prst="rect">
              <a:avLst/>
            </a:prstGeom>
          </p:spPr>
        </p:pic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D863FA4C-8706-415C-B709-F698CF5EDB3B}"/>
                </a:ext>
              </a:extLst>
            </p:cNvPr>
            <p:cNvCxnSpPr>
              <a:cxnSpLocks/>
              <a:stCxn id="4" idx="3"/>
            </p:cNvCxnSpPr>
            <p:nvPr/>
          </p:nvCxnSpPr>
          <p:spPr>
            <a:xfrm>
              <a:off x="10195343" y="3693320"/>
              <a:ext cx="15268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87306A4-794B-4F6A-A39C-5434FA37A7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801" b="2773"/>
            <a:stretch/>
          </p:blipFill>
          <p:spPr>
            <a:xfrm>
              <a:off x="10352699" y="3076576"/>
              <a:ext cx="314710" cy="1233488"/>
            </a:xfrm>
            <a:prstGeom prst="rect">
              <a:avLst/>
            </a:prstGeom>
          </p:spPr>
        </p:pic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144431B0-5C32-44CA-9099-41BE0D1E6E8F}"/>
                </a:ext>
              </a:extLst>
            </p:cNvPr>
            <p:cNvCxnSpPr>
              <a:cxnSpLocks/>
            </p:cNvCxnSpPr>
            <p:nvPr/>
          </p:nvCxnSpPr>
          <p:spPr>
            <a:xfrm>
              <a:off x="10667409" y="3700464"/>
              <a:ext cx="15268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42455312-9D38-4D76-BFB3-5FFB88E5EB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801" b="2773"/>
            <a:stretch/>
          </p:blipFill>
          <p:spPr>
            <a:xfrm>
              <a:off x="10824764" y="3308198"/>
              <a:ext cx="314710" cy="83781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B10B0F2-136F-46E2-830D-088B67E22A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235" t="5025" r="5147" b="6232"/>
            <a:stretch/>
          </p:blipFill>
          <p:spPr>
            <a:xfrm>
              <a:off x="11240053" y="3283995"/>
              <a:ext cx="857160" cy="862013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5491A08-E8E7-4CB5-A81F-98210595CAF3}"/>
                </a:ext>
              </a:extLst>
            </p:cNvPr>
            <p:cNvSpPr/>
            <p:nvPr/>
          </p:nvSpPr>
          <p:spPr>
            <a:xfrm>
              <a:off x="11196638" y="3652838"/>
              <a:ext cx="100191" cy="1952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2E30C45F-3046-4F99-89CD-F71AB77CAA77}"/>
                </a:ext>
              </a:extLst>
            </p:cNvPr>
            <p:cNvCxnSpPr>
              <a:cxnSpLocks/>
            </p:cNvCxnSpPr>
            <p:nvPr/>
          </p:nvCxnSpPr>
          <p:spPr>
            <a:xfrm>
              <a:off x="11163712" y="3705228"/>
              <a:ext cx="15268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421317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B85DE-D733-4110-88F2-B3AB5B7CF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5831" y="77760"/>
            <a:ext cx="3743135" cy="1325563"/>
          </a:xfrm>
        </p:spPr>
        <p:txBody>
          <a:bodyPr>
            <a:normAutofit/>
          </a:bodyPr>
          <a:lstStyle/>
          <a:p>
            <a:r>
              <a:rPr lang="it-IT" sz="1800" dirty="0">
                <a:solidFill>
                  <a:srgbClr val="009FDF"/>
                </a:solidFill>
                <a:latin typeface="DesySans Office" panose="020B0503040000020003" pitchFamily="34" charset="0"/>
              </a:rPr>
              <a:t>1D Convolutional NN</a:t>
            </a:r>
            <a:endParaRPr lang="en-GB" sz="1800" dirty="0">
              <a:solidFill>
                <a:srgbClr val="009FDF"/>
              </a:solidFill>
              <a:latin typeface="DesySans Office" panose="020B05030400000200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008924-4E10-4C85-8B02-6B5C6F542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1221" y="926511"/>
            <a:ext cx="9237150" cy="24705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800" dirty="0"/>
              <a:t>A convolution layer </a:t>
            </a:r>
            <a:r>
              <a:rPr lang="en-GB" sz="1800" dirty="0"/>
              <a:t>systematically apply learned filters to input in order to extract features.  </a:t>
            </a:r>
          </a:p>
          <a:p>
            <a:pPr marL="0" indent="0">
              <a:buNone/>
            </a:pPr>
            <a:r>
              <a:rPr lang="en-GB" sz="1800" dirty="0"/>
              <a:t>The kernel is a matrix (in this case 1D) of weights which are multiplied with the input to extract relevant features. </a:t>
            </a:r>
          </a:p>
        </p:txBody>
      </p:sp>
      <p:pic>
        <p:nvPicPr>
          <p:cNvPr id="125" name="Picture 124">
            <a:extLst>
              <a:ext uri="{FF2B5EF4-FFF2-40B4-BE49-F238E27FC236}">
                <a16:creationId xmlns:a16="http://schemas.microsoft.com/office/drawing/2014/main" id="{C8E049F9-C8FC-460E-B856-EB0929B8D8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1" t="6786" r="1833" b="5375"/>
          <a:stretch/>
        </p:blipFill>
        <p:spPr>
          <a:xfrm>
            <a:off x="732169" y="2188605"/>
            <a:ext cx="8804579" cy="4395621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3C989B7-FECD-470B-9945-DFEF92D26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A5044-6947-4AA9-839D-B027F2A4832E}" type="slidenum">
              <a:rPr lang="en-GB" smtClean="0"/>
              <a:t>19</a:t>
            </a:fld>
            <a:endParaRPr lang="en-GB" dirty="0"/>
          </a:p>
        </p:txBody>
      </p:sp>
      <p:pic>
        <p:nvPicPr>
          <p:cNvPr id="44" name="Grafik 3">
            <a:extLst>
              <a:ext uri="{FF2B5EF4-FFF2-40B4-BE49-F238E27FC236}">
                <a16:creationId xmlns:a16="http://schemas.microsoft.com/office/drawing/2014/main" id="{2E759C78-F9AB-4D85-9737-B8545AE4DA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317" y="106854"/>
            <a:ext cx="970897" cy="97089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A0977E2-F4D7-433B-8390-949C5C04AC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273" y="2702059"/>
            <a:ext cx="9589688" cy="3743688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707F19B-20D0-48A3-A1F9-B1859C9D35E6}"/>
              </a:ext>
            </a:extLst>
          </p:cNvPr>
          <p:cNvGrpSpPr/>
          <p:nvPr/>
        </p:nvGrpSpPr>
        <p:grpSpPr>
          <a:xfrm>
            <a:off x="10080532" y="3731571"/>
            <a:ext cx="2091569" cy="1309687"/>
            <a:chOff x="10005644" y="3038476"/>
            <a:chExt cx="2091569" cy="130968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177DD1F-5DE3-4C17-9CD6-0702BDC0E3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972" t="22949" r="86203" b="5175"/>
            <a:stretch/>
          </p:blipFill>
          <p:spPr>
            <a:xfrm>
              <a:off x="10005644" y="3038476"/>
              <a:ext cx="189699" cy="1309687"/>
            </a:xfrm>
            <a:prstGeom prst="rect">
              <a:avLst/>
            </a:prstGeom>
          </p:spPr>
        </p:pic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D863FA4C-8706-415C-B709-F698CF5EDB3B}"/>
                </a:ext>
              </a:extLst>
            </p:cNvPr>
            <p:cNvCxnSpPr>
              <a:cxnSpLocks/>
              <a:stCxn id="4" idx="3"/>
            </p:cNvCxnSpPr>
            <p:nvPr/>
          </p:nvCxnSpPr>
          <p:spPr>
            <a:xfrm>
              <a:off x="10195343" y="3693320"/>
              <a:ext cx="15268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87306A4-794B-4F6A-A39C-5434FA37A7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801" b="2773"/>
            <a:stretch/>
          </p:blipFill>
          <p:spPr>
            <a:xfrm>
              <a:off x="10352699" y="3076576"/>
              <a:ext cx="314710" cy="1233488"/>
            </a:xfrm>
            <a:prstGeom prst="rect">
              <a:avLst/>
            </a:prstGeom>
          </p:spPr>
        </p:pic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144431B0-5C32-44CA-9099-41BE0D1E6E8F}"/>
                </a:ext>
              </a:extLst>
            </p:cNvPr>
            <p:cNvCxnSpPr>
              <a:cxnSpLocks/>
            </p:cNvCxnSpPr>
            <p:nvPr/>
          </p:nvCxnSpPr>
          <p:spPr>
            <a:xfrm>
              <a:off x="10667409" y="3700464"/>
              <a:ext cx="15268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42455312-9D38-4D76-BFB3-5FFB88E5EB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801" b="2773"/>
            <a:stretch/>
          </p:blipFill>
          <p:spPr>
            <a:xfrm>
              <a:off x="10824764" y="3308198"/>
              <a:ext cx="314710" cy="83781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B10B0F2-136F-46E2-830D-088B67E22A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235" t="5025" r="5147" b="6232"/>
            <a:stretch/>
          </p:blipFill>
          <p:spPr>
            <a:xfrm>
              <a:off x="11240053" y="3283995"/>
              <a:ext cx="857160" cy="862013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5491A08-E8E7-4CB5-A81F-98210595CAF3}"/>
                </a:ext>
              </a:extLst>
            </p:cNvPr>
            <p:cNvSpPr/>
            <p:nvPr/>
          </p:nvSpPr>
          <p:spPr>
            <a:xfrm>
              <a:off x="11196638" y="3652838"/>
              <a:ext cx="100191" cy="1952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2E30C45F-3046-4F99-89CD-F71AB77CAA77}"/>
                </a:ext>
              </a:extLst>
            </p:cNvPr>
            <p:cNvCxnSpPr>
              <a:cxnSpLocks/>
            </p:cNvCxnSpPr>
            <p:nvPr/>
          </p:nvCxnSpPr>
          <p:spPr>
            <a:xfrm>
              <a:off x="11163712" y="3705228"/>
              <a:ext cx="15268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AAF40B34-B925-438B-842D-4843E0BF8498}"/>
              </a:ext>
            </a:extLst>
          </p:cNvPr>
          <p:cNvSpPr txBox="1"/>
          <p:nvPr/>
        </p:nvSpPr>
        <p:spPr>
          <a:xfrm>
            <a:off x="9999660" y="3694447"/>
            <a:ext cx="2142332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u="sng" dirty="0"/>
              <a:t>Best result</a:t>
            </a:r>
          </a:p>
          <a:p>
            <a:r>
              <a:rPr lang="it-IT" dirty="0"/>
              <a:t>Batch size: 32</a:t>
            </a:r>
          </a:p>
          <a:p>
            <a:r>
              <a:rPr lang="it-IT" dirty="0" err="1"/>
              <a:t>Filters</a:t>
            </a:r>
            <a:r>
              <a:rPr lang="it-IT" dirty="0"/>
              <a:t>: 32</a:t>
            </a:r>
          </a:p>
          <a:p>
            <a:r>
              <a:rPr lang="it-IT" dirty="0"/>
              <a:t>Layer size: 256</a:t>
            </a:r>
          </a:p>
          <a:p>
            <a:r>
              <a:rPr lang="it-IT" dirty="0"/>
              <a:t>Kernel size: 3</a:t>
            </a:r>
            <a:endParaRPr lang="it-IT" baseline="300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6336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68265-6F5B-4954-9AB4-B02181A97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1830" y="135429"/>
            <a:ext cx="7886700" cy="1325563"/>
          </a:xfrm>
        </p:spPr>
        <p:txBody>
          <a:bodyPr/>
          <a:lstStyle/>
          <a:p>
            <a:r>
              <a:rPr lang="it-IT" dirty="0">
                <a:solidFill>
                  <a:srgbClr val="009FDF"/>
                </a:solidFill>
                <a:latin typeface="DesySans Office Cn Heavy" panose="020B0B06040000020003" pitchFamily="34" charset="0"/>
              </a:rPr>
              <a:t>PETRA III</a:t>
            </a:r>
            <a:r>
              <a:rPr lang="it-IT" dirty="0">
                <a:solidFill>
                  <a:srgbClr val="FF9E1B"/>
                </a:solidFill>
                <a:latin typeface="DesySans Office Cn Heavy" panose="020B0B06040000020003" pitchFamily="34" charset="0"/>
              </a:rPr>
              <a:t>.</a:t>
            </a:r>
            <a:endParaRPr lang="en-GB" dirty="0">
              <a:solidFill>
                <a:srgbClr val="FF9E1B"/>
              </a:solidFill>
              <a:latin typeface="DesySans Office Cn Heavy" panose="020B0B06040000020003" pitchFamily="34" charset="0"/>
            </a:endParaRPr>
          </a:p>
        </p:txBody>
      </p:sp>
      <p:pic>
        <p:nvPicPr>
          <p:cNvPr id="6" name="Picture 23" descr="https://media.desy.de/DESYmediabank/ConvertAssets/2015-09-29_Luftbild_mit_Beschleunigern_RS-0045_a.jpg">
            <a:extLst>
              <a:ext uri="{FF2B5EF4-FFF2-40B4-BE49-F238E27FC236}">
                <a16:creationId xmlns:a16="http://schemas.microsoft.com/office/drawing/2014/main" id="{E3BD225C-5A0C-4B08-B619-3DFAA5EAD71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89" b="5597"/>
          <a:stretch>
            <a:fillRect/>
          </a:stretch>
        </p:blipFill>
        <p:spPr bwMode="auto">
          <a:xfrm>
            <a:off x="532824" y="1255685"/>
            <a:ext cx="7304873" cy="3303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280CF62-13DD-4BB0-81F9-1EFF6C4DCE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1256112"/>
              </p:ext>
            </p:extLst>
          </p:nvPr>
        </p:nvGraphicFramePr>
        <p:xfrm>
          <a:off x="2018183" y="4904602"/>
          <a:ext cx="4510278" cy="1252412"/>
        </p:xfrm>
        <a:graphic>
          <a:graphicData uri="http://schemas.openxmlformats.org/drawingml/2006/table">
            <a:tbl>
              <a:tblPr firstRow="1" firstCol="1" bandRow="1"/>
              <a:tblGrid>
                <a:gridCol w="27399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02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43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1" kern="800" dirty="0">
                          <a:effectLst/>
                          <a:latin typeface="Times New Roman"/>
                          <a:ea typeface="Times New Roman"/>
                        </a:rPr>
                        <a:t>Parameter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5" marR="68565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1" kern="800" dirty="0">
                          <a:effectLst/>
                          <a:latin typeface="Times New Roman"/>
                          <a:ea typeface="Times New Roman"/>
                        </a:rPr>
                        <a:t>PETRA III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5" marR="68565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3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kern="800" dirty="0">
                          <a:effectLst/>
                          <a:latin typeface="Times New Roman"/>
                          <a:ea typeface="Times New Roman"/>
                        </a:rPr>
                        <a:t>Energy /GeV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5" marR="68565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kern="800" dirty="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5" marR="68565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3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kern="800" dirty="0">
                          <a:effectLst/>
                          <a:latin typeface="Times New Roman"/>
                          <a:ea typeface="Times New Roman"/>
                        </a:rPr>
                        <a:t>Circumference /m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5" marR="685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kern="800" dirty="0">
                          <a:effectLst/>
                          <a:latin typeface="Times New Roman"/>
                          <a:ea typeface="Times New Roman"/>
                        </a:rPr>
                        <a:t>2304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5" marR="685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51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kern="800" dirty="0">
                          <a:effectLst/>
                          <a:latin typeface="Times New Roman"/>
                          <a:ea typeface="Times New Roman"/>
                        </a:rPr>
                        <a:t>Emittance (hor. / vert.) /nm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5" marR="685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kern="800" dirty="0">
                          <a:effectLst/>
                          <a:latin typeface="Times New Roman"/>
                          <a:ea typeface="Times New Roman"/>
                        </a:rPr>
                        <a:t>1.3  /   0.012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5" marR="685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43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kern="800" dirty="0">
                          <a:effectLst/>
                          <a:latin typeface="Times New Roman"/>
                          <a:ea typeface="Times New Roman"/>
                        </a:rPr>
                        <a:t>Total current / mA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5" marR="685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kern="800" dirty="0">
                          <a:effectLst/>
                          <a:latin typeface="Times New Roman"/>
                          <a:ea typeface="Times New Roman"/>
                        </a:rPr>
                        <a:t>100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5" marR="685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CBEDD3E5-FE21-42AF-B294-BF6364D5AC0E}"/>
              </a:ext>
            </a:extLst>
          </p:cNvPr>
          <p:cNvSpPr/>
          <p:nvPr/>
        </p:nvSpPr>
        <p:spPr>
          <a:xfrm>
            <a:off x="8309044" y="2065547"/>
            <a:ext cx="2620491" cy="147732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spcAft>
                <a:spcPct val="0"/>
              </a:spcAft>
            </a:pPr>
            <a:r>
              <a:rPr lang="en-US" altLang="de-DE" dirty="0"/>
              <a:t>Each year, more than 2000 users are performing measurements at the PETRA III beamlines.</a:t>
            </a:r>
            <a:endParaRPr lang="de-DE" altLang="de-DE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83F4B7-9F35-4AB2-9F01-05B26782C342}"/>
              </a:ext>
            </a:extLst>
          </p:cNvPr>
          <p:cNvSpPr/>
          <p:nvPr/>
        </p:nvSpPr>
        <p:spPr>
          <a:xfrm>
            <a:off x="8124547" y="4274467"/>
            <a:ext cx="371530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• High brilliance 3rd Generation    Synchrotron Radiation Source. </a:t>
            </a:r>
          </a:p>
          <a:p>
            <a:r>
              <a:rPr lang="en-GB" dirty="0"/>
              <a:t>• Extremely low emittances.</a:t>
            </a:r>
          </a:p>
          <a:p>
            <a:r>
              <a:rPr lang="en-GB" dirty="0"/>
              <a:t>• 25 beamlines.</a:t>
            </a:r>
          </a:p>
          <a:p>
            <a:r>
              <a:rPr lang="en-GB" dirty="0"/>
              <a:t>• Hybrid lattice with FODO and DBA (Double Bend Achromat) cells.</a:t>
            </a:r>
          </a:p>
        </p:txBody>
      </p:sp>
      <p:pic>
        <p:nvPicPr>
          <p:cNvPr id="9" name="Grafik 3">
            <a:extLst>
              <a:ext uri="{FF2B5EF4-FFF2-40B4-BE49-F238E27FC236}">
                <a16:creationId xmlns:a16="http://schemas.microsoft.com/office/drawing/2014/main" id="{75751FBD-C8C5-49B1-963F-8712B47C3C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317" y="106854"/>
            <a:ext cx="970897" cy="97089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68CA81-7507-4854-99B3-66799DB40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A5044-6947-4AA9-839D-B027F2A4832E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87924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0BA97-7A0D-4C27-8118-5083E98C9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800" dirty="0">
                <a:solidFill>
                  <a:srgbClr val="009FDF"/>
                </a:solidFill>
                <a:latin typeface="DesySans Office" panose="020B0503040000020003" pitchFamily="34" charset="0"/>
              </a:rPr>
              <a:t>Comparing the architectures</a:t>
            </a:r>
            <a:endParaRPr lang="en-GB" sz="1800" dirty="0">
              <a:latin typeface="DesySans Office" panose="020B05030400000200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BBD557-7D22-4DE4-B2F4-90BA193F028A}"/>
              </a:ext>
            </a:extLst>
          </p:cNvPr>
          <p:cNvSpPr txBox="1"/>
          <p:nvPr/>
        </p:nvSpPr>
        <p:spPr>
          <a:xfrm>
            <a:off x="8151229" y="2828835"/>
            <a:ext cx="24500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The </a:t>
            </a:r>
            <a:r>
              <a:rPr lang="it-IT" dirty="0" err="1"/>
              <a:t>convolutionl</a:t>
            </a:r>
            <a:r>
              <a:rPr lang="it-IT" dirty="0"/>
              <a:t> and </a:t>
            </a:r>
            <a:r>
              <a:rPr lang="it-IT" dirty="0" err="1"/>
              <a:t>recurrent</a:t>
            </a:r>
            <a:r>
              <a:rPr lang="it-IT" dirty="0"/>
              <a:t> </a:t>
            </a:r>
            <a:r>
              <a:rPr lang="it-IT" dirty="0" err="1"/>
              <a:t>structure</a:t>
            </a:r>
            <a:r>
              <a:rPr lang="it-IT" dirty="0"/>
              <a:t> </a:t>
            </a:r>
            <a:r>
              <a:rPr lang="it-IT" dirty="0" err="1"/>
              <a:t>outperform</a:t>
            </a:r>
            <a:r>
              <a:rPr lang="it-IT" dirty="0"/>
              <a:t> the </a:t>
            </a:r>
            <a:r>
              <a:rPr lang="it-IT" dirty="0" err="1"/>
              <a:t>fully</a:t>
            </a:r>
            <a:r>
              <a:rPr lang="it-IT" dirty="0"/>
              <a:t> </a:t>
            </a:r>
            <a:r>
              <a:rPr lang="it-IT" dirty="0" err="1"/>
              <a:t>connected</a:t>
            </a:r>
            <a:r>
              <a:rPr lang="it-IT" dirty="0"/>
              <a:t> NN in a </a:t>
            </a:r>
            <a:r>
              <a:rPr lang="it-IT" dirty="0" err="1"/>
              <a:t>reasonable</a:t>
            </a:r>
            <a:r>
              <a:rPr lang="it-IT" dirty="0"/>
              <a:t> </a:t>
            </a:r>
            <a:r>
              <a:rPr lang="it-IT" dirty="0" err="1"/>
              <a:t>amount</a:t>
            </a:r>
            <a:r>
              <a:rPr lang="it-IT" dirty="0"/>
              <a:t> of </a:t>
            </a:r>
            <a:r>
              <a:rPr lang="it-IT" dirty="0" err="1"/>
              <a:t>epochs</a:t>
            </a:r>
            <a:r>
              <a:rPr lang="it-IT" dirty="0"/>
              <a:t>.</a:t>
            </a:r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EECF769-E532-42DC-9535-41387B4A0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606" y="1336765"/>
            <a:ext cx="6269171" cy="453281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9C2B26-9F7F-4882-A23C-BF47197D4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A5044-6947-4AA9-839D-B027F2A4832E}" type="slidenum">
              <a:rPr lang="en-GB" smtClean="0"/>
              <a:t>20</a:t>
            </a:fld>
            <a:endParaRPr lang="en-GB" dirty="0"/>
          </a:p>
        </p:txBody>
      </p:sp>
      <p:pic>
        <p:nvPicPr>
          <p:cNvPr id="7" name="Grafik 3">
            <a:extLst>
              <a:ext uri="{FF2B5EF4-FFF2-40B4-BE49-F238E27FC236}">
                <a16:creationId xmlns:a16="http://schemas.microsoft.com/office/drawing/2014/main" id="{94986932-5784-49FE-9E59-F6B71E38DA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317" y="106854"/>
            <a:ext cx="970897" cy="97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2335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0BA97-7A0D-4C27-8118-5083E98C9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400" dirty="0">
                <a:solidFill>
                  <a:srgbClr val="009FDF"/>
                </a:solidFill>
                <a:latin typeface="DesySans Office" panose="020B0503040000020003" pitchFamily="34" charset="0"/>
              </a:rPr>
              <a:t>Summary and </a:t>
            </a:r>
            <a:r>
              <a:rPr lang="en-GB" sz="2400" dirty="0">
                <a:solidFill>
                  <a:srgbClr val="009FDF"/>
                </a:solidFill>
                <a:latin typeface="DesySans Office" panose="020B0503040000020003" pitchFamily="34" charset="0"/>
              </a:rPr>
              <a:t>conclusions</a:t>
            </a:r>
            <a:endParaRPr lang="en-GB" sz="2400" dirty="0">
              <a:latin typeface="DesySans Office" panose="020B05030400000200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5AB0AC-B623-448D-8623-F2B975B2E4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The varying gap size of the IDs impact the circulating beam dynamics. One major effect is orbit distortions that need to be compensated. </a:t>
            </a:r>
          </a:p>
          <a:p>
            <a:r>
              <a:rPr lang="en-GB" dirty="0"/>
              <a:t>Neural networks were trained on PETRA III measurements to learn the correlation between arbitrary ID configurations and the orbit.</a:t>
            </a:r>
          </a:p>
          <a:p>
            <a:r>
              <a:rPr lang="en-GB" dirty="0"/>
              <a:t>Different NN architecture models were tested and compared. The Recurrent and Convolutional NN structure showed better predictivity.</a:t>
            </a:r>
          </a:p>
          <a:p>
            <a:r>
              <a:rPr lang="en-GB" dirty="0"/>
              <a:t>The prediction can be used to calculate the corrector magnet strength.</a:t>
            </a:r>
          </a:p>
          <a:p>
            <a:r>
              <a:rPr lang="en-GB" dirty="0"/>
              <a:t>The same scheme could be applied to PETRA IV considering as well the expected significant impact on the emittance.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BFB122-7902-4E4D-8FAA-CFC1029B7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A5044-6947-4AA9-839D-B027F2A4832E}" type="slidenum">
              <a:rPr lang="en-GB" smtClean="0"/>
              <a:t>21</a:t>
            </a:fld>
            <a:endParaRPr lang="en-GB" dirty="0"/>
          </a:p>
        </p:txBody>
      </p:sp>
      <p:pic>
        <p:nvPicPr>
          <p:cNvPr id="6" name="Grafik 3">
            <a:extLst>
              <a:ext uri="{FF2B5EF4-FFF2-40B4-BE49-F238E27FC236}">
                <a16:creationId xmlns:a16="http://schemas.microsoft.com/office/drawing/2014/main" id="{DA0D5F02-0F6F-4582-B32D-2DB68702C0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317" y="106854"/>
            <a:ext cx="970897" cy="97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425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platzhalter 1">
            <a:extLst>
              <a:ext uri="{FF2B5EF4-FFF2-40B4-BE49-F238E27FC236}">
                <a16:creationId xmlns:a16="http://schemas.microsoft.com/office/drawing/2014/main" id="{D892980F-8BD2-429F-B068-8B5C6C5578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24339" y="4244579"/>
            <a:ext cx="3861197" cy="1425178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spcAft>
                <a:spcPct val="0"/>
              </a:spcAft>
            </a:pPr>
            <a:r>
              <a:rPr lang="en-US" altLang="de-DE" dirty="0"/>
              <a:t>Bianca Veglia</a:t>
            </a:r>
            <a:endParaRPr lang="de-DE" altLang="de-DE" dirty="0"/>
          </a:p>
          <a:p>
            <a:pPr eaLnBrk="1" hangingPunct="1">
              <a:spcAft>
                <a:spcPct val="0"/>
              </a:spcAft>
            </a:pPr>
            <a:r>
              <a:rPr lang="en-US" altLang="de-DE" dirty="0"/>
              <a:t>MPY</a:t>
            </a:r>
            <a:endParaRPr lang="de-DE" altLang="de-DE" dirty="0"/>
          </a:p>
          <a:p>
            <a:pPr eaLnBrk="1" hangingPunct="1">
              <a:spcAft>
                <a:spcPct val="0"/>
              </a:spcAft>
            </a:pPr>
            <a:r>
              <a:rPr lang="en-US" altLang="de-DE" dirty="0"/>
              <a:t>bianca.veglia@desy.de</a:t>
            </a:r>
            <a:endParaRPr lang="de-DE" altLang="de-DE" dirty="0"/>
          </a:p>
          <a:p>
            <a:pPr eaLnBrk="1" hangingPunct="1">
              <a:spcAft>
                <a:spcPct val="0"/>
              </a:spcAft>
            </a:pPr>
            <a:endParaRPr lang="de-DE" altLang="de-DE" dirty="0"/>
          </a:p>
        </p:txBody>
      </p:sp>
      <p:pic>
        <p:nvPicPr>
          <p:cNvPr id="3" name="Grafik 3">
            <a:extLst>
              <a:ext uri="{FF2B5EF4-FFF2-40B4-BE49-F238E27FC236}">
                <a16:creationId xmlns:a16="http://schemas.microsoft.com/office/drawing/2014/main" id="{5AF3F278-08AE-4383-BE4A-2722449C84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622" y="3866813"/>
            <a:ext cx="1802945" cy="18029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F1776A-7261-4D45-841B-CC85F5D48CC1}"/>
              </a:ext>
            </a:extLst>
          </p:cNvPr>
          <p:cNvSpPr txBox="1"/>
          <p:nvPr/>
        </p:nvSpPr>
        <p:spPr>
          <a:xfrm>
            <a:off x="4782171" y="2428756"/>
            <a:ext cx="2627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9FDF"/>
                </a:solidFill>
                <a:latin typeface="DesySans Office" panose="020B0503040000020003" pitchFamily="34" charset="0"/>
              </a:rPr>
              <a:t>Thank you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C38A32-B2CF-406B-8439-DE74F0A030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6" y="-12509"/>
            <a:ext cx="3635500" cy="1461134"/>
          </a:xfrm>
        </p:spPr>
      </p:pic>
      <p:grpSp>
        <p:nvGrpSpPr>
          <p:cNvPr id="4" name="Group 4">
            <a:extLst>
              <a:ext uri="{FF2B5EF4-FFF2-40B4-BE49-F238E27FC236}">
                <a16:creationId xmlns:a16="http://schemas.microsoft.com/office/drawing/2014/main" id="{99019A04-5E82-4E6D-ACE8-330EBC3CC44C}"/>
              </a:ext>
            </a:extLst>
          </p:cNvPr>
          <p:cNvGrpSpPr>
            <a:grpSpLocks/>
          </p:cNvGrpSpPr>
          <p:nvPr/>
        </p:nvGrpSpPr>
        <p:grpSpPr bwMode="auto">
          <a:xfrm>
            <a:off x="1229188" y="1448625"/>
            <a:ext cx="6657512" cy="5301425"/>
            <a:chOff x="1919288" y="1308101"/>
            <a:chExt cx="7821612" cy="5079999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BF634CD9-889F-4BD2-8811-785F544439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5550" y="1844675"/>
              <a:ext cx="7245350" cy="3887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7996B258-CF79-4680-9BE7-1504484AF5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9288" y="1308101"/>
              <a:ext cx="1655762" cy="574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ED656E38-4169-4527-BC94-2A8FAFC1DF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1050" y="1308101"/>
              <a:ext cx="514350" cy="485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4BD90381-2DE4-4A3B-B05E-DEF755E147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0800" y="1308101"/>
              <a:ext cx="2070100" cy="511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7">
              <a:extLst>
                <a:ext uri="{FF2B5EF4-FFF2-40B4-BE49-F238E27FC236}">
                  <a16:creationId xmlns:a16="http://schemas.microsoft.com/office/drawing/2014/main" id="{7445ED33-E589-4223-A3DE-BB09B5A487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9001" y="5835650"/>
              <a:ext cx="2525713" cy="534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8">
              <a:extLst>
                <a:ext uri="{FF2B5EF4-FFF2-40B4-BE49-F238E27FC236}">
                  <a16:creationId xmlns:a16="http://schemas.microsoft.com/office/drawing/2014/main" id="{4838DD31-B522-480E-B8B2-ED3BDC553A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6950" y="5875338"/>
              <a:ext cx="579438" cy="5127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9">
              <a:extLst>
                <a:ext uri="{FF2B5EF4-FFF2-40B4-BE49-F238E27FC236}">
                  <a16:creationId xmlns:a16="http://schemas.microsoft.com/office/drawing/2014/main" id="{A76EE5E5-8E5C-46D6-A833-4A1DC29C14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9425" y="5589589"/>
              <a:ext cx="11176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C1F0803D-41B0-4C11-BA78-0B0F6F4EAEE1}"/>
              </a:ext>
            </a:extLst>
          </p:cNvPr>
          <p:cNvSpPr/>
          <p:nvPr/>
        </p:nvSpPr>
        <p:spPr>
          <a:xfrm>
            <a:off x="8933143" y="1709803"/>
            <a:ext cx="2605993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• </a:t>
            </a:r>
            <a:r>
              <a:rPr lang="en-GB" sz="1600" dirty="0"/>
              <a:t>New high-resolution 3D X-ray microscope for chemical and physical processes.</a:t>
            </a:r>
          </a:p>
          <a:p>
            <a:endParaRPr lang="en-GB" sz="1600" dirty="0"/>
          </a:p>
          <a:p>
            <a:r>
              <a:rPr lang="en-GB" sz="1600" dirty="0"/>
              <a:t>• Construction within the existing PETRA ring tunnel.</a:t>
            </a:r>
          </a:p>
          <a:p>
            <a:endParaRPr lang="en-GB" sz="1600" dirty="0"/>
          </a:p>
          <a:p>
            <a:r>
              <a:rPr lang="en-GB" sz="1600" dirty="0"/>
              <a:t>• Nanometre scale for the first time.</a:t>
            </a:r>
          </a:p>
          <a:p>
            <a:endParaRPr lang="it-IT" sz="1600" dirty="0"/>
          </a:p>
          <a:p>
            <a:r>
              <a:rPr lang="en-GB" sz="1600" dirty="0"/>
              <a:t>• Ultra low emittances in the region of 10 pm.</a:t>
            </a:r>
          </a:p>
          <a:p>
            <a:endParaRPr lang="it-IT" sz="1600" dirty="0"/>
          </a:p>
          <a:p>
            <a:r>
              <a:rPr lang="en-GB" sz="1600" dirty="0"/>
              <a:t>• Each of the eight arcs is composed of nine hybrid six-bend achromat (H6BA) cells.</a:t>
            </a:r>
            <a:endParaRPr lang="it-IT" sz="1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CF5C1F-39A1-457E-A5CE-B846545E8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A5044-6947-4AA9-839D-B027F2A4832E}" type="slidenum">
              <a:rPr lang="en-GB" smtClean="0"/>
              <a:t>3</a:t>
            </a:fld>
            <a:endParaRPr lang="en-GB" dirty="0"/>
          </a:p>
        </p:txBody>
      </p:sp>
      <p:pic>
        <p:nvPicPr>
          <p:cNvPr id="14" name="Grafik 3">
            <a:extLst>
              <a:ext uri="{FF2B5EF4-FFF2-40B4-BE49-F238E27FC236}">
                <a16:creationId xmlns:a16="http://schemas.microsoft.com/office/drawing/2014/main" id="{7132B047-B186-4EF8-ABEF-8D33A4816FD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317" y="106854"/>
            <a:ext cx="970897" cy="97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496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C8E35B0-39BB-4233-8A23-D730C3BC2A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446" y="1367447"/>
            <a:ext cx="4505325" cy="41231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073CA8-2AFA-424E-A318-F7F2CB1EF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3271" y="4288446"/>
            <a:ext cx="3542579" cy="25174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82FAFACF-E56F-4765-B3AD-4A95045851B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52620599"/>
                  </p:ext>
                </p:extLst>
              </p:nvPr>
            </p:nvGraphicFramePr>
            <p:xfrm>
              <a:off x="5159500" y="284963"/>
              <a:ext cx="4042624" cy="3786610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26557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77705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239542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9pPr>
                        </a:lstStyle>
                        <a:p>
                          <a:pPr algn="l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1400" b="1" kern="800" dirty="0">
                              <a:effectLst/>
                              <a:latin typeface="Times New Roman"/>
                              <a:ea typeface="Times New Roman"/>
                            </a:rPr>
                            <a:t>Parameter</a:t>
                          </a:r>
                          <a:endParaRPr lang="de-DE" sz="1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65" marR="68565" marT="0" marB="0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9pPr>
                        </a:lstStyle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1400" b="1" kern="800" dirty="0">
                              <a:effectLst/>
                              <a:latin typeface="Times New Roman"/>
                              <a:ea typeface="Times New Roman"/>
                            </a:rPr>
                            <a:t>H6BA</a:t>
                          </a:r>
                          <a:endParaRPr lang="de-DE" sz="1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65" marR="68565" marT="0" marB="0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58444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9pPr>
                        </a:lstStyle>
                        <a:p>
                          <a:pPr algn="l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1400" kern="800" dirty="0">
                              <a:effectLst/>
                              <a:latin typeface="Times New Roman"/>
                              <a:ea typeface="Times New Roman"/>
                            </a:rPr>
                            <a:t>Tunes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400" i="1" kern="80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400" i="1" kern="800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it-IT" sz="1400" b="0" i="1" kern="80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it-IT" sz="1400" b="0" i="1" kern="800" smtClean="0">
                                  <a:effectLst/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GB" sz="1400" i="1" kern="80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400" i="1" kern="800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it-IT" sz="1400" b="0" i="1" kern="80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oMath>
                          </a14:m>
                          <a:endParaRPr lang="de-DE" sz="1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65" marR="68565" marT="0" marB="0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9pPr>
                        </a:lstStyle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1400" kern="800" dirty="0">
                              <a:effectLst/>
                              <a:latin typeface="Times New Roman"/>
                              <a:ea typeface="Times New Roman"/>
                            </a:rPr>
                            <a:t>135.8, 86.27</a:t>
                          </a:r>
                          <a:endParaRPr lang="de-DE" sz="1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65" marR="68565" marT="0" marB="0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294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9pPr>
                        </a:lstStyle>
                        <a:p>
                          <a:pPr algn="l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1400" kern="800" dirty="0">
                              <a:effectLst/>
                              <a:latin typeface="Times New Roman"/>
                              <a:ea typeface="Times New Roman"/>
                            </a:rPr>
                            <a:t>Natural chromaticity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400" i="1" kern="80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400" i="1" kern="800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𝜉</m:t>
                                  </m:r>
                                </m:e>
                                <m:sub>
                                  <m:r>
                                    <a:rPr lang="it-IT" sz="1400" b="0" i="1" kern="80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it-IT" sz="1400" b="0" i="1" kern="800" smtClean="0">
                                  <a:effectLst/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GB" sz="1400" i="1" kern="80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400" i="1" kern="800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𝜉</m:t>
                                  </m:r>
                                </m:e>
                                <m:sub>
                                  <m:r>
                                    <a:rPr lang="it-IT" sz="1400" b="0" i="1" kern="80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oMath>
                          </a14:m>
                          <a:endParaRPr lang="de-DE" sz="1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65" marR="68565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9pPr>
                        </a:lstStyle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1400" kern="800" dirty="0">
                              <a:effectLst/>
                              <a:latin typeface="Times New Roman"/>
                              <a:ea typeface="Times New Roman"/>
                            </a:rPr>
                            <a:t>-233, -156</a:t>
                          </a:r>
                          <a:endParaRPr lang="de-DE" sz="1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65" marR="68565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7644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9pPr>
                        </a:lstStyle>
                        <a:p>
                          <a:pPr algn="l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1400" kern="800" dirty="0">
                              <a:effectLst/>
                              <a:latin typeface="Times New Roman"/>
                              <a:ea typeface="Times New Roman"/>
                            </a:rPr>
                            <a:t>Momentum compaction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400" i="1" kern="80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400" i="1" kern="800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it-IT" sz="1400" b="0" i="1" kern="800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oMath>
                          </a14:m>
                          <a:endParaRPr lang="de-DE" sz="1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65" marR="68565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9pPr>
                        </a:lstStyle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1400" kern="800" dirty="0">
                              <a:effectLst/>
                              <a:latin typeface="Times New Roman"/>
                              <a:ea typeface="Times New Roman"/>
                            </a:rPr>
                            <a:t>3.3 10</a:t>
                          </a:r>
                          <a:r>
                            <a:rPr lang="en-GB" sz="1400" kern="800" baseline="30000" dirty="0">
                              <a:effectLst/>
                              <a:latin typeface="Times New Roman"/>
                              <a:ea typeface="Times New Roman"/>
                            </a:rPr>
                            <a:t>-5</a:t>
                          </a:r>
                          <a:endParaRPr lang="de-DE" sz="1400" baseline="300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65" marR="68565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239542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9pPr>
                        </a:lstStyle>
                        <a:p>
                          <a:pPr algn="l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1400" kern="800" dirty="0">
                              <a:effectLst/>
                              <a:latin typeface="Times New Roman"/>
                              <a:ea typeface="Times New Roman"/>
                            </a:rPr>
                            <a:t>U</a:t>
                          </a:r>
                          <a:r>
                            <a:rPr lang="en-GB" sz="1400" kern="800" baseline="-25000" dirty="0">
                              <a:effectLst/>
                              <a:latin typeface="Times New Roman"/>
                              <a:ea typeface="Times New Roman"/>
                            </a:rPr>
                            <a:t>0</a:t>
                          </a:r>
                          <a:r>
                            <a:rPr lang="en-GB" sz="1400" kern="800" baseline="0" dirty="0">
                              <a:effectLst/>
                              <a:latin typeface="Times New Roman"/>
                              <a:ea typeface="Times New Roman"/>
                            </a:rPr>
                            <a:t> /MeV</a:t>
                          </a:r>
                          <a:endParaRPr lang="de-DE" sz="1400" baseline="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65" marR="68565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9pPr>
                        </a:lstStyle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1400" kern="800" dirty="0">
                              <a:effectLst/>
                              <a:latin typeface="Times New Roman"/>
                              <a:ea typeface="Times New Roman"/>
                            </a:rPr>
                            <a:t>100</a:t>
                          </a:r>
                          <a:endParaRPr lang="de-DE" sz="1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65" marR="68565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239542"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1400" baseline="0" dirty="0">
                              <a:effectLst/>
                              <a:latin typeface="Times New Roman"/>
                              <a:ea typeface="Times New Roman"/>
                            </a:rPr>
                            <a:t>Standard ID section /m</a:t>
                          </a:r>
                        </a:p>
                      </a:txBody>
                      <a:tcPr marL="68565" marR="68565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1400" dirty="0">
                              <a:effectLst/>
                              <a:latin typeface="Times New Roman"/>
                              <a:ea typeface="Times New Roman"/>
                            </a:rPr>
                            <a:t>4.7 -4.9</a:t>
                          </a:r>
                        </a:p>
                      </a:txBody>
                      <a:tcPr marL="68565" marR="68565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48037903"/>
                      </a:ext>
                    </a:extLst>
                  </a:tr>
                  <a:tr h="479083"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1400" baseline="0" dirty="0">
                              <a:effectLst/>
                              <a:latin typeface="Times New Roman"/>
                              <a:ea typeface="Times New Roman"/>
                            </a:rPr>
                            <a:t>Hor. Emittance w/o IDs (zero current) /pm</a:t>
                          </a:r>
                        </a:p>
                      </a:txBody>
                      <a:tcPr marL="68565" marR="68565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1400" dirty="0">
                              <a:effectLst/>
                              <a:latin typeface="Times New Roman"/>
                              <a:ea typeface="Times New Roman"/>
                            </a:rPr>
                            <a:t>20</a:t>
                          </a:r>
                        </a:p>
                      </a:txBody>
                      <a:tcPr marL="68565" marR="68565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848421278"/>
                      </a:ext>
                    </a:extLst>
                  </a:tr>
                  <a:tr h="479083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400" baseline="0" dirty="0">
                              <a:effectLst/>
                              <a:latin typeface="Times New Roman"/>
                              <a:ea typeface="Times New Roman"/>
                            </a:rPr>
                            <a:t>Hor. Emittance with IDs (zero current) /pm</a:t>
                          </a:r>
                        </a:p>
                      </a:txBody>
                      <a:tcPr marL="68565" marR="68565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1400" dirty="0">
                              <a:effectLst/>
                              <a:latin typeface="Times New Roman"/>
                              <a:ea typeface="Times New Roman"/>
                            </a:rPr>
                            <a:t>20</a:t>
                          </a:r>
                        </a:p>
                      </a:txBody>
                      <a:tcPr marL="68565" marR="68565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66062743"/>
                      </a:ext>
                    </a:extLst>
                  </a:tr>
                  <a:tr h="479083"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1400" baseline="0" dirty="0">
                              <a:effectLst/>
                              <a:latin typeface="Times New Roman"/>
                              <a:ea typeface="Times New Roman"/>
                            </a:rPr>
                            <a:t>Rel. energy spread with IDs (zero current)</a:t>
                          </a:r>
                          <a:endParaRPr lang="de-DE" sz="1400" baseline="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65" marR="68565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1400" dirty="0">
                              <a:effectLst/>
                              <a:latin typeface="Times New Roman"/>
                              <a:ea typeface="Times New Roman"/>
                            </a:rPr>
                            <a:t>0.9 </a:t>
                          </a:r>
                          <a:r>
                            <a:rPr lang="en-GB" sz="1400" kern="800" dirty="0">
                              <a:effectLst/>
                              <a:latin typeface="Times New Roman"/>
                              <a:ea typeface="Times New Roman"/>
                            </a:rPr>
                            <a:t>10</a:t>
                          </a:r>
                          <a:r>
                            <a:rPr lang="en-GB" sz="1400" kern="800" baseline="30000" dirty="0">
                              <a:effectLst/>
                              <a:latin typeface="Times New Roman"/>
                              <a:ea typeface="Times New Roman"/>
                            </a:rPr>
                            <a:t>-3</a:t>
                          </a:r>
                          <a:endParaRPr lang="de-DE" sz="1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65" marR="68565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580858477"/>
                      </a:ext>
                    </a:extLst>
                  </a:tr>
                  <a:tr h="260851"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1400" baseline="0" dirty="0">
                              <a:effectLst/>
                              <a:latin typeface="Times New Roman"/>
                              <a:ea typeface="Times New Roman"/>
                            </a:rPr>
                            <a:t>Beta at ID /m</a:t>
                          </a:r>
                        </a:p>
                      </a:txBody>
                      <a:tcPr marL="68565" marR="68565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400" i="1" kern="80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400" i="1" kern="800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it-IT" sz="1400" b="0" i="1" kern="80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it-IT" sz="1400" b="0" i="1" kern="800" smtClean="0">
                                  <a:effectLst/>
                                  <a:latin typeface="Cambria Math" panose="02040503050406030204" pitchFamily="18" charset="0"/>
                                </a:rPr>
                                <m:t>= </m:t>
                              </m:r>
                            </m:oMath>
                          </a14:m>
                          <a:r>
                            <a:rPr lang="it-IT" sz="1400" b="0" i="0" kern="8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2.2</a:t>
                          </a:r>
                        </a:p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400" i="1" kern="80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400" i="1" kern="800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it-IT" sz="1400" b="0" i="1" kern="80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oMath>
                          </a14:m>
                          <a:r>
                            <a:rPr lang="de-DE" sz="1400" dirty="0">
                              <a:effectLst/>
                              <a:latin typeface="Times New Roman"/>
                              <a:ea typeface="Times New Roman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it-IT" sz="1400" b="0" i="1" kern="800" smtClean="0">
                                  <a:effectLst/>
                                  <a:latin typeface="Cambria Math" panose="02040503050406030204" pitchFamily="18" charset="0"/>
                                </a:rPr>
                                <m:t>= </m:t>
                              </m:r>
                            </m:oMath>
                          </a14:m>
                          <a:r>
                            <a:rPr lang="it-IT" sz="1400" b="0" i="0" kern="8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2.2</a:t>
                          </a:r>
                          <a:endParaRPr lang="de-DE" sz="1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65" marR="68565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274749388"/>
                      </a:ext>
                    </a:extLst>
                  </a:tr>
                  <a:tr h="273153"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1400" baseline="0" dirty="0">
                              <a:effectLst/>
                              <a:latin typeface="Times New Roman"/>
                              <a:ea typeface="Times New Roman"/>
                            </a:rPr>
                            <a:t>RF Voltage 1</a:t>
                          </a:r>
                          <a:r>
                            <a:rPr lang="de-DE" sz="1400" baseline="30000" dirty="0">
                              <a:effectLst/>
                              <a:latin typeface="Times New Roman"/>
                              <a:ea typeface="Times New Roman"/>
                            </a:rPr>
                            <a:t>st</a:t>
                          </a:r>
                          <a:r>
                            <a:rPr lang="de-DE" sz="1400" baseline="0" dirty="0">
                              <a:effectLst/>
                              <a:latin typeface="Times New Roman"/>
                              <a:ea typeface="Times New Roman"/>
                            </a:rPr>
                            <a:t>, 3</a:t>
                          </a:r>
                          <a:r>
                            <a:rPr lang="de-DE" sz="1400" baseline="30000" dirty="0">
                              <a:effectLst/>
                              <a:latin typeface="Times New Roman"/>
                              <a:ea typeface="Times New Roman"/>
                            </a:rPr>
                            <a:t>rd </a:t>
                          </a:r>
                          <a:r>
                            <a:rPr lang="de-DE" sz="1400" baseline="0" dirty="0">
                              <a:effectLst/>
                              <a:latin typeface="Times New Roman"/>
                              <a:ea typeface="Times New Roman"/>
                            </a:rPr>
                            <a:t>/MV</a:t>
                          </a:r>
                        </a:p>
                      </a:txBody>
                      <a:tcPr marL="68565" marR="68565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1400" dirty="0">
                              <a:effectLst/>
                              <a:latin typeface="Times New Roman"/>
                              <a:ea typeface="Times New Roman"/>
                            </a:rPr>
                            <a:t>8, 2.4</a:t>
                          </a:r>
                        </a:p>
                      </a:txBody>
                      <a:tcPr marL="68565" marR="68565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4948331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82FAFACF-E56F-4765-B3AD-4A95045851B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52620599"/>
                  </p:ext>
                </p:extLst>
              </p:nvPr>
            </p:nvGraphicFramePr>
            <p:xfrm>
              <a:off x="5159500" y="284963"/>
              <a:ext cx="4042624" cy="3786610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26557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77705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239542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9pPr>
                        </a:lstStyle>
                        <a:p>
                          <a:pPr algn="l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1400" b="1" kern="800" dirty="0">
                              <a:effectLst/>
                              <a:latin typeface="Times New Roman"/>
                              <a:ea typeface="Times New Roman"/>
                            </a:rPr>
                            <a:t>Parameter</a:t>
                          </a:r>
                          <a:endParaRPr lang="de-DE" sz="1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65" marR="68565" marT="0" marB="0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9pPr>
                        </a:lstStyle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1400" b="1" kern="800" dirty="0">
                              <a:effectLst/>
                              <a:latin typeface="Times New Roman"/>
                              <a:ea typeface="Times New Roman"/>
                            </a:rPr>
                            <a:t>H6BA</a:t>
                          </a:r>
                          <a:endParaRPr lang="de-DE" sz="1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65" marR="68565" marT="0" marB="0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5844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65" marR="68565" marT="0" marB="0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t="-111628" r="-79032" b="-1274419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9pPr>
                        </a:lstStyle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1400" kern="800" dirty="0">
                              <a:effectLst/>
                              <a:latin typeface="Times New Roman"/>
                              <a:ea typeface="Times New Roman"/>
                            </a:rPr>
                            <a:t>135.8, 86.27</a:t>
                          </a:r>
                          <a:endParaRPr lang="de-DE" sz="1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65" marR="68565" marT="0" marB="0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294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65" marR="68565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t="-182000" r="-79032" b="-996000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9pPr>
                        </a:lstStyle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1400" kern="800" dirty="0">
                              <a:effectLst/>
                              <a:latin typeface="Times New Roman"/>
                              <a:ea typeface="Times New Roman"/>
                            </a:rPr>
                            <a:t>-233, -156</a:t>
                          </a:r>
                          <a:endParaRPr lang="de-DE" sz="1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65" marR="68565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7644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65" marR="68565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t="-313333" r="-79032" b="-1006667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9pPr>
                        </a:lstStyle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1400" kern="800" dirty="0">
                              <a:effectLst/>
                              <a:latin typeface="Times New Roman"/>
                              <a:ea typeface="Times New Roman"/>
                            </a:rPr>
                            <a:t>3.3 10</a:t>
                          </a:r>
                          <a:r>
                            <a:rPr lang="en-GB" sz="1400" kern="800" baseline="30000" dirty="0">
                              <a:effectLst/>
                              <a:latin typeface="Times New Roman"/>
                              <a:ea typeface="Times New Roman"/>
                            </a:rPr>
                            <a:t>-5</a:t>
                          </a:r>
                          <a:endParaRPr lang="de-DE" sz="1400" baseline="300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65" marR="68565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239542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9pPr>
                        </a:lstStyle>
                        <a:p>
                          <a:pPr algn="l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1400" kern="800" dirty="0">
                              <a:effectLst/>
                              <a:latin typeface="Times New Roman"/>
                              <a:ea typeface="Times New Roman"/>
                            </a:rPr>
                            <a:t>U</a:t>
                          </a:r>
                          <a:r>
                            <a:rPr lang="en-GB" sz="1400" kern="800" baseline="-25000" dirty="0">
                              <a:effectLst/>
                              <a:latin typeface="Times New Roman"/>
                              <a:ea typeface="Times New Roman"/>
                            </a:rPr>
                            <a:t>0</a:t>
                          </a:r>
                          <a:r>
                            <a:rPr lang="en-GB" sz="1400" kern="800" baseline="0" dirty="0">
                              <a:effectLst/>
                              <a:latin typeface="Times New Roman"/>
                              <a:ea typeface="Times New Roman"/>
                            </a:rPr>
                            <a:t> /MeV</a:t>
                          </a:r>
                          <a:endParaRPr lang="de-DE" sz="1400" baseline="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65" marR="68565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Droid Sans"/>
                              <a:cs typeface="Droid Sans"/>
                            </a:defRPr>
                          </a:lvl9pPr>
                        </a:lstStyle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1400" kern="800" dirty="0">
                              <a:effectLst/>
                              <a:latin typeface="Times New Roman"/>
                              <a:ea typeface="Times New Roman"/>
                            </a:rPr>
                            <a:t>100</a:t>
                          </a:r>
                          <a:endParaRPr lang="de-DE" sz="1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65" marR="68565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239542"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1400" baseline="0" dirty="0">
                              <a:effectLst/>
                              <a:latin typeface="Times New Roman"/>
                              <a:ea typeface="Times New Roman"/>
                            </a:rPr>
                            <a:t>Standard ID section /m</a:t>
                          </a:r>
                        </a:p>
                      </a:txBody>
                      <a:tcPr marL="68565" marR="68565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1400" dirty="0">
                              <a:effectLst/>
                              <a:latin typeface="Times New Roman"/>
                              <a:ea typeface="Times New Roman"/>
                            </a:rPr>
                            <a:t>4.7 -4.9</a:t>
                          </a:r>
                        </a:p>
                      </a:txBody>
                      <a:tcPr marL="68565" marR="68565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48037903"/>
                      </a:ext>
                    </a:extLst>
                  </a:tr>
                  <a:tr h="479083"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1400" baseline="0" dirty="0">
                              <a:effectLst/>
                              <a:latin typeface="Times New Roman"/>
                              <a:ea typeface="Times New Roman"/>
                            </a:rPr>
                            <a:t>Hor. Emittance w/o IDs (zero current) /pm</a:t>
                          </a:r>
                        </a:p>
                      </a:txBody>
                      <a:tcPr marL="68565" marR="68565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1400" dirty="0">
                              <a:effectLst/>
                              <a:latin typeface="Times New Roman"/>
                              <a:ea typeface="Times New Roman"/>
                            </a:rPr>
                            <a:t>20</a:t>
                          </a:r>
                        </a:p>
                      </a:txBody>
                      <a:tcPr marL="68565" marR="68565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848421278"/>
                      </a:ext>
                    </a:extLst>
                  </a:tr>
                  <a:tr h="479083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400" baseline="0" dirty="0">
                              <a:effectLst/>
                              <a:latin typeface="Times New Roman"/>
                              <a:ea typeface="Times New Roman"/>
                            </a:rPr>
                            <a:t>Hor. Emittance with IDs (zero current) /pm</a:t>
                          </a:r>
                        </a:p>
                      </a:txBody>
                      <a:tcPr marL="68565" marR="68565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1400" dirty="0">
                              <a:effectLst/>
                              <a:latin typeface="Times New Roman"/>
                              <a:ea typeface="Times New Roman"/>
                            </a:rPr>
                            <a:t>20</a:t>
                          </a:r>
                        </a:p>
                      </a:txBody>
                      <a:tcPr marL="68565" marR="68565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66062743"/>
                      </a:ext>
                    </a:extLst>
                  </a:tr>
                  <a:tr h="479083"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1400" baseline="0" dirty="0">
                              <a:effectLst/>
                              <a:latin typeface="Times New Roman"/>
                              <a:ea typeface="Times New Roman"/>
                            </a:rPr>
                            <a:t>Rel. energy spread with IDs (zero current)</a:t>
                          </a:r>
                          <a:endParaRPr lang="de-DE" sz="1400" baseline="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65" marR="68565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1400" dirty="0">
                              <a:effectLst/>
                              <a:latin typeface="Times New Roman"/>
                              <a:ea typeface="Times New Roman"/>
                            </a:rPr>
                            <a:t>0.9 </a:t>
                          </a:r>
                          <a:r>
                            <a:rPr lang="en-GB" sz="1400" kern="800" dirty="0">
                              <a:effectLst/>
                              <a:latin typeface="Times New Roman"/>
                              <a:ea typeface="Times New Roman"/>
                            </a:rPr>
                            <a:t>10</a:t>
                          </a:r>
                          <a:r>
                            <a:rPr lang="en-GB" sz="1400" kern="800" baseline="30000" dirty="0">
                              <a:effectLst/>
                              <a:latin typeface="Times New Roman"/>
                              <a:ea typeface="Times New Roman"/>
                            </a:rPr>
                            <a:t>-3</a:t>
                          </a:r>
                          <a:endParaRPr lang="de-DE" sz="1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65" marR="68565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580858477"/>
                      </a:ext>
                    </a:extLst>
                  </a:tr>
                  <a:tr h="519748"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1400" baseline="0" dirty="0">
                              <a:effectLst/>
                              <a:latin typeface="Times New Roman"/>
                              <a:ea typeface="Times New Roman"/>
                            </a:rPr>
                            <a:t>Beta at ID /m</a:t>
                          </a:r>
                        </a:p>
                      </a:txBody>
                      <a:tcPr marL="68565" marR="68565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65" marR="68565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27397" t="-589412" r="-685" b="-6235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74749388"/>
                      </a:ext>
                    </a:extLst>
                  </a:tr>
                  <a:tr h="273153"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1400" baseline="0" dirty="0">
                              <a:effectLst/>
                              <a:latin typeface="Times New Roman"/>
                              <a:ea typeface="Times New Roman"/>
                            </a:rPr>
                            <a:t>RF Voltage 1</a:t>
                          </a:r>
                          <a:r>
                            <a:rPr lang="de-DE" sz="1400" baseline="30000" dirty="0">
                              <a:effectLst/>
                              <a:latin typeface="Times New Roman"/>
                              <a:ea typeface="Times New Roman"/>
                            </a:rPr>
                            <a:t>st</a:t>
                          </a:r>
                          <a:r>
                            <a:rPr lang="de-DE" sz="1400" baseline="0" dirty="0">
                              <a:effectLst/>
                              <a:latin typeface="Times New Roman"/>
                              <a:ea typeface="Times New Roman"/>
                            </a:rPr>
                            <a:t>, 3</a:t>
                          </a:r>
                          <a:r>
                            <a:rPr lang="de-DE" sz="1400" baseline="30000" dirty="0">
                              <a:effectLst/>
                              <a:latin typeface="Times New Roman"/>
                              <a:ea typeface="Times New Roman"/>
                            </a:rPr>
                            <a:t>rd </a:t>
                          </a:r>
                          <a:r>
                            <a:rPr lang="de-DE" sz="1400" baseline="0" dirty="0">
                              <a:effectLst/>
                              <a:latin typeface="Times New Roman"/>
                              <a:ea typeface="Times New Roman"/>
                            </a:rPr>
                            <a:t>/MV</a:t>
                          </a:r>
                        </a:p>
                      </a:txBody>
                      <a:tcPr marL="68565" marR="68565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1400" dirty="0">
                              <a:effectLst/>
                              <a:latin typeface="Times New Roman"/>
                              <a:ea typeface="Times New Roman"/>
                            </a:rPr>
                            <a:t>8, 2.4</a:t>
                          </a:r>
                        </a:p>
                      </a:txBody>
                      <a:tcPr marL="68565" marR="68565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4948331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CCE264BF-EEAC-42D3-ADE2-88B6E8E96E86}"/>
              </a:ext>
            </a:extLst>
          </p:cNvPr>
          <p:cNvSpPr/>
          <p:nvPr/>
        </p:nvSpPr>
        <p:spPr>
          <a:xfrm>
            <a:off x="9499889" y="1448625"/>
            <a:ext cx="241529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The storage ring feeds up to 30 undulator insertions (photon beam can be further split to allow more experimental stations). The storage ring will operate in two modes: brightness mode with 1920 stored bunches with the total current of 200 mA and the timing mode with 80 bunches and total current of 80 mA.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DE9DE8-51B6-4156-887F-B3BBAE56E935}"/>
              </a:ext>
            </a:extLst>
          </p:cNvPr>
          <p:cNvSpPr txBox="1"/>
          <p:nvPr/>
        </p:nvSpPr>
        <p:spPr>
          <a:xfrm>
            <a:off x="1171253" y="5706640"/>
            <a:ext cx="3745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Layout of the PETRA IV facility and the H6BA cell.</a:t>
            </a:r>
          </a:p>
          <a:p>
            <a:pPr algn="ctr"/>
            <a:r>
              <a:rPr lang="en-GB" sz="1400" i="1" dirty="0"/>
              <a:t>Courtesy of I. Agapov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4225AC-7B96-4993-9E33-73AAEF73B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A5044-6947-4AA9-839D-B027F2A4832E}" type="slidenum">
              <a:rPr lang="en-GB" smtClean="0"/>
              <a:t>4</a:t>
            </a:fld>
            <a:endParaRPr lang="en-GB" dirty="0"/>
          </a:p>
        </p:txBody>
      </p:sp>
      <p:pic>
        <p:nvPicPr>
          <p:cNvPr id="12" name="Grafik 3">
            <a:extLst>
              <a:ext uri="{FF2B5EF4-FFF2-40B4-BE49-F238E27FC236}">
                <a16:creationId xmlns:a16="http://schemas.microsoft.com/office/drawing/2014/main" id="{7277B25B-646C-4485-B693-F61E9C1F97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317" y="106854"/>
            <a:ext cx="970897" cy="970897"/>
          </a:xfrm>
          <a:prstGeom prst="rect">
            <a:avLst/>
          </a:prstGeom>
        </p:spPr>
      </p:pic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9430ED76-E0BB-4771-AFC5-777EE17261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6" y="-12509"/>
            <a:ext cx="3635500" cy="146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529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photon-science.desy.de/sites/site_photonscience/content/e62/e189219/e189248/e189389/e196698/e189412/undulator_eng.png">
            <a:extLst>
              <a:ext uri="{FF2B5EF4-FFF2-40B4-BE49-F238E27FC236}">
                <a16:creationId xmlns:a16="http://schemas.microsoft.com/office/drawing/2014/main" id="{86DC0A67-21FB-46AB-A967-C0D9636FA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463" y="2563867"/>
            <a:ext cx="7754578" cy="396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D14FD8-B79B-441F-BE42-E4586A889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6620" y="2779468"/>
            <a:ext cx="3507922" cy="4351338"/>
          </a:xfrm>
        </p:spPr>
        <p:txBody>
          <a:bodyPr>
            <a:normAutofit/>
          </a:bodyPr>
          <a:lstStyle/>
          <a:p>
            <a:r>
              <a:rPr lang="en-GB" sz="1600" dirty="0"/>
              <a:t>ID consist of periodic arrangements of dipole magnets generating an alternating static magnetic field which deflects the electron beam sinusoidally.</a:t>
            </a:r>
          </a:p>
          <a:p>
            <a:r>
              <a:rPr lang="en-GB" sz="1600" dirty="0"/>
              <a:t>In terms of beam dynamics, an insertion device should be “transparent” to the machine. But there are effects due to field errors of the ID.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83E66A6-44D2-4EAE-A8E9-2F7FDD956D1C}"/>
              </a:ext>
            </a:extLst>
          </p:cNvPr>
          <p:cNvSpPr txBox="1">
            <a:spLocks/>
          </p:cNvSpPr>
          <p:nvPr/>
        </p:nvSpPr>
        <p:spPr>
          <a:xfrm>
            <a:off x="1797542" y="1"/>
            <a:ext cx="6119078" cy="862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rgbClr val="009FDF"/>
                </a:solidFill>
                <a:latin typeface="DesySans Office" panose="020B0503040000020003" pitchFamily="34" charset="0"/>
              </a:rPr>
              <a:t>Insertion Devices</a:t>
            </a:r>
            <a:r>
              <a:rPr lang="en-GB" sz="1800" dirty="0">
                <a:latin typeface="DesySans Office" panose="020B0503040000020003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035AB8-8A6A-4857-B01C-014D4C94EED7}"/>
              </a:ext>
            </a:extLst>
          </p:cNvPr>
          <p:cNvSpPr txBox="1"/>
          <p:nvPr/>
        </p:nvSpPr>
        <p:spPr>
          <a:xfrm>
            <a:off x="1689463" y="635791"/>
            <a:ext cx="753291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Synchrotron sources provide especially brilliant light that can be used to examine a vast variety of probes and samples. To produce this radiation, </a:t>
            </a:r>
            <a:r>
              <a:rPr lang="en-GB" sz="1600" u="sng" dirty="0"/>
              <a:t>insertion devices </a:t>
            </a:r>
            <a:r>
              <a:rPr lang="en-GB" sz="1600" dirty="0"/>
              <a:t>are deployed.</a:t>
            </a:r>
          </a:p>
          <a:p>
            <a:endParaRPr lang="en-GB" sz="1600" dirty="0"/>
          </a:p>
          <a:p>
            <a:r>
              <a:rPr lang="en-US" altLang="en-US" sz="1600" dirty="0"/>
              <a:t>An insertion device is a special magnetic apparatus with periodic magnetic field designed to make the electron trajectory wiggle and generate intense synchrotron radiation.</a:t>
            </a:r>
          </a:p>
          <a:p>
            <a:r>
              <a:rPr lang="en-GB" sz="1600" dirty="0"/>
              <a:t>So-called „Undulators“ or „Wigglers“ are often „inserted“ in straight sections of storage rings → ID. </a:t>
            </a:r>
          </a:p>
          <a:p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840861-7773-4532-BB30-AB55B6F49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A5044-6947-4AA9-839D-B027F2A4832E}" type="slidenum">
              <a:rPr lang="en-GB" smtClean="0"/>
              <a:t>5</a:t>
            </a:fld>
            <a:endParaRPr lang="en-GB" dirty="0"/>
          </a:p>
        </p:txBody>
      </p:sp>
      <p:pic>
        <p:nvPicPr>
          <p:cNvPr id="10" name="Grafik 3">
            <a:extLst>
              <a:ext uri="{FF2B5EF4-FFF2-40B4-BE49-F238E27FC236}">
                <a16:creationId xmlns:a16="http://schemas.microsoft.com/office/drawing/2014/main" id="{A39822E3-0275-4378-875D-E38A2D5705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317" y="106854"/>
            <a:ext cx="970897" cy="97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71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56F23F8-04BF-439A-83B6-9D3E9BD68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5195" y="4612640"/>
            <a:ext cx="2287554" cy="20509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90FBE0-E7D8-4A4E-BE1C-B70E56DD9C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051" y="4565015"/>
            <a:ext cx="2800803" cy="2098536"/>
          </a:xfrm>
          <a:prstGeom prst="rect">
            <a:avLst/>
          </a:prstGeom>
        </p:spPr>
      </p:pic>
      <p:sp>
        <p:nvSpPr>
          <p:cNvPr id="17" name="Arrow: Right 16">
            <a:extLst>
              <a:ext uri="{FF2B5EF4-FFF2-40B4-BE49-F238E27FC236}">
                <a16:creationId xmlns:a16="http://schemas.microsoft.com/office/drawing/2014/main" id="{905C7466-2856-44D8-A2A1-C60C0F712473}"/>
              </a:ext>
            </a:extLst>
          </p:cNvPr>
          <p:cNvSpPr/>
          <p:nvPr/>
        </p:nvSpPr>
        <p:spPr>
          <a:xfrm>
            <a:off x="3724531" y="5231218"/>
            <a:ext cx="665031" cy="31809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67DD5D-3FCC-4723-99C4-9E7F2364D63D}"/>
              </a:ext>
            </a:extLst>
          </p:cNvPr>
          <p:cNvSpPr txBox="1"/>
          <p:nvPr/>
        </p:nvSpPr>
        <p:spPr>
          <a:xfrm>
            <a:off x="714374" y="3920665"/>
            <a:ext cx="6048375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field integrals determine the overall effect of the undulator on the electron beam orbit.</a:t>
            </a:r>
          </a:p>
          <a:p>
            <a:endParaRPr lang="en-GB" sz="135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4891C64-1004-4E66-BD3A-87A946D4A6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4053" y="4790744"/>
            <a:ext cx="3805732" cy="69072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17416BC-7C4C-4ED0-8647-D0F0945297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8212" y="5702708"/>
            <a:ext cx="3695354" cy="82402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F2ECF2D-7F16-45A4-A6D3-AEA201668FD5}"/>
              </a:ext>
            </a:extLst>
          </p:cNvPr>
          <p:cNvSpPr/>
          <p:nvPr/>
        </p:nvSpPr>
        <p:spPr>
          <a:xfrm>
            <a:off x="7223029" y="4032984"/>
            <a:ext cx="45598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Small closed orbit distortions but very sensitive experiments required sub-µrad corrections</a:t>
            </a:r>
          </a:p>
        </p:txBody>
      </p:sp>
      <p:sp>
        <p:nvSpPr>
          <p:cNvPr id="6" name="AutoShape 4" descr="blob:vscode-webview://1a5krnod185v61b9ei8ht141fl51ubj4q80i396ins8gco0ko9m5/1e2216a5-1955-426b-8995-1c30081c5e0f">
            <a:extLst>
              <a:ext uri="{FF2B5EF4-FFF2-40B4-BE49-F238E27FC236}">
                <a16:creationId xmlns:a16="http://schemas.microsoft.com/office/drawing/2014/main" id="{8BE3C14A-5794-4D5E-9C94-0E9C1870B5D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BE406C8-D8CD-4C7A-8E55-9CEDC29553A9}"/>
              </a:ext>
            </a:extLst>
          </p:cNvPr>
          <p:cNvGrpSpPr/>
          <p:nvPr/>
        </p:nvGrpSpPr>
        <p:grpSpPr>
          <a:xfrm>
            <a:off x="7675915" y="795097"/>
            <a:ext cx="3830812" cy="3463182"/>
            <a:chOff x="5581934" y="580030"/>
            <a:chExt cx="3043451" cy="2836128"/>
          </a:xfrm>
        </p:grpSpPr>
        <p:pic>
          <p:nvPicPr>
            <p:cNvPr id="1026" name="Picture 2" descr="Principle of an Insertion Device">
              <a:extLst>
                <a:ext uri="{FF2B5EF4-FFF2-40B4-BE49-F238E27FC236}">
                  <a16:creationId xmlns:a16="http://schemas.microsoft.com/office/drawing/2014/main" id="{DA56C5E6-FFD5-4521-8276-4795E45326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26" t="9132" r="30477"/>
            <a:stretch/>
          </p:blipFill>
          <p:spPr bwMode="auto">
            <a:xfrm>
              <a:off x="5716881" y="658004"/>
              <a:ext cx="2908504" cy="2758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3097DD8-6286-48C9-AEF5-74F588C6509D}"/>
                </a:ext>
              </a:extLst>
            </p:cNvPr>
            <p:cNvSpPr/>
            <p:nvPr/>
          </p:nvSpPr>
          <p:spPr>
            <a:xfrm>
              <a:off x="5581934" y="580030"/>
              <a:ext cx="464024" cy="10099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AB25BE7-826D-40E5-ADC8-73D2894D69E3}"/>
                </a:ext>
              </a:extLst>
            </p:cNvPr>
            <p:cNvSpPr txBox="1"/>
            <p:nvPr/>
          </p:nvSpPr>
          <p:spPr>
            <a:xfrm>
              <a:off x="5695158" y="2013045"/>
              <a:ext cx="63057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dirty="0"/>
                <a:t>Gap</a:t>
              </a:r>
              <a:endParaRPr lang="en-GB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7B6076D-51D7-4AC4-AB0E-3CD64BA31C4C}"/>
                </a:ext>
              </a:extLst>
            </p:cNvPr>
            <p:cNvSpPr txBox="1"/>
            <p:nvPr/>
          </p:nvSpPr>
          <p:spPr>
            <a:xfrm>
              <a:off x="6325737" y="2558410"/>
              <a:ext cx="1569493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GB" sz="1600" dirty="0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619DAB9-0ADA-4BE2-87C4-B9C2665AC7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30636" y="1673866"/>
              <a:ext cx="548413" cy="429254"/>
            </a:xfrm>
            <a:prstGeom prst="line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7C2CBD0-2CBD-4B5C-9E7B-B94F5E3722BF}"/>
              </a:ext>
            </a:extLst>
          </p:cNvPr>
          <p:cNvSpPr txBox="1"/>
          <p:nvPr/>
        </p:nvSpPr>
        <p:spPr>
          <a:xfrm>
            <a:off x="1882515" y="565220"/>
            <a:ext cx="6521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B0F0"/>
                </a:solidFill>
                <a:latin typeface="DesySans Office" panose="020B0503040000020003" pitchFamily="34" charset="0"/>
                <a:cs typeface="Arial" panose="020B0604020202020204" pitchFamily="34" charset="0"/>
              </a:rPr>
              <a:t>IDs induce an orbit distortion which varies with the gap size</a:t>
            </a:r>
            <a:endParaRPr lang="en-GB" dirty="0">
              <a:solidFill>
                <a:srgbClr val="00B0F0"/>
              </a:solidFill>
              <a:latin typeface="DesySans Office" panose="020B0503040000020003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719DA69-B91D-4D62-862E-1151F4200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4320" y="1141587"/>
            <a:ext cx="5603892" cy="2584226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GB" sz="2000" dirty="0"/>
              <a:t>The magnetic fields of IDs introduce perturbations to the circulating electron beam and hence affect the linear and nonlinear beam dynamics of the electron beam in the storage ring. </a:t>
            </a:r>
          </a:p>
          <a:p>
            <a:pPr>
              <a:lnSpc>
                <a:spcPct val="100000"/>
              </a:lnSpc>
            </a:pPr>
            <a:r>
              <a:rPr lang="en-US" altLang="en-US" sz="2000" dirty="0"/>
              <a:t>Often users adjust the spectrum from undulators by changing undulator gap size. It’s important to keep the orbit constant during these field changes to not disrupt other users</a:t>
            </a:r>
            <a:r>
              <a:rPr lang="en-US" altLang="en-US" dirty="0"/>
              <a:t>. 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414ABC-9277-4514-B31A-9B8400865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A5044-6947-4AA9-839D-B027F2A4832E}" type="slidenum">
              <a:rPr lang="en-GB" smtClean="0"/>
              <a:t>6</a:t>
            </a:fld>
            <a:endParaRPr lang="en-GB" dirty="0"/>
          </a:p>
        </p:txBody>
      </p:sp>
      <p:pic>
        <p:nvPicPr>
          <p:cNvPr id="20" name="Grafik 3">
            <a:extLst>
              <a:ext uri="{FF2B5EF4-FFF2-40B4-BE49-F238E27FC236}">
                <a16:creationId xmlns:a16="http://schemas.microsoft.com/office/drawing/2014/main" id="{7A9C2BB3-01CF-4944-B604-167C47FDA9F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317" y="106854"/>
            <a:ext cx="970897" cy="97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302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26CBEFD-6947-46E9-B1D3-EB0AC6A82DD5}"/>
              </a:ext>
            </a:extLst>
          </p:cNvPr>
          <p:cNvSpPr/>
          <p:nvPr/>
        </p:nvSpPr>
        <p:spPr>
          <a:xfrm>
            <a:off x="2309674" y="294018"/>
            <a:ext cx="64337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B0F0"/>
                </a:solidFill>
                <a:latin typeface="DesySans Office" panose="020B0503040000020003" pitchFamily="34" charset="0"/>
                <a:cs typeface="Arial" panose="020B0604020202020204" pitchFamily="34" charset="0"/>
              </a:rPr>
              <a:t>IDs affect the beam dynamics of the stored electron beam</a:t>
            </a:r>
            <a:endParaRPr lang="en-GB" dirty="0">
              <a:solidFill>
                <a:srgbClr val="00B0F0"/>
              </a:solidFill>
              <a:latin typeface="DesySans Office" panose="020B0503040000020003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A1053B-6826-4FC4-BB45-784688E827EE}"/>
              </a:ext>
            </a:extLst>
          </p:cNvPr>
          <p:cNvSpPr/>
          <p:nvPr/>
        </p:nvSpPr>
        <p:spPr>
          <a:xfrm>
            <a:off x="2668844" y="893085"/>
            <a:ext cx="57970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Operational ID statistics at PETRA III over the last 12 months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534582-02C8-4889-AC89-C7CEE327D48C}"/>
              </a:ext>
            </a:extLst>
          </p:cNvPr>
          <p:cNvSpPr txBox="1"/>
          <p:nvPr/>
        </p:nvSpPr>
        <p:spPr>
          <a:xfrm>
            <a:off x="1076325" y="6108219"/>
            <a:ext cx="9858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The data was filtered to represent only user operations (while the Fast Orbit Feedback system is on). The IDs have different maximum and minimum gap sizes.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B2C4E1-364D-4C6D-B090-0ACACE2F6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A5044-6947-4AA9-839D-B027F2A4832E}" type="slidenum">
              <a:rPr lang="en-GB" smtClean="0"/>
              <a:t>7</a:t>
            </a:fld>
            <a:endParaRPr lang="en-GB" dirty="0"/>
          </a:p>
        </p:txBody>
      </p:sp>
      <p:pic>
        <p:nvPicPr>
          <p:cNvPr id="11" name="Grafik 3">
            <a:extLst>
              <a:ext uri="{FF2B5EF4-FFF2-40B4-BE49-F238E27FC236}">
                <a16:creationId xmlns:a16="http://schemas.microsoft.com/office/drawing/2014/main" id="{CC393DB3-A143-4D4B-BD54-B133DFB93E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317" y="106854"/>
            <a:ext cx="970897" cy="9708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380737-1831-4109-BDE2-175BEACF90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41603"/>
            <a:ext cx="12192000" cy="537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074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E5C01DC-C30A-4A8F-BCD0-2726ADFD192E}"/>
              </a:ext>
            </a:extLst>
          </p:cNvPr>
          <p:cNvSpPr/>
          <p:nvPr/>
        </p:nvSpPr>
        <p:spPr>
          <a:xfrm>
            <a:off x="838200" y="575699"/>
            <a:ext cx="976312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B0F0"/>
                </a:solidFill>
                <a:latin typeface="DesySans Office" panose="020B0503040000020003" pitchFamily="34" charset="0"/>
                <a:cs typeface="Arial" panose="020B0604020202020204" pitchFamily="34" charset="0"/>
              </a:rPr>
              <a:t>IDs affect the beam dynamics of the stored electron beam. The intensity of the effect depend on the ID gap.</a:t>
            </a:r>
          </a:p>
          <a:p>
            <a:endParaRPr lang="it-IT" dirty="0">
              <a:solidFill>
                <a:srgbClr val="00B0F0"/>
              </a:solidFill>
              <a:cs typeface="Arial" panose="020B0604020202020204" pitchFamily="34" charset="0"/>
            </a:endParaRPr>
          </a:p>
          <a:p>
            <a:r>
              <a:rPr lang="it-IT" dirty="0">
                <a:cs typeface="Arial" panose="020B0604020202020204" pitchFamily="34" charset="0"/>
              </a:rPr>
              <a:t>Impact on emittance, projections for PETRA IV. </a:t>
            </a:r>
          </a:p>
          <a:p>
            <a:endParaRPr lang="it-IT" dirty="0">
              <a:solidFill>
                <a:srgbClr val="00B0F0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0FE374D-D554-4E99-90EF-7FD5DBB74AB3}"/>
                  </a:ext>
                </a:extLst>
              </p:cNvPr>
              <p:cNvSpPr txBox="1"/>
              <p:nvPr/>
            </p:nvSpPr>
            <p:spPr>
              <a:xfrm>
                <a:off x="1468237" y="6080567"/>
                <a:ext cx="1730730" cy="5638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0FE374D-D554-4E99-90EF-7FD5DBB74A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8237" y="6080567"/>
                <a:ext cx="1730730" cy="5638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5C35F8A-BD38-4251-8C33-3084E8E124BC}"/>
                  </a:ext>
                </a:extLst>
              </p:cNvPr>
              <p:cNvSpPr txBox="1"/>
              <p:nvPr/>
            </p:nvSpPr>
            <p:spPr>
              <a:xfrm>
                <a:off x="5494842" y="6120835"/>
                <a:ext cx="1202317" cy="5852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𝐼𝐷</m:t>
                          </m:r>
                        </m:sup>
                      </m:sSubSup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𝐼𝐷</m:t>
                              </m:r>
                            </m:sub>
                          </m:sSub>
                        </m:num>
                        <m:den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sSubSup>
                            <m:sSubSup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𝐼𝐷</m:t>
                              </m:r>
                            </m:sub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5C35F8A-BD38-4251-8C33-3084E8E124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4842" y="6120835"/>
                <a:ext cx="1202317" cy="5852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2AD08DE-9B45-49F8-94FC-E25CD63C6892}"/>
                  </a:ext>
                </a:extLst>
              </p:cNvPr>
              <p:cNvSpPr txBox="1"/>
              <p:nvPr/>
            </p:nvSpPr>
            <p:spPr>
              <a:xfrm>
                <a:off x="7044866" y="6078644"/>
                <a:ext cx="2072555" cy="6274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𝐼𝐷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m:rPr>
                          <m:sty m:val="p"/>
                        </m:rPr>
                        <a:rPr lang="it-IT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exp</m:t>
                      </m:r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⁡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3∗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𝑔𝑎𝑝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2AD08DE-9B45-49F8-94FC-E25CD63C68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4866" y="6078644"/>
                <a:ext cx="2072555" cy="62741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DD8E602-A912-430A-A166-7B84D6B85BE8}"/>
                  </a:ext>
                </a:extLst>
              </p:cNvPr>
              <p:cNvSpPr txBox="1"/>
              <p:nvPr/>
            </p:nvSpPr>
            <p:spPr>
              <a:xfrm>
                <a:off x="3923943" y="6143513"/>
                <a:ext cx="1048236" cy="6090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num>
                      <m:den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den>
                    </m:f>
                  </m:oMath>
                </a14:m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 </m:t>
                    </m:r>
                    <m:f>
                      <m:f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f>
                          <m:fPr>
                            <m:ctrlP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it-IT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it-IT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it-IT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it-IT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𝐼𝐷</m:t>
                                </m:r>
                              </m:sup>
                            </m:sSubSup>
                          </m:num>
                          <m:den>
                            <m:sSub>
                              <m:sSubPr>
                                <m:ctrlPr>
                                  <a:rPr lang="it-IT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it-IT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den>
                        </m:f>
                      </m:den>
                    </m:f>
                  </m:oMath>
                </a14:m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DD8E602-A912-430A-A166-7B84D6B85B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3943" y="6143513"/>
                <a:ext cx="1048236" cy="609077"/>
              </a:xfrm>
              <a:prstGeom prst="rect">
                <a:avLst/>
              </a:prstGeom>
              <a:blipFill>
                <a:blip r:embed="rId6"/>
                <a:stretch>
                  <a:fillRect l="-5814" t="-1000" b="-6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AFEA73-325A-4426-B9F7-6B5F28BD6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A5044-6947-4AA9-839D-B027F2A4832E}" type="slidenum">
              <a:rPr lang="en-GB" smtClean="0"/>
              <a:t>8</a:t>
            </a:fld>
            <a:endParaRPr lang="en-GB" dirty="0"/>
          </a:p>
        </p:txBody>
      </p:sp>
      <p:pic>
        <p:nvPicPr>
          <p:cNvPr id="10" name="Grafik 3">
            <a:extLst>
              <a:ext uri="{FF2B5EF4-FFF2-40B4-BE49-F238E27FC236}">
                <a16:creationId xmlns:a16="http://schemas.microsoft.com/office/drawing/2014/main" id="{C8E65DD7-2361-43DE-918B-75C734DBAC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317" y="106854"/>
            <a:ext cx="970897" cy="9708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711270-2D24-48EB-A6E0-86187CD19B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1" y="1800977"/>
            <a:ext cx="11851468" cy="431651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8C0985B-95B6-4D7A-BE1C-728F0F1EB309}"/>
                  </a:ext>
                </a:extLst>
              </p:cNvPr>
              <p:cNvSpPr txBox="1"/>
              <p:nvPr/>
            </p:nvSpPr>
            <p:spPr>
              <a:xfrm rot="16200000">
                <a:off x="183347" y="3433967"/>
                <a:ext cx="303865" cy="5203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8C0985B-95B6-4D7A-BE1C-728F0F1EB3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183347" y="3433967"/>
                <a:ext cx="303865" cy="5203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77721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6EC982C8-6CC7-4114-BADA-891438D5B006}"/>
              </a:ext>
            </a:extLst>
          </p:cNvPr>
          <p:cNvSpPr txBox="1"/>
          <p:nvPr/>
        </p:nvSpPr>
        <p:spPr>
          <a:xfrm>
            <a:off x="499087" y="3331136"/>
            <a:ext cx="11492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Measurements of the horizontal and vertical orbit were taken varying the gap size in their operation range for 18 IDs in PETRA III. </a:t>
            </a:r>
            <a:r>
              <a:rPr lang="it-IT" dirty="0" err="1"/>
              <a:t>Each</a:t>
            </a:r>
            <a:r>
              <a:rPr lang="it-IT" dirty="0"/>
              <a:t> </a:t>
            </a:r>
            <a:r>
              <a:rPr lang="it-IT" dirty="0" err="1"/>
              <a:t>colour</a:t>
            </a:r>
            <a:r>
              <a:rPr lang="it-IT" dirty="0"/>
              <a:t> </a:t>
            </a:r>
            <a:r>
              <a:rPr lang="it-IT" dirty="0" err="1"/>
              <a:t>represents</a:t>
            </a:r>
            <a:r>
              <a:rPr lang="it-IT" dirty="0"/>
              <a:t> a BPM </a:t>
            </a:r>
            <a:r>
              <a:rPr lang="it-IT" dirty="0" err="1"/>
              <a:t>along</a:t>
            </a:r>
            <a:r>
              <a:rPr lang="it-IT" dirty="0"/>
              <a:t> the ring.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FE9E58-493A-4735-99C8-93D586277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A5044-6947-4AA9-839D-B027F2A4832E}" type="slidenum">
              <a:rPr lang="en-GB" smtClean="0"/>
              <a:t>9</a:t>
            </a:fld>
            <a:endParaRPr lang="en-GB" dirty="0"/>
          </a:p>
        </p:txBody>
      </p:sp>
      <p:pic>
        <p:nvPicPr>
          <p:cNvPr id="14" name="Grafik 3">
            <a:extLst>
              <a:ext uri="{FF2B5EF4-FFF2-40B4-BE49-F238E27FC236}">
                <a16:creationId xmlns:a16="http://schemas.microsoft.com/office/drawing/2014/main" id="{980FC57A-6C0B-4787-8508-D6DF070F15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317" y="106854"/>
            <a:ext cx="970897" cy="970897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04CBD73D-AECD-43A1-997D-B6C9F23469CB}"/>
              </a:ext>
            </a:extLst>
          </p:cNvPr>
          <p:cNvSpPr txBox="1">
            <a:spLocks/>
          </p:cNvSpPr>
          <p:nvPr/>
        </p:nvSpPr>
        <p:spPr>
          <a:xfrm>
            <a:off x="2749028" y="-31535"/>
            <a:ext cx="6290196" cy="646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800" dirty="0">
                <a:solidFill>
                  <a:srgbClr val="009FDF"/>
                </a:solidFill>
                <a:latin typeface="DesySans Office" panose="020B0503040000020003" pitchFamily="34" charset="0"/>
              </a:rPr>
              <a:t>Closed orbit distortion measurements</a:t>
            </a:r>
            <a:endParaRPr lang="en-GB" sz="1800" dirty="0">
              <a:solidFill>
                <a:srgbClr val="009FDF"/>
              </a:solidFill>
              <a:latin typeface="DesySans Office" panose="020B0503040000020003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4ACD4FF-D9A1-4B05-A56B-33814440A2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130" b="927"/>
          <a:stretch/>
        </p:blipFill>
        <p:spPr>
          <a:xfrm>
            <a:off x="-9525" y="602154"/>
            <a:ext cx="6209356" cy="265320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E1E6BD6-D4E1-45A7-9A6A-46FFA1E3641F}"/>
              </a:ext>
            </a:extLst>
          </p:cNvPr>
          <p:cNvSpPr txBox="1"/>
          <p:nvPr/>
        </p:nvSpPr>
        <p:spPr>
          <a:xfrm>
            <a:off x="2353880" y="709007"/>
            <a:ext cx="51634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200" dirty="0"/>
              <a:t>PU02</a:t>
            </a:r>
            <a:endParaRPr lang="en-GB" sz="12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B3104A1-2F09-422C-A095-688662CF4C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666"/>
          <a:stretch/>
        </p:blipFill>
        <p:spPr>
          <a:xfrm>
            <a:off x="-1" y="4107718"/>
            <a:ext cx="6209356" cy="26643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2457AD5-89FE-4BAC-9B80-A55701A40BB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004"/>
          <a:stretch/>
        </p:blipFill>
        <p:spPr>
          <a:xfrm>
            <a:off x="6096000" y="589777"/>
            <a:ext cx="6104154" cy="266558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B2B81B2-A692-4CDE-BF01-BBDF1BD8005B}"/>
              </a:ext>
            </a:extLst>
          </p:cNvPr>
          <p:cNvSpPr txBox="1"/>
          <p:nvPr/>
        </p:nvSpPr>
        <p:spPr>
          <a:xfrm>
            <a:off x="8363954" y="720285"/>
            <a:ext cx="53239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200" dirty="0"/>
              <a:t>PU08</a:t>
            </a:r>
            <a:endParaRPr lang="en-GB" sz="12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033138C-5053-426A-924A-C255CD812B5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442"/>
          <a:stretch/>
        </p:blipFill>
        <p:spPr>
          <a:xfrm>
            <a:off x="6142680" y="4107718"/>
            <a:ext cx="6096000" cy="262328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233F53E-8F4C-4791-B25F-96BAB0F5A383}"/>
              </a:ext>
            </a:extLst>
          </p:cNvPr>
          <p:cNvSpPr txBox="1"/>
          <p:nvPr/>
        </p:nvSpPr>
        <p:spPr>
          <a:xfrm>
            <a:off x="8371630" y="4261350"/>
            <a:ext cx="618701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200" dirty="0"/>
              <a:t>PU21b</a:t>
            </a:r>
            <a:endParaRPr lang="en-GB" sz="12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ED37FF-45BC-46E1-A6D0-425FFC09876D}"/>
              </a:ext>
            </a:extLst>
          </p:cNvPr>
          <p:cNvSpPr txBox="1"/>
          <p:nvPr/>
        </p:nvSpPr>
        <p:spPr>
          <a:xfrm>
            <a:off x="2251521" y="4261349"/>
            <a:ext cx="618701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200" dirty="0"/>
              <a:t>PU04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8294113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1447</Words>
  <Application>Microsoft Office PowerPoint</Application>
  <PresentationFormat>Widescreen</PresentationFormat>
  <Paragraphs>193</Paragraphs>
  <Slides>22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Arial</vt:lpstr>
      <vt:lpstr>Calibri</vt:lpstr>
      <vt:lpstr>Calibri Light</vt:lpstr>
      <vt:lpstr>Cambria Math</vt:lpstr>
      <vt:lpstr>Consolas</vt:lpstr>
      <vt:lpstr>DesySans Office</vt:lpstr>
      <vt:lpstr>DesySans Office Cn Heavy</vt:lpstr>
      <vt:lpstr>DesySans Office Cn Medium</vt:lpstr>
      <vt:lpstr>Droid Sans</vt:lpstr>
      <vt:lpstr>Times New Roman</vt:lpstr>
      <vt:lpstr>Office Theme</vt:lpstr>
      <vt:lpstr>PowerPoint Presentation</vt:lpstr>
      <vt:lpstr>PETRA III.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Shallow feed-forward fully connected NN</vt:lpstr>
      <vt:lpstr>Shallow feed-forward fully connected NN</vt:lpstr>
      <vt:lpstr>Deep feed-forward fully connected NN </vt:lpstr>
      <vt:lpstr>Deep feed-forward fully connected NN </vt:lpstr>
      <vt:lpstr>Recurrent NN</vt:lpstr>
      <vt:lpstr>Recurrent NN</vt:lpstr>
      <vt:lpstr>1D Convolutional NN</vt:lpstr>
      <vt:lpstr>1D Convolutional NN</vt:lpstr>
      <vt:lpstr>Comparing the architectures</vt:lpstr>
      <vt:lpstr>Summary and conclusions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Simulations of gap dependent orbit correction</dc:title>
  <dc:creator>Veglia, Bianca</dc:creator>
  <cp:lastModifiedBy>Veglia, Bianca</cp:lastModifiedBy>
  <cp:revision>189</cp:revision>
  <dcterms:created xsi:type="dcterms:W3CDTF">2022-06-07T09:39:01Z</dcterms:created>
  <dcterms:modified xsi:type="dcterms:W3CDTF">2022-11-03T14:38:53Z</dcterms:modified>
</cp:coreProperties>
</file>