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85" r:id="rId2"/>
  </p:sldMasterIdLst>
  <p:notesMasterIdLst>
    <p:notesMasterId r:id="rId44"/>
  </p:notesMasterIdLst>
  <p:sldIdLst>
    <p:sldId id="1236" r:id="rId3"/>
    <p:sldId id="1262" r:id="rId4"/>
    <p:sldId id="1263" r:id="rId5"/>
    <p:sldId id="1266" r:id="rId6"/>
    <p:sldId id="1268" r:id="rId7"/>
    <p:sldId id="1279" r:id="rId8"/>
    <p:sldId id="1295" r:id="rId9"/>
    <p:sldId id="1280" r:id="rId10"/>
    <p:sldId id="1281" r:id="rId11"/>
    <p:sldId id="1283" r:id="rId12"/>
    <p:sldId id="1273" r:id="rId13"/>
    <p:sldId id="1276" r:id="rId14"/>
    <p:sldId id="793" r:id="rId15"/>
    <p:sldId id="794" r:id="rId16"/>
    <p:sldId id="791" r:id="rId17"/>
    <p:sldId id="796" r:id="rId18"/>
    <p:sldId id="798" r:id="rId19"/>
    <p:sldId id="1274" r:id="rId20"/>
    <p:sldId id="1240" r:id="rId21"/>
    <p:sldId id="1245" r:id="rId22"/>
    <p:sldId id="1241" r:id="rId23"/>
    <p:sldId id="1247" r:id="rId24"/>
    <p:sldId id="1248" r:id="rId25"/>
    <p:sldId id="1286" r:id="rId26"/>
    <p:sldId id="1288" r:id="rId27"/>
    <p:sldId id="1253" r:id="rId28"/>
    <p:sldId id="1254" r:id="rId29"/>
    <p:sldId id="1249" r:id="rId30"/>
    <p:sldId id="1260" r:id="rId31"/>
    <p:sldId id="1291" r:id="rId32"/>
    <p:sldId id="1255" r:id="rId33"/>
    <p:sldId id="1289" r:id="rId34"/>
    <p:sldId id="1296" r:id="rId35"/>
    <p:sldId id="1294" r:id="rId36"/>
    <p:sldId id="1293" r:id="rId37"/>
    <p:sldId id="1287" r:id="rId38"/>
    <p:sldId id="1290" r:id="rId39"/>
    <p:sldId id="1257" r:id="rId40"/>
    <p:sldId id="1282" r:id="rId41"/>
    <p:sldId id="1285" r:id="rId42"/>
    <p:sldId id="1258"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 id="1" name="boss" initials="b" lastIdx="1" clrIdx="1">
    <p:extLst>
      <p:ext uri="{19B8F6BF-5375-455C-9EA6-DF929625EA0E}">
        <p15:presenceInfo xmlns:p15="http://schemas.microsoft.com/office/powerpoint/2012/main" userId="bo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C5C5C"/>
    <a:srgbClr val="2E2E2E"/>
    <a:srgbClr val="A12B2F"/>
    <a:srgbClr val="7AB800"/>
    <a:srgbClr val="FFC000"/>
    <a:srgbClr val="0B1F8F"/>
    <a:srgbClr val="007836"/>
    <a:srgbClr val="ECAA00"/>
    <a:srgbClr val="76777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5" autoAdjust="0"/>
    <p:restoredTop sz="94605" autoAdjust="0"/>
  </p:normalViewPr>
  <p:slideViewPr>
    <p:cSldViewPr snapToGrid="0">
      <p:cViewPr varScale="1">
        <p:scale>
          <a:sx n="152" d="100"/>
          <a:sy n="152" d="100"/>
        </p:scale>
        <p:origin x="558" y="84"/>
      </p:cViewPr>
      <p:guideLst>
        <p:guide orient="horz" pos="271"/>
        <p:guide orient="horz" pos="3092"/>
        <p:guide orient="horz" pos="517"/>
        <p:guide orient="horz" pos="895"/>
        <p:guide orient="horz" pos="2387"/>
        <p:guide pos="5565"/>
        <p:guide pos="317"/>
        <p:guide pos="15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11/4/2022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a:t>
            </a:fld>
            <a:endParaRPr lang="en-US"/>
          </a:p>
        </p:txBody>
      </p:sp>
    </p:spTree>
    <p:extLst>
      <p:ext uri="{BB962C8B-B14F-4D97-AF65-F5344CB8AC3E}">
        <p14:creationId xmlns:p14="http://schemas.microsoft.com/office/powerpoint/2010/main" val="1573135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11</a:t>
            </a:fld>
            <a:endParaRPr lang="en-US"/>
          </a:p>
        </p:txBody>
      </p:sp>
    </p:spTree>
    <p:extLst>
      <p:ext uri="{BB962C8B-B14F-4D97-AF65-F5344CB8AC3E}">
        <p14:creationId xmlns:p14="http://schemas.microsoft.com/office/powerpoint/2010/main" val="335730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18</a:t>
            </a:fld>
            <a:endParaRPr lang="en-US"/>
          </a:p>
        </p:txBody>
      </p:sp>
    </p:spTree>
    <p:extLst>
      <p:ext uri="{BB962C8B-B14F-4D97-AF65-F5344CB8AC3E}">
        <p14:creationId xmlns:p14="http://schemas.microsoft.com/office/powerpoint/2010/main" val="215899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19</a:t>
            </a:fld>
            <a:endParaRPr lang="en-US"/>
          </a:p>
        </p:txBody>
      </p:sp>
    </p:spTree>
    <p:extLst>
      <p:ext uri="{BB962C8B-B14F-4D97-AF65-F5344CB8AC3E}">
        <p14:creationId xmlns:p14="http://schemas.microsoft.com/office/powerpoint/2010/main" val="49118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20</a:t>
            </a:fld>
            <a:endParaRPr lang="en-US"/>
          </a:p>
        </p:txBody>
      </p:sp>
    </p:spTree>
    <p:extLst>
      <p:ext uri="{BB962C8B-B14F-4D97-AF65-F5344CB8AC3E}">
        <p14:creationId xmlns:p14="http://schemas.microsoft.com/office/powerpoint/2010/main" val="1003426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21</a:t>
            </a:fld>
            <a:endParaRPr lang="en-US"/>
          </a:p>
        </p:txBody>
      </p:sp>
    </p:spTree>
    <p:extLst>
      <p:ext uri="{BB962C8B-B14F-4D97-AF65-F5344CB8AC3E}">
        <p14:creationId xmlns:p14="http://schemas.microsoft.com/office/powerpoint/2010/main" val="249667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22</a:t>
            </a:fld>
            <a:endParaRPr lang="en-US"/>
          </a:p>
        </p:txBody>
      </p:sp>
    </p:spTree>
    <p:extLst>
      <p:ext uri="{BB962C8B-B14F-4D97-AF65-F5344CB8AC3E}">
        <p14:creationId xmlns:p14="http://schemas.microsoft.com/office/powerpoint/2010/main" val="142431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23</a:t>
            </a:fld>
            <a:endParaRPr lang="en-US"/>
          </a:p>
        </p:txBody>
      </p:sp>
    </p:spTree>
    <p:extLst>
      <p:ext uri="{BB962C8B-B14F-4D97-AF65-F5344CB8AC3E}">
        <p14:creationId xmlns:p14="http://schemas.microsoft.com/office/powerpoint/2010/main" val="261535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24</a:t>
            </a:fld>
            <a:endParaRPr lang="en-US"/>
          </a:p>
        </p:txBody>
      </p:sp>
    </p:spTree>
    <p:extLst>
      <p:ext uri="{BB962C8B-B14F-4D97-AF65-F5344CB8AC3E}">
        <p14:creationId xmlns:p14="http://schemas.microsoft.com/office/powerpoint/2010/main" val="357578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25</a:t>
            </a:fld>
            <a:endParaRPr lang="en-US"/>
          </a:p>
        </p:txBody>
      </p:sp>
    </p:spTree>
    <p:extLst>
      <p:ext uri="{BB962C8B-B14F-4D97-AF65-F5344CB8AC3E}">
        <p14:creationId xmlns:p14="http://schemas.microsoft.com/office/powerpoint/2010/main" val="2248085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26</a:t>
            </a:fld>
            <a:endParaRPr lang="en-US"/>
          </a:p>
        </p:txBody>
      </p:sp>
    </p:spTree>
    <p:extLst>
      <p:ext uri="{BB962C8B-B14F-4D97-AF65-F5344CB8AC3E}">
        <p14:creationId xmlns:p14="http://schemas.microsoft.com/office/powerpoint/2010/main" val="276793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a:t>
            </a:fld>
            <a:endParaRPr lang="en-US"/>
          </a:p>
        </p:txBody>
      </p:sp>
    </p:spTree>
    <p:extLst>
      <p:ext uri="{BB962C8B-B14F-4D97-AF65-F5344CB8AC3E}">
        <p14:creationId xmlns:p14="http://schemas.microsoft.com/office/powerpoint/2010/main" val="217307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27</a:t>
            </a:fld>
            <a:endParaRPr lang="en-US"/>
          </a:p>
        </p:txBody>
      </p:sp>
    </p:spTree>
    <p:extLst>
      <p:ext uri="{BB962C8B-B14F-4D97-AF65-F5344CB8AC3E}">
        <p14:creationId xmlns:p14="http://schemas.microsoft.com/office/powerpoint/2010/main" val="4283763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28</a:t>
            </a:fld>
            <a:endParaRPr lang="en-US"/>
          </a:p>
        </p:txBody>
      </p:sp>
    </p:spTree>
    <p:extLst>
      <p:ext uri="{BB962C8B-B14F-4D97-AF65-F5344CB8AC3E}">
        <p14:creationId xmlns:p14="http://schemas.microsoft.com/office/powerpoint/2010/main" val="3382004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29</a:t>
            </a:fld>
            <a:endParaRPr lang="en-US"/>
          </a:p>
        </p:txBody>
      </p:sp>
    </p:spTree>
    <p:extLst>
      <p:ext uri="{BB962C8B-B14F-4D97-AF65-F5344CB8AC3E}">
        <p14:creationId xmlns:p14="http://schemas.microsoft.com/office/powerpoint/2010/main" val="222690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30</a:t>
            </a:fld>
            <a:endParaRPr lang="en-US"/>
          </a:p>
        </p:txBody>
      </p:sp>
    </p:spTree>
    <p:extLst>
      <p:ext uri="{BB962C8B-B14F-4D97-AF65-F5344CB8AC3E}">
        <p14:creationId xmlns:p14="http://schemas.microsoft.com/office/powerpoint/2010/main" val="479497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31</a:t>
            </a:fld>
            <a:endParaRPr lang="en-US"/>
          </a:p>
        </p:txBody>
      </p:sp>
    </p:spTree>
    <p:extLst>
      <p:ext uri="{BB962C8B-B14F-4D97-AF65-F5344CB8AC3E}">
        <p14:creationId xmlns:p14="http://schemas.microsoft.com/office/powerpoint/2010/main" val="4099499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32</a:t>
            </a:fld>
            <a:endParaRPr lang="en-US"/>
          </a:p>
        </p:txBody>
      </p:sp>
    </p:spTree>
    <p:extLst>
      <p:ext uri="{BB962C8B-B14F-4D97-AF65-F5344CB8AC3E}">
        <p14:creationId xmlns:p14="http://schemas.microsoft.com/office/powerpoint/2010/main" val="3272151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33</a:t>
            </a:fld>
            <a:endParaRPr lang="en-US"/>
          </a:p>
        </p:txBody>
      </p:sp>
    </p:spTree>
    <p:extLst>
      <p:ext uri="{BB962C8B-B14F-4D97-AF65-F5344CB8AC3E}">
        <p14:creationId xmlns:p14="http://schemas.microsoft.com/office/powerpoint/2010/main" val="2359929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34</a:t>
            </a:fld>
            <a:endParaRPr lang="en-US"/>
          </a:p>
        </p:txBody>
      </p:sp>
    </p:spTree>
    <p:extLst>
      <p:ext uri="{BB962C8B-B14F-4D97-AF65-F5344CB8AC3E}">
        <p14:creationId xmlns:p14="http://schemas.microsoft.com/office/powerpoint/2010/main" val="1344187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35</a:t>
            </a:fld>
            <a:endParaRPr lang="en-US"/>
          </a:p>
        </p:txBody>
      </p:sp>
    </p:spTree>
    <p:extLst>
      <p:ext uri="{BB962C8B-B14F-4D97-AF65-F5344CB8AC3E}">
        <p14:creationId xmlns:p14="http://schemas.microsoft.com/office/powerpoint/2010/main" val="153371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36</a:t>
            </a:fld>
            <a:endParaRPr lang="en-US"/>
          </a:p>
        </p:txBody>
      </p:sp>
    </p:spTree>
    <p:extLst>
      <p:ext uri="{BB962C8B-B14F-4D97-AF65-F5344CB8AC3E}">
        <p14:creationId xmlns:p14="http://schemas.microsoft.com/office/powerpoint/2010/main" val="238021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4</a:t>
            </a:fld>
            <a:endParaRPr lang="en-US"/>
          </a:p>
        </p:txBody>
      </p:sp>
    </p:spTree>
    <p:extLst>
      <p:ext uri="{BB962C8B-B14F-4D97-AF65-F5344CB8AC3E}">
        <p14:creationId xmlns:p14="http://schemas.microsoft.com/office/powerpoint/2010/main" val="1443236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37</a:t>
            </a:fld>
            <a:endParaRPr lang="en-US"/>
          </a:p>
        </p:txBody>
      </p:sp>
    </p:spTree>
    <p:extLst>
      <p:ext uri="{BB962C8B-B14F-4D97-AF65-F5344CB8AC3E}">
        <p14:creationId xmlns:p14="http://schemas.microsoft.com/office/powerpoint/2010/main" val="2941431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38</a:t>
            </a:fld>
            <a:endParaRPr lang="en-US"/>
          </a:p>
        </p:txBody>
      </p:sp>
    </p:spTree>
    <p:extLst>
      <p:ext uri="{BB962C8B-B14F-4D97-AF65-F5344CB8AC3E}">
        <p14:creationId xmlns:p14="http://schemas.microsoft.com/office/powerpoint/2010/main" val="2455939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39</a:t>
            </a:fld>
            <a:endParaRPr lang="en-US"/>
          </a:p>
        </p:txBody>
      </p:sp>
    </p:spTree>
    <p:extLst>
      <p:ext uri="{BB962C8B-B14F-4D97-AF65-F5344CB8AC3E}">
        <p14:creationId xmlns:p14="http://schemas.microsoft.com/office/powerpoint/2010/main" val="1684649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40</a:t>
            </a:fld>
            <a:endParaRPr lang="en-US"/>
          </a:p>
        </p:txBody>
      </p:sp>
    </p:spTree>
    <p:extLst>
      <p:ext uri="{BB962C8B-B14F-4D97-AF65-F5344CB8AC3E}">
        <p14:creationId xmlns:p14="http://schemas.microsoft.com/office/powerpoint/2010/main" val="113274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5</a:t>
            </a:fld>
            <a:endParaRPr lang="en-US"/>
          </a:p>
        </p:txBody>
      </p:sp>
    </p:spTree>
    <p:extLst>
      <p:ext uri="{BB962C8B-B14F-4D97-AF65-F5344CB8AC3E}">
        <p14:creationId xmlns:p14="http://schemas.microsoft.com/office/powerpoint/2010/main" val="256895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6</a:t>
            </a:fld>
            <a:endParaRPr lang="en-US"/>
          </a:p>
        </p:txBody>
      </p:sp>
    </p:spTree>
    <p:extLst>
      <p:ext uri="{BB962C8B-B14F-4D97-AF65-F5344CB8AC3E}">
        <p14:creationId xmlns:p14="http://schemas.microsoft.com/office/powerpoint/2010/main" val="478752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7</a:t>
            </a:fld>
            <a:endParaRPr lang="en-US"/>
          </a:p>
        </p:txBody>
      </p:sp>
    </p:spTree>
    <p:extLst>
      <p:ext uri="{BB962C8B-B14F-4D97-AF65-F5344CB8AC3E}">
        <p14:creationId xmlns:p14="http://schemas.microsoft.com/office/powerpoint/2010/main" val="4162410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361625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3580949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10</a:t>
            </a:fld>
            <a:endParaRPr lang="en-US"/>
          </a:p>
        </p:txBody>
      </p:sp>
    </p:spTree>
    <p:extLst>
      <p:ext uri="{BB962C8B-B14F-4D97-AF65-F5344CB8AC3E}">
        <p14:creationId xmlns:p14="http://schemas.microsoft.com/office/powerpoint/2010/main" val="2639471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IMAGES – bottom HORIZONTAL</a:t>
            </a:r>
            <a:br>
              <a:rPr lang="en-US"/>
            </a:br>
            <a:r>
              <a:rPr lang="en-US"/>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Large IMAGES w/bullets </a:t>
            </a:r>
            <a:br>
              <a:rPr lang="en-US"/>
            </a:br>
            <a:r>
              <a:rPr lang="en-US"/>
              <a:t>Headline in </a:t>
            </a:r>
            <a:r>
              <a:rPr lang="en-US" err="1"/>
              <a:t>arial</a:t>
            </a:r>
            <a:r>
              <a:rPr lang="en-US"/>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a:t>Image Caption</a:t>
            </a:r>
          </a:p>
          <a:p>
            <a:r>
              <a:rPr lang="en-US"/>
              <a:t>Image Caption </a:t>
            </a:r>
          </a:p>
          <a:p>
            <a:r>
              <a:rPr lang="en-US"/>
              <a:t>Image Caption </a:t>
            </a:r>
          </a:p>
          <a:p>
            <a:r>
              <a:rPr lang="en-US"/>
              <a:t> </a:t>
            </a:r>
          </a:p>
        </p:txBody>
      </p:sp>
      <p:sp>
        <p:nvSpPr>
          <p:cNvPr id="2" name="Title 1"/>
          <p:cNvSpPr>
            <a:spLocks noGrp="1"/>
          </p:cNvSpPr>
          <p:nvPr>
            <p:ph type="title" hasCustomPrompt="1"/>
          </p:nvPr>
        </p:nvSpPr>
        <p:spPr/>
        <p:txBody>
          <a:bodyPr/>
          <a:lstStyle>
            <a:lvl1pPr>
              <a:defRPr/>
            </a:lvl1pPr>
          </a:lstStyle>
          <a:p>
            <a:r>
              <a:rPr lang="en-US"/>
              <a:t>TWO IMAGES with captions</a:t>
            </a:r>
            <a:br>
              <a:rPr lang="en-US"/>
            </a:br>
            <a:r>
              <a:rPr lang="en-US"/>
              <a:t>Headline in </a:t>
            </a:r>
            <a:r>
              <a:rPr lang="en-US" err="1"/>
              <a:t>arial</a:t>
            </a:r>
            <a:r>
              <a:rPr lang="en-US"/>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a:t>Image Caption</a:t>
            </a:r>
          </a:p>
          <a:p>
            <a:r>
              <a:rPr lang="en-US"/>
              <a:t>Image Caption </a:t>
            </a:r>
          </a:p>
          <a:p>
            <a:r>
              <a:rPr lang="en-US"/>
              <a:t>Image Caption </a:t>
            </a:r>
          </a:p>
          <a:p>
            <a:r>
              <a:rPr lang="en-US"/>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a:lvl1pPr>
          </a:lstStyle>
          <a:p>
            <a:r>
              <a:rPr lang="en-US"/>
              <a:t>THREE IMAGES – HORIZONTAL</a:t>
            </a:r>
            <a:br>
              <a:rPr lang="en-US"/>
            </a:br>
            <a:r>
              <a:rPr lang="en-US"/>
              <a:t>Headline in </a:t>
            </a:r>
            <a:r>
              <a:rPr lang="en-US" err="1"/>
              <a:t>arial</a:t>
            </a:r>
            <a:r>
              <a:rPr lang="en-US"/>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a:t>four images, captions and bullets</a:t>
            </a:r>
            <a:br>
              <a:rPr lang="en-US"/>
            </a:br>
            <a:r>
              <a:rPr lang="en-US"/>
              <a:t>Headline is </a:t>
            </a:r>
            <a:r>
              <a:rPr lang="en-US" err="1"/>
              <a:t>arial</a:t>
            </a:r>
            <a:r>
              <a:rPr lang="en-US"/>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four IMAGES with captions</a:t>
            </a:r>
            <a:br>
              <a:rPr lang="en-US"/>
            </a:br>
            <a:r>
              <a:rPr lang="en-US"/>
              <a:t>Headline in </a:t>
            </a:r>
            <a:r>
              <a:rPr lang="en-US" err="1"/>
              <a:t>arial</a:t>
            </a:r>
            <a:r>
              <a:rPr lang="en-US"/>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graph, chart or table slide. </a:t>
            </a:r>
            <a:br>
              <a:rPr lang="en-US"/>
            </a:br>
            <a:r>
              <a:rPr lang="en-US"/>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a:solidFill>
                  <a:schemeClr val="bg1"/>
                </a:solidFill>
              </a:rPr>
              <a:t>Suggested</a:t>
            </a:r>
            <a:r>
              <a:rPr lang="en-US" sz="1400" b="1" baseline="0">
                <a:solidFill>
                  <a:schemeClr val="bg1"/>
                </a:solidFill>
              </a:rPr>
              <a:t> closing statement (optional): </a:t>
            </a:r>
          </a:p>
          <a:p>
            <a:endParaRPr lang="en-US" sz="1400" b="1" baseline="0">
              <a:solidFill>
                <a:schemeClr val="bg1"/>
              </a:solidFill>
            </a:endParaRPr>
          </a:p>
          <a:p>
            <a:pPr lvl="0"/>
            <a:r>
              <a:rPr lang="en-US" sz="1400" b="1">
                <a:solidFill>
                  <a:schemeClr val="bg1"/>
                </a:solidFill>
              </a:rPr>
              <a:t>WE START WITH YES.</a:t>
            </a:r>
          </a:p>
          <a:p>
            <a:pPr lvl="0">
              <a:spcAft>
                <a:spcPts val="1200"/>
              </a:spcAft>
            </a:pPr>
            <a:r>
              <a:rPr lang="en-US" sz="1400" b="1">
                <a:solidFill>
                  <a:schemeClr val="bg1"/>
                </a:solidFill>
              </a:rPr>
              <a:t>AND END WITH THANK YOU.</a:t>
            </a:r>
          </a:p>
          <a:p>
            <a:pPr lvl="0"/>
            <a:r>
              <a:rPr lang="en-US" sz="1400" b="1">
                <a:solidFill>
                  <a:schemeClr val="bg1"/>
                </a:solidFill>
              </a:rPr>
              <a:t>DO YOU HAVE ANY BIG QUESTIONS?</a:t>
            </a:r>
            <a:endParaRPr lang="en-US" sz="1400">
              <a:solidFill>
                <a:schemeClr val="bg1"/>
              </a:solidFill>
            </a:endParaRPr>
          </a:p>
          <a:p>
            <a:endParaRPr lang="en-US">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a:t>TITLE AND CONTENT SLIDE. </a:t>
            </a:r>
            <a:br>
              <a:rPr lang="en-US"/>
            </a:br>
            <a:r>
              <a:rPr lang="en-US"/>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ection Brea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F26ACE-6A9D-4866-BB45-D71D87D3315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488688"/>
          </a:xfrm>
          <a:prstGeom prst="rect">
            <a:avLst/>
          </a:prstGeom>
        </p:spPr>
      </p:pic>
      <p:pic>
        <p:nvPicPr>
          <p:cNvPr id="8" name="Picture 7">
            <a:extLst>
              <a:ext uri="{FF2B5EF4-FFF2-40B4-BE49-F238E27FC236}">
                <a16:creationId xmlns:a16="http://schemas.microsoft.com/office/drawing/2014/main" id="{0EB61166-BE28-49A7-AFBB-7F660BDCC217}"/>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t="-238"/>
          <a:stretch/>
        </p:blipFill>
        <p:spPr>
          <a:xfrm>
            <a:off x="0" y="0"/>
            <a:ext cx="9144000" cy="4499372"/>
          </a:xfrm>
          <a:prstGeom prst="rect">
            <a:avLst/>
          </a:prstGeom>
        </p:spPr>
      </p:pic>
      <p:pic>
        <p:nvPicPr>
          <p:cNvPr id="6" name="Picture 2" descr="C:\Users\amiesen\Desktop\anlrgbppt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
        <p:nvSpPr>
          <p:cNvPr id="10" name="Text Placeholder 2">
            <a:extLst>
              <a:ext uri="{FF2B5EF4-FFF2-40B4-BE49-F238E27FC236}">
                <a16:creationId xmlns:a16="http://schemas.microsoft.com/office/drawing/2014/main" id="{B2345E5F-F089-4BE6-8A43-95CD54394888}"/>
              </a:ext>
            </a:extLst>
          </p:cNvPr>
          <p:cNvSpPr>
            <a:spLocks noGrp="1"/>
          </p:cNvSpPr>
          <p:nvPr>
            <p:ph type="body" sz="quarter" idx="10" hasCustomPrompt="1"/>
          </p:nvPr>
        </p:nvSpPr>
        <p:spPr>
          <a:xfrm>
            <a:off x="0" y="-10684"/>
            <a:ext cx="9143999" cy="4499372"/>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57819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a:t>Optional one line subhead, </a:t>
            </a:r>
            <a:r>
              <a:rPr lang="en-US" err="1"/>
              <a:t>url</a:t>
            </a:r>
            <a:r>
              <a:rPr lang="en-US"/>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a:t>presentation title -Cover option A</a:t>
            </a:r>
            <a:br>
              <a:rPr lang="en-US"/>
            </a:br>
            <a:r>
              <a:rPr lang="en-US"/>
              <a:t>can be up to four </a:t>
            </a:r>
            <a:br>
              <a:rPr lang="en-US"/>
            </a:br>
            <a:r>
              <a:rPr lang="en-US"/>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a:t>
            </a:r>
            <a:br>
              <a:rPr lang="en-US"/>
            </a:br>
            <a:r>
              <a:rPr lang="en-US"/>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a:t>
            </a:r>
            <a:br>
              <a:rPr lang="en-US"/>
            </a:br>
            <a:r>
              <a:rPr lang="en-US"/>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a:solidFill>
                  <a:schemeClr val="bg1"/>
                </a:solidFill>
              </a:rPr>
              <a:t>Suggested</a:t>
            </a:r>
            <a:r>
              <a:rPr lang="en-US" sz="1400" b="1" baseline="0">
                <a:solidFill>
                  <a:schemeClr val="bg1"/>
                </a:solidFill>
              </a:rPr>
              <a:t> line of text (optional): </a:t>
            </a:r>
          </a:p>
          <a:p>
            <a:endParaRPr lang="en-US" sz="1400" b="1" baseline="0">
              <a:solidFill>
                <a:schemeClr val="bg1"/>
              </a:solidFill>
            </a:endParaRPr>
          </a:p>
          <a:p>
            <a:r>
              <a:rPr lang="en-US" sz="1400" b="1" baseline="0">
                <a:solidFill>
                  <a:schemeClr val="bg1"/>
                </a:solidFill>
              </a:rPr>
              <a:t>WE START WITH YES.</a:t>
            </a:r>
            <a:endParaRPr lang="en-US" sz="1400">
              <a:solidFill>
                <a:schemeClr val="bg1"/>
              </a:solidFill>
            </a:endParaRPr>
          </a:p>
          <a:p>
            <a:endParaRPr lang="en-US">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a:t>presentation title -Cover option B </a:t>
            </a:r>
            <a:br>
              <a:rPr lang="en-US"/>
            </a:br>
            <a:r>
              <a:rPr lang="en-US"/>
              <a:t>can be up to four </a:t>
            </a:r>
            <a:br>
              <a:rPr lang="en-US"/>
            </a:br>
            <a:r>
              <a:rPr lang="en-US"/>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a:t>Remove second presenter info </a:t>
            </a:r>
            <a:br>
              <a:rPr lang="en-US"/>
            </a:br>
            <a:r>
              <a:rPr lang="en-US"/>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a:t>Remove third presenter info </a:t>
            </a:r>
            <a:br>
              <a:rPr lang="en-US"/>
            </a:br>
            <a:r>
              <a:rPr lang="en-US"/>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endParaRPr lang="en-US"/>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info </a:t>
            </a:r>
            <a:br>
              <a:rPr lang="en-US"/>
            </a:br>
            <a:r>
              <a:rPr lang="en-US"/>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info </a:t>
            </a:r>
            <a:br>
              <a:rPr lang="en-US"/>
            </a:br>
            <a:r>
              <a:rPr lang="en-US"/>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a:solidFill>
                  <a:srgbClr val="000000"/>
                </a:solidFill>
              </a:rPr>
              <a:t>Type in Name of </a:t>
            </a:r>
            <a:r>
              <a:rPr lang="en-US" sz="1000" b="0" cap="all" err="1">
                <a:solidFill>
                  <a:srgbClr val="000000"/>
                </a:solidFill>
              </a:rPr>
              <a:t>fACILITY</a:t>
            </a:r>
            <a:r>
              <a:rPr lang="en-US" sz="1000" b="0" cap="all">
                <a:solidFill>
                  <a:srgbClr val="000000"/>
                </a:solidFill>
              </a:rPr>
              <a:t>, division, group, program or </a:t>
            </a:r>
            <a:r>
              <a:rPr lang="en-US" sz="100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info </a:t>
            </a:r>
            <a:br>
              <a:rPr lang="en-US"/>
            </a:br>
            <a:r>
              <a:rPr lang="en-US"/>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a:t>presentation title –</a:t>
            </a:r>
            <a:br>
              <a:rPr lang="en-US"/>
            </a:br>
            <a:r>
              <a:rPr lang="en-US"/>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info </a:t>
            </a:r>
            <a:br>
              <a:rPr lang="en-US"/>
            </a:br>
            <a:r>
              <a:rPr lang="en-US"/>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a:t> </a:t>
            </a:r>
            <a:r>
              <a:rPr lang="en-US" err="1"/>
              <a:t>x1</a:t>
            </a:r>
            <a:endParaRPr lang="en-US"/>
          </a:p>
          <a:p>
            <a:pPr lvl="0"/>
            <a:endParaRPr lang="en-US"/>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a:t> </a:t>
            </a:r>
            <a:r>
              <a:rPr lang="en-US" err="1"/>
              <a:t>x1</a:t>
            </a:r>
            <a:endParaRPr lang="en-US"/>
          </a:p>
          <a:p>
            <a:pPr lvl="0"/>
            <a:endParaRPr lang="en-US"/>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a:t>Science/R&amp;D hero – one image</a:t>
            </a:r>
            <a:br>
              <a:rPr lang="en-US"/>
            </a:br>
            <a:r>
              <a:rPr lang="en-US"/>
              <a:t>Headline is </a:t>
            </a:r>
            <a:r>
              <a:rPr lang="en-US" err="1"/>
              <a:t>arial</a:t>
            </a:r>
            <a:r>
              <a:rPr lang="en-US"/>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a:t> </a:t>
            </a:r>
            <a:r>
              <a:rPr lang="en-US" err="1"/>
              <a:t>x1</a:t>
            </a:r>
            <a:endParaRPr lang="en-US"/>
          </a:p>
          <a:p>
            <a:pPr lvl="0"/>
            <a:endParaRPr lang="en-US"/>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a:t>Science/R&amp;D hero – TWO images</a:t>
            </a:r>
            <a:br>
              <a:rPr lang="en-US"/>
            </a:br>
            <a:r>
              <a:rPr lang="en-US"/>
              <a:t>Headline is </a:t>
            </a:r>
            <a:r>
              <a:rPr lang="en-US" err="1"/>
              <a:t>arial</a:t>
            </a:r>
            <a:r>
              <a:rPr lang="en-US"/>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a:t> </a:t>
            </a:r>
            <a:r>
              <a:rPr lang="en-US" err="1"/>
              <a:t>x1</a:t>
            </a:r>
            <a:endParaRPr lang="en-US"/>
          </a:p>
          <a:p>
            <a:pPr lvl="0"/>
            <a:endParaRPr lang="en-US"/>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a:t>Science/R&amp;D hero – Three images</a:t>
            </a:r>
            <a:br>
              <a:rPr lang="en-US"/>
            </a:br>
            <a:r>
              <a:rPr lang="en-US"/>
              <a:t>Headline is </a:t>
            </a:r>
            <a:r>
              <a:rPr lang="en-US" err="1"/>
              <a:t>arial</a:t>
            </a:r>
            <a:r>
              <a:rPr lang="en-US"/>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a:t> </a:t>
            </a:r>
            <a:r>
              <a:rPr lang="en-US" err="1"/>
              <a:t>x1</a:t>
            </a:r>
            <a:endParaRPr lang="en-US"/>
          </a:p>
          <a:p>
            <a:pPr lvl="0"/>
            <a:endParaRPr lang="en-US"/>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a:t>Science/R&amp;D hero – four images</a:t>
            </a:r>
            <a:br>
              <a:rPr lang="en-US"/>
            </a:br>
            <a:r>
              <a:rPr lang="en-US"/>
              <a:t>Headline is </a:t>
            </a:r>
            <a:r>
              <a:rPr lang="en-US" err="1"/>
              <a:t>arial</a:t>
            </a:r>
            <a:r>
              <a:rPr lang="en-US"/>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over Option B">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362DF68-E9A6-3A4D-8807-FED7088721E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488688"/>
          </a:xfrm>
          <a:prstGeom prst="rect">
            <a:avLst/>
          </a:prstGeom>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Month Day, 2021</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pic>
        <p:nvPicPr>
          <p:cNvPr id="24" name="Picture 23">
            <a:extLst>
              <a:ext uri="{FF2B5EF4-FFF2-40B4-BE49-F238E27FC236}">
                <a16:creationId xmlns:a16="http://schemas.microsoft.com/office/drawing/2014/main" id="{61761542-C518-9E4E-BE7F-FE23A2605BA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pic>
        <p:nvPicPr>
          <p:cNvPr id="17" name="Picture 2" descr="C:\Users\amiesen\Desktop\anlrgbpptlogo.png">
            <a:extLst>
              <a:ext uri="{FF2B5EF4-FFF2-40B4-BE49-F238E27FC236}">
                <a16:creationId xmlns:a16="http://schemas.microsoft.com/office/drawing/2014/main" id="{FA2EAD9A-8BA7-49BE-907E-21B46D26212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0807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BASIC CONTENT SLIDE</a:t>
            </a:r>
            <a:br>
              <a:rPr lang="en-US"/>
            </a:br>
            <a:r>
              <a:rPr lang="en-US"/>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a:t>Click to add 1st-level bullet. Click an icon below to add table, graph or other imagery.</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457201" y="876562"/>
            <a:ext cx="8372901" cy="374786"/>
          </a:xfrm>
        </p:spPr>
        <p:txBody>
          <a:bodyPr bIns="0">
            <a:noAutofit/>
          </a:bodyPr>
          <a:lstStyle>
            <a:lvl1pPr marL="0" indent="0">
              <a:lnSpc>
                <a:spcPct val="90000"/>
              </a:lnSpc>
              <a:spcBef>
                <a:spcPts val="0"/>
              </a:spcBef>
              <a:buNone/>
              <a:defRPr sz="18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274998"/>
            <a:ext cx="4023360" cy="3317081"/>
          </a:xfrm>
        </p:spPr>
        <p:txBody>
          <a:bodyPr/>
          <a:lstStyle>
            <a:lvl1pPr>
              <a:defRPr sz="1800">
                <a:solidFill>
                  <a:srgbClr val="000000"/>
                </a:solidFill>
              </a:defRPr>
            </a:lvl1pPr>
            <a:lvl2pPr marL="429816" indent="-223838">
              <a:spcBef>
                <a:spcPts val="0"/>
              </a:spcBef>
              <a:defRPr sz="1500">
                <a:solidFill>
                  <a:srgbClr val="000000"/>
                </a:solidFill>
              </a:defRPr>
            </a:lvl2pPr>
            <a:lvl3pPr marL="511969" indent="-138113">
              <a:defRPr sz="1350">
                <a:solidFill>
                  <a:srgbClr val="000000"/>
                </a:solidFill>
              </a:defRPr>
            </a:lvl3pPr>
            <a:lvl4pPr marL="648891" indent="-128588">
              <a:defRPr sz="1200">
                <a:solidFill>
                  <a:srgbClr val="000000"/>
                </a:solidFill>
              </a:defRPr>
            </a:lvl4pPr>
            <a:lvl5pPr marL="813197" indent="-128588">
              <a:defRPr sz="105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4700588" y="1264281"/>
            <a:ext cx="4023360" cy="3317081"/>
          </a:xfrm>
        </p:spPr>
        <p:txBody>
          <a:bodyPr/>
          <a:lstStyle>
            <a:lvl1pPr>
              <a:defRPr sz="1800">
                <a:solidFill>
                  <a:srgbClr val="000000"/>
                </a:solidFill>
              </a:defRPr>
            </a:lvl1pPr>
            <a:lvl2pPr marL="429816" indent="-223838">
              <a:spcBef>
                <a:spcPts val="0"/>
              </a:spcBef>
              <a:defRPr sz="1500">
                <a:solidFill>
                  <a:srgbClr val="000000"/>
                </a:solidFill>
              </a:defRPr>
            </a:lvl2pPr>
            <a:lvl3pPr marL="511969" indent="-138113">
              <a:defRPr sz="1350">
                <a:solidFill>
                  <a:srgbClr val="000000"/>
                </a:solidFill>
              </a:defRPr>
            </a:lvl3pPr>
            <a:lvl4pPr marL="648891" indent="-128588">
              <a:defRPr sz="1200">
                <a:solidFill>
                  <a:srgbClr val="000000"/>
                </a:solidFill>
              </a:defRPr>
            </a:lvl4pPr>
            <a:lvl5pPr marL="813197" indent="-128588">
              <a:defRPr sz="105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pic>
        <p:nvPicPr>
          <p:cNvPr id="9" name="Picture 8"/>
          <p:cNvPicPr>
            <a:picLocks noChangeAspect="1"/>
          </p:cNvPicPr>
          <p:nvPr userDrawn="1"/>
        </p:nvPicPr>
        <p:blipFill>
          <a:blip r:embed="rId2"/>
          <a:stretch>
            <a:fillRect/>
          </a:stretch>
        </p:blipFill>
        <p:spPr>
          <a:xfrm>
            <a:off x="406823" y="4809594"/>
            <a:ext cx="832176" cy="251482"/>
          </a:xfrm>
          <a:prstGeom prst="rect">
            <a:avLst/>
          </a:prstGeom>
        </p:spPr>
      </p:pic>
      <p:sp>
        <p:nvSpPr>
          <p:cNvPr id="11" name="Footer Placeholder 4">
            <a:extLst>
              <a:ext uri="{FF2B5EF4-FFF2-40B4-BE49-F238E27FC236}">
                <a16:creationId xmlns:a16="http://schemas.microsoft.com/office/drawing/2014/main" id="{800B43D2-E102-4D42-BCE3-21861BC2D76D}"/>
              </a:ext>
            </a:extLst>
          </p:cNvPr>
          <p:cNvSpPr>
            <a:spLocks noGrp="1"/>
          </p:cNvSpPr>
          <p:nvPr>
            <p:ph type="ftr" sz="quarter" idx="3"/>
          </p:nvPr>
        </p:nvSpPr>
        <p:spPr>
          <a:xfrm>
            <a:off x="1473201" y="4923127"/>
            <a:ext cx="6925733" cy="161577"/>
          </a:xfrm>
          <a:prstGeom prst="rect">
            <a:avLst/>
          </a:prstGeom>
        </p:spPr>
        <p:txBody>
          <a:bodyPr vert="horz" lIns="91440" tIns="45720" rIns="91440" bIns="45720" rtlCol="0" anchor="ctr"/>
          <a:lstStyle>
            <a:lvl1pPr algn="ctr">
              <a:defRPr sz="750">
                <a:solidFill>
                  <a:srgbClr val="000000"/>
                </a:solidFill>
              </a:defRPr>
            </a:lvl1pPr>
          </a:lstStyle>
          <a:p>
            <a:r>
              <a:rPr lang="en-US"/>
              <a:t>APS-U MAC Review 2022 | Ihar Lobach</a:t>
            </a:r>
            <a:endParaRPr lang="en-US" dirty="0"/>
          </a:p>
        </p:txBody>
      </p:sp>
      <p:sp>
        <p:nvSpPr>
          <p:cNvPr id="12" name="Slide Number Placeholder 5">
            <a:extLst>
              <a:ext uri="{FF2B5EF4-FFF2-40B4-BE49-F238E27FC236}">
                <a16:creationId xmlns:a16="http://schemas.microsoft.com/office/drawing/2014/main" id="{2509BCC3-0698-43D5-BAA6-A5C5B63EA1E6}"/>
              </a:ext>
            </a:extLst>
          </p:cNvPr>
          <p:cNvSpPr>
            <a:spLocks noGrp="1"/>
          </p:cNvSpPr>
          <p:nvPr>
            <p:ph type="sldNum" sz="quarter" idx="4"/>
          </p:nvPr>
        </p:nvSpPr>
        <p:spPr>
          <a:xfrm>
            <a:off x="8575221" y="4935335"/>
            <a:ext cx="457200" cy="137160"/>
          </a:xfrm>
          <a:prstGeom prst="rect">
            <a:avLst/>
          </a:prstGeom>
          <a:ln>
            <a:noFill/>
          </a:ln>
        </p:spPr>
        <p:txBody>
          <a:bodyPr vert="horz" lIns="0" tIns="45720" rIns="0" bIns="0" rtlCol="0" anchor="b"/>
          <a:lstStyle>
            <a:lvl1pPr algn="ctr">
              <a:defRPr sz="75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4142560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2" y="1266825"/>
            <a:ext cx="4863724" cy="2029968"/>
          </a:xfrm>
          <a:solidFill>
            <a:srgbClr val="004165"/>
          </a:solidFill>
        </p:spPr>
        <p:txBody>
          <a:bodyPr lIns="457200" rIns="91440" anchor="ctr">
            <a:normAutofit/>
          </a:bodyPr>
          <a:lstStyle>
            <a:lvl1pPr>
              <a:defRPr sz="21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050" b="1" cap="all" baseline="0">
                <a:solidFill>
                  <a:schemeClr val="tx1"/>
                </a:solidFill>
              </a:defRPr>
            </a:lvl1pPr>
            <a:lvl2pPr marL="0" indent="0">
              <a:buNone/>
              <a:defRPr/>
            </a:lvl2pPr>
            <a:lvl3pPr marL="0" indent="0">
              <a:spcBef>
                <a:spcPts val="135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83791"/>
            <a:ext cx="2692871" cy="685800"/>
          </a:xfrm>
        </p:spPr>
        <p:txBody>
          <a:bodyPr lIns="0">
            <a:normAutofit/>
          </a:bodyPr>
          <a:lstStyle>
            <a:lvl1pPr marL="0" indent="0">
              <a:lnSpc>
                <a:spcPct val="95000"/>
              </a:lnSpc>
              <a:spcBef>
                <a:spcPts val="0"/>
              </a:spcBef>
              <a:buNone/>
              <a:defRPr sz="1050">
                <a:solidFill>
                  <a:schemeClr val="tx1"/>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3417372" y="3783791"/>
            <a:ext cx="2692871" cy="6858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6360197" y="3783791"/>
            <a:ext cx="2692871" cy="6858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54588" y="4310865"/>
            <a:ext cx="5894492" cy="386558"/>
          </a:xfrm>
        </p:spPr>
        <p:txBody>
          <a:bodyPr lIns="0" anchor="b"/>
          <a:lstStyle>
            <a:lvl1pPr marL="0" indent="0">
              <a:spcBef>
                <a:spcPts val="0"/>
              </a:spcBef>
              <a:buNone/>
              <a:defRPr sz="1050" baseline="0">
                <a:solidFill>
                  <a:schemeClr val="tx1"/>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431800" y="547688"/>
            <a:ext cx="6188075" cy="295275"/>
          </a:xfrm>
        </p:spPr>
        <p:txBody>
          <a:bodyPr lIns="0" bIns="0" anchor="b">
            <a:normAutofit/>
          </a:bodyPr>
          <a:lstStyle>
            <a:lvl1pPr marL="0" indent="0">
              <a:buNone/>
              <a:defRPr sz="1350" b="1" cap="all" baseline="0">
                <a:solidFill>
                  <a:schemeClr val="tx1"/>
                </a:solidFill>
              </a:defRPr>
            </a:lvl1pPr>
            <a:lvl2pPr marL="0" indent="0">
              <a:buNone/>
              <a:defRPr/>
            </a:lvl2pPr>
            <a:lvl3pPr marL="0" indent="0">
              <a:spcBef>
                <a:spcPts val="135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a:stretch>
            <a:fillRect/>
          </a:stretch>
        </p:blipFill>
        <p:spPr>
          <a:xfrm>
            <a:off x="7382435" y="392907"/>
            <a:ext cx="1304398" cy="503615"/>
          </a:xfrm>
          <a:prstGeom prst="rect">
            <a:avLst/>
          </a:prstGeom>
        </p:spPr>
      </p:pic>
    </p:spTree>
    <p:extLst>
      <p:ext uri="{BB962C8B-B14F-4D97-AF65-F5344CB8AC3E}">
        <p14:creationId xmlns:p14="http://schemas.microsoft.com/office/powerpoint/2010/main" val="326380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920" y="6960"/>
            <a:ext cx="8372901" cy="621711"/>
          </a:xfrm>
        </p:spPr>
        <p:txBody>
          <a:bodyPr/>
          <a:lstStyle/>
          <a:p>
            <a:r>
              <a:rPr lang="en-US" dirty="0"/>
              <a:t>Click to edit Master title style</a:t>
            </a:r>
          </a:p>
        </p:txBody>
      </p:sp>
      <p:sp>
        <p:nvSpPr>
          <p:cNvPr id="3" name="Content Placeholder 2"/>
          <p:cNvSpPr>
            <a:spLocks noGrp="1"/>
          </p:cNvSpPr>
          <p:nvPr>
            <p:ph idx="1" hasCustomPrompt="1"/>
          </p:nvPr>
        </p:nvSpPr>
        <p:spPr>
          <a:xfrm>
            <a:off x="430920" y="773137"/>
            <a:ext cx="8320695" cy="3996848"/>
          </a:xfrm>
        </p:spPr>
        <p:txBody>
          <a:bodyPr/>
          <a:lstStyle>
            <a:lvl1pPr>
              <a:defRPr>
                <a:solidFill>
                  <a:srgbClr val="000000"/>
                </a:solidFill>
              </a:defRPr>
            </a:lvl1pPr>
            <a:lvl2pPr marL="429816" indent="-223838">
              <a:defRPr>
                <a:solidFill>
                  <a:srgbClr val="000000"/>
                </a:solidFill>
              </a:defRPr>
            </a:lvl2pPr>
            <a:lvl3pPr marL="389335" indent="163116">
              <a:buFont typeface="Arial" panose="020B0604020202020204" pitchFamily="34" charset="0"/>
              <a:buChar char="•"/>
              <a:defRPr>
                <a:solidFill>
                  <a:srgbClr val="000000"/>
                </a:solidFill>
              </a:defRPr>
            </a:lvl3pPr>
          </a:lstStyle>
          <a:p>
            <a:pPr lvl="0"/>
            <a:r>
              <a:rPr lang="en-US" dirty="0"/>
              <a:t>Click to add 1st-level bullet</a:t>
            </a:r>
          </a:p>
          <a:p>
            <a:pPr lvl="1"/>
            <a:r>
              <a:rPr lang="en-US" dirty="0"/>
              <a:t>Second level</a:t>
            </a:r>
          </a:p>
          <a:p>
            <a:pPr lvl="2"/>
            <a:r>
              <a:rPr lang="en-US" dirty="0"/>
              <a:t>Third level</a:t>
            </a:r>
          </a:p>
        </p:txBody>
      </p:sp>
      <p:pic>
        <p:nvPicPr>
          <p:cNvPr id="7" name="Picture 6"/>
          <p:cNvPicPr>
            <a:picLocks noChangeAspect="1"/>
          </p:cNvPicPr>
          <p:nvPr userDrawn="1"/>
        </p:nvPicPr>
        <p:blipFill>
          <a:blip r:embed="rId2"/>
          <a:stretch>
            <a:fillRect/>
          </a:stretch>
        </p:blipFill>
        <p:spPr>
          <a:xfrm>
            <a:off x="406823" y="4809594"/>
            <a:ext cx="832176" cy="251482"/>
          </a:xfrm>
          <a:prstGeom prst="rect">
            <a:avLst/>
          </a:prstGeom>
        </p:spPr>
      </p:pic>
      <p:sp>
        <p:nvSpPr>
          <p:cNvPr id="9" name="Footer Placeholder 4">
            <a:extLst>
              <a:ext uri="{FF2B5EF4-FFF2-40B4-BE49-F238E27FC236}">
                <a16:creationId xmlns:a16="http://schemas.microsoft.com/office/drawing/2014/main" id="{A838FCE9-BD37-4269-8335-E4840B4DE415}"/>
              </a:ext>
            </a:extLst>
          </p:cNvPr>
          <p:cNvSpPr>
            <a:spLocks noGrp="1"/>
          </p:cNvSpPr>
          <p:nvPr>
            <p:ph type="ftr" sz="quarter" idx="3"/>
          </p:nvPr>
        </p:nvSpPr>
        <p:spPr>
          <a:xfrm>
            <a:off x="1473201" y="4923127"/>
            <a:ext cx="6925733" cy="161577"/>
          </a:xfrm>
          <a:prstGeom prst="rect">
            <a:avLst/>
          </a:prstGeom>
        </p:spPr>
        <p:txBody>
          <a:bodyPr vert="horz" lIns="91440" tIns="45720" rIns="91440" bIns="45720" rtlCol="0" anchor="ctr"/>
          <a:lstStyle>
            <a:lvl1pPr algn="ctr">
              <a:defRPr sz="750">
                <a:solidFill>
                  <a:srgbClr val="000000"/>
                </a:solidFill>
              </a:defRPr>
            </a:lvl1pPr>
          </a:lstStyle>
          <a:p>
            <a:r>
              <a:rPr lang="en-US"/>
              <a:t>APS-U MAC Review 2022 | Ihar Lobach</a:t>
            </a:r>
            <a:endParaRPr lang="en-US" dirty="0"/>
          </a:p>
        </p:txBody>
      </p:sp>
      <p:sp>
        <p:nvSpPr>
          <p:cNvPr id="10" name="Slide Number Placeholder 5">
            <a:extLst>
              <a:ext uri="{FF2B5EF4-FFF2-40B4-BE49-F238E27FC236}">
                <a16:creationId xmlns:a16="http://schemas.microsoft.com/office/drawing/2014/main" id="{F3CE11C6-844A-4B2C-81A3-4109D712AA0A}"/>
              </a:ext>
            </a:extLst>
          </p:cNvPr>
          <p:cNvSpPr>
            <a:spLocks noGrp="1"/>
          </p:cNvSpPr>
          <p:nvPr>
            <p:ph type="sldNum" sz="quarter" idx="4"/>
          </p:nvPr>
        </p:nvSpPr>
        <p:spPr>
          <a:xfrm>
            <a:off x="8575221" y="4935335"/>
            <a:ext cx="457200" cy="137160"/>
          </a:xfrm>
          <a:prstGeom prst="rect">
            <a:avLst/>
          </a:prstGeom>
          <a:ln>
            <a:noFill/>
          </a:ln>
        </p:spPr>
        <p:txBody>
          <a:bodyPr vert="horz" lIns="0" tIns="45720" rIns="0" bIns="0" rtlCol="0" anchor="b"/>
          <a:lstStyle>
            <a:lvl1pPr algn="ctr">
              <a:defRPr sz="75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53016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a:t>TITLE AND CONTENT </a:t>
            </a:r>
            <a:br>
              <a:rPr lang="en-US"/>
            </a:br>
            <a:r>
              <a:rPr lang="en-US"/>
              <a:t>Headline in </a:t>
            </a:r>
            <a:r>
              <a:rPr lang="en-US" err="1"/>
              <a:t>arial</a:t>
            </a:r>
            <a:r>
              <a:rPr lang="en-US"/>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a:lvl1pPr>
          </a:lstStyle>
          <a:p>
            <a:r>
              <a:rPr lang="en-US"/>
              <a:t>Two-column CONTENT slide</a:t>
            </a:r>
            <a:br>
              <a:rPr lang="en-US"/>
            </a:br>
            <a:r>
              <a:rPr lang="en-US"/>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a:t>Click to Add Headline</a:t>
            </a:r>
          </a:p>
        </p:txBody>
      </p:sp>
      <p:sp>
        <p:nvSpPr>
          <p:cNvPr id="2" name="Title 1"/>
          <p:cNvSpPr>
            <a:spLocks noGrp="1"/>
          </p:cNvSpPr>
          <p:nvPr>
            <p:ph type="title" hasCustomPrompt="1"/>
          </p:nvPr>
        </p:nvSpPr>
        <p:spPr/>
        <p:txBody>
          <a:bodyPr/>
          <a:lstStyle>
            <a:lvl1pPr>
              <a:defRPr baseline="0"/>
            </a:lvl1pPr>
          </a:lstStyle>
          <a:p>
            <a:r>
              <a:rPr lang="en-US"/>
              <a:t>Two-column CONTENT slide</a:t>
            </a:r>
            <a:br>
              <a:rPr lang="en-US"/>
            </a:br>
            <a:r>
              <a:rPr lang="en-US"/>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IMAGES – VERTICAL</a:t>
            </a:r>
            <a:br>
              <a:rPr lang="en-US"/>
            </a:br>
            <a:r>
              <a:rPr lang="en-US"/>
              <a:t>Headline in </a:t>
            </a:r>
            <a:r>
              <a:rPr lang="en-US" err="1"/>
              <a:t>arial</a:t>
            </a:r>
            <a:r>
              <a:rPr lang="en-US"/>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THREE IMAGES – VERTICAL</a:t>
            </a:r>
            <a:br>
              <a:rPr lang="en-US"/>
            </a:br>
            <a:r>
              <a:rPr lang="en-US"/>
              <a:t>Headline in </a:t>
            </a:r>
            <a:r>
              <a:rPr lang="en-US" err="1"/>
              <a:t>arial</a:t>
            </a:r>
            <a:r>
              <a:rPr lang="en-US"/>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IMAGES – top HORIZONTAL</a:t>
            </a:r>
            <a:br>
              <a:rPr lang="en-US"/>
            </a:br>
            <a:r>
              <a:rPr lang="en-US"/>
              <a:t>Headline in </a:t>
            </a:r>
            <a:r>
              <a:rPr lang="en-US" err="1"/>
              <a:t>arial</a:t>
            </a:r>
            <a:r>
              <a:rPr lang="en-US"/>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a:t>Headline in all caps </a:t>
            </a:r>
            <a:r>
              <a:rPr lang="en-US" err="1"/>
              <a:t>28pt</a:t>
            </a:r>
            <a:r>
              <a:rPr lang="en-US"/>
              <a:t> </a:t>
            </a:r>
            <a:br>
              <a:rPr lang="en-US"/>
            </a:br>
            <a:r>
              <a:rPr lang="en-US"/>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a:t>Click to add 1st-level bullet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784" r:id="rId2"/>
    <p:sldLayoutId id="2147483686" r:id="rId3"/>
    <p:sldLayoutId id="2147483687" r:id="rId4"/>
    <p:sldLayoutId id="2147483688" r:id="rId5"/>
    <p:sldLayoutId id="2147483690" r:id="rId6"/>
    <p:sldLayoutId id="2147483774" r:id="rId7"/>
    <p:sldLayoutId id="2147483711" r:id="rId8"/>
    <p:sldLayoutId id="2147483692" r:id="rId9"/>
    <p:sldLayoutId id="2147483693" r:id="rId10"/>
    <p:sldLayoutId id="2147483776" r:id="rId11"/>
    <p:sldLayoutId id="2147483709" r:id="rId12"/>
    <p:sldLayoutId id="2147483695" r:id="rId13"/>
    <p:sldLayoutId id="2147483739" r:id="rId14"/>
    <p:sldLayoutId id="2147483696" r:id="rId15"/>
    <p:sldLayoutId id="2147483689" r:id="rId16"/>
    <p:sldLayoutId id="2147483710" r:id="rId17"/>
    <p:sldLayoutId id="2147483706" r:id="rId18"/>
    <p:sldLayoutId id="2147483704" r:id="rId19"/>
    <p:sldLayoutId id="2147483769" r:id="rId20"/>
    <p:sldLayoutId id="2147483770" r:id="rId21"/>
    <p:sldLayoutId id="2147483771" r:id="rId22"/>
    <p:sldLayoutId id="2147483772" r:id="rId23"/>
    <p:sldLayoutId id="2147483761" r:id="rId24"/>
    <p:sldLayoutId id="2147483762" r:id="rId25"/>
    <p:sldLayoutId id="2147483763" r:id="rId26"/>
    <p:sldLayoutId id="2147483765" r:id="rId27"/>
    <p:sldLayoutId id="2147483766" r:id="rId28"/>
    <p:sldLayoutId id="2147483778"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134794"/>
            <a:ext cx="8372901" cy="621711"/>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448561" y="905637"/>
            <a:ext cx="8320695" cy="3740524"/>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8575221" y="4935335"/>
            <a:ext cx="457200" cy="137160"/>
          </a:xfrm>
          <a:prstGeom prst="rect">
            <a:avLst/>
          </a:prstGeom>
          <a:ln>
            <a:noFill/>
          </a:ln>
        </p:spPr>
        <p:txBody>
          <a:bodyPr vert="horz" lIns="0" tIns="45720" rIns="0" bIns="0" rtlCol="0" anchor="b"/>
          <a:lstStyle>
            <a:lvl1pPr algn="ctr">
              <a:defRPr sz="750">
                <a:solidFill>
                  <a:srgbClr val="000000"/>
                </a:solidFill>
              </a:defRPr>
            </a:lvl1pPr>
          </a:lstStyle>
          <a:p>
            <a:fld id="{AEFAAC5A-9C4F-4278-920D-DF2BAB595749}" type="slidenum">
              <a:rPr lang="en-US" smtClean="0"/>
              <a:pPr/>
              <a:t>‹#›</a:t>
            </a:fld>
            <a:endParaRPr lang="en-US" dirty="0"/>
          </a:p>
        </p:txBody>
      </p:sp>
      <p:sp>
        <p:nvSpPr>
          <p:cNvPr id="49" name="Rectangle 48"/>
          <p:cNvSpPr/>
          <p:nvPr/>
        </p:nvSpPr>
        <p:spPr>
          <a:xfrm>
            <a:off x="0" y="0"/>
            <a:ext cx="242782" cy="5143500"/>
          </a:xfrm>
          <a:prstGeom prst="rect">
            <a:avLst/>
          </a:prstGeom>
          <a:solidFill>
            <a:srgbClr val="094875"/>
          </a:solidFill>
          <a:ln>
            <a:solidFill>
              <a:schemeClr val="accent2">
                <a:lumMod val="50000"/>
              </a:schemeClr>
            </a:solidFill>
          </a:ln>
        </p:spPr>
        <p:txBody>
          <a:bodyPr vert="horz" wrap="square" lIns="68580" tIns="34290" rIns="6858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pic>
        <p:nvPicPr>
          <p:cNvPr id="7" name="Picture 6">
            <a:extLst>
              <a:ext uri="{FF2B5EF4-FFF2-40B4-BE49-F238E27FC236}">
                <a16:creationId xmlns:a16="http://schemas.microsoft.com/office/drawing/2014/main" id="{6A762EAB-FAFA-4D4E-B5F1-ABD8CC43D5E6}"/>
              </a:ext>
            </a:extLst>
          </p:cNvPr>
          <p:cNvPicPr>
            <a:picLocks noChangeAspect="1"/>
          </p:cNvPicPr>
          <p:nvPr userDrawn="1"/>
        </p:nvPicPr>
        <p:blipFill>
          <a:blip r:embed="rId5"/>
          <a:stretch>
            <a:fillRect/>
          </a:stretch>
        </p:blipFill>
        <p:spPr>
          <a:xfrm>
            <a:off x="406823" y="4809594"/>
            <a:ext cx="832176" cy="251482"/>
          </a:xfrm>
          <a:prstGeom prst="rect">
            <a:avLst/>
          </a:prstGeom>
        </p:spPr>
      </p:pic>
      <p:sp>
        <p:nvSpPr>
          <p:cNvPr id="8" name="Footer Placeholder 4">
            <a:extLst>
              <a:ext uri="{FF2B5EF4-FFF2-40B4-BE49-F238E27FC236}">
                <a16:creationId xmlns:a16="http://schemas.microsoft.com/office/drawing/2014/main" id="{E4904527-A258-451D-8CA0-26EBB6B83FB5}"/>
              </a:ext>
            </a:extLst>
          </p:cNvPr>
          <p:cNvSpPr>
            <a:spLocks noGrp="1"/>
          </p:cNvSpPr>
          <p:nvPr>
            <p:ph type="ftr" sz="quarter" idx="3"/>
          </p:nvPr>
        </p:nvSpPr>
        <p:spPr>
          <a:xfrm>
            <a:off x="1473201" y="4923127"/>
            <a:ext cx="6925733" cy="161577"/>
          </a:xfrm>
          <a:prstGeom prst="rect">
            <a:avLst/>
          </a:prstGeom>
        </p:spPr>
        <p:txBody>
          <a:bodyPr vert="horz" lIns="91440" tIns="45720" rIns="91440" bIns="45720" rtlCol="0" anchor="ctr"/>
          <a:lstStyle>
            <a:lvl1pPr algn="ctr">
              <a:defRPr sz="750">
                <a:solidFill>
                  <a:srgbClr val="000000"/>
                </a:solidFill>
              </a:defRPr>
            </a:lvl1pPr>
          </a:lstStyle>
          <a:p>
            <a:r>
              <a:rPr lang="en-US"/>
              <a:t>APS-U MAC Review 2022 | Ihar Lobach</a:t>
            </a:r>
            <a:endParaRPr lang="en-US" dirty="0"/>
          </a:p>
        </p:txBody>
      </p:sp>
    </p:spTree>
    <p:extLst>
      <p:ext uri="{BB962C8B-B14F-4D97-AF65-F5344CB8AC3E}">
        <p14:creationId xmlns:p14="http://schemas.microsoft.com/office/powerpoint/2010/main" val="66277187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defTabSz="342900" rtl="0" eaLnBrk="1" latinLnBrk="0" hangingPunct="1">
        <a:lnSpc>
          <a:spcPct val="100000"/>
        </a:lnSpc>
        <a:spcBef>
          <a:spcPct val="0"/>
        </a:spcBef>
        <a:buNone/>
        <a:defRPr sz="2400" b="1" i="0" kern="1200" cap="none" baseline="0">
          <a:solidFill>
            <a:srgbClr val="0000CC"/>
          </a:solidFill>
          <a:latin typeface="+mj-lt"/>
          <a:ea typeface="+mj-ea"/>
          <a:cs typeface="+mj-cs"/>
        </a:defRPr>
      </a:lvl1pPr>
    </p:titleStyle>
    <p:bodyStyle>
      <a:lvl1pPr marL="205740" indent="-205740" algn="l" defTabSz="342900" rtl="0" eaLnBrk="1" latinLnBrk="0" hangingPunct="1">
        <a:spcBef>
          <a:spcPts val="0"/>
        </a:spcBef>
        <a:spcAft>
          <a:spcPts val="450"/>
        </a:spcAft>
        <a:buClr>
          <a:schemeClr val="tx2">
            <a:lumMod val="75000"/>
          </a:schemeClr>
        </a:buClr>
        <a:buFont typeface="Wingdings" charset="2"/>
        <a:buChar char="§"/>
        <a:defRPr sz="1800" kern="1200" baseline="0">
          <a:solidFill>
            <a:srgbClr val="000000"/>
          </a:solidFill>
          <a:latin typeface="+mn-lt"/>
          <a:ea typeface="+mn-ea"/>
          <a:cs typeface="+mn-cs"/>
        </a:defRPr>
      </a:lvl1pPr>
      <a:lvl2pPr marL="429816" indent="-223838" algn="l" defTabSz="342900" rtl="0" eaLnBrk="1" latinLnBrk="0" hangingPunct="1">
        <a:spcBef>
          <a:spcPts val="0"/>
        </a:spcBef>
        <a:spcAft>
          <a:spcPts val="450"/>
        </a:spcAft>
        <a:buClr>
          <a:schemeClr val="tx2">
            <a:lumMod val="75000"/>
          </a:schemeClr>
        </a:buClr>
        <a:buFont typeface="Lucida Grande"/>
        <a:buChar char="–"/>
        <a:defRPr sz="1500" kern="1200">
          <a:solidFill>
            <a:srgbClr val="000000"/>
          </a:solidFill>
          <a:latin typeface="+mn-lt"/>
          <a:ea typeface="+mn-ea"/>
          <a:cs typeface="+mn-cs"/>
        </a:defRPr>
      </a:lvl2pPr>
      <a:lvl3pPr marL="389335" indent="163116" algn="l" defTabSz="342900" rtl="0" eaLnBrk="1" latinLnBrk="0" hangingPunct="1">
        <a:spcBef>
          <a:spcPts val="0"/>
        </a:spcBef>
        <a:spcAft>
          <a:spcPts val="450"/>
        </a:spcAft>
        <a:buClr>
          <a:schemeClr val="tx2">
            <a:lumMod val="75000"/>
          </a:schemeClr>
        </a:buClr>
        <a:buFont typeface="Arial" panose="020B0604020202020204" pitchFamily="34" charset="0"/>
        <a:buChar char="•"/>
        <a:defRPr sz="1350" kern="1200">
          <a:solidFill>
            <a:srgbClr val="000000"/>
          </a:solidFill>
          <a:latin typeface="+mn-lt"/>
          <a:ea typeface="+mn-ea"/>
          <a:cs typeface="+mn-cs"/>
        </a:defRPr>
      </a:lvl3pPr>
      <a:lvl4pPr marL="427435" indent="178308" algn="l" defTabSz="342900" rtl="0" eaLnBrk="1" latinLnBrk="0" hangingPunct="1">
        <a:spcBef>
          <a:spcPts val="0"/>
        </a:spcBef>
        <a:spcAft>
          <a:spcPts val="450"/>
        </a:spcAft>
        <a:buClr>
          <a:schemeClr val="tx2">
            <a:lumMod val="75000"/>
          </a:schemeClr>
        </a:buClr>
        <a:buFont typeface="Arial"/>
        <a:buChar char="•"/>
        <a:defRPr sz="1350" kern="1200" baseline="0">
          <a:solidFill>
            <a:srgbClr val="000000"/>
          </a:solidFill>
          <a:latin typeface="+mn-lt"/>
          <a:ea typeface="+mn-ea"/>
          <a:cs typeface="+mn-cs"/>
        </a:defRPr>
      </a:lvl4pPr>
      <a:lvl5pPr marL="1028700" indent="-128588" algn="l" defTabSz="342900" rtl="0" eaLnBrk="1" latinLnBrk="0" hangingPunct="1">
        <a:spcBef>
          <a:spcPts val="0"/>
        </a:spcBef>
        <a:spcAft>
          <a:spcPts val="0"/>
        </a:spcAft>
        <a:buClr>
          <a:schemeClr val="tx2">
            <a:lumMod val="75000"/>
          </a:schemeClr>
        </a:buClr>
        <a:buFont typeface="Wingdings" charset="2"/>
        <a:buChar char="§"/>
        <a:defRPr sz="12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napac2022.vrws.de/papers/tupa29.pdf" TargetMode="External"/><Relationship Id="rId2" Type="http://schemas.openxmlformats.org/officeDocument/2006/relationships/hyperlink" Target="https://napac2022.vrws.de/papers/tuye4.pdf" TargetMode="External"/><Relationship Id="rId1" Type="http://schemas.openxmlformats.org/officeDocument/2006/relationships/slideLayout" Target="../slideLayouts/slideLayout32.xml"/><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9.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09F685-00AD-408E-8CD2-B73A67AAB2A8}"/>
              </a:ext>
            </a:extLst>
          </p:cNvPr>
          <p:cNvSpPr>
            <a:spLocks noGrp="1"/>
          </p:cNvSpPr>
          <p:nvPr>
            <p:ph type="pic" sz="quarter" idx="16"/>
          </p:nvPr>
        </p:nvSpPr>
        <p:spPr/>
      </p:sp>
      <p:sp>
        <p:nvSpPr>
          <p:cNvPr id="34" name="Title 33">
            <a:extLst>
              <a:ext uri="{FF2B5EF4-FFF2-40B4-BE49-F238E27FC236}">
                <a16:creationId xmlns:a16="http://schemas.microsoft.com/office/drawing/2014/main" id="{31E29541-238E-C54F-8CD3-5742FD2F6130}"/>
              </a:ext>
            </a:extLst>
          </p:cNvPr>
          <p:cNvSpPr>
            <a:spLocks noGrp="1"/>
          </p:cNvSpPr>
          <p:nvPr>
            <p:ph type="title"/>
          </p:nvPr>
        </p:nvSpPr>
        <p:spPr>
          <a:xfrm>
            <a:off x="1" y="1266825"/>
            <a:ext cx="5152170" cy="2029968"/>
          </a:xfrm>
        </p:spPr>
        <p:txBody>
          <a:bodyPr/>
          <a:lstStyle/>
          <a:p>
            <a:r>
              <a:rPr lang="en-US" dirty="0"/>
              <a:t>Recent Progress on ML-based Optimization and anomaly prediction at APS</a:t>
            </a:r>
          </a:p>
        </p:txBody>
      </p:sp>
      <p:sp>
        <p:nvSpPr>
          <p:cNvPr id="6" name="Text Placeholder 5">
            <a:extLst>
              <a:ext uri="{FF2B5EF4-FFF2-40B4-BE49-F238E27FC236}">
                <a16:creationId xmlns:a16="http://schemas.microsoft.com/office/drawing/2014/main" id="{0B5ADFCF-FF69-D247-99A4-CF22A0F8D542}"/>
              </a:ext>
            </a:extLst>
          </p:cNvPr>
          <p:cNvSpPr>
            <a:spLocks noGrp="1"/>
          </p:cNvSpPr>
          <p:nvPr>
            <p:ph type="body" sz="quarter" idx="17"/>
          </p:nvPr>
        </p:nvSpPr>
        <p:spPr>
          <a:xfrm>
            <a:off x="469901" y="3296793"/>
            <a:ext cx="4863724" cy="295275"/>
          </a:xfrm>
        </p:spPr>
        <p:txBody>
          <a:bodyPr>
            <a:normAutofit fontScale="92500"/>
          </a:bodyPr>
          <a:lstStyle/>
          <a:p>
            <a:r>
              <a:rPr lang="en-US" dirty="0"/>
              <a:t>Nikita KUKLEV </a:t>
            </a:r>
            <a:r>
              <a:rPr lang="en-US" b="0" dirty="0"/>
              <a:t>(Advanced PHOTON SOURCE, ANL, USA)</a:t>
            </a:r>
          </a:p>
        </p:txBody>
      </p:sp>
      <p:sp>
        <p:nvSpPr>
          <p:cNvPr id="3" name="Text Placeholder 2">
            <a:extLst>
              <a:ext uri="{FF2B5EF4-FFF2-40B4-BE49-F238E27FC236}">
                <a16:creationId xmlns:a16="http://schemas.microsoft.com/office/drawing/2014/main" id="{0B94F065-E994-0241-BFDD-A788576AEAA1}"/>
              </a:ext>
            </a:extLst>
          </p:cNvPr>
          <p:cNvSpPr>
            <a:spLocks noGrp="1"/>
          </p:cNvSpPr>
          <p:nvPr>
            <p:ph type="body" sz="quarter" idx="18"/>
          </p:nvPr>
        </p:nvSpPr>
        <p:spPr>
          <a:xfrm>
            <a:off x="469901" y="3609377"/>
            <a:ext cx="4626858" cy="774087"/>
          </a:xfrm>
        </p:spPr>
        <p:txBody>
          <a:bodyPr numCol="2">
            <a:normAutofit fontScale="92500" lnSpcReduction="10000"/>
          </a:bodyPr>
          <a:lstStyle/>
          <a:p>
            <a:pPr>
              <a:lnSpc>
                <a:spcPct val="100000"/>
              </a:lnSpc>
            </a:pPr>
            <a:r>
              <a:rPr lang="en-US" dirty="0" err="1"/>
              <a:t>Ihar</a:t>
            </a:r>
            <a:r>
              <a:rPr lang="en-US" dirty="0"/>
              <a:t> </a:t>
            </a:r>
            <a:r>
              <a:rPr lang="en-US" dirty="0" err="1"/>
              <a:t>Lobach</a:t>
            </a:r>
            <a:endParaRPr lang="en-US" dirty="0"/>
          </a:p>
          <a:p>
            <a:pPr>
              <a:lnSpc>
                <a:spcPct val="100000"/>
              </a:lnSpc>
            </a:pPr>
            <a:r>
              <a:rPr lang="en-US" dirty="0" err="1"/>
              <a:t>Yine</a:t>
            </a:r>
            <a:r>
              <a:rPr lang="en-US" dirty="0"/>
              <a:t> Sun</a:t>
            </a:r>
          </a:p>
          <a:p>
            <a:pPr>
              <a:lnSpc>
                <a:spcPct val="100000"/>
              </a:lnSpc>
            </a:pPr>
            <a:r>
              <a:rPr lang="en-US" dirty="0"/>
              <a:t>Michael Borland</a:t>
            </a:r>
          </a:p>
          <a:p>
            <a:pPr>
              <a:lnSpc>
                <a:spcPct val="100000"/>
              </a:lnSpc>
            </a:pPr>
            <a:r>
              <a:rPr lang="en-US" dirty="0"/>
              <a:t>Katherine C. </a:t>
            </a:r>
            <a:r>
              <a:rPr lang="en-US" dirty="0" err="1"/>
              <a:t>Harkay</a:t>
            </a:r>
            <a:r>
              <a:rPr lang="en-US" dirty="0"/>
              <a:t> </a:t>
            </a:r>
          </a:p>
          <a:p>
            <a:pPr>
              <a:lnSpc>
                <a:spcPct val="100000"/>
              </a:lnSpc>
            </a:pPr>
            <a:r>
              <a:rPr lang="en-US" dirty="0" err="1"/>
              <a:t>Hairong</a:t>
            </a:r>
            <a:r>
              <a:rPr lang="en-US" dirty="0"/>
              <a:t> Shang</a:t>
            </a:r>
          </a:p>
          <a:p>
            <a:pPr>
              <a:lnSpc>
                <a:spcPct val="100000"/>
              </a:lnSpc>
            </a:pPr>
            <a:r>
              <a:rPr lang="en-US" dirty="0"/>
              <a:t>Greg </a:t>
            </a:r>
            <a:r>
              <a:rPr lang="en-US" dirty="0" err="1"/>
              <a:t>Fystro</a:t>
            </a:r>
            <a:endParaRPr lang="en-US" dirty="0"/>
          </a:p>
          <a:p>
            <a:pPr>
              <a:lnSpc>
                <a:spcPct val="100000"/>
              </a:lnSpc>
            </a:pPr>
            <a:r>
              <a:rPr lang="en-US" dirty="0"/>
              <a:t>Jonathan Edelen (</a:t>
            </a:r>
            <a:r>
              <a:rPr lang="en-US" dirty="0" err="1"/>
              <a:t>RadiaSoft</a:t>
            </a:r>
            <a:r>
              <a:rPr lang="en-US" dirty="0"/>
              <a:t>)</a:t>
            </a:r>
          </a:p>
        </p:txBody>
      </p:sp>
      <p:sp>
        <p:nvSpPr>
          <p:cNvPr id="14" name="Text Placeholder 13">
            <a:extLst>
              <a:ext uri="{FF2B5EF4-FFF2-40B4-BE49-F238E27FC236}">
                <a16:creationId xmlns:a16="http://schemas.microsoft.com/office/drawing/2014/main" id="{D42D230C-19F6-F44D-8005-6DC325B8AD1A}"/>
              </a:ext>
            </a:extLst>
          </p:cNvPr>
          <p:cNvSpPr>
            <a:spLocks noGrp="1"/>
          </p:cNvSpPr>
          <p:nvPr>
            <p:ph type="body" sz="quarter" idx="26"/>
          </p:nvPr>
        </p:nvSpPr>
        <p:spPr>
          <a:xfrm>
            <a:off x="7447175" y="3912124"/>
            <a:ext cx="1605893" cy="493964"/>
          </a:xfrm>
        </p:spPr>
        <p:txBody>
          <a:bodyPr/>
          <a:lstStyle/>
          <a:p>
            <a:r>
              <a:rPr lang="en-US" b="1" dirty="0"/>
              <a:t>ICFA ML 2022</a:t>
            </a:r>
            <a:endParaRPr lang="en-US" dirty="0"/>
          </a:p>
          <a:p>
            <a:r>
              <a:rPr lang="en-US" dirty="0"/>
              <a:t>November 3, 2022</a:t>
            </a:r>
          </a:p>
        </p:txBody>
      </p:sp>
      <p:sp>
        <p:nvSpPr>
          <p:cNvPr id="7" name="Text Placeholder 6">
            <a:extLst>
              <a:ext uri="{FF2B5EF4-FFF2-40B4-BE49-F238E27FC236}">
                <a16:creationId xmlns:a16="http://schemas.microsoft.com/office/drawing/2014/main" id="{55D5C1E2-ABB8-427A-8E36-BAB7D5D53E0E}"/>
              </a:ext>
            </a:extLst>
          </p:cNvPr>
          <p:cNvSpPr>
            <a:spLocks noGrp="1"/>
          </p:cNvSpPr>
          <p:nvPr>
            <p:ph type="body" sz="quarter" idx="12"/>
          </p:nvPr>
        </p:nvSpPr>
        <p:spPr/>
        <p:txBody>
          <a:bodyPr/>
          <a:lstStyle/>
          <a:p>
            <a:endParaRPr lang="en-US"/>
          </a:p>
        </p:txBody>
      </p:sp>
      <p:pic>
        <p:nvPicPr>
          <p:cNvPr id="4098" name="Picture 2" descr="Argonne Selects TAI's Copper Thermal Straps for APS-U">
            <a:extLst>
              <a:ext uri="{FF2B5EF4-FFF2-40B4-BE49-F238E27FC236}">
                <a16:creationId xmlns:a16="http://schemas.microsoft.com/office/drawing/2014/main" id="{A2C50D01-AF12-4C7B-B3C1-17B8500A6E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65" b="5818"/>
          <a:stretch/>
        </p:blipFill>
        <p:spPr bwMode="auto">
          <a:xfrm>
            <a:off x="5152171" y="1266826"/>
            <a:ext cx="4001861" cy="202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16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Integrated side-by-side with existing tools to minimize disruptions</a:t>
            </a: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INTEGRATION</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10</a:t>
            </a:fld>
            <a:endParaRPr lang="en-US"/>
          </a:p>
        </p:txBody>
      </p:sp>
      <p:sp>
        <p:nvSpPr>
          <p:cNvPr id="7" name="Arrow: Right 6">
            <a:extLst>
              <a:ext uri="{FF2B5EF4-FFF2-40B4-BE49-F238E27FC236}">
                <a16:creationId xmlns:a16="http://schemas.microsoft.com/office/drawing/2014/main" id="{801FFFBE-79E8-4DF7-A4C7-BF7D307D8637}"/>
              </a:ext>
            </a:extLst>
          </p:cNvPr>
          <p:cNvSpPr/>
          <p:nvPr/>
        </p:nvSpPr>
        <p:spPr>
          <a:xfrm>
            <a:off x="3080940" y="1706176"/>
            <a:ext cx="377071"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325AAF-4357-427A-A832-EB43F0F30A2D}"/>
              </a:ext>
            </a:extLst>
          </p:cNvPr>
          <p:cNvSpPr/>
          <p:nvPr/>
        </p:nvSpPr>
        <p:spPr>
          <a:xfrm>
            <a:off x="3566099" y="1624476"/>
            <a:ext cx="2237293" cy="43049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rgbClr val="000000"/>
                </a:solidFill>
              </a:rPr>
              <a:t>L3:B1.XPOS = 0.25</a:t>
            </a:r>
          </a:p>
        </p:txBody>
      </p:sp>
      <p:sp>
        <p:nvSpPr>
          <p:cNvPr id="9" name="Arrow: Right 8">
            <a:extLst>
              <a:ext uri="{FF2B5EF4-FFF2-40B4-BE49-F238E27FC236}">
                <a16:creationId xmlns:a16="http://schemas.microsoft.com/office/drawing/2014/main" id="{81772C8C-1D0D-4630-8913-3720E7AA35FE}"/>
              </a:ext>
            </a:extLst>
          </p:cNvPr>
          <p:cNvSpPr/>
          <p:nvPr/>
        </p:nvSpPr>
        <p:spPr>
          <a:xfrm>
            <a:off x="6033156" y="1706177"/>
            <a:ext cx="1077004"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Table Icon Png - Table File Icon Png Transparent PNG - 786x980 - Free  Download on NicePNG">
            <a:extLst>
              <a:ext uri="{FF2B5EF4-FFF2-40B4-BE49-F238E27FC236}">
                <a16:creationId xmlns:a16="http://schemas.microsoft.com/office/drawing/2014/main" id="{9FDF1FD5-C890-4486-88CA-F97FA5DD8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033" y="1448457"/>
            <a:ext cx="655764" cy="847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CCB4C1-4038-411D-A045-46951363AEC1}"/>
              </a:ext>
            </a:extLst>
          </p:cNvPr>
          <p:cNvSpPr txBox="1"/>
          <p:nvPr/>
        </p:nvSpPr>
        <p:spPr>
          <a:xfrm>
            <a:off x="6328732" y="1448457"/>
            <a:ext cx="607859" cy="307777"/>
          </a:xfrm>
          <a:prstGeom prst="rect">
            <a:avLst/>
          </a:prstGeom>
          <a:noFill/>
        </p:spPr>
        <p:txBody>
          <a:bodyPr wrap="none" rtlCol="0">
            <a:spAutoFit/>
          </a:bodyPr>
          <a:lstStyle/>
          <a:p>
            <a:r>
              <a:rPr lang="en-US" sz="1400" b="1" i="1" dirty="0"/>
              <a:t>&lt;1Hz</a:t>
            </a:r>
          </a:p>
        </p:txBody>
      </p:sp>
      <p:sp>
        <p:nvSpPr>
          <p:cNvPr id="11" name="Arrow: Right 10">
            <a:extLst>
              <a:ext uri="{FF2B5EF4-FFF2-40B4-BE49-F238E27FC236}">
                <a16:creationId xmlns:a16="http://schemas.microsoft.com/office/drawing/2014/main" id="{AABFC3EF-1776-4378-AC67-76301B31AA25}"/>
              </a:ext>
            </a:extLst>
          </p:cNvPr>
          <p:cNvSpPr/>
          <p:nvPr/>
        </p:nvSpPr>
        <p:spPr>
          <a:xfrm rot="2367489">
            <a:off x="5862268" y="2370198"/>
            <a:ext cx="1251677"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BB9C9A-8920-4F1E-B1B3-F929A36152EA}"/>
              </a:ext>
            </a:extLst>
          </p:cNvPr>
          <p:cNvSpPr txBox="1"/>
          <p:nvPr/>
        </p:nvSpPr>
        <p:spPr>
          <a:xfrm rot="2347818">
            <a:off x="6085844" y="2209222"/>
            <a:ext cx="1029449" cy="307777"/>
          </a:xfrm>
          <a:prstGeom prst="rect">
            <a:avLst/>
          </a:prstGeom>
          <a:noFill/>
        </p:spPr>
        <p:txBody>
          <a:bodyPr wrap="none" rtlCol="0">
            <a:spAutoFit/>
          </a:bodyPr>
          <a:lstStyle/>
          <a:p>
            <a:r>
              <a:rPr lang="en-US" sz="1400" b="1" i="1" dirty="0"/>
              <a:t>All events</a:t>
            </a:r>
          </a:p>
        </p:txBody>
      </p:sp>
      <p:sp>
        <p:nvSpPr>
          <p:cNvPr id="14" name="TextBox 13">
            <a:extLst>
              <a:ext uri="{FF2B5EF4-FFF2-40B4-BE49-F238E27FC236}">
                <a16:creationId xmlns:a16="http://schemas.microsoft.com/office/drawing/2014/main" id="{7C21CA91-B523-4AC0-8DF6-0416FCDD6014}"/>
              </a:ext>
            </a:extLst>
          </p:cNvPr>
          <p:cNvSpPr txBox="1"/>
          <p:nvPr/>
        </p:nvSpPr>
        <p:spPr>
          <a:xfrm>
            <a:off x="524528" y="1695128"/>
            <a:ext cx="2154757" cy="307777"/>
          </a:xfrm>
          <a:prstGeom prst="rect">
            <a:avLst/>
          </a:prstGeom>
          <a:noFill/>
        </p:spPr>
        <p:txBody>
          <a:bodyPr wrap="none" rtlCol="0">
            <a:spAutoFit/>
          </a:bodyPr>
          <a:lstStyle/>
          <a:p>
            <a:r>
              <a:rPr lang="en-US" sz="1400" dirty="0"/>
              <a:t>Standard logged devices</a:t>
            </a:r>
          </a:p>
        </p:txBody>
      </p:sp>
      <p:sp>
        <p:nvSpPr>
          <p:cNvPr id="15" name="TextBox 14">
            <a:extLst>
              <a:ext uri="{FF2B5EF4-FFF2-40B4-BE49-F238E27FC236}">
                <a16:creationId xmlns:a16="http://schemas.microsoft.com/office/drawing/2014/main" id="{EB810B4A-851C-4759-8502-144C7C13A478}"/>
              </a:ext>
            </a:extLst>
          </p:cNvPr>
          <p:cNvSpPr txBox="1"/>
          <p:nvPr/>
        </p:nvSpPr>
        <p:spPr>
          <a:xfrm>
            <a:off x="295621" y="3272656"/>
            <a:ext cx="2770310" cy="307777"/>
          </a:xfrm>
          <a:prstGeom prst="rect">
            <a:avLst/>
          </a:prstGeom>
          <a:noFill/>
        </p:spPr>
        <p:txBody>
          <a:bodyPr wrap="none" rtlCol="0">
            <a:spAutoFit/>
          </a:bodyPr>
          <a:lstStyle/>
          <a:p>
            <a:r>
              <a:rPr lang="en-US" sz="1400" dirty="0"/>
              <a:t>Extra on-demand devices for ML</a:t>
            </a:r>
          </a:p>
        </p:txBody>
      </p:sp>
      <p:sp>
        <p:nvSpPr>
          <p:cNvPr id="16" name="TextBox 15">
            <a:extLst>
              <a:ext uri="{FF2B5EF4-FFF2-40B4-BE49-F238E27FC236}">
                <a16:creationId xmlns:a16="http://schemas.microsoft.com/office/drawing/2014/main" id="{6B0F3393-A989-4E35-99A3-1F3A9BEC121B}"/>
              </a:ext>
            </a:extLst>
          </p:cNvPr>
          <p:cNvSpPr txBox="1"/>
          <p:nvPr/>
        </p:nvSpPr>
        <p:spPr>
          <a:xfrm>
            <a:off x="5892174" y="3540731"/>
            <a:ext cx="1029449" cy="307777"/>
          </a:xfrm>
          <a:prstGeom prst="rect">
            <a:avLst/>
          </a:prstGeom>
          <a:noFill/>
        </p:spPr>
        <p:txBody>
          <a:bodyPr wrap="none" rtlCol="0">
            <a:spAutoFit/>
          </a:bodyPr>
          <a:lstStyle/>
          <a:p>
            <a:r>
              <a:rPr lang="en-US" sz="1400" b="1" i="1" dirty="0"/>
              <a:t>All events</a:t>
            </a:r>
          </a:p>
        </p:txBody>
      </p:sp>
      <p:sp>
        <p:nvSpPr>
          <p:cNvPr id="17" name="Arrow: Right 16">
            <a:extLst>
              <a:ext uri="{FF2B5EF4-FFF2-40B4-BE49-F238E27FC236}">
                <a16:creationId xmlns:a16="http://schemas.microsoft.com/office/drawing/2014/main" id="{53DC3330-56B0-4444-9F1B-581DAFB50CA8}"/>
              </a:ext>
            </a:extLst>
          </p:cNvPr>
          <p:cNvSpPr/>
          <p:nvPr/>
        </p:nvSpPr>
        <p:spPr>
          <a:xfrm>
            <a:off x="6101822" y="3294536"/>
            <a:ext cx="704331"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29C762D-E6A1-4F2A-80E6-69D843422943}"/>
              </a:ext>
            </a:extLst>
          </p:cNvPr>
          <p:cNvPicPr>
            <a:picLocks noChangeAspect="1"/>
          </p:cNvPicPr>
          <p:nvPr/>
        </p:nvPicPr>
        <p:blipFill>
          <a:blip r:embed="rId4"/>
          <a:stretch>
            <a:fillRect/>
          </a:stretch>
        </p:blipFill>
        <p:spPr>
          <a:xfrm>
            <a:off x="6921623" y="2960703"/>
            <a:ext cx="1832028" cy="916014"/>
          </a:xfrm>
          <a:prstGeom prst="rect">
            <a:avLst/>
          </a:prstGeom>
        </p:spPr>
      </p:pic>
      <p:sp>
        <p:nvSpPr>
          <p:cNvPr id="19" name="Rectangle 18">
            <a:extLst>
              <a:ext uri="{FF2B5EF4-FFF2-40B4-BE49-F238E27FC236}">
                <a16:creationId xmlns:a16="http://schemas.microsoft.com/office/drawing/2014/main" id="{8E14AFF7-FBCF-491D-B387-66E5957561D0}"/>
              </a:ext>
            </a:extLst>
          </p:cNvPr>
          <p:cNvSpPr/>
          <p:nvPr/>
        </p:nvSpPr>
        <p:spPr>
          <a:xfrm>
            <a:off x="3553821" y="3211300"/>
            <a:ext cx="2366212" cy="43049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rgbClr val="000000"/>
                </a:solidFill>
              </a:rPr>
              <a:t>L3:B1.XRAW = 0.254</a:t>
            </a:r>
          </a:p>
        </p:txBody>
      </p:sp>
      <p:sp>
        <p:nvSpPr>
          <p:cNvPr id="20" name="Arrow: Right 19">
            <a:extLst>
              <a:ext uri="{FF2B5EF4-FFF2-40B4-BE49-F238E27FC236}">
                <a16:creationId xmlns:a16="http://schemas.microsoft.com/office/drawing/2014/main" id="{FB20A9A5-0A8F-4F6B-9AC0-37EA7B32D240}"/>
              </a:ext>
            </a:extLst>
          </p:cNvPr>
          <p:cNvSpPr/>
          <p:nvPr/>
        </p:nvSpPr>
        <p:spPr>
          <a:xfrm>
            <a:off x="3080940" y="3294536"/>
            <a:ext cx="377071"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88C2623-55C4-426E-B2E9-77D172C841AD}"/>
              </a:ext>
            </a:extLst>
          </p:cNvPr>
          <p:cNvCxnSpPr>
            <a:cxnSpLocks/>
            <a:stCxn id="28" idx="0"/>
          </p:cNvCxnSpPr>
          <p:nvPr/>
        </p:nvCxnSpPr>
        <p:spPr>
          <a:xfrm flipV="1">
            <a:off x="5674660" y="2516998"/>
            <a:ext cx="496754" cy="159727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C4D2D7C-34F2-4633-B4CD-F625488BF686}"/>
              </a:ext>
            </a:extLst>
          </p:cNvPr>
          <p:cNvCxnSpPr>
            <a:cxnSpLocks/>
            <a:stCxn id="28" idx="0"/>
          </p:cNvCxnSpPr>
          <p:nvPr/>
        </p:nvCxnSpPr>
        <p:spPr>
          <a:xfrm flipV="1">
            <a:off x="5674660" y="3809861"/>
            <a:ext cx="406908" cy="30441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487F11B-71C4-4315-950D-DE248532999E}"/>
              </a:ext>
            </a:extLst>
          </p:cNvPr>
          <p:cNvSpPr txBox="1"/>
          <p:nvPr/>
        </p:nvSpPr>
        <p:spPr>
          <a:xfrm>
            <a:off x="4419348" y="4114273"/>
            <a:ext cx="2510624" cy="415498"/>
          </a:xfrm>
          <a:prstGeom prst="rect">
            <a:avLst/>
          </a:prstGeom>
          <a:noFill/>
        </p:spPr>
        <p:txBody>
          <a:bodyPr wrap="none" rtlCol="0">
            <a:spAutoFit/>
          </a:bodyPr>
          <a:lstStyle/>
          <a:p>
            <a:r>
              <a:rPr lang="en-US" sz="1050" dirty="0"/>
              <a:t>Modified Archiver Appliance to work as</a:t>
            </a:r>
          </a:p>
          <a:p>
            <a:r>
              <a:rPr lang="en-US" sz="1050" dirty="0"/>
              <a:t>data collector at any rate/event mask</a:t>
            </a:r>
          </a:p>
        </p:txBody>
      </p:sp>
    </p:spTree>
    <p:extLst>
      <p:ext uri="{BB962C8B-B14F-4D97-AF65-F5344CB8AC3E}">
        <p14:creationId xmlns:p14="http://schemas.microsoft.com/office/powerpoint/2010/main" val="4184814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endParaRPr lang="en-US" sz="2000" dirty="0">
              <a:solidFill>
                <a:srgbClr val="202122"/>
              </a:solidFill>
              <a:cs typeface="Arial"/>
            </a:endParaRPr>
          </a:p>
          <a:p>
            <a:endParaRPr lang="en-US" dirty="0">
              <a:solidFill>
                <a:srgbClr val="202122"/>
              </a:solidFill>
              <a:cs typeface="Arial"/>
            </a:endParaRPr>
          </a:p>
          <a:p>
            <a:r>
              <a:rPr lang="en-US" sz="2000" dirty="0">
                <a:solidFill>
                  <a:schemeClr val="tx1">
                    <a:lumMod val="40000"/>
                    <a:lumOff val="60000"/>
                  </a:schemeClr>
                </a:solidFill>
                <a:cs typeface="Arial"/>
              </a:rPr>
              <a:t>Data logging and analytics</a:t>
            </a:r>
          </a:p>
          <a:p>
            <a:endParaRPr lang="en-US" sz="2000" dirty="0">
              <a:solidFill>
                <a:srgbClr val="202122"/>
              </a:solidFill>
              <a:cs typeface="Arial"/>
            </a:endParaRPr>
          </a:p>
          <a:p>
            <a:r>
              <a:rPr lang="en-US" sz="2000" b="1" dirty="0">
                <a:solidFill>
                  <a:srgbClr val="202122"/>
                </a:solidFill>
                <a:cs typeface="Arial"/>
              </a:rPr>
              <a:t>Anomaly detection/prediction </a:t>
            </a:r>
            <a:r>
              <a:rPr lang="en-US" sz="2000" dirty="0">
                <a:solidFill>
                  <a:srgbClr val="202122"/>
                </a:solidFill>
                <a:cs typeface="Arial"/>
              </a:rPr>
              <a:t>(I. </a:t>
            </a:r>
            <a:r>
              <a:rPr lang="en-US" sz="2000" dirty="0" err="1">
                <a:solidFill>
                  <a:srgbClr val="202122"/>
                </a:solidFill>
                <a:cs typeface="Arial"/>
              </a:rPr>
              <a:t>Lobach</a:t>
            </a:r>
            <a:r>
              <a:rPr lang="en-US" sz="2000" dirty="0">
                <a:solidFill>
                  <a:srgbClr val="202122"/>
                </a:solidFill>
                <a:cs typeface="Arial"/>
              </a:rPr>
              <a:t>)</a:t>
            </a:r>
          </a:p>
          <a:p>
            <a:endParaRPr lang="en-US" sz="2000" dirty="0">
              <a:solidFill>
                <a:srgbClr val="202122"/>
              </a:solidFill>
              <a:cs typeface="Arial"/>
            </a:endParaRPr>
          </a:p>
          <a:p>
            <a:r>
              <a:rPr lang="en-US" sz="2000" dirty="0">
                <a:solidFill>
                  <a:srgbClr val="202122"/>
                </a:solidFill>
                <a:cs typeface="Arial"/>
              </a:rPr>
              <a:t>Adaptive optimization</a:t>
            </a:r>
          </a:p>
          <a:p>
            <a:pPr marL="0" indent="0">
              <a:buNone/>
            </a:pPr>
            <a:endParaRPr lang="en-US" sz="1600" b="1" dirty="0">
              <a:solidFill>
                <a:srgbClr val="202122"/>
              </a:solidFill>
              <a:cs typeface="Arial"/>
            </a:endParaRPr>
          </a:p>
          <a:p>
            <a:pPr lvl="1">
              <a:spcBef>
                <a:spcPts val="600"/>
              </a:spcBef>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OUTLINE</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11</a:t>
            </a:fld>
            <a:endParaRPr lang="en-US"/>
          </a:p>
        </p:txBody>
      </p:sp>
    </p:spTree>
    <p:extLst>
      <p:ext uri="{BB962C8B-B14F-4D97-AF65-F5344CB8AC3E}">
        <p14:creationId xmlns:p14="http://schemas.microsoft.com/office/powerpoint/2010/main" val="3676203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D5E966F-BAA0-EDE8-BEDC-5586051B394A}"/>
              </a:ext>
            </a:extLst>
          </p:cNvPr>
          <p:cNvSpPr>
            <a:spLocks noGrp="1"/>
          </p:cNvSpPr>
          <p:nvPr>
            <p:ph type="title"/>
          </p:nvPr>
        </p:nvSpPr>
        <p:spPr/>
        <p:txBody>
          <a:bodyPr/>
          <a:lstStyle/>
          <a:p>
            <a:r>
              <a:rPr lang="en-US" dirty="0"/>
              <a:t>Anomaly Detection and Classification at APS</a:t>
            </a:r>
          </a:p>
        </p:txBody>
      </p:sp>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08FB93AB-BD9D-EEDA-4E2C-70CBCA92C6B0}"/>
                  </a:ext>
                </a:extLst>
              </p:cNvPr>
              <p:cNvSpPr>
                <a:spLocks noGrp="1"/>
              </p:cNvSpPr>
              <p:nvPr>
                <p:ph idx="1"/>
              </p:nvPr>
            </p:nvSpPr>
            <p:spPr>
              <a:xfrm>
                <a:off x="430920" y="773137"/>
                <a:ext cx="7777470" cy="3019974"/>
              </a:xfrm>
            </p:spPr>
            <p:txBody>
              <a:bodyPr/>
              <a:lstStyle/>
              <a:p>
                <a:r>
                  <a:rPr lang="en-US" dirty="0"/>
                  <a:t>Several proof-of-principle experiments for use cases of ML in the Injector Complex, using intentional-perturbations data for training and testing</a:t>
                </a:r>
                <a:br>
                  <a:rPr lang="en-US" dirty="0"/>
                </a:br>
                <a:r>
                  <a:rPr lang="en-US" sz="1350" dirty="0">
                    <a:solidFill>
                      <a:srgbClr val="0000FF"/>
                    </a:solidFill>
                    <a:hlinkClick r:id="rId2">
                      <a:extLst>
                        <a:ext uri="{A12FA001-AC4F-418D-AE19-62706E023703}">
                          <ahyp:hlinkClr xmlns:ahyp="http://schemas.microsoft.com/office/drawing/2018/hyperlinkcolor" val="tx"/>
                        </a:ext>
                      </a:extLst>
                    </a:hlinkClick>
                  </a:rPr>
                  <a:t>https://napac2022.vrws.de/papers/tuye4.pdf</a:t>
                </a:r>
                <a:endParaRPr lang="en-US" sz="1350" dirty="0">
                  <a:solidFill>
                    <a:srgbClr val="0000FF"/>
                  </a:solidFill>
                </a:endParaRPr>
              </a:p>
              <a:p>
                <a:pPr lvl="1"/>
                <a:r>
                  <a:rPr lang="en-US" sz="1350" dirty="0"/>
                  <a:t>Neural network classifier for sources of poor transmission efficiency</a:t>
                </a:r>
              </a:p>
              <a:p>
                <a:pPr lvl="1"/>
                <a:r>
                  <a:rPr lang="en-US" sz="1350" dirty="0"/>
                  <a:t>Autoencoder for anomaly detection in the Particle Accumulator Ring (PAR)</a:t>
                </a:r>
              </a:p>
              <a:p>
                <a:pPr lvl="1"/>
                <a14:m>
                  <m:oMath xmlns:m="http://schemas.openxmlformats.org/officeDocument/2006/math">
                    <m:r>
                      <a:rPr lang="en-US" sz="1350" i="1">
                        <a:latin typeface="Cambria Math" panose="02040503050406030204" pitchFamily="18" charset="0"/>
                      </a:rPr>
                      <m:t>𝛽</m:t>
                    </m:r>
                  </m:oMath>
                </a14:m>
                <a:r>
                  <a:rPr lang="en-US" sz="1350" dirty="0"/>
                  <a:t>-variational autoencoder for clustering of poor-performance data</a:t>
                </a:r>
              </a:p>
              <a:p>
                <a:pPr marL="205979" lvl="1" indent="0">
                  <a:buNone/>
                </a:pPr>
                <a:endParaRPr lang="en-US" sz="1350" dirty="0"/>
              </a:p>
              <a:p>
                <a:pPr marL="205979" lvl="1" indent="0">
                  <a:buNone/>
                </a:pPr>
                <a:endParaRPr lang="en-US" sz="1350" dirty="0"/>
              </a:p>
              <a:p>
                <a:pPr marL="205979" lvl="1" indent="0">
                  <a:buNone/>
                </a:pPr>
                <a:endParaRPr lang="en-US" sz="1350" dirty="0"/>
              </a:p>
              <a:p>
                <a:r>
                  <a:rPr lang="en-US" dirty="0"/>
                  <a:t>Program for anomaly detection in the magnet power supplies in the Storage Ring (APS and APS-U)</a:t>
                </a:r>
                <a:br>
                  <a:rPr lang="en-US" dirty="0"/>
                </a:br>
                <a:r>
                  <a:rPr lang="en-US" sz="1350" dirty="0">
                    <a:solidFill>
                      <a:srgbClr val="0000FF"/>
                    </a:solidFill>
                    <a:hlinkClick r:id="rId3">
                      <a:extLst>
                        <a:ext uri="{A12FA001-AC4F-418D-AE19-62706E023703}">
                          <ahyp:hlinkClr xmlns:ahyp="http://schemas.microsoft.com/office/drawing/2018/hyperlinkcolor" val="tx"/>
                        </a:ext>
                      </a:extLst>
                    </a:hlinkClick>
                  </a:rPr>
                  <a:t>https://napac2022.vrws.de/papers/tupa29.pdf</a:t>
                </a:r>
                <a:endParaRPr lang="en-US" dirty="0"/>
              </a:p>
              <a:p>
                <a:endParaRPr lang="en-US" dirty="0"/>
              </a:p>
            </p:txBody>
          </p:sp>
        </mc:Choice>
        <mc:Fallback xmlns="">
          <p:sp>
            <p:nvSpPr>
              <p:cNvPr id="14" name="Content Placeholder 13">
                <a:extLst>
                  <a:ext uri="{FF2B5EF4-FFF2-40B4-BE49-F238E27FC236}">
                    <a16:creationId xmlns:a16="http://schemas.microsoft.com/office/drawing/2014/main" id="{08FB93AB-BD9D-EEDA-4E2C-70CBCA92C6B0}"/>
                  </a:ext>
                </a:extLst>
              </p:cNvPr>
              <p:cNvSpPr>
                <a:spLocks noGrp="1" noRot="1" noChangeAspect="1" noMove="1" noResize="1" noEditPoints="1" noAdjustHandles="1" noChangeArrowheads="1" noChangeShapeType="1" noTextEdit="1"/>
              </p:cNvSpPr>
              <p:nvPr>
                <p:ph idx="1"/>
              </p:nvPr>
            </p:nvSpPr>
            <p:spPr>
              <a:xfrm>
                <a:off x="430920" y="773137"/>
                <a:ext cx="7777470" cy="3019974"/>
              </a:xfrm>
              <a:blipFill>
                <a:blip r:embed="rId4"/>
                <a:stretch>
                  <a:fillRect l="-1724" t="-2626" b="-9293"/>
                </a:stretch>
              </a:blipFill>
            </p:spPr>
            <p:txBody>
              <a:bodyPr/>
              <a:lstStyle/>
              <a:p>
                <a:r>
                  <a:rPr lang="en-US">
                    <a:noFill/>
                  </a:rPr>
                  <a:t> </a:t>
                </a:r>
              </a:p>
            </p:txBody>
          </p:sp>
        </mc:Fallback>
      </mc:AlternateContent>
      <p:sp>
        <p:nvSpPr>
          <p:cNvPr id="16" name="Slide Number Placeholder 15">
            <a:extLst>
              <a:ext uri="{FF2B5EF4-FFF2-40B4-BE49-F238E27FC236}">
                <a16:creationId xmlns:a16="http://schemas.microsoft.com/office/drawing/2014/main" id="{8DB9E3A9-9D94-0ABE-0B3B-D3949061A36D}"/>
              </a:ext>
            </a:extLst>
          </p:cNvPr>
          <p:cNvSpPr>
            <a:spLocks noGrp="1"/>
          </p:cNvSpPr>
          <p:nvPr>
            <p:ph type="sldNum" sz="quarter" idx="4"/>
          </p:nvPr>
        </p:nvSpPr>
        <p:spPr/>
        <p:txBody>
          <a:bodyPr/>
          <a:lstStyle/>
          <a:p>
            <a:pPr defTabSz="685800"/>
            <a:fld id="{AEFAAC5A-9C4F-4278-920D-DF2BAB595749}" type="slidenum">
              <a:rPr lang="en-US">
                <a:latin typeface="Arial"/>
                <a:ea typeface="ＭＳ Ｐゴシック" charset="-128"/>
              </a:rPr>
              <a:pPr defTabSz="685800"/>
              <a:t>12</a:t>
            </a:fld>
            <a:endParaRPr lang="en-US" dirty="0">
              <a:latin typeface="Arial"/>
              <a:ea typeface="ＭＳ Ｐゴシック" charset="-128"/>
            </a:endParaRPr>
          </a:p>
        </p:txBody>
      </p:sp>
      <p:sp>
        <p:nvSpPr>
          <p:cNvPr id="2" name="Rectangle 1">
            <a:extLst>
              <a:ext uri="{FF2B5EF4-FFF2-40B4-BE49-F238E27FC236}">
                <a16:creationId xmlns:a16="http://schemas.microsoft.com/office/drawing/2014/main" id="{C43A7856-9D87-94BD-582E-75A5128A9876}"/>
              </a:ext>
            </a:extLst>
          </p:cNvPr>
          <p:cNvSpPr/>
          <p:nvPr/>
        </p:nvSpPr>
        <p:spPr>
          <a:xfrm>
            <a:off x="381786" y="3178011"/>
            <a:ext cx="7745298" cy="851948"/>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endParaRPr lang="en-US" sz="1350">
              <a:solidFill>
                <a:srgbClr val="FFFFFF"/>
              </a:solidFill>
              <a:latin typeface="Arial"/>
            </a:endParaRPr>
          </a:p>
        </p:txBody>
      </p:sp>
      <p:sp>
        <p:nvSpPr>
          <p:cNvPr id="3" name="TextBox 2">
            <a:extLst>
              <a:ext uri="{FF2B5EF4-FFF2-40B4-BE49-F238E27FC236}">
                <a16:creationId xmlns:a16="http://schemas.microsoft.com/office/drawing/2014/main" id="{FCEC875E-F0EE-AD0D-E895-E66A9FFB7B78}"/>
              </a:ext>
            </a:extLst>
          </p:cNvPr>
          <p:cNvSpPr txBox="1"/>
          <p:nvPr/>
        </p:nvSpPr>
        <p:spPr>
          <a:xfrm>
            <a:off x="381787" y="2828779"/>
            <a:ext cx="1694695" cy="300082"/>
          </a:xfrm>
          <a:prstGeom prst="rect">
            <a:avLst/>
          </a:prstGeom>
          <a:noFill/>
        </p:spPr>
        <p:txBody>
          <a:bodyPr wrap="none" rtlCol="0">
            <a:spAutoFit/>
          </a:bodyPr>
          <a:lstStyle/>
          <a:p>
            <a:pPr defTabSz="685800" fontAlgn="base">
              <a:spcBef>
                <a:spcPct val="0"/>
              </a:spcBef>
              <a:spcAft>
                <a:spcPct val="0"/>
              </a:spcAft>
            </a:pPr>
            <a:r>
              <a:rPr lang="en-US" sz="1350" u="sng" dirty="0">
                <a:solidFill>
                  <a:srgbClr val="47484A"/>
                </a:solidFill>
                <a:latin typeface="Arial" charset="0"/>
                <a:ea typeface="ＭＳ Ｐゴシック" charset="-128"/>
              </a:rPr>
              <a:t>In this presentation:</a:t>
            </a:r>
          </a:p>
        </p:txBody>
      </p:sp>
    </p:spTree>
    <p:extLst>
      <p:ext uri="{BB962C8B-B14F-4D97-AF65-F5344CB8AC3E}">
        <p14:creationId xmlns:p14="http://schemas.microsoft.com/office/powerpoint/2010/main" val="791116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8DEC-F9AB-51D1-3D42-69215FC6109A}"/>
              </a:ext>
            </a:extLst>
          </p:cNvPr>
          <p:cNvSpPr>
            <a:spLocks noGrp="1"/>
          </p:cNvSpPr>
          <p:nvPr>
            <p:ph type="title"/>
          </p:nvPr>
        </p:nvSpPr>
        <p:spPr>
          <a:xfrm>
            <a:off x="430920" y="-68189"/>
            <a:ext cx="8506484" cy="621711"/>
          </a:xfrm>
        </p:spPr>
        <p:txBody>
          <a:bodyPr/>
          <a:lstStyle/>
          <a:p>
            <a:r>
              <a:rPr lang="en-US" dirty="0"/>
              <a:t>Anomaly Detection in Storage Ring Power Supplies</a:t>
            </a:r>
          </a:p>
        </p:txBody>
      </p:sp>
      <p:sp>
        <p:nvSpPr>
          <p:cNvPr id="3" name="Content Placeholder 2">
            <a:extLst>
              <a:ext uri="{FF2B5EF4-FFF2-40B4-BE49-F238E27FC236}">
                <a16:creationId xmlns:a16="http://schemas.microsoft.com/office/drawing/2014/main" id="{AABC72A3-31AF-2B65-049F-DC7D8B1B1409}"/>
              </a:ext>
            </a:extLst>
          </p:cNvPr>
          <p:cNvSpPr>
            <a:spLocks noGrp="1"/>
          </p:cNvSpPr>
          <p:nvPr>
            <p:ph idx="1"/>
          </p:nvPr>
        </p:nvSpPr>
        <p:spPr>
          <a:xfrm>
            <a:off x="434711" y="553522"/>
            <a:ext cx="8320695" cy="804377"/>
          </a:xfrm>
        </p:spPr>
        <p:txBody>
          <a:bodyPr/>
          <a:lstStyle/>
          <a:p>
            <a:r>
              <a:rPr lang="en-US" sz="1500" dirty="0"/>
              <a:t>Motivation: the detected anomalies may help predict trips or (at least) create a priority list of PSs for maintenance. In turn, this reduces downtime.</a:t>
            </a:r>
          </a:p>
          <a:p>
            <a:r>
              <a:rPr lang="en-US" sz="1500" dirty="0"/>
              <a:t>Available historical data:</a:t>
            </a:r>
          </a:p>
        </p:txBody>
      </p:sp>
      <p:sp>
        <p:nvSpPr>
          <p:cNvPr id="5" name="Slide Number Placeholder 4">
            <a:extLst>
              <a:ext uri="{FF2B5EF4-FFF2-40B4-BE49-F238E27FC236}">
                <a16:creationId xmlns:a16="http://schemas.microsoft.com/office/drawing/2014/main" id="{A0730744-814E-8339-E9C0-25667243B8E4}"/>
              </a:ext>
            </a:extLst>
          </p:cNvPr>
          <p:cNvSpPr>
            <a:spLocks noGrp="1"/>
          </p:cNvSpPr>
          <p:nvPr>
            <p:ph type="sldNum" sz="quarter" idx="4"/>
          </p:nvPr>
        </p:nvSpPr>
        <p:spPr/>
        <p:txBody>
          <a:bodyPr/>
          <a:lstStyle/>
          <a:p>
            <a:pPr defTabSz="685800"/>
            <a:fld id="{AEFAAC5A-9C4F-4278-920D-DF2BAB595749}" type="slidenum">
              <a:rPr lang="en-US">
                <a:latin typeface="Arial"/>
                <a:ea typeface="ＭＳ Ｐゴシック" charset="-128"/>
              </a:rPr>
              <a:pPr defTabSz="685800"/>
              <a:t>13</a:t>
            </a:fld>
            <a:endParaRPr lang="en-US" dirty="0">
              <a:latin typeface="Arial"/>
              <a:ea typeface="ＭＳ Ｐゴシック" charset="-128"/>
            </a:endParaRPr>
          </a:p>
        </p:txBody>
      </p:sp>
      <p:graphicFrame>
        <p:nvGraphicFramePr>
          <p:cNvPr id="52" name="Table 23">
            <a:extLst>
              <a:ext uri="{FF2B5EF4-FFF2-40B4-BE49-F238E27FC236}">
                <a16:creationId xmlns:a16="http://schemas.microsoft.com/office/drawing/2014/main" id="{33BA1110-BE65-405B-DC78-0C3B06AB9D9B}"/>
              </a:ext>
            </a:extLst>
          </p:cNvPr>
          <p:cNvGraphicFramePr>
            <a:graphicFrameLocks noGrp="1"/>
          </p:cNvGraphicFramePr>
          <p:nvPr/>
        </p:nvGraphicFramePr>
        <p:xfrm>
          <a:off x="430920" y="3204503"/>
          <a:ext cx="2401242" cy="1165860"/>
        </p:xfrm>
        <a:graphic>
          <a:graphicData uri="http://schemas.openxmlformats.org/drawingml/2006/table">
            <a:tbl>
              <a:tblPr firstRow="1" bandRow="1">
                <a:tableStyleId>{5C22544A-7EE6-4342-B048-85BDC9FD1C3A}</a:tableStyleId>
              </a:tblPr>
              <a:tblGrid>
                <a:gridCol w="1009471">
                  <a:extLst>
                    <a:ext uri="{9D8B030D-6E8A-4147-A177-3AD203B41FA5}">
                      <a16:colId xmlns:a16="http://schemas.microsoft.com/office/drawing/2014/main" val="646751186"/>
                    </a:ext>
                  </a:extLst>
                </a:gridCol>
                <a:gridCol w="1391771">
                  <a:extLst>
                    <a:ext uri="{9D8B030D-6E8A-4147-A177-3AD203B41FA5}">
                      <a16:colId xmlns:a16="http://schemas.microsoft.com/office/drawing/2014/main" val="3242423415"/>
                    </a:ext>
                  </a:extLst>
                </a:gridCol>
              </a:tblGrid>
              <a:tr h="194310">
                <a:tc>
                  <a:txBody>
                    <a:bodyPr/>
                    <a:lstStyle/>
                    <a:p>
                      <a:r>
                        <a:rPr lang="en-US" sz="800" dirty="0"/>
                        <a:t>Process Variable</a:t>
                      </a:r>
                    </a:p>
                  </a:txBody>
                  <a:tcPr marL="68580" marR="68580" marT="34290" marB="34290"/>
                </a:tc>
                <a:tc>
                  <a:txBody>
                    <a:bodyPr/>
                    <a:lstStyle/>
                    <a:p>
                      <a:r>
                        <a:rPr lang="en-US" sz="800" dirty="0"/>
                        <a:t>Explanation</a:t>
                      </a:r>
                    </a:p>
                  </a:txBody>
                  <a:tcPr marL="68580" marR="68580" marT="34290" marB="34290"/>
                </a:tc>
                <a:extLst>
                  <a:ext uri="{0D108BD9-81ED-4DB2-BD59-A6C34878D82A}">
                    <a16:rowId xmlns:a16="http://schemas.microsoft.com/office/drawing/2014/main" val="3225811839"/>
                  </a:ext>
                </a:extLst>
              </a:tr>
              <a:tr h="194310">
                <a:tc>
                  <a:txBody>
                    <a:bodyPr/>
                    <a:lstStyle/>
                    <a:p>
                      <a:r>
                        <a:rPr lang="en-US" sz="800" dirty="0" err="1"/>
                        <a:t>CurrentAI</a:t>
                      </a:r>
                      <a:endParaRPr lang="en-US" sz="800" dirty="0"/>
                    </a:p>
                  </a:txBody>
                  <a:tcPr marL="68580" marR="68580" marT="34290" marB="34290"/>
                </a:tc>
                <a:tc>
                  <a:txBody>
                    <a:bodyPr/>
                    <a:lstStyle/>
                    <a:p>
                      <a:r>
                        <a:rPr lang="en-US" sz="800" dirty="0"/>
                        <a:t>PS current</a:t>
                      </a:r>
                    </a:p>
                  </a:txBody>
                  <a:tcPr marL="68580" marR="68580" marT="34290" marB="34290"/>
                </a:tc>
                <a:extLst>
                  <a:ext uri="{0D108BD9-81ED-4DB2-BD59-A6C34878D82A}">
                    <a16:rowId xmlns:a16="http://schemas.microsoft.com/office/drawing/2014/main" val="3784592474"/>
                  </a:ext>
                </a:extLst>
              </a:tr>
              <a:tr h="194310">
                <a:tc>
                  <a:txBody>
                    <a:bodyPr/>
                    <a:lstStyle/>
                    <a:p>
                      <a:r>
                        <a:rPr lang="en-US" sz="800" dirty="0" err="1"/>
                        <a:t>MagTempAI</a:t>
                      </a:r>
                      <a:endParaRPr lang="en-US" sz="800" dirty="0"/>
                    </a:p>
                  </a:txBody>
                  <a:tcPr marL="68580" marR="68580" marT="34290" marB="34290"/>
                </a:tc>
                <a:tc>
                  <a:txBody>
                    <a:bodyPr/>
                    <a:lstStyle/>
                    <a:p>
                      <a:r>
                        <a:rPr lang="en-US" sz="800" dirty="0"/>
                        <a:t>Magnet temperature</a:t>
                      </a:r>
                    </a:p>
                  </a:txBody>
                  <a:tcPr marL="68580" marR="68580" marT="34290" marB="34290"/>
                </a:tc>
                <a:extLst>
                  <a:ext uri="{0D108BD9-81ED-4DB2-BD59-A6C34878D82A}">
                    <a16:rowId xmlns:a16="http://schemas.microsoft.com/office/drawing/2014/main" val="1496661513"/>
                  </a:ext>
                </a:extLst>
              </a:tr>
              <a:tr h="194310">
                <a:tc>
                  <a:txBody>
                    <a:bodyPr/>
                    <a:lstStyle/>
                    <a:p>
                      <a:r>
                        <a:rPr lang="en-US" sz="800" dirty="0" err="1"/>
                        <a:t>CapTempAI</a:t>
                      </a:r>
                      <a:endParaRPr lang="en-US" sz="800" dirty="0"/>
                    </a:p>
                  </a:txBody>
                  <a:tcPr marL="68580" marR="68580" marT="34290" marB="34290"/>
                </a:tc>
                <a:tc>
                  <a:txBody>
                    <a:bodyPr/>
                    <a:lstStyle/>
                    <a:p>
                      <a:r>
                        <a:rPr lang="en-US" sz="800" dirty="0"/>
                        <a:t>PS capacitor temperature</a:t>
                      </a:r>
                    </a:p>
                  </a:txBody>
                  <a:tcPr marL="68580" marR="68580" marT="34290" marB="34290"/>
                </a:tc>
                <a:extLst>
                  <a:ext uri="{0D108BD9-81ED-4DB2-BD59-A6C34878D82A}">
                    <a16:rowId xmlns:a16="http://schemas.microsoft.com/office/drawing/2014/main" val="512466934"/>
                  </a:ext>
                </a:extLst>
              </a:tr>
              <a:tr h="194310">
                <a:tc>
                  <a:txBody>
                    <a:bodyPr/>
                    <a:lstStyle/>
                    <a:p>
                      <a:r>
                        <a:rPr lang="en-US" sz="800" dirty="0" err="1"/>
                        <a:t>IGBTTempAI</a:t>
                      </a:r>
                      <a:endParaRPr lang="en-US" sz="800" dirty="0"/>
                    </a:p>
                  </a:txBody>
                  <a:tcPr marL="68580" marR="68580" marT="34290" marB="34290"/>
                </a:tc>
                <a:tc>
                  <a:txBody>
                    <a:bodyPr/>
                    <a:lstStyle/>
                    <a:p>
                      <a:r>
                        <a:rPr lang="en-US" sz="800" dirty="0"/>
                        <a:t>PS transistor temperature</a:t>
                      </a:r>
                    </a:p>
                  </a:txBody>
                  <a:tcPr marL="68580" marR="68580" marT="34290" marB="34290"/>
                </a:tc>
                <a:extLst>
                  <a:ext uri="{0D108BD9-81ED-4DB2-BD59-A6C34878D82A}">
                    <a16:rowId xmlns:a16="http://schemas.microsoft.com/office/drawing/2014/main" val="1940583886"/>
                  </a:ext>
                </a:extLst>
              </a:tr>
              <a:tr h="194310">
                <a:tc>
                  <a:txBody>
                    <a:bodyPr/>
                    <a:lstStyle/>
                    <a:p>
                      <a:r>
                        <a:rPr lang="en-US" sz="800" dirty="0" err="1"/>
                        <a:t>OutVoltageAI</a:t>
                      </a:r>
                      <a:endParaRPr lang="en-US" sz="800" dirty="0"/>
                    </a:p>
                  </a:txBody>
                  <a:tcPr marL="68580" marR="68580" marT="34290" marB="34290"/>
                </a:tc>
                <a:tc>
                  <a:txBody>
                    <a:bodyPr/>
                    <a:lstStyle/>
                    <a:p>
                      <a:r>
                        <a:rPr lang="en-US" sz="800" dirty="0"/>
                        <a:t>PS voltage</a:t>
                      </a:r>
                    </a:p>
                  </a:txBody>
                  <a:tcPr marL="68580" marR="68580" marT="34290" marB="34290"/>
                </a:tc>
                <a:extLst>
                  <a:ext uri="{0D108BD9-81ED-4DB2-BD59-A6C34878D82A}">
                    <a16:rowId xmlns:a16="http://schemas.microsoft.com/office/drawing/2014/main" val="265475024"/>
                  </a:ext>
                </a:extLst>
              </a:tr>
            </a:tbl>
          </a:graphicData>
        </a:graphic>
      </p:graphicFrame>
      <p:sp>
        <p:nvSpPr>
          <p:cNvPr id="53" name="TextBox 52">
            <a:extLst>
              <a:ext uri="{FF2B5EF4-FFF2-40B4-BE49-F238E27FC236}">
                <a16:creationId xmlns:a16="http://schemas.microsoft.com/office/drawing/2014/main" id="{CFFBB278-57E8-2286-94A5-3FC77F01A57F}"/>
              </a:ext>
            </a:extLst>
          </p:cNvPr>
          <p:cNvSpPr txBox="1"/>
          <p:nvPr/>
        </p:nvSpPr>
        <p:spPr>
          <a:xfrm>
            <a:off x="306738" y="4462064"/>
            <a:ext cx="2649603"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srgbClr val="47484A"/>
                </a:solidFill>
                <a:latin typeface="Arial" charset="0"/>
                <a:ea typeface="ＭＳ Ｐゴシック" charset="-128"/>
              </a:rPr>
              <a:t>1 point per 64 seconds starting from 2008</a:t>
            </a:r>
          </a:p>
        </p:txBody>
      </p:sp>
      <p:sp>
        <p:nvSpPr>
          <p:cNvPr id="54" name="Rectangle 53">
            <a:extLst>
              <a:ext uri="{FF2B5EF4-FFF2-40B4-BE49-F238E27FC236}">
                <a16:creationId xmlns:a16="http://schemas.microsoft.com/office/drawing/2014/main" id="{8189A6F2-A48C-0A17-AF4C-B813B01CB351}"/>
              </a:ext>
            </a:extLst>
          </p:cNvPr>
          <p:cNvSpPr/>
          <p:nvPr/>
        </p:nvSpPr>
        <p:spPr>
          <a:xfrm>
            <a:off x="2993710" y="4029264"/>
            <a:ext cx="1700852" cy="4347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US" sz="900" dirty="0" err="1">
                <a:solidFill>
                  <a:srgbClr val="FFFFFF"/>
                </a:solidFill>
                <a:latin typeface="Arial"/>
                <a:sym typeface="Wingdings" pitchFamily="2" charset="2"/>
              </a:rPr>
              <a:t>MeanMin</a:t>
            </a:r>
            <a:r>
              <a:rPr lang="en-US" sz="900" dirty="0">
                <a:solidFill>
                  <a:srgbClr val="FFFFFF"/>
                </a:solidFill>
                <a:latin typeface="Arial"/>
                <a:sym typeface="Wingdings" pitchFamily="2" charset="2"/>
              </a:rPr>
              <a:t>, </a:t>
            </a:r>
            <a:r>
              <a:rPr lang="en-US" sz="900" dirty="0" err="1">
                <a:solidFill>
                  <a:srgbClr val="FFFFFF"/>
                </a:solidFill>
                <a:latin typeface="Arial"/>
                <a:sym typeface="Wingdings" pitchFamily="2" charset="2"/>
              </a:rPr>
              <a:t>MeanMean</a:t>
            </a:r>
            <a:r>
              <a:rPr lang="en-US" sz="900" dirty="0">
                <a:solidFill>
                  <a:srgbClr val="FFFFFF"/>
                </a:solidFill>
                <a:latin typeface="Arial"/>
                <a:sym typeface="Wingdings" pitchFamily="2" charset="2"/>
              </a:rPr>
              <a:t>, </a:t>
            </a:r>
            <a:r>
              <a:rPr lang="en-US" sz="900" dirty="0" err="1">
                <a:solidFill>
                  <a:srgbClr val="FFFFFF"/>
                </a:solidFill>
                <a:latin typeface="Arial"/>
                <a:sym typeface="Wingdings" pitchFamily="2" charset="2"/>
              </a:rPr>
              <a:t>MeanMax</a:t>
            </a:r>
            <a:r>
              <a:rPr lang="en-US" sz="900" dirty="0">
                <a:solidFill>
                  <a:srgbClr val="FFFFFF"/>
                </a:solidFill>
                <a:latin typeface="Arial"/>
                <a:sym typeface="Wingdings" pitchFamily="2" charset="2"/>
              </a:rPr>
              <a:t> in a 10 min window</a:t>
            </a:r>
            <a:endParaRPr lang="en-US" sz="900" dirty="0">
              <a:solidFill>
                <a:srgbClr val="FFFFFF"/>
              </a:solidFill>
              <a:latin typeface="Arial"/>
            </a:endParaRPr>
          </a:p>
        </p:txBody>
      </p:sp>
      <p:sp>
        <p:nvSpPr>
          <p:cNvPr id="55" name="Rectangle 54">
            <a:extLst>
              <a:ext uri="{FF2B5EF4-FFF2-40B4-BE49-F238E27FC236}">
                <a16:creationId xmlns:a16="http://schemas.microsoft.com/office/drawing/2014/main" id="{75DF3A3E-0C9D-37BB-2DD2-994FFFBC19F1}"/>
              </a:ext>
            </a:extLst>
          </p:cNvPr>
          <p:cNvSpPr/>
          <p:nvPr/>
        </p:nvSpPr>
        <p:spPr>
          <a:xfrm>
            <a:off x="3359869" y="3524230"/>
            <a:ext cx="968537" cy="38924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US" sz="900" dirty="0">
                <a:solidFill>
                  <a:srgbClr val="FFFFFF"/>
                </a:solidFill>
                <a:latin typeface="Arial"/>
              </a:rPr>
              <a:t>Instantaneous Mean Current</a:t>
            </a:r>
          </a:p>
        </p:txBody>
      </p:sp>
      <p:sp>
        <p:nvSpPr>
          <p:cNvPr id="56" name="Rectangle 55">
            <a:extLst>
              <a:ext uri="{FF2B5EF4-FFF2-40B4-BE49-F238E27FC236}">
                <a16:creationId xmlns:a16="http://schemas.microsoft.com/office/drawing/2014/main" id="{7BF6A6A8-FF2D-8BBE-AF1A-CF1247C61429}"/>
              </a:ext>
            </a:extLst>
          </p:cNvPr>
          <p:cNvSpPr/>
          <p:nvPr/>
        </p:nvSpPr>
        <p:spPr>
          <a:xfrm>
            <a:off x="4140487" y="3148210"/>
            <a:ext cx="1232788" cy="23837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US" sz="900" dirty="0">
                <a:solidFill>
                  <a:srgbClr val="FFFFFF"/>
                </a:solidFill>
                <a:latin typeface="Arial"/>
              </a:rPr>
              <a:t>PS Current Noise Monitor Data</a:t>
            </a:r>
          </a:p>
        </p:txBody>
      </p:sp>
      <p:sp>
        <p:nvSpPr>
          <p:cNvPr id="57" name="Rectangle 56">
            <a:extLst>
              <a:ext uri="{FF2B5EF4-FFF2-40B4-BE49-F238E27FC236}">
                <a16:creationId xmlns:a16="http://schemas.microsoft.com/office/drawing/2014/main" id="{E057C5DB-DBD0-B462-33FC-340A0D23048E}"/>
              </a:ext>
            </a:extLst>
          </p:cNvPr>
          <p:cNvSpPr/>
          <p:nvPr/>
        </p:nvSpPr>
        <p:spPr>
          <a:xfrm>
            <a:off x="5021749" y="3524230"/>
            <a:ext cx="1235229" cy="38924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US" sz="900" dirty="0">
                <a:solidFill>
                  <a:srgbClr val="FFFFFF"/>
                </a:solidFill>
                <a:latin typeface="Arial"/>
              </a:rPr>
              <a:t>Instantaneous Mean Absolute Deviation of Current</a:t>
            </a:r>
          </a:p>
        </p:txBody>
      </p:sp>
      <p:sp>
        <p:nvSpPr>
          <p:cNvPr id="58" name="Rectangle 57">
            <a:extLst>
              <a:ext uri="{FF2B5EF4-FFF2-40B4-BE49-F238E27FC236}">
                <a16:creationId xmlns:a16="http://schemas.microsoft.com/office/drawing/2014/main" id="{F8B269DE-111C-BA71-9FA6-9E983DFB6C9F}"/>
              </a:ext>
            </a:extLst>
          </p:cNvPr>
          <p:cNvSpPr/>
          <p:nvPr/>
        </p:nvSpPr>
        <p:spPr>
          <a:xfrm>
            <a:off x="4871648" y="4029264"/>
            <a:ext cx="1613453" cy="4347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US" sz="900" dirty="0" err="1">
                <a:solidFill>
                  <a:srgbClr val="FFFFFF"/>
                </a:solidFill>
                <a:latin typeface="Arial"/>
                <a:sym typeface="Wingdings" pitchFamily="2" charset="2"/>
              </a:rPr>
              <a:t>MADMin</a:t>
            </a:r>
            <a:r>
              <a:rPr lang="en-US" sz="900" dirty="0">
                <a:solidFill>
                  <a:srgbClr val="FFFFFF"/>
                </a:solidFill>
                <a:latin typeface="Arial"/>
                <a:sym typeface="Wingdings" pitchFamily="2" charset="2"/>
              </a:rPr>
              <a:t>, </a:t>
            </a:r>
            <a:r>
              <a:rPr lang="en-US" sz="900" dirty="0" err="1">
                <a:solidFill>
                  <a:srgbClr val="FFFFFF"/>
                </a:solidFill>
                <a:latin typeface="Arial"/>
                <a:sym typeface="Wingdings" pitchFamily="2" charset="2"/>
              </a:rPr>
              <a:t>MADMean</a:t>
            </a:r>
            <a:r>
              <a:rPr lang="en-US" sz="900" dirty="0">
                <a:solidFill>
                  <a:srgbClr val="FFFFFF"/>
                </a:solidFill>
                <a:latin typeface="Arial"/>
                <a:sym typeface="Wingdings" pitchFamily="2" charset="2"/>
              </a:rPr>
              <a:t>, </a:t>
            </a:r>
            <a:r>
              <a:rPr lang="en-US" sz="900" dirty="0" err="1">
                <a:solidFill>
                  <a:srgbClr val="FFFFFF"/>
                </a:solidFill>
                <a:latin typeface="Arial"/>
                <a:sym typeface="Wingdings" pitchFamily="2" charset="2"/>
              </a:rPr>
              <a:t>MADMax</a:t>
            </a:r>
            <a:r>
              <a:rPr lang="en-US" sz="900" dirty="0">
                <a:solidFill>
                  <a:srgbClr val="FFFFFF"/>
                </a:solidFill>
                <a:latin typeface="Arial"/>
                <a:sym typeface="Wingdings" pitchFamily="2" charset="2"/>
              </a:rPr>
              <a:t> in a 10 min window</a:t>
            </a:r>
            <a:endParaRPr lang="en-US" sz="900" dirty="0">
              <a:solidFill>
                <a:srgbClr val="FFFFFF"/>
              </a:solidFill>
              <a:latin typeface="Arial"/>
            </a:endParaRPr>
          </a:p>
        </p:txBody>
      </p:sp>
      <p:cxnSp>
        <p:nvCxnSpPr>
          <p:cNvPr id="59" name="Straight Arrow Connector 58">
            <a:extLst>
              <a:ext uri="{FF2B5EF4-FFF2-40B4-BE49-F238E27FC236}">
                <a16:creationId xmlns:a16="http://schemas.microsoft.com/office/drawing/2014/main" id="{61FAF1A9-261D-0838-5F5F-DAD587581CA3}"/>
              </a:ext>
            </a:extLst>
          </p:cNvPr>
          <p:cNvCxnSpPr>
            <a:cxnSpLocks/>
            <a:stCxn id="56" idx="2"/>
            <a:endCxn id="55" idx="0"/>
          </p:cNvCxnSpPr>
          <p:nvPr/>
        </p:nvCxnSpPr>
        <p:spPr>
          <a:xfrm flipH="1">
            <a:off x="3844137" y="3386589"/>
            <a:ext cx="912744" cy="1376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A7D435A-5B27-53F5-5953-F92F31F5CAC8}"/>
              </a:ext>
            </a:extLst>
          </p:cNvPr>
          <p:cNvCxnSpPr>
            <a:cxnSpLocks/>
            <a:stCxn id="56" idx="2"/>
            <a:endCxn id="57" idx="0"/>
          </p:cNvCxnSpPr>
          <p:nvPr/>
        </p:nvCxnSpPr>
        <p:spPr>
          <a:xfrm>
            <a:off x="4756881" y="3386589"/>
            <a:ext cx="882483" cy="1376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D6A77AB9-773E-2009-AA38-9944C136FDFC}"/>
              </a:ext>
            </a:extLst>
          </p:cNvPr>
          <p:cNvCxnSpPr>
            <a:cxnSpLocks/>
            <a:stCxn id="55" idx="2"/>
            <a:endCxn id="54" idx="0"/>
          </p:cNvCxnSpPr>
          <p:nvPr/>
        </p:nvCxnSpPr>
        <p:spPr>
          <a:xfrm flipH="1">
            <a:off x="3844137" y="3913475"/>
            <a:ext cx="1" cy="115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A83A448-1891-E29E-0C98-B11A448347B5}"/>
              </a:ext>
            </a:extLst>
          </p:cNvPr>
          <p:cNvCxnSpPr>
            <a:cxnSpLocks/>
            <a:stCxn id="57" idx="2"/>
            <a:endCxn id="58" idx="0"/>
          </p:cNvCxnSpPr>
          <p:nvPr/>
        </p:nvCxnSpPr>
        <p:spPr>
          <a:xfrm>
            <a:off x="5639364" y="3913476"/>
            <a:ext cx="39011" cy="115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40893E80-4AD0-A48D-DF5A-97F75E1A52AD}"/>
              </a:ext>
            </a:extLst>
          </p:cNvPr>
          <p:cNvSpPr txBox="1"/>
          <p:nvPr/>
        </p:nvSpPr>
        <p:spPr>
          <a:xfrm>
            <a:off x="3118552" y="4477655"/>
            <a:ext cx="3139142"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srgbClr val="47484A"/>
                </a:solidFill>
                <a:latin typeface="Arial" charset="0"/>
                <a:ea typeface="ＭＳ Ｐゴシック" charset="-128"/>
              </a:rPr>
              <a:t>1 point per 10 minutes starting from 2001</a:t>
            </a:r>
          </a:p>
        </p:txBody>
      </p:sp>
      <p:pic>
        <p:nvPicPr>
          <p:cNvPr id="89" name="Picture 2">
            <a:extLst>
              <a:ext uri="{FF2B5EF4-FFF2-40B4-BE49-F238E27FC236}">
                <a16:creationId xmlns:a16="http://schemas.microsoft.com/office/drawing/2014/main" id="{3B8442C2-96A4-5EC1-F1EC-9313002D8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693" y="1101633"/>
            <a:ext cx="3034928" cy="2014855"/>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80BCC14A-F8CB-169E-00C0-ED954BCFF03B}"/>
              </a:ext>
            </a:extLst>
          </p:cNvPr>
          <p:cNvSpPr txBox="1"/>
          <p:nvPr/>
        </p:nvSpPr>
        <p:spPr>
          <a:xfrm>
            <a:off x="278175" y="1544309"/>
            <a:ext cx="3081694" cy="1361911"/>
          </a:xfrm>
          <a:prstGeom prst="rect">
            <a:avLst/>
          </a:prstGeom>
          <a:noFill/>
        </p:spPr>
        <p:txBody>
          <a:bodyPr wrap="square">
            <a:spAutoFit/>
          </a:bodyPr>
          <a:lstStyle/>
          <a:p>
            <a:pPr defTabSz="685800" fontAlgn="base">
              <a:spcBef>
                <a:spcPct val="0"/>
              </a:spcBef>
              <a:spcAft>
                <a:spcPct val="0"/>
              </a:spcAft>
            </a:pPr>
            <a:r>
              <a:rPr lang="en-US" sz="825" dirty="0">
                <a:solidFill>
                  <a:srgbClr val="47484A"/>
                </a:solidFill>
                <a:latin typeface="Arial" charset="0"/>
                <a:ea typeface="ＭＳ Ｐゴシック" charset="-128"/>
              </a:rPr>
              <a:t>APS Storage Ring has 40 sectors, each has A and B subsectors. We consider quadrupoles (Q), </a:t>
            </a:r>
            <a:r>
              <a:rPr lang="en-US" sz="825" dirty="0" err="1">
                <a:solidFill>
                  <a:srgbClr val="47484A"/>
                </a:solidFill>
                <a:latin typeface="Arial" charset="0"/>
                <a:ea typeface="ＭＳ Ｐゴシック" charset="-128"/>
              </a:rPr>
              <a:t>sextupoles</a:t>
            </a:r>
            <a:r>
              <a:rPr lang="en-US" sz="825" dirty="0">
                <a:solidFill>
                  <a:srgbClr val="47484A"/>
                </a:solidFill>
                <a:latin typeface="Arial" charset="0"/>
                <a:ea typeface="ＭＳ Ｐゴシック" charset="-128"/>
              </a:rPr>
              <a:t> (S), horizontal (H) and vertical (V) correctors (overall, 1320). Example of a magnet name: S40B:H1</a:t>
            </a:r>
          </a:p>
          <a:p>
            <a:pPr defTabSz="685800" fontAlgn="base">
              <a:spcBef>
                <a:spcPct val="0"/>
              </a:spcBef>
              <a:spcAft>
                <a:spcPct val="0"/>
              </a:spcAft>
            </a:pPr>
            <a:endParaRPr lang="en-US" sz="825" dirty="0">
              <a:solidFill>
                <a:srgbClr val="47484A"/>
              </a:solidFill>
              <a:latin typeface="Arial" charset="0"/>
              <a:ea typeface="ＭＳ Ｐゴシック" charset="-128"/>
            </a:endParaRPr>
          </a:p>
          <a:p>
            <a:pPr defTabSz="685800" fontAlgn="base">
              <a:spcBef>
                <a:spcPct val="0"/>
              </a:spcBef>
              <a:spcAft>
                <a:spcPct val="0"/>
              </a:spcAft>
            </a:pPr>
            <a:r>
              <a:rPr lang="en-US" sz="825" dirty="0">
                <a:solidFill>
                  <a:srgbClr val="47484A"/>
                </a:solidFill>
                <a:latin typeface="Arial" charset="0"/>
                <a:ea typeface="ＭＳ Ｐゴシック" charset="-128"/>
              </a:rPr>
              <a:t>We analyzed the APS run history from 2001 to 2022:</a:t>
            </a:r>
          </a:p>
          <a:p>
            <a:pPr defTabSz="685800" fontAlgn="base">
              <a:spcBef>
                <a:spcPct val="0"/>
              </a:spcBef>
              <a:spcAft>
                <a:spcPct val="0"/>
              </a:spcAft>
            </a:pPr>
            <a:r>
              <a:rPr lang="en-US" sz="825" dirty="0">
                <a:solidFill>
                  <a:srgbClr val="47484A"/>
                </a:solidFill>
                <a:latin typeface="Arial" charset="0"/>
                <a:ea typeface="ＭＳ Ｐゴシック" charset="-128"/>
              </a:rPr>
              <a:t>Found 629 ring fills that ended with “Int. Dump: End of Period”</a:t>
            </a:r>
          </a:p>
          <a:p>
            <a:pPr defTabSz="685800" fontAlgn="base">
              <a:spcBef>
                <a:spcPct val="0"/>
              </a:spcBef>
              <a:spcAft>
                <a:spcPct val="0"/>
              </a:spcAft>
            </a:pPr>
            <a:r>
              <a:rPr lang="en-US" sz="825" dirty="0">
                <a:solidFill>
                  <a:srgbClr val="47484A"/>
                </a:solidFill>
                <a:latin typeface="Arial" charset="0"/>
                <a:ea typeface="ＭＳ Ｐゴシック" charset="-128"/>
              </a:rPr>
              <a:t>Found 149 ring fills that ended with a PS trip, glitch, fault, or problem</a:t>
            </a:r>
          </a:p>
          <a:p>
            <a:pPr defTabSz="685800" fontAlgn="base">
              <a:spcBef>
                <a:spcPct val="0"/>
              </a:spcBef>
              <a:spcAft>
                <a:spcPct val="0"/>
              </a:spcAft>
            </a:pPr>
            <a:endParaRPr lang="en-US" sz="825" dirty="0">
              <a:solidFill>
                <a:srgbClr val="47484A"/>
              </a:solidFill>
              <a:latin typeface="Arial" charset="0"/>
              <a:ea typeface="ＭＳ Ｐゴシック" charset="-128"/>
            </a:endParaRPr>
          </a:p>
        </p:txBody>
      </p:sp>
      <p:pic>
        <p:nvPicPr>
          <p:cNvPr id="94" name="Content Placeholder 6" descr="Chart&#10;&#10;Description automatically generated">
            <a:extLst>
              <a:ext uri="{FF2B5EF4-FFF2-40B4-BE49-F238E27FC236}">
                <a16:creationId xmlns:a16="http://schemas.microsoft.com/office/drawing/2014/main" id="{8D3C7B38-8FED-5814-9CFA-BAEBF7765FE5}"/>
              </a:ext>
            </a:extLst>
          </p:cNvPr>
          <p:cNvPicPr>
            <a:picLocks noChangeAspect="1"/>
          </p:cNvPicPr>
          <p:nvPr/>
        </p:nvPicPr>
        <p:blipFill>
          <a:blip r:embed="rId3"/>
          <a:stretch>
            <a:fillRect/>
          </a:stretch>
        </p:blipFill>
        <p:spPr>
          <a:xfrm>
            <a:off x="6517993" y="1084069"/>
            <a:ext cx="2580303" cy="3383209"/>
          </a:xfrm>
          <a:prstGeom prst="rect">
            <a:avLst/>
          </a:prstGeom>
        </p:spPr>
      </p:pic>
    </p:spTree>
    <p:extLst>
      <p:ext uri="{BB962C8B-B14F-4D97-AF65-F5344CB8AC3E}">
        <p14:creationId xmlns:p14="http://schemas.microsoft.com/office/powerpoint/2010/main" val="1580660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CE4A-B85A-E131-77F5-F2E874BE3198}"/>
              </a:ext>
            </a:extLst>
          </p:cNvPr>
          <p:cNvSpPr>
            <a:spLocks noGrp="1"/>
          </p:cNvSpPr>
          <p:nvPr>
            <p:ph type="title"/>
          </p:nvPr>
        </p:nvSpPr>
        <p:spPr>
          <a:xfrm>
            <a:off x="430920" y="6960"/>
            <a:ext cx="8372901" cy="300175"/>
          </a:xfrm>
        </p:spPr>
        <p:txBody>
          <a:bodyPr/>
          <a:lstStyle/>
          <a:p>
            <a:r>
              <a:rPr lang="en-US" dirty="0"/>
              <a:t>Tool to review past detected anomalies</a:t>
            </a:r>
          </a:p>
        </p:txBody>
      </p:sp>
      <p:sp>
        <p:nvSpPr>
          <p:cNvPr id="5" name="Slide Number Placeholder 4">
            <a:extLst>
              <a:ext uri="{FF2B5EF4-FFF2-40B4-BE49-F238E27FC236}">
                <a16:creationId xmlns:a16="http://schemas.microsoft.com/office/drawing/2014/main" id="{C9CE9EDA-201F-CA64-5C86-F2DD375AFD75}"/>
              </a:ext>
            </a:extLst>
          </p:cNvPr>
          <p:cNvSpPr>
            <a:spLocks noGrp="1"/>
          </p:cNvSpPr>
          <p:nvPr>
            <p:ph type="sldNum" sz="quarter" idx="4"/>
          </p:nvPr>
        </p:nvSpPr>
        <p:spPr/>
        <p:txBody>
          <a:bodyPr/>
          <a:lstStyle/>
          <a:p>
            <a:pPr defTabSz="685800"/>
            <a:fld id="{AEFAAC5A-9C4F-4278-920D-DF2BAB595749}" type="slidenum">
              <a:rPr lang="en-US">
                <a:latin typeface="Arial"/>
                <a:ea typeface="ＭＳ Ｐゴシック" charset="-128"/>
              </a:rPr>
              <a:pPr defTabSz="685800"/>
              <a:t>14</a:t>
            </a:fld>
            <a:endParaRPr lang="en-US" dirty="0">
              <a:latin typeface="Arial"/>
              <a:ea typeface="ＭＳ Ｐゴシック" charset="-128"/>
            </a:endParaRPr>
          </a:p>
        </p:txBody>
      </p:sp>
      <p:sp>
        <p:nvSpPr>
          <p:cNvPr id="7" name="Content Placeholder 2">
            <a:extLst>
              <a:ext uri="{FF2B5EF4-FFF2-40B4-BE49-F238E27FC236}">
                <a16:creationId xmlns:a16="http://schemas.microsoft.com/office/drawing/2014/main" id="{D5B3FE88-5724-67E6-EEB8-14F2DB207116}"/>
              </a:ext>
            </a:extLst>
          </p:cNvPr>
          <p:cNvSpPr>
            <a:spLocks noGrp="1"/>
          </p:cNvSpPr>
          <p:nvPr>
            <p:ph idx="1"/>
          </p:nvPr>
        </p:nvSpPr>
        <p:spPr>
          <a:xfrm>
            <a:off x="303331" y="388856"/>
            <a:ext cx="2504840" cy="4478911"/>
          </a:xfrm>
        </p:spPr>
        <p:txBody>
          <a:bodyPr/>
          <a:lstStyle/>
          <a:p>
            <a:r>
              <a:rPr lang="en-US" sz="1350" dirty="0"/>
              <a:t>Can be used with any anomaly detection method, based on an anomaly score and a threshold.</a:t>
            </a:r>
          </a:p>
          <a:p>
            <a:r>
              <a:rPr lang="en-US" sz="1350" dirty="0"/>
              <a:t>Currently, only H and V corrector power supplies</a:t>
            </a:r>
          </a:p>
          <a:p>
            <a:r>
              <a:rPr lang="en-US" sz="1350" dirty="0"/>
              <a:t>Using current noise monitor data (</a:t>
            </a:r>
            <a:r>
              <a:rPr lang="en-US" sz="1350" dirty="0" err="1"/>
              <a:t>MADMax</a:t>
            </a:r>
            <a:r>
              <a:rPr lang="en-US" sz="1350" dirty="0"/>
              <a:t>-based approach, but also considered autoencoders, LSTMs)</a:t>
            </a:r>
          </a:p>
          <a:p>
            <a:r>
              <a:rPr lang="en-US" sz="1350" dirty="0"/>
              <a:t>Model is retrained before every APS run, on the previous 10 runs (~3 years)</a:t>
            </a:r>
          </a:p>
          <a:p>
            <a:r>
              <a:rPr lang="en-US" sz="1350" dirty="0"/>
              <a:t>Anomaly Statistics tab presents the number of fills with anomalies (not the number of anomalous data points)</a:t>
            </a:r>
          </a:p>
          <a:p>
            <a:r>
              <a:rPr lang="en-US" sz="1350" dirty="0"/>
              <a:t>https://</a:t>
            </a:r>
            <a:r>
              <a:rPr lang="en-US" sz="1350" dirty="0" err="1"/>
              <a:t>pypi.org</a:t>
            </a:r>
            <a:r>
              <a:rPr lang="en-US" sz="1350" dirty="0"/>
              <a:t>/project/PyQt5/</a:t>
            </a:r>
          </a:p>
          <a:p>
            <a:pPr marL="0" indent="0">
              <a:buNone/>
            </a:pPr>
            <a:endParaRPr lang="en-US" sz="1350" dirty="0"/>
          </a:p>
        </p:txBody>
      </p:sp>
    </p:spTree>
    <p:custDataLst>
      <p:tags r:id="rId1"/>
    </p:custDataLst>
    <p:extLst>
      <p:ext uri="{BB962C8B-B14F-4D97-AF65-F5344CB8AC3E}">
        <p14:creationId xmlns:p14="http://schemas.microsoft.com/office/powerpoint/2010/main" val="3356713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97F7-9742-DBA3-4B3F-AFB6610EB8CE}"/>
              </a:ext>
            </a:extLst>
          </p:cNvPr>
          <p:cNvSpPr>
            <a:spLocks noGrp="1"/>
          </p:cNvSpPr>
          <p:nvPr>
            <p:ph type="title"/>
          </p:nvPr>
        </p:nvSpPr>
        <p:spPr>
          <a:xfrm>
            <a:off x="1805819" y="788"/>
            <a:ext cx="5532362" cy="621711"/>
          </a:xfrm>
        </p:spPr>
        <p:txBody>
          <a:bodyPr/>
          <a:lstStyle/>
          <a:p>
            <a:r>
              <a:rPr lang="en-US" dirty="0"/>
              <a:t>Anomalies in Power Supply Temperatures in the Storage Ring</a:t>
            </a:r>
          </a:p>
        </p:txBody>
      </p:sp>
      <p:sp>
        <p:nvSpPr>
          <p:cNvPr id="5" name="Slide Number Placeholder 4">
            <a:extLst>
              <a:ext uri="{FF2B5EF4-FFF2-40B4-BE49-F238E27FC236}">
                <a16:creationId xmlns:a16="http://schemas.microsoft.com/office/drawing/2014/main" id="{3DC7FD48-5F0D-053C-92EF-C6EC89B7C155}"/>
              </a:ext>
            </a:extLst>
          </p:cNvPr>
          <p:cNvSpPr>
            <a:spLocks noGrp="1"/>
          </p:cNvSpPr>
          <p:nvPr>
            <p:ph type="sldNum" sz="quarter" idx="4"/>
          </p:nvPr>
        </p:nvSpPr>
        <p:spPr/>
        <p:txBody>
          <a:bodyPr/>
          <a:lstStyle/>
          <a:p>
            <a:pPr defTabSz="685800"/>
            <a:fld id="{AEFAAC5A-9C4F-4278-920D-DF2BAB595749}" type="slidenum">
              <a:rPr lang="en-US">
                <a:latin typeface="Arial"/>
                <a:ea typeface="ＭＳ Ｐゴシック" charset="-128"/>
              </a:rPr>
              <a:pPr defTabSz="685800"/>
              <a:t>15</a:t>
            </a:fld>
            <a:endParaRPr lang="en-US" dirty="0">
              <a:latin typeface="Arial"/>
              <a:ea typeface="ＭＳ Ｐゴシック" charset="-128"/>
            </a:endParaRPr>
          </a:p>
        </p:txBody>
      </p:sp>
      <p:pic>
        <p:nvPicPr>
          <p:cNvPr id="11" name="Picture 10">
            <a:extLst>
              <a:ext uri="{FF2B5EF4-FFF2-40B4-BE49-F238E27FC236}">
                <a16:creationId xmlns:a16="http://schemas.microsoft.com/office/drawing/2014/main" id="{22C27062-C4A5-26EA-C252-29DC2D3F525D}"/>
              </a:ext>
            </a:extLst>
          </p:cNvPr>
          <p:cNvPicPr>
            <a:picLocks noChangeAspect="1"/>
          </p:cNvPicPr>
          <p:nvPr/>
        </p:nvPicPr>
        <p:blipFill rotWithShape="1">
          <a:blip r:embed="rId2"/>
          <a:srcRect l="19688" t="48853"/>
          <a:stretch/>
        </p:blipFill>
        <p:spPr>
          <a:xfrm>
            <a:off x="1682972" y="1131877"/>
            <a:ext cx="6329200" cy="1547265"/>
          </a:xfrm>
          <a:prstGeom prst="rect">
            <a:avLst/>
          </a:prstGeom>
        </p:spPr>
      </p:pic>
      <p:sp>
        <p:nvSpPr>
          <p:cNvPr id="12" name="Content Placeholder 2">
            <a:extLst>
              <a:ext uri="{FF2B5EF4-FFF2-40B4-BE49-F238E27FC236}">
                <a16:creationId xmlns:a16="http://schemas.microsoft.com/office/drawing/2014/main" id="{65C8219A-807E-C934-85A9-00AA37E53B51}"/>
              </a:ext>
            </a:extLst>
          </p:cNvPr>
          <p:cNvSpPr>
            <a:spLocks noGrp="1"/>
          </p:cNvSpPr>
          <p:nvPr>
            <p:ph idx="1"/>
          </p:nvPr>
        </p:nvSpPr>
        <p:spPr>
          <a:xfrm>
            <a:off x="665868" y="3821246"/>
            <a:ext cx="4181704" cy="1012237"/>
          </a:xfrm>
        </p:spPr>
        <p:txBody>
          <a:bodyPr/>
          <a:lstStyle/>
          <a:p>
            <a:r>
              <a:rPr lang="en-US" sz="1200" dirty="0"/>
              <a:t>Detection of anomalies in power supply temperature maps is similar to object detection in images. Therefore, we have used object detection methods. Further, our intern (Alexandre </a:t>
            </a:r>
            <a:r>
              <a:rPr lang="en-US" sz="1200" dirty="0" err="1"/>
              <a:t>Sannibale</a:t>
            </a:r>
            <a:r>
              <a:rPr lang="en-US" sz="1200" dirty="0"/>
              <a:t>) is considering Convolutional Neural Networks for PS temperature maps.</a:t>
            </a:r>
          </a:p>
        </p:txBody>
      </p:sp>
      <p:sp>
        <p:nvSpPr>
          <p:cNvPr id="3" name="Content Placeholder 2">
            <a:extLst>
              <a:ext uri="{FF2B5EF4-FFF2-40B4-BE49-F238E27FC236}">
                <a16:creationId xmlns:a16="http://schemas.microsoft.com/office/drawing/2014/main" id="{5D67AF67-88B8-F994-2153-850E5A552D82}"/>
              </a:ext>
            </a:extLst>
          </p:cNvPr>
          <p:cNvSpPr txBox="1">
            <a:spLocks/>
          </p:cNvSpPr>
          <p:nvPr/>
        </p:nvSpPr>
        <p:spPr>
          <a:xfrm>
            <a:off x="5325211" y="3821246"/>
            <a:ext cx="3651254" cy="1012236"/>
          </a:xfrm>
          <a:prstGeom prst="rect">
            <a:avLst/>
          </a:prstGeom>
        </p:spPr>
        <p:txBody>
          <a:bodyPr vert="horz" lIns="0" tIns="0" rIns="0" bIns="34290" rtlCol="0">
            <a:noAutofit/>
          </a:bodyPr>
          <a:lst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05740" indent="-205740" defTabSz="342900">
              <a:spcAft>
                <a:spcPts val="450"/>
              </a:spcAft>
              <a:buClr>
                <a:srgbClr val="0082CA">
                  <a:lumMod val="75000"/>
                </a:srgbClr>
              </a:buClr>
            </a:pPr>
            <a:r>
              <a:rPr lang="en-US" sz="1200" dirty="0">
                <a:latin typeface="Arial"/>
              </a:rPr>
              <a:t>The presented anomaly was related to a stuck mixing valve for the cooling water. There is one mixing valve per every two neighboring sectors in APS. Therefore, we can see rising temperatures in sectors 19 and 20.</a:t>
            </a:r>
          </a:p>
        </p:txBody>
      </p:sp>
    </p:spTree>
    <p:extLst>
      <p:ext uri="{BB962C8B-B14F-4D97-AF65-F5344CB8AC3E}">
        <p14:creationId xmlns:p14="http://schemas.microsoft.com/office/powerpoint/2010/main" val="2465120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A7092-684C-CAF9-58A4-5F6636F6D1B3}"/>
              </a:ext>
            </a:extLst>
          </p:cNvPr>
          <p:cNvSpPr>
            <a:spLocks noGrp="1"/>
          </p:cNvSpPr>
          <p:nvPr>
            <p:ph type="title"/>
          </p:nvPr>
        </p:nvSpPr>
        <p:spPr/>
        <p:txBody>
          <a:bodyPr/>
          <a:lstStyle/>
          <a:p>
            <a:r>
              <a:rPr lang="en-US" dirty="0"/>
              <a:t>Autoencoder for Temperature of a Single Power Supply</a:t>
            </a:r>
            <a:br>
              <a:rPr lang="en-US" dirty="0"/>
            </a:br>
            <a:r>
              <a:rPr lang="en-US" dirty="0"/>
              <a:t>(in a time window)</a:t>
            </a:r>
          </a:p>
        </p:txBody>
      </p:sp>
      <p:sp>
        <p:nvSpPr>
          <p:cNvPr id="5" name="Slide Number Placeholder 4">
            <a:extLst>
              <a:ext uri="{FF2B5EF4-FFF2-40B4-BE49-F238E27FC236}">
                <a16:creationId xmlns:a16="http://schemas.microsoft.com/office/drawing/2014/main" id="{323A3E27-1A5A-67A1-4520-C8EE1828C908}"/>
              </a:ext>
            </a:extLst>
          </p:cNvPr>
          <p:cNvSpPr>
            <a:spLocks noGrp="1"/>
          </p:cNvSpPr>
          <p:nvPr>
            <p:ph type="sldNum" sz="quarter" idx="4"/>
          </p:nvPr>
        </p:nvSpPr>
        <p:spPr/>
        <p:txBody>
          <a:bodyPr/>
          <a:lstStyle/>
          <a:p>
            <a:pPr defTabSz="685800"/>
            <a:fld id="{AEFAAC5A-9C4F-4278-920D-DF2BAB595749}" type="slidenum">
              <a:rPr lang="en-US">
                <a:latin typeface="Arial"/>
                <a:ea typeface="ＭＳ Ｐゴシック" charset="-128"/>
              </a:rPr>
              <a:pPr defTabSz="685800"/>
              <a:t>16</a:t>
            </a:fld>
            <a:endParaRPr lang="en-US" dirty="0">
              <a:latin typeface="Arial"/>
              <a:ea typeface="ＭＳ Ｐゴシック" charset="-128"/>
            </a:endParaRPr>
          </a:p>
        </p:txBody>
      </p:sp>
      <p:pic>
        <p:nvPicPr>
          <p:cNvPr id="6" name="Picture 5" descr="Chart&#10;&#10;Description automatically generated">
            <a:extLst>
              <a:ext uri="{FF2B5EF4-FFF2-40B4-BE49-F238E27FC236}">
                <a16:creationId xmlns:a16="http://schemas.microsoft.com/office/drawing/2014/main" id="{6FC770AE-989C-A808-ED58-F1D6EB14FD7C}"/>
              </a:ext>
            </a:extLst>
          </p:cNvPr>
          <p:cNvPicPr>
            <a:picLocks noChangeAspect="1"/>
          </p:cNvPicPr>
          <p:nvPr/>
        </p:nvPicPr>
        <p:blipFill>
          <a:blip r:embed="rId2"/>
          <a:stretch>
            <a:fillRect/>
          </a:stretch>
        </p:blipFill>
        <p:spPr>
          <a:xfrm>
            <a:off x="602412" y="2274277"/>
            <a:ext cx="7161415" cy="2385554"/>
          </a:xfrm>
          <a:prstGeom prst="rect">
            <a:avLst/>
          </a:prstGeom>
        </p:spPr>
      </p:pic>
      <p:sp>
        <p:nvSpPr>
          <p:cNvPr id="7" name="Content Placeholder 2">
            <a:extLst>
              <a:ext uri="{FF2B5EF4-FFF2-40B4-BE49-F238E27FC236}">
                <a16:creationId xmlns:a16="http://schemas.microsoft.com/office/drawing/2014/main" id="{A4FC5515-C9F0-3152-52E1-EC4C925F5910}"/>
              </a:ext>
            </a:extLst>
          </p:cNvPr>
          <p:cNvSpPr txBox="1">
            <a:spLocks/>
          </p:cNvSpPr>
          <p:nvPr/>
        </p:nvSpPr>
        <p:spPr>
          <a:xfrm>
            <a:off x="1177112" y="700867"/>
            <a:ext cx="2844354" cy="1674416"/>
          </a:xfrm>
          <a:prstGeom prst="rect">
            <a:avLst/>
          </a:prstGeom>
        </p:spPr>
        <p:txBody>
          <a:bodyPr vert="horz" lIns="0" tIns="0" rIns="0" bIns="34290" rtlCol="0">
            <a:noAutofit/>
          </a:bodyPr>
          <a:lst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05740" indent="-205740" defTabSz="342900">
              <a:spcAft>
                <a:spcPts val="450"/>
              </a:spcAft>
              <a:buClr>
                <a:srgbClr val="0082CA">
                  <a:lumMod val="75000"/>
                </a:srgbClr>
              </a:buClr>
            </a:pPr>
            <a:r>
              <a:rPr lang="en-US" sz="1200" dirty="0">
                <a:latin typeface="Arial"/>
              </a:rPr>
              <a:t>One can use several contiguous temperature values of a single PS as input for an autoencoder. Such autoencoders can be sensitive to unusual temperature behavior in time (even if the absolute value of temperature is not high enough to trigger an alarm on high temperature)</a:t>
            </a:r>
          </a:p>
        </p:txBody>
      </p:sp>
      <p:sp>
        <p:nvSpPr>
          <p:cNvPr id="11" name="Content Placeholder 2">
            <a:extLst>
              <a:ext uri="{FF2B5EF4-FFF2-40B4-BE49-F238E27FC236}">
                <a16:creationId xmlns:a16="http://schemas.microsoft.com/office/drawing/2014/main" id="{17BD10C9-06F6-193B-314A-C5AA7BE9840B}"/>
              </a:ext>
            </a:extLst>
          </p:cNvPr>
          <p:cNvSpPr>
            <a:spLocks noGrp="1"/>
          </p:cNvSpPr>
          <p:nvPr>
            <p:ph idx="1"/>
          </p:nvPr>
        </p:nvSpPr>
        <p:spPr>
          <a:xfrm>
            <a:off x="4406919" y="689663"/>
            <a:ext cx="3193622" cy="1295404"/>
          </a:xfrm>
        </p:spPr>
        <p:txBody>
          <a:bodyPr/>
          <a:lstStyle/>
          <a:p>
            <a:pPr marL="214313" indent="-214313">
              <a:buFont typeface="Arial" panose="020B0604020202020204" pitchFamily="34" charset="0"/>
              <a:buChar char="•"/>
            </a:pPr>
            <a:r>
              <a:rPr lang="en-US" sz="1200" dirty="0"/>
              <a:t>Chosen autoencoder architecture:</a:t>
            </a:r>
            <a:br>
              <a:rPr lang="en-US" sz="1200" dirty="0"/>
            </a:br>
            <a:r>
              <a:rPr lang="en-US" sz="1200" dirty="0">
                <a:sym typeface="Wingdings" pitchFamily="2" charset="2"/>
              </a:rPr>
              <a:t>20  10  5  10  20</a:t>
            </a:r>
            <a:r>
              <a:rPr lang="en-US" sz="1200" dirty="0"/>
              <a:t> </a:t>
            </a:r>
          </a:p>
          <a:p>
            <a:pPr marL="214313" indent="-214313">
              <a:buFont typeface="Arial" panose="020B0604020202020204" pitchFamily="34" charset="0"/>
              <a:buChar char="•"/>
            </a:pPr>
            <a:r>
              <a:rPr lang="en-US" sz="1200" dirty="0"/>
              <a:t>The autoencoder was trained on 10 preceding reference data files.</a:t>
            </a:r>
          </a:p>
          <a:p>
            <a:pPr marL="214313" indent="-214313">
              <a:buFont typeface="Arial" panose="020B0604020202020204" pitchFamily="34" charset="0"/>
              <a:buChar char="•"/>
            </a:pPr>
            <a:r>
              <a:rPr lang="en-US" sz="1200" dirty="0"/>
              <a:t>This approach did not produce any false positives for this magnet’s PS for the entire observation interval from 2008 to 2022.</a:t>
            </a:r>
          </a:p>
        </p:txBody>
      </p:sp>
      <p:cxnSp>
        <p:nvCxnSpPr>
          <p:cNvPr id="13" name="Straight Arrow Connector 12">
            <a:extLst>
              <a:ext uri="{FF2B5EF4-FFF2-40B4-BE49-F238E27FC236}">
                <a16:creationId xmlns:a16="http://schemas.microsoft.com/office/drawing/2014/main" id="{F9A74D2B-130F-0470-11F8-247E1724C384}"/>
              </a:ext>
            </a:extLst>
          </p:cNvPr>
          <p:cNvCxnSpPr>
            <a:cxnSpLocks/>
          </p:cNvCxnSpPr>
          <p:nvPr/>
        </p:nvCxnSpPr>
        <p:spPr>
          <a:xfrm flipH="1" flipV="1">
            <a:off x="7792859" y="2862318"/>
            <a:ext cx="429528" cy="4872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04D25CB-8BF9-E156-A4A4-8053A764D438}"/>
              </a:ext>
            </a:extLst>
          </p:cNvPr>
          <p:cNvSpPr txBox="1"/>
          <p:nvPr/>
        </p:nvSpPr>
        <p:spPr>
          <a:xfrm>
            <a:off x="7850926" y="3341462"/>
            <a:ext cx="1039529" cy="738664"/>
          </a:xfrm>
          <a:prstGeom prst="rect">
            <a:avLst/>
          </a:prstGeom>
          <a:noFill/>
        </p:spPr>
        <p:txBody>
          <a:bodyPr wrap="square" rtlCol="0">
            <a:spAutoFit/>
          </a:bodyPr>
          <a:lstStyle/>
          <a:p>
            <a:pPr algn="ctr" defTabSz="685800" fontAlgn="base">
              <a:spcBef>
                <a:spcPct val="0"/>
              </a:spcBef>
              <a:spcAft>
                <a:spcPct val="0"/>
              </a:spcAft>
            </a:pPr>
            <a:r>
              <a:rPr lang="en-US" sz="1050" dirty="0">
                <a:solidFill>
                  <a:srgbClr val="47484A"/>
                </a:solidFill>
                <a:latin typeface="Arial" charset="0"/>
                <a:ea typeface="ＭＳ Ｐゴシック" charset="-128"/>
              </a:rPr>
              <a:t>This fill ended because of a trip in this PS</a:t>
            </a:r>
          </a:p>
          <a:p>
            <a:pPr algn="ctr" defTabSz="685800" fontAlgn="base">
              <a:spcBef>
                <a:spcPct val="0"/>
              </a:spcBef>
              <a:spcAft>
                <a:spcPct val="0"/>
              </a:spcAft>
            </a:pPr>
            <a:r>
              <a:rPr lang="en-US" sz="1050" dirty="0">
                <a:solidFill>
                  <a:srgbClr val="47484A"/>
                </a:solidFill>
                <a:latin typeface="Arial" charset="0"/>
                <a:ea typeface="ＭＳ Ｐゴシック" charset="-128"/>
              </a:rPr>
              <a:t>(S16B:S2)</a:t>
            </a:r>
          </a:p>
        </p:txBody>
      </p:sp>
      <p:sp>
        <p:nvSpPr>
          <p:cNvPr id="16" name="TextBox 15">
            <a:extLst>
              <a:ext uri="{FF2B5EF4-FFF2-40B4-BE49-F238E27FC236}">
                <a16:creationId xmlns:a16="http://schemas.microsoft.com/office/drawing/2014/main" id="{F4AC3AB5-00DD-001B-32BA-96F8471D3AAD}"/>
              </a:ext>
            </a:extLst>
          </p:cNvPr>
          <p:cNvSpPr txBox="1"/>
          <p:nvPr/>
        </p:nvSpPr>
        <p:spPr>
          <a:xfrm>
            <a:off x="8059215" y="4659831"/>
            <a:ext cx="1034257" cy="230832"/>
          </a:xfrm>
          <a:prstGeom prst="rect">
            <a:avLst/>
          </a:prstGeom>
          <a:noFill/>
        </p:spPr>
        <p:txBody>
          <a:bodyPr wrap="none" rtlCol="0">
            <a:spAutoFit/>
          </a:bodyPr>
          <a:lstStyle/>
          <a:p>
            <a:pPr defTabSz="685800" fontAlgn="base">
              <a:spcBef>
                <a:spcPct val="0"/>
              </a:spcBef>
              <a:spcAft>
                <a:spcPct val="0"/>
              </a:spcAft>
            </a:pPr>
            <a:r>
              <a:rPr lang="en-US" sz="900" dirty="0">
                <a:solidFill>
                  <a:srgbClr val="47484A"/>
                </a:solidFill>
                <a:latin typeface="Arial" charset="0"/>
                <a:ea typeface="ＭＳ Ｐゴシック" charset="-128"/>
              </a:rPr>
              <a:t>*Threshold = 1.5</a:t>
            </a:r>
          </a:p>
        </p:txBody>
      </p:sp>
    </p:spTree>
    <p:extLst>
      <p:ext uri="{BB962C8B-B14F-4D97-AF65-F5344CB8AC3E}">
        <p14:creationId xmlns:p14="http://schemas.microsoft.com/office/powerpoint/2010/main" val="2049423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E02C9-06AB-2DB0-0E79-BD22F34B7C4C}"/>
              </a:ext>
            </a:extLst>
          </p:cNvPr>
          <p:cNvSpPr>
            <a:spLocks noGrp="1"/>
          </p:cNvSpPr>
          <p:nvPr>
            <p:ph type="title"/>
          </p:nvPr>
        </p:nvSpPr>
        <p:spPr/>
        <p:txBody>
          <a:bodyPr/>
          <a:lstStyle/>
          <a:p>
            <a:r>
              <a:rPr lang="en-US" dirty="0"/>
              <a:t>Anomaly Detection Performance / Outlook</a:t>
            </a:r>
          </a:p>
        </p:txBody>
      </p:sp>
      <p:sp>
        <p:nvSpPr>
          <p:cNvPr id="3" name="Content Placeholder 2">
            <a:extLst>
              <a:ext uri="{FF2B5EF4-FFF2-40B4-BE49-F238E27FC236}">
                <a16:creationId xmlns:a16="http://schemas.microsoft.com/office/drawing/2014/main" id="{E1C67530-E6BF-3D30-C2A6-8053A565BB2F}"/>
              </a:ext>
            </a:extLst>
          </p:cNvPr>
          <p:cNvSpPr>
            <a:spLocks noGrp="1"/>
          </p:cNvSpPr>
          <p:nvPr>
            <p:ph idx="1"/>
          </p:nvPr>
        </p:nvSpPr>
        <p:spPr>
          <a:xfrm>
            <a:off x="430920" y="641614"/>
            <a:ext cx="8320695" cy="4046252"/>
          </a:xfrm>
        </p:spPr>
        <p:txBody>
          <a:bodyPr/>
          <a:lstStyle/>
          <a:p>
            <a:r>
              <a:rPr lang="en-US" sz="1500" dirty="0"/>
              <a:t>Certain anomalies in PS temperature maps (e.g., stuck mixing valve) can be detected with 100% precision and zero false positive rate.</a:t>
            </a:r>
          </a:p>
          <a:p>
            <a:r>
              <a:rPr lang="en-US" sz="1500" dirty="0">
                <a:latin typeface="Arial" panose="020B0604020202020204" pitchFamily="34" charset="0"/>
              </a:rPr>
              <a:t>Autoencoders may be able to detect anomalies invisible to less sophisticated algorithms. The temperature anomaly in S16B:S2 was only detected due to its unusual behavior in time. The value of the temperature was not too high.</a:t>
            </a:r>
          </a:p>
          <a:p>
            <a:r>
              <a:rPr lang="en-US" sz="1500" dirty="0">
                <a:latin typeface="Arial" panose="020B0604020202020204" pitchFamily="34" charset="0"/>
              </a:rPr>
              <a:t>We made progress in anomaly detection in the PS Current Noise Monitor data. However, only up to 20% of trips were successfully predicted, the false positive rate was not insignificant. Still, anomalies were up to 500 times more likely in the data leading to a trip, than in the normal-operation data.</a:t>
            </a:r>
          </a:p>
          <a:p>
            <a:r>
              <a:rPr lang="en-US" sz="1500" dirty="0">
                <a:latin typeface="Arial" panose="020B0604020202020204" pitchFamily="34" charset="0"/>
              </a:rPr>
              <a:t>Jonathan Edelen and </a:t>
            </a:r>
            <a:r>
              <a:rPr lang="en-US" sz="1500" dirty="0" err="1">
                <a:latin typeface="Arial" panose="020B0604020202020204" pitchFamily="34" charset="0"/>
              </a:rPr>
              <a:t>Ihar</a:t>
            </a:r>
            <a:r>
              <a:rPr lang="en-US" sz="1500" dirty="0">
                <a:latin typeface="Arial" panose="020B0604020202020204" pitchFamily="34" charset="0"/>
              </a:rPr>
              <a:t> </a:t>
            </a:r>
            <a:r>
              <a:rPr lang="en-US" sz="1500" dirty="0" err="1">
                <a:latin typeface="Arial" panose="020B0604020202020204" pitchFamily="34" charset="0"/>
              </a:rPr>
              <a:t>Lobach</a:t>
            </a:r>
            <a:r>
              <a:rPr lang="en-US" sz="1500" dirty="0">
                <a:latin typeface="Arial" panose="020B0604020202020204" pitchFamily="34" charset="0"/>
              </a:rPr>
              <a:t> are working on improving the performance with more advanced algorithms, such as LSTM recurrent neural networks, which will be using all available process variables in one model (PS current, voltage, temperatures).</a:t>
            </a:r>
          </a:p>
          <a:p>
            <a:r>
              <a:rPr lang="en-US" sz="1500" dirty="0">
                <a:latin typeface="Arial" panose="020B0604020202020204" pitchFamily="34" charset="0"/>
              </a:rPr>
              <a:t>In APS-U, we will have PS current data at 22 kHz. We have the freedom to do anything with these data. This will likely further improve performance</a:t>
            </a:r>
          </a:p>
          <a:p>
            <a:r>
              <a:rPr lang="en-US" sz="1500" dirty="0">
                <a:latin typeface="Arial" panose="020B0604020202020204" pitchFamily="34" charset="0"/>
              </a:rPr>
              <a:t>Also, in APS-U, the PSs will have unique labels. In APS, they are labeled by magnet names.</a:t>
            </a:r>
          </a:p>
          <a:p>
            <a:pPr marL="0" indent="0">
              <a:buNone/>
            </a:pPr>
            <a:endParaRPr lang="en-US" sz="1500" dirty="0">
              <a:latin typeface="Arial" panose="020B0604020202020204" pitchFamily="34" charset="0"/>
            </a:endParaRPr>
          </a:p>
        </p:txBody>
      </p:sp>
      <p:sp>
        <p:nvSpPr>
          <p:cNvPr id="5" name="Slide Number Placeholder 4">
            <a:extLst>
              <a:ext uri="{FF2B5EF4-FFF2-40B4-BE49-F238E27FC236}">
                <a16:creationId xmlns:a16="http://schemas.microsoft.com/office/drawing/2014/main" id="{07972670-E7B4-B839-E54A-3D1264E0182C}"/>
              </a:ext>
            </a:extLst>
          </p:cNvPr>
          <p:cNvSpPr>
            <a:spLocks noGrp="1"/>
          </p:cNvSpPr>
          <p:nvPr>
            <p:ph type="sldNum" sz="quarter" idx="4"/>
          </p:nvPr>
        </p:nvSpPr>
        <p:spPr/>
        <p:txBody>
          <a:bodyPr/>
          <a:lstStyle/>
          <a:p>
            <a:pPr defTabSz="685800"/>
            <a:fld id="{AEFAAC5A-9C4F-4278-920D-DF2BAB595749}" type="slidenum">
              <a:rPr lang="en-US">
                <a:latin typeface="Arial"/>
                <a:ea typeface="ＭＳ Ｐゴシック" charset="-128"/>
              </a:rPr>
              <a:pPr defTabSz="685800"/>
              <a:t>17</a:t>
            </a:fld>
            <a:endParaRPr lang="en-US" dirty="0">
              <a:latin typeface="Arial"/>
              <a:ea typeface="ＭＳ Ｐゴシック" charset="-128"/>
            </a:endParaRPr>
          </a:p>
        </p:txBody>
      </p:sp>
    </p:spTree>
    <p:extLst>
      <p:ext uri="{BB962C8B-B14F-4D97-AF65-F5344CB8AC3E}">
        <p14:creationId xmlns:p14="http://schemas.microsoft.com/office/powerpoint/2010/main" val="1674242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endParaRPr lang="en-US" sz="2000" dirty="0">
              <a:solidFill>
                <a:srgbClr val="202122"/>
              </a:solidFill>
              <a:cs typeface="Arial"/>
            </a:endParaRPr>
          </a:p>
          <a:p>
            <a:endParaRPr lang="en-US" dirty="0">
              <a:solidFill>
                <a:srgbClr val="202122"/>
              </a:solidFill>
              <a:cs typeface="Arial"/>
            </a:endParaRPr>
          </a:p>
          <a:p>
            <a:r>
              <a:rPr lang="en-US" sz="2000" dirty="0">
                <a:solidFill>
                  <a:schemeClr val="tx1">
                    <a:lumMod val="40000"/>
                    <a:lumOff val="60000"/>
                  </a:schemeClr>
                </a:solidFill>
                <a:cs typeface="Arial"/>
              </a:rPr>
              <a:t>Data logging and analytics</a:t>
            </a:r>
          </a:p>
          <a:p>
            <a:endParaRPr lang="en-US" sz="2000" dirty="0">
              <a:solidFill>
                <a:schemeClr val="tx1">
                  <a:lumMod val="40000"/>
                  <a:lumOff val="60000"/>
                </a:schemeClr>
              </a:solidFill>
              <a:cs typeface="Arial"/>
            </a:endParaRPr>
          </a:p>
          <a:p>
            <a:r>
              <a:rPr lang="en-US" sz="2000" dirty="0">
                <a:solidFill>
                  <a:schemeClr val="bg1">
                    <a:lumMod val="75000"/>
                  </a:schemeClr>
                </a:solidFill>
                <a:cs typeface="Arial"/>
              </a:rPr>
              <a:t>Anomaly detection/prediction (I. </a:t>
            </a:r>
            <a:r>
              <a:rPr lang="en-US" sz="2000" dirty="0" err="1">
                <a:solidFill>
                  <a:schemeClr val="bg1">
                    <a:lumMod val="75000"/>
                  </a:schemeClr>
                </a:solidFill>
                <a:cs typeface="Arial"/>
              </a:rPr>
              <a:t>Lobach</a:t>
            </a:r>
            <a:r>
              <a:rPr lang="en-US" sz="2000" dirty="0">
                <a:solidFill>
                  <a:schemeClr val="bg1">
                    <a:lumMod val="75000"/>
                  </a:schemeClr>
                </a:solidFill>
                <a:cs typeface="Arial"/>
              </a:rPr>
              <a:t>)</a:t>
            </a:r>
          </a:p>
          <a:p>
            <a:endParaRPr lang="en-US" sz="2000" dirty="0">
              <a:solidFill>
                <a:srgbClr val="202122"/>
              </a:solidFill>
              <a:cs typeface="Arial"/>
            </a:endParaRPr>
          </a:p>
          <a:p>
            <a:r>
              <a:rPr lang="en-US" sz="2000" b="1" dirty="0">
                <a:solidFill>
                  <a:srgbClr val="202122"/>
                </a:solidFill>
                <a:cs typeface="Arial"/>
              </a:rPr>
              <a:t>Adaptive optimization</a:t>
            </a:r>
          </a:p>
          <a:p>
            <a:pPr marL="0" indent="0">
              <a:buNone/>
            </a:pPr>
            <a:endParaRPr lang="en-US" sz="1600" b="1" dirty="0">
              <a:solidFill>
                <a:srgbClr val="202122"/>
              </a:solidFill>
              <a:cs typeface="Arial"/>
            </a:endParaRPr>
          </a:p>
          <a:p>
            <a:pPr lvl="1">
              <a:spcBef>
                <a:spcPts val="600"/>
              </a:spcBef>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OUTLINE</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18</a:t>
            </a:fld>
            <a:endParaRPr lang="en-US"/>
          </a:p>
        </p:txBody>
      </p:sp>
    </p:spTree>
    <p:extLst>
      <p:ext uri="{BB962C8B-B14F-4D97-AF65-F5344CB8AC3E}">
        <p14:creationId xmlns:p14="http://schemas.microsoft.com/office/powerpoint/2010/main" val="2977426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ACCELERATOR OPTIMIZATION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Many approaches with various tradeoffs</a:t>
            </a: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19</a:t>
            </a:fld>
            <a:endParaRPr lang="en-US"/>
          </a:p>
        </p:txBody>
      </p:sp>
      <p:sp>
        <p:nvSpPr>
          <p:cNvPr id="4" name="Arrow: Left-Right 3">
            <a:extLst>
              <a:ext uri="{FF2B5EF4-FFF2-40B4-BE49-F238E27FC236}">
                <a16:creationId xmlns:a16="http://schemas.microsoft.com/office/drawing/2014/main" id="{45B70B23-AB53-4112-B646-BE84AA5A252E}"/>
              </a:ext>
            </a:extLst>
          </p:cNvPr>
          <p:cNvSpPr/>
          <p:nvPr/>
        </p:nvSpPr>
        <p:spPr>
          <a:xfrm>
            <a:off x="612969" y="1283746"/>
            <a:ext cx="8073830" cy="369333"/>
          </a:xfrm>
          <a:prstGeom prst="lef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B47154F-78AE-4362-AFDB-93977B687B14}"/>
              </a:ext>
            </a:extLst>
          </p:cNvPr>
          <p:cNvSpPr/>
          <p:nvPr/>
        </p:nvSpPr>
        <p:spPr>
          <a:xfrm>
            <a:off x="1948558" y="1734036"/>
            <a:ext cx="1516173" cy="653143"/>
          </a:xfrm>
          <a:prstGeom prst="roundRect">
            <a:avLst/>
          </a:prstGeom>
          <a:solidFill>
            <a:schemeClr val="bg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50000"/>
                  </a:schemeClr>
                </a:solidFill>
              </a:rPr>
              <a:t>Classic</a:t>
            </a:r>
            <a:br>
              <a:rPr lang="en-US" sz="1600" dirty="0">
                <a:solidFill>
                  <a:schemeClr val="tx1">
                    <a:lumMod val="50000"/>
                  </a:schemeClr>
                </a:solidFill>
              </a:rPr>
            </a:br>
            <a:r>
              <a:rPr lang="en-US" sz="1600" dirty="0">
                <a:solidFill>
                  <a:schemeClr val="tx1">
                    <a:lumMod val="50000"/>
                  </a:schemeClr>
                </a:solidFill>
              </a:rPr>
              <a:t>methods</a:t>
            </a:r>
          </a:p>
        </p:txBody>
      </p:sp>
      <p:sp>
        <p:nvSpPr>
          <p:cNvPr id="7" name="Rectangle: Rounded Corners 6">
            <a:extLst>
              <a:ext uri="{FF2B5EF4-FFF2-40B4-BE49-F238E27FC236}">
                <a16:creationId xmlns:a16="http://schemas.microsoft.com/office/drawing/2014/main" id="{5DECC115-AE82-4E6A-943E-AA9481A2DB4F}"/>
              </a:ext>
            </a:extLst>
          </p:cNvPr>
          <p:cNvSpPr/>
          <p:nvPr/>
        </p:nvSpPr>
        <p:spPr>
          <a:xfrm>
            <a:off x="3642954" y="1734036"/>
            <a:ext cx="5187148" cy="653143"/>
          </a:xfrm>
          <a:prstGeom prst="roundRect">
            <a:avLst/>
          </a:prstGeom>
          <a:solidFill>
            <a:schemeClr val="accent5">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8" name="Rectangle: Rounded Corners 7">
            <a:extLst>
              <a:ext uri="{FF2B5EF4-FFF2-40B4-BE49-F238E27FC236}">
                <a16:creationId xmlns:a16="http://schemas.microsoft.com/office/drawing/2014/main" id="{D1ED211D-69C7-41D7-B478-1DF5F3682190}"/>
              </a:ext>
            </a:extLst>
          </p:cNvPr>
          <p:cNvSpPr/>
          <p:nvPr/>
        </p:nvSpPr>
        <p:spPr>
          <a:xfrm>
            <a:off x="5163265" y="1768414"/>
            <a:ext cx="3573069" cy="584391"/>
          </a:xfrm>
          <a:prstGeom prst="roundRect">
            <a:avLst/>
          </a:prstGeom>
          <a:solidFill>
            <a:schemeClr val="tx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10" name="TextBox 9">
            <a:extLst>
              <a:ext uri="{FF2B5EF4-FFF2-40B4-BE49-F238E27FC236}">
                <a16:creationId xmlns:a16="http://schemas.microsoft.com/office/drawing/2014/main" id="{AC37C48A-8B6D-4D34-9360-6B3CB5BFE1AC}"/>
              </a:ext>
            </a:extLst>
          </p:cNvPr>
          <p:cNvSpPr txBox="1"/>
          <p:nvPr/>
        </p:nvSpPr>
        <p:spPr>
          <a:xfrm>
            <a:off x="3688020" y="1771216"/>
            <a:ext cx="1220206" cy="584775"/>
          </a:xfrm>
          <a:prstGeom prst="rect">
            <a:avLst/>
          </a:prstGeom>
          <a:noFill/>
        </p:spPr>
        <p:txBody>
          <a:bodyPr wrap="none" rtlCol="0">
            <a:spAutoFit/>
          </a:bodyPr>
          <a:lstStyle/>
          <a:p>
            <a:pPr algn="ctr"/>
            <a:r>
              <a:rPr lang="en-US" sz="1600" dirty="0"/>
              <a:t>Artificial</a:t>
            </a:r>
            <a:br>
              <a:rPr lang="en-US" sz="1600" dirty="0"/>
            </a:br>
            <a:r>
              <a:rPr lang="en-US" sz="1600" dirty="0"/>
              <a:t>Intelligence</a:t>
            </a:r>
          </a:p>
        </p:txBody>
      </p:sp>
      <p:sp>
        <p:nvSpPr>
          <p:cNvPr id="11" name="Rectangle: Rounded Corners 10">
            <a:extLst>
              <a:ext uri="{FF2B5EF4-FFF2-40B4-BE49-F238E27FC236}">
                <a16:creationId xmlns:a16="http://schemas.microsoft.com/office/drawing/2014/main" id="{569D1007-5D1F-46FE-8C47-A9A31071F6B8}"/>
              </a:ext>
            </a:extLst>
          </p:cNvPr>
          <p:cNvSpPr/>
          <p:nvPr/>
        </p:nvSpPr>
        <p:spPr>
          <a:xfrm>
            <a:off x="453025" y="1734037"/>
            <a:ext cx="1263036" cy="653143"/>
          </a:xfrm>
          <a:prstGeom prst="round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50000"/>
                  </a:schemeClr>
                </a:solidFill>
              </a:rPr>
              <a:t>Humans</a:t>
            </a:r>
          </a:p>
        </p:txBody>
      </p:sp>
      <p:sp>
        <p:nvSpPr>
          <p:cNvPr id="12" name="TextBox 11">
            <a:extLst>
              <a:ext uri="{FF2B5EF4-FFF2-40B4-BE49-F238E27FC236}">
                <a16:creationId xmlns:a16="http://schemas.microsoft.com/office/drawing/2014/main" id="{6414F72E-87CA-415C-A92D-7C233DB31ED7}"/>
              </a:ext>
            </a:extLst>
          </p:cNvPr>
          <p:cNvSpPr txBox="1"/>
          <p:nvPr/>
        </p:nvSpPr>
        <p:spPr>
          <a:xfrm>
            <a:off x="5430905" y="1794019"/>
            <a:ext cx="880369" cy="523220"/>
          </a:xfrm>
          <a:prstGeom prst="rect">
            <a:avLst/>
          </a:prstGeom>
          <a:noFill/>
        </p:spPr>
        <p:txBody>
          <a:bodyPr wrap="square" rtlCol="0">
            <a:spAutoFit/>
          </a:bodyPr>
          <a:lstStyle/>
          <a:p>
            <a:pPr algn="ctr"/>
            <a:r>
              <a:rPr lang="en-US" sz="1400" dirty="0"/>
              <a:t>Machine</a:t>
            </a:r>
            <a:br>
              <a:rPr lang="en-US" sz="1400" dirty="0"/>
            </a:br>
            <a:r>
              <a:rPr lang="en-US" sz="1400" dirty="0"/>
              <a:t>Learning</a:t>
            </a:r>
          </a:p>
        </p:txBody>
      </p:sp>
      <p:sp>
        <p:nvSpPr>
          <p:cNvPr id="13" name="Rectangle: Rounded Corners 12">
            <a:extLst>
              <a:ext uri="{FF2B5EF4-FFF2-40B4-BE49-F238E27FC236}">
                <a16:creationId xmlns:a16="http://schemas.microsoft.com/office/drawing/2014/main" id="{E806D1F1-8213-44B5-A629-B4DDC9DD6FD4}"/>
              </a:ext>
            </a:extLst>
          </p:cNvPr>
          <p:cNvSpPr/>
          <p:nvPr/>
        </p:nvSpPr>
        <p:spPr>
          <a:xfrm>
            <a:off x="6688915" y="1853715"/>
            <a:ext cx="1997884" cy="391956"/>
          </a:xfrm>
          <a:prstGeom prst="roundRect">
            <a:avLst/>
          </a:prstGeom>
          <a:solidFill>
            <a:schemeClr val="accent4">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14" name="TextBox 13">
            <a:extLst>
              <a:ext uri="{FF2B5EF4-FFF2-40B4-BE49-F238E27FC236}">
                <a16:creationId xmlns:a16="http://schemas.microsoft.com/office/drawing/2014/main" id="{FD78CF86-5451-4ED3-BE02-6C1B4B5CE755}"/>
              </a:ext>
            </a:extLst>
          </p:cNvPr>
          <p:cNvSpPr txBox="1"/>
          <p:nvPr/>
        </p:nvSpPr>
        <p:spPr>
          <a:xfrm>
            <a:off x="7008825" y="1893571"/>
            <a:ext cx="1358064" cy="307777"/>
          </a:xfrm>
          <a:prstGeom prst="rect">
            <a:avLst/>
          </a:prstGeom>
          <a:noFill/>
        </p:spPr>
        <p:txBody>
          <a:bodyPr wrap="none" rtlCol="0">
            <a:spAutoFit/>
          </a:bodyPr>
          <a:lstStyle/>
          <a:p>
            <a:r>
              <a:rPr lang="en-US" sz="1400" dirty="0"/>
              <a:t>Deep Learning</a:t>
            </a:r>
          </a:p>
        </p:txBody>
      </p:sp>
      <p:sp>
        <p:nvSpPr>
          <p:cNvPr id="16" name="TextBox 15">
            <a:extLst>
              <a:ext uri="{FF2B5EF4-FFF2-40B4-BE49-F238E27FC236}">
                <a16:creationId xmlns:a16="http://schemas.microsoft.com/office/drawing/2014/main" id="{7F04FB21-4B48-4837-A9DE-09BF2E791E87}"/>
              </a:ext>
            </a:extLst>
          </p:cNvPr>
          <p:cNvSpPr txBox="1"/>
          <p:nvPr/>
        </p:nvSpPr>
        <p:spPr>
          <a:xfrm>
            <a:off x="1726364" y="2725482"/>
            <a:ext cx="1906291"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dirty="0" err="1"/>
              <a:t>Nelder</a:t>
            </a:r>
            <a:r>
              <a:rPr lang="en-US" sz="1400" dirty="0"/>
              <a:t>-Mead Simplex</a:t>
            </a:r>
            <a:br>
              <a:rPr lang="en-US" sz="1400" dirty="0"/>
            </a:br>
            <a:r>
              <a:rPr lang="en-US" sz="1400" dirty="0"/>
              <a:t>RCDS</a:t>
            </a:r>
            <a:br>
              <a:rPr lang="en-US" sz="1400" dirty="0"/>
            </a:br>
            <a:r>
              <a:rPr lang="en-US" sz="1400" dirty="0"/>
              <a:t>Extremum Seeking</a:t>
            </a:r>
          </a:p>
        </p:txBody>
      </p:sp>
      <p:sp>
        <p:nvSpPr>
          <p:cNvPr id="17" name="TextBox 16">
            <a:extLst>
              <a:ext uri="{FF2B5EF4-FFF2-40B4-BE49-F238E27FC236}">
                <a16:creationId xmlns:a16="http://schemas.microsoft.com/office/drawing/2014/main" id="{65E4FDDB-8FD3-45D4-8379-B25EA7E21D0E}"/>
              </a:ext>
            </a:extLst>
          </p:cNvPr>
          <p:cNvSpPr txBox="1"/>
          <p:nvPr/>
        </p:nvSpPr>
        <p:spPr>
          <a:xfrm>
            <a:off x="3701496" y="2781560"/>
            <a:ext cx="1598258"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dirty="0"/>
              <a:t>Genetic Algorithm</a:t>
            </a:r>
            <a:br>
              <a:rPr lang="en-US" sz="1400" dirty="0"/>
            </a:br>
            <a:r>
              <a:rPr lang="en-US" sz="1400" dirty="0"/>
              <a:t>Particle Swarm</a:t>
            </a:r>
          </a:p>
        </p:txBody>
      </p:sp>
      <p:sp>
        <p:nvSpPr>
          <p:cNvPr id="18" name="TextBox 17">
            <a:extLst>
              <a:ext uri="{FF2B5EF4-FFF2-40B4-BE49-F238E27FC236}">
                <a16:creationId xmlns:a16="http://schemas.microsoft.com/office/drawing/2014/main" id="{90B01510-5D46-482F-B6A4-671EB824BDA1}"/>
              </a:ext>
            </a:extLst>
          </p:cNvPr>
          <p:cNvSpPr txBox="1"/>
          <p:nvPr/>
        </p:nvSpPr>
        <p:spPr>
          <a:xfrm>
            <a:off x="5381058" y="2781560"/>
            <a:ext cx="118013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dirty="0"/>
              <a:t>Bayesian</a:t>
            </a:r>
            <a:br>
              <a:rPr lang="en-US" sz="1400" dirty="0"/>
            </a:br>
            <a:r>
              <a:rPr lang="en-US" sz="1400" dirty="0"/>
              <a:t>Optimization</a:t>
            </a:r>
          </a:p>
        </p:txBody>
      </p:sp>
      <p:sp>
        <p:nvSpPr>
          <p:cNvPr id="19" name="TextBox 18">
            <a:extLst>
              <a:ext uri="{FF2B5EF4-FFF2-40B4-BE49-F238E27FC236}">
                <a16:creationId xmlns:a16="http://schemas.microsoft.com/office/drawing/2014/main" id="{626B57EF-63DB-4B88-A6BC-7843130E0E34}"/>
              </a:ext>
            </a:extLst>
          </p:cNvPr>
          <p:cNvSpPr txBox="1"/>
          <p:nvPr/>
        </p:nvSpPr>
        <p:spPr>
          <a:xfrm>
            <a:off x="6642492" y="2781560"/>
            <a:ext cx="209384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dirty="0"/>
              <a:t>Reinforcement Learning</a:t>
            </a:r>
            <a:br>
              <a:rPr lang="en-US" sz="1400" dirty="0"/>
            </a:br>
            <a:r>
              <a:rPr lang="en-US" sz="1400" dirty="0"/>
              <a:t>Deep Kernel Learning</a:t>
            </a:r>
          </a:p>
        </p:txBody>
      </p:sp>
      <p:sp>
        <p:nvSpPr>
          <p:cNvPr id="20" name="Arrow: Up 19">
            <a:extLst>
              <a:ext uri="{FF2B5EF4-FFF2-40B4-BE49-F238E27FC236}">
                <a16:creationId xmlns:a16="http://schemas.microsoft.com/office/drawing/2014/main" id="{59470452-9F38-4B0B-B919-C2125B597C25}"/>
              </a:ext>
            </a:extLst>
          </p:cNvPr>
          <p:cNvSpPr/>
          <p:nvPr/>
        </p:nvSpPr>
        <p:spPr>
          <a:xfrm>
            <a:off x="6155529" y="3463616"/>
            <a:ext cx="322491" cy="613009"/>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290791E-6E9F-4D50-8E92-BDE4F9B60DB4}"/>
              </a:ext>
            </a:extLst>
          </p:cNvPr>
          <p:cNvSpPr txBox="1"/>
          <p:nvPr/>
        </p:nvSpPr>
        <p:spPr>
          <a:xfrm>
            <a:off x="5619507" y="4110999"/>
            <a:ext cx="1330364" cy="369332"/>
          </a:xfrm>
          <a:prstGeom prst="rect">
            <a:avLst/>
          </a:prstGeom>
          <a:noFill/>
        </p:spPr>
        <p:txBody>
          <a:bodyPr wrap="none" rtlCol="0">
            <a:spAutoFit/>
          </a:bodyPr>
          <a:lstStyle/>
          <a:p>
            <a:r>
              <a:rPr lang="en-US" dirty="0"/>
              <a:t>THIS TALK</a:t>
            </a:r>
          </a:p>
        </p:txBody>
      </p:sp>
      <p:sp>
        <p:nvSpPr>
          <p:cNvPr id="22" name="Arrow: Up 21">
            <a:extLst>
              <a:ext uri="{FF2B5EF4-FFF2-40B4-BE49-F238E27FC236}">
                <a16:creationId xmlns:a16="http://schemas.microsoft.com/office/drawing/2014/main" id="{61A0B7C2-53C5-43AC-B42B-FA8136CC32B7}"/>
              </a:ext>
            </a:extLst>
          </p:cNvPr>
          <p:cNvSpPr/>
          <p:nvPr/>
        </p:nvSpPr>
        <p:spPr>
          <a:xfrm>
            <a:off x="4297254" y="3365649"/>
            <a:ext cx="322491" cy="613009"/>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E9EF7BE-A355-40C4-BBB8-C38B24D691CE}"/>
              </a:ext>
            </a:extLst>
          </p:cNvPr>
          <p:cNvSpPr txBox="1"/>
          <p:nvPr/>
        </p:nvSpPr>
        <p:spPr>
          <a:xfrm>
            <a:off x="3997923" y="3953292"/>
            <a:ext cx="1005403" cy="369332"/>
          </a:xfrm>
          <a:prstGeom prst="rect">
            <a:avLst/>
          </a:prstGeom>
          <a:noFill/>
        </p:spPr>
        <p:txBody>
          <a:bodyPr wrap="none" rtlCol="0">
            <a:spAutoFit/>
          </a:bodyPr>
          <a:lstStyle/>
          <a:p>
            <a:r>
              <a:rPr lang="en-US" dirty="0"/>
              <a:t>EXISTS</a:t>
            </a:r>
          </a:p>
        </p:txBody>
      </p:sp>
      <p:sp>
        <p:nvSpPr>
          <p:cNvPr id="24" name="Arrow: Up 23">
            <a:extLst>
              <a:ext uri="{FF2B5EF4-FFF2-40B4-BE49-F238E27FC236}">
                <a16:creationId xmlns:a16="http://schemas.microsoft.com/office/drawing/2014/main" id="{D27152FB-57C1-4539-AA66-D8A462DF562E}"/>
              </a:ext>
            </a:extLst>
          </p:cNvPr>
          <p:cNvSpPr/>
          <p:nvPr/>
        </p:nvSpPr>
        <p:spPr>
          <a:xfrm>
            <a:off x="2493460" y="3549076"/>
            <a:ext cx="322491" cy="613009"/>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4B24E88-EA27-4E3C-93B0-507487CEFBCE}"/>
              </a:ext>
            </a:extLst>
          </p:cNvPr>
          <p:cNvSpPr txBox="1"/>
          <p:nvPr/>
        </p:nvSpPr>
        <p:spPr>
          <a:xfrm>
            <a:off x="2194129" y="4136719"/>
            <a:ext cx="1005403" cy="369332"/>
          </a:xfrm>
          <a:prstGeom prst="rect">
            <a:avLst/>
          </a:prstGeom>
          <a:noFill/>
        </p:spPr>
        <p:txBody>
          <a:bodyPr wrap="none" rtlCol="0">
            <a:spAutoFit/>
          </a:bodyPr>
          <a:lstStyle/>
          <a:p>
            <a:r>
              <a:rPr lang="en-US" dirty="0"/>
              <a:t>EXISTS</a:t>
            </a:r>
          </a:p>
        </p:txBody>
      </p:sp>
      <p:sp>
        <p:nvSpPr>
          <p:cNvPr id="26" name="Arrow: Up 25">
            <a:extLst>
              <a:ext uri="{FF2B5EF4-FFF2-40B4-BE49-F238E27FC236}">
                <a16:creationId xmlns:a16="http://schemas.microsoft.com/office/drawing/2014/main" id="{31368B22-6F89-4E39-A738-121B9CA24508}"/>
              </a:ext>
            </a:extLst>
          </p:cNvPr>
          <p:cNvSpPr/>
          <p:nvPr/>
        </p:nvSpPr>
        <p:spPr>
          <a:xfrm>
            <a:off x="950776" y="3555018"/>
            <a:ext cx="322491" cy="613009"/>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02151F-099E-45A0-8621-18CB5FCAD2F5}"/>
              </a:ext>
            </a:extLst>
          </p:cNvPr>
          <p:cNvSpPr txBox="1"/>
          <p:nvPr/>
        </p:nvSpPr>
        <p:spPr>
          <a:xfrm>
            <a:off x="651445" y="4142661"/>
            <a:ext cx="1005403" cy="369332"/>
          </a:xfrm>
          <a:prstGeom prst="rect">
            <a:avLst/>
          </a:prstGeom>
          <a:noFill/>
        </p:spPr>
        <p:txBody>
          <a:bodyPr wrap="none" rtlCol="0">
            <a:spAutoFit/>
          </a:bodyPr>
          <a:lstStyle/>
          <a:p>
            <a:r>
              <a:rPr lang="en-US" dirty="0"/>
              <a:t>EXISTS</a:t>
            </a:r>
          </a:p>
        </p:txBody>
      </p:sp>
      <p:sp>
        <p:nvSpPr>
          <p:cNvPr id="28" name="TextBox 27">
            <a:extLst>
              <a:ext uri="{FF2B5EF4-FFF2-40B4-BE49-F238E27FC236}">
                <a16:creationId xmlns:a16="http://schemas.microsoft.com/office/drawing/2014/main" id="{3FAA3539-2204-4F50-AFB1-41AEF8F705DE}"/>
              </a:ext>
            </a:extLst>
          </p:cNvPr>
          <p:cNvSpPr txBox="1"/>
          <p:nvPr/>
        </p:nvSpPr>
        <p:spPr>
          <a:xfrm>
            <a:off x="521488" y="2720284"/>
            <a:ext cx="111963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Scientists</a:t>
            </a:r>
          </a:p>
          <a:p>
            <a:pPr algn="ctr"/>
            <a:r>
              <a:rPr lang="en-US" sz="1400" dirty="0"/>
              <a:t>Engineers</a:t>
            </a:r>
          </a:p>
          <a:p>
            <a:pPr algn="ctr"/>
            <a:r>
              <a:rPr lang="en-US" sz="1400" dirty="0"/>
              <a:t>Operators</a:t>
            </a:r>
          </a:p>
        </p:txBody>
      </p:sp>
    </p:spTree>
    <p:extLst>
      <p:ext uri="{BB962C8B-B14F-4D97-AF65-F5344CB8AC3E}">
        <p14:creationId xmlns:p14="http://schemas.microsoft.com/office/powerpoint/2010/main" val="2887529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APS</a:t>
            </a:r>
            <a:endParaRPr lang="en-US" dirty="0"/>
          </a:p>
        </p:txBody>
      </p:sp>
      <p:sp>
        <p:nvSpPr>
          <p:cNvPr id="3" name="Content Placeholder 2"/>
          <p:cNvSpPr>
            <a:spLocks noGrp="1"/>
          </p:cNvSpPr>
          <p:nvPr>
            <p:ph idx="1"/>
          </p:nvPr>
        </p:nvSpPr>
        <p:spPr>
          <a:xfrm>
            <a:off x="457201" y="847834"/>
            <a:ext cx="8372901" cy="4007447"/>
          </a:xfrm>
        </p:spPr>
        <p:txBody>
          <a:bodyPr vert="horz" lIns="0" tIns="0" rIns="0" bIns="45720" rtlCol="0" anchor="t">
            <a:noAutofit/>
          </a:bodyPr>
          <a:lstStyle/>
          <a:p>
            <a:pPr marL="0" indent="0">
              <a:buNone/>
            </a:pPr>
            <a:r>
              <a:rPr lang="en-US" sz="1600" dirty="0">
                <a:solidFill>
                  <a:srgbClr val="202122"/>
                </a:solidFill>
                <a:cs typeface="Arial"/>
              </a:rPr>
              <a:t>APS is undergoing a major upgrade (APS-U)</a:t>
            </a:r>
          </a:p>
          <a:p>
            <a:pPr lvl="1">
              <a:spcBef>
                <a:spcPts val="600"/>
              </a:spcBef>
            </a:pPr>
            <a:r>
              <a:rPr lang="en-US" sz="1400" dirty="0">
                <a:solidFill>
                  <a:srgbClr val="202122"/>
                </a:solidFill>
                <a:cs typeface="Arial"/>
              </a:rPr>
              <a:t>New storage ring</a:t>
            </a:r>
          </a:p>
          <a:p>
            <a:pPr lvl="1">
              <a:spcBef>
                <a:spcPts val="600"/>
              </a:spcBef>
            </a:pPr>
            <a:r>
              <a:rPr lang="en-US" sz="1400" dirty="0">
                <a:solidFill>
                  <a:srgbClr val="202122"/>
                </a:solidFill>
                <a:cs typeface="Arial"/>
              </a:rPr>
              <a:t>Refurbishment of injector complex</a:t>
            </a:r>
          </a:p>
          <a:p>
            <a:pPr lvl="1">
              <a:spcBef>
                <a:spcPts val="600"/>
              </a:spcBef>
            </a:pPr>
            <a:r>
              <a:rPr lang="en-US" sz="1400" dirty="0">
                <a:solidFill>
                  <a:srgbClr val="202122"/>
                </a:solidFill>
                <a:cs typeface="Arial"/>
              </a:rPr>
              <a:t>More beamlines</a:t>
            </a:r>
          </a:p>
          <a:p>
            <a:pPr lvl="1">
              <a:spcBef>
                <a:spcPts val="600"/>
              </a:spcBef>
            </a:pPr>
            <a:endParaRPr lang="en-US" sz="1400" dirty="0">
              <a:solidFill>
                <a:srgbClr val="202122"/>
              </a:solidFill>
              <a:cs typeface="Arial"/>
            </a:endParaRPr>
          </a:p>
          <a:p>
            <a:pPr marL="0" indent="0">
              <a:buNone/>
            </a:pPr>
            <a:r>
              <a:rPr lang="en-US" sz="1600" dirty="0">
                <a:solidFill>
                  <a:srgbClr val="202122"/>
                </a:solidFill>
                <a:cs typeface="Arial"/>
              </a:rPr>
              <a:t>Shutdown April 2023, user operation April 2024</a:t>
            </a:r>
          </a:p>
          <a:p>
            <a:pPr lvl="1">
              <a:spcBef>
                <a:spcPts val="600"/>
              </a:spcBef>
            </a:pPr>
            <a:r>
              <a:rPr lang="en-US" sz="1400" b="1" dirty="0">
                <a:solidFill>
                  <a:srgbClr val="202122"/>
                </a:solidFill>
                <a:cs typeface="Arial"/>
              </a:rPr>
              <a:t>Only 3 months </a:t>
            </a:r>
            <a:r>
              <a:rPr lang="en-US" sz="1400" dirty="0">
                <a:solidFill>
                  <a:srgbClr val="202122"/>
                </a:solidFill>
                <a:cs typeface="Arial"/>
              </a:rPr>
              <a:t>of 24x7 beam commissioning</a:t>
            </a:r>
          </a:p>
          <a:p>
            <a:pPr marL="284162" lvl="1" indent="0">
              <a:spcBef>
                <a:spcPts val="600"/>
              </a:spcBef>
              <a:buNone/>
            </a:pPr>
            <a:endParaRPr lang="en-US" sz="1400" dirty="0">
              <a:solidFill>
                <a:srgbClr val="202122"/>
              </a:solidFill>
              <a:cs typeface="Arial"/>
            </a:endParaRPr>
          </a:p>
          <a:p>
            <a:pPr marL="0" indent="0">
              <a:buNone/>
            </a:pPr>
            <a:r>
              <a:rPr lang="en-US" sz="1600" dirty="0">
                <a:solidFill>
                  <a:srgbClr val="202122"/>
                </a:solidFill>
                <a:cs typeface="Arial"/>
              </a:rPr>
              <a:t>New opportunities and new challenges</a:t>
            </a:r>
          </a:p>
          <a:p>
            <a:pPr lvl="1">
              <a:spcBef>
                <a:spcPts val="600"/>
              </a:spcBef>
            </a:pPr>
            <a:r>
              <a:rPr lang="en-US" sz="1400" dirty="0">
                <a:solidFill>
                  <a:srgbClr val="202122"/>
                </a:solidFill>
                <a:cs typeface="Arial"/>
              </a:rPr>
              <a:t>More challenging physics</a:t>
            </a:r>
          </a:p>
          <a:p>
            <a:pPr lvl="1">
              <a:spcBef>
                <a:spcPts val="600"/>
              </a:spcBef>
            </a:pPr>
            <a:r>
              <a:rPr lang="en-US" sz="1400" dirty="0">
                <a:solidFill>
                  <a:srgbClr val="202122"/>
                </a:solidFill>
                <a:cs typeface="Arial"/>
              </a:rPr>
              <a:t>New diagnostics and increased data rates</a:t>
            </a:r>
          </a:p>
          <a:p>
            <a:pPr lvl="1">
              <a:spcBef>
                <a:spcPts val="600"/>
              </a:spcBef>
            </a:pPr>
            <a:r>
              <a:rPr lang="en-US" sz="1400" dirty="0">
                <a:solidFill>
                  <a:srgbClr val="202122"/>
                </a:solidFill>
                <a:cs typeface="Arial"/>
              </a:rPr>
              <a:t>A chance to demonstrate ML tools at a critical moment</a:t>
            </a: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a:t>
            </a:fld>
            <a:endParaRPr lang="en-US"/>
          </a:p>
        </p:txBody>
      </p:sp>
      <p:pic>
        <p:nvPicPr>
          <p:cNvPr id="1026" name="Picture 2" descr="APS-U Beamline Map">
            <a:extLst>
              <a:ext uri="{FF2B5EF4-FFF2-40B4-BE49-F238E27FC236}">
                <a16:creationId xmlns:a16="http://schemas.microsoft.com/office/drawing/2014/main" id="{A5228ADA-C573-4968-A131-910207FCC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87" y="2038228"/>
            <a:ext cx="3714674" cy="2806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illustration shows the original APS storage ring next to the upgraded multi-bend achromat lattice under construction for the upgraded APS. (Image by Argonne National Laboratory.) ">
            <a:extLst>
              <a:ext uri="{FF2B5EF4-FFF2-40B4-BE49-F238E27FC236}">
                <a16:creationId xmlns:a16="http://schemas.microsoft.com/office/drawing/2014/main" id="{902E725C-67F9-4C9F-83F4-5035FB4C0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104" y="198150"/>
            <a:ext cx="4210639" cy="176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4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A143F6A-3DBC-4862-9BD7-58240A943198}"/>
              </a:ext>
            </a:extLst>
          </p:cNvPr>
          <p:cNvSpPr/>
          <p:nvPr/>
        </p:nvSpPr>
        <p:spPr>
          <a:xfrm>
            <a:off x="5001717" y="3367813"/>
            <a:ext cx="2894487" cy="1141699"/>
          </a:xfrm>
          <a:prstGeom prst="roundRect">
            <a:avLst/>
          </a:prstGeom>
          <a:noFill/>
          <a:ln w="571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358379"/>
            <a:ext cx="8372901" cy="303890"/>
          </a:xfrm>
        </p:spPr>
        <p:txBody>
          <a:bodyPr/>
          <a:lstStyle/>
          <a:p>
            <a:r>
              <a:rPr lang="en-US" sz="2000" dirty="0">
                <a:cs typeface="Arial"/>
              </a:rPr>
              <a:t>BAYESIAN OPTIMIZATION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20</a:t>
            </a:fld>
            <a:endParaRPr lang="en-US"/>
          </a:p>
        </p:txBody>
      </p:sp>
      <p:sp>
        <p:nvSpPr>
          <p:cNvPr id="4" name="Isosceles Triangle 3">
            <a:extLst>
              <a:ext uri="{FF2B5EF4-FFF2-40B4-BE49-F238E27FC236}">
                <a16:creationId xmlns:a16="http://schemas.microsoft.com/office/drawing/2014/main" id="{5E33C019-ADC3-4EC1-8396-B24228C203B5}"/>
              </a:ext>
            </a:extLst>
          </p:cNvPr>
          <p:cNvSpPr/>
          <p:nvPr/>
        </p:nvSpPr>
        <p:spPr>
          <a:xfrm rot="5400000">
            <a:off x="1247457" y="746423"/>
            <a:ext cx="883459" cy="1505666"/>
          </a:xfrm>
          <a:prstGeom prst="triangle">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92BAB15-DA4B-49A7-A4EB-85AD9259DBDA}"/>
              </a:ext>
            </a:extLst>
          </p:cNvPr>
          <p:cNvCxnSpPr>
            <a:cxnSpLocks/>
          </p:cNvCxnSpPr>
          <p:nvPr/>
        </p:nvCxnSpPr>
        <p:spPr>
          <a:xfrm>
            <a:off x="2837734" y="1526292"/>
            <a:ext cx="3899950" cy="0"/>
          </a:xfrm>
          <a:prstGeom prst="straightConnector1">
            <a:avLst/>
          </a:prstGeom>
          <a:ln w="57150">
            <a:solidFill>
              <a:srgbClr val="2E2E2E"/>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29C5090-E9C5-45BF-AEA4-6CF9ACD55162}"/>
              </a:ext>
            </a:extLst>
          </p:cNvPr>
          <p:cNvSpPr/>
          <p:nvPr/>
        </p:nvSpPr>
        <p:spPr>
          <a:xfrm>
            <a:off x="6989808" y="847835"/>
            <a:ext cx="1588169" cy="1372469"/>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MACHINE</a:t>
            </a:r>
            <a:br>
              <a:rPr lang="en-US" dirty="0">
                <a:solidFill>
                  <a:schemeClr val="bg1"/>
                </a:solidFill>
              </a:rPr>
            </a:br>
            <a:r>
              <a:rPr lang="en-US" dirty="0">
                <a:solidFill>
                  <a:schemeClr val="bg1"/>
                </a:solidFill>
              </a:rPr>
              <a:t>BLACK</a:t>
            </a:r>
            <a:br>
              <a:rPr lang="en-US" dirty="0">
                <a:solidFill>
                  <a:schemeClr val="bg1"/>
                </a:solidFill>
              </a:rPr>
            </a:br>
            <a:r>
              <a:rPr lang="en-US" dirty="0">
                <a:solidFill>
                  <a:schemeClr val="bg1"/>
                </a:solidFill>
              </a:rPr>
              <a:t>BOX</a:t>
            </a:r>
          </a:p>
        </p:txBody>
      </p:sp>
      <p:cxnSp>
        <p:nvCxnSpPr>
          <p:cNvPr id="18" name="Straight Arrow Connector 17">
            <a:extLst>
              <a:ext uri="{FF2B5EF4-FFF2-40B4-BE49-F238E27FC236}">
                <a16:creationId xmlns:a16="http://schemas.microsoft.com/office/drawing/2014/main" id="{D2E5894F-6E1E-481B-B331-0E26C5436A4F}"/>
              </a:ext>
            </a:extLst>
          </p:cNvPr>
          <p:cNvCxnSpPr>
            <a:cxnSpLocks/>
          </p:cNvCxnSpPr>
          <p:nvPr/>
        </p:nvCxnSpPr>
        <p:spPr>
          <a:xfrm flipH="1">
            <a:off x="7345854" y="2803425"/>
            <a:ext cx="306787" cy="482915"/>
          </a:xfrm>
          <a:prstGeom prst="straightConnector1">
            <a:avLst/>
          </a:prstGeom>
          <a:ln w="57150">
            <a:solidFill>
              <a:srgbClr val="2E2E2E"/>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C2DC48A-59CA-45B9-A109-12FD522533A0}"/>
              </a:ext>
            </a:extLst>
          </p:cNvPr>
          <p:cNvPicPr>
            <a:picLocks noChangeAspect="1"/>
          </p:cNvPicPr>
          <p:nvPr/>
        </p:nvPicPr>
        <p:blipFill>
          <a:blip r:embed="rId3"/>
          <a:stretch>
            <a:fillRect/>
          </a:stretch>
        </p:blipFill>
        <p:spPr>
          <a:xfrm>
            <a:off x="5402385" y="3400046"/>
            <a:ext cx="2152405" cy="403922"/>
          </a:xfrm>
          <a:prstGeom prst="rect">
            <a:avLst/>
          </a:prstGeom>
        </p:spPr>
      </p:pic>
      <p:sp>
        <p:nvSpPr>
          <p:cNvPr id="14" name="TextBox 13">
            <a:extLst>
              <a:ext uri="{FF2B5EF4-FFF2-40B4-BE49-F238E27FC236}">
                <a16:creationId xmlns:a16="http://schemas.microsoft.com/office/drawing/2014/main" id="{AB8616C8-991F-442C-8B84-F172BAE4DC83}"/>
              </a:ext>
            </a:extLst>
          </p:cNvPr>
          <p:cNvSpPr txBox="1"/>
          <p:nvPr/>
        </p:nvSpPr>
        <p:spPr>
          <a:xfrm>
            <a:off x="5115882" y="3745618"/>
            <a:ext cx="2725425" cy="646331"/>
          </a:xfrm>
          <a:prstGeom prst="rect">
            <a:avLst/>
          </a:prstGeom>
          <a:noFill/>
        </p:spPr>
        <p:txBody>
          <a:bodyPr wrap="none" rtlCol="0">
            <a:spAutoFit/>
          </a:bodyPr>
          <a:lstStyle/>
          <a:p>
            <a:pPr algn="ctr"/>
            <a:r>
              <a:rPr lang="en-US" cap="small" dirty="0"/>
              <a:t>Gaussian Process (GP)</a:t>
            </a:r>
            <a:br>
              <a:rPr lang="en-US" cap="small" dirty="0"/>
            </a:br>
            <a:r>
              <a:rPr lang="en-US" cap="small" dirty="0"/>
              <a:t> Model</a:t>
            </a:r>
          </a:p>
        </p:txBody>
      </p:sp>
      <p:pic>
        <p:nvPicPr>
          <p:cNvPr id="22" name="Picture 21">
            <a:extLst>
              <a:ext uri="{FF2B5EF4-FFF2-40B4-BE49-F238E27FC236}">
                <a16:creationId xmlns:a16="http://schemas.microsoft.com/office/drawing/2014/main" id="{6FBC9404-BA99-49EA-A61F-0A20B380193F}"/>
              </a:ext>
            </a:extLst>
          </p:cNvPr>
          <p:cNvPicPr>
            <a:picLocks noChangeAspect="1"/>
          </p:cNvPicPr>
          <p:nvPr/>
        </p:nvPicPr>
        <p:blipFill>
          <a:blip r:embed="rId4"/>
          <a:stretch>
            <a:fillRect/>
          </a:stretch>
        </p:blipFill>
        <p:spPr>
          <a:xfrm>
            <a:off x="7057972" y="2237885"/>
            <a:ext cx="1451839" cy="536982"/>
          </a:xfrm>
          <a:prstGeom prst="rect">
            <a:avLst/>
          </a:prstGeom>
        </p:spPr>
      </p:pic>
      <p:cxnSp>
        <p:nvCxnSpPr>
          <p:cNvPr id="25" name="Straight Arrow Connector 24">
            <a:extLst>
              <a:ext uri="{FF2B5EF4-FFF2-40B4-BE49-F238E27FC236}">
                <a16:creationId xmlns:a16="http://schemas.microsoft.com/office/drawing/2014/main" id="{583C67CB-55A9-468B-97E2-CB2DE4A69F37}"/>
              </a:ext>
            </a:extLst>
          </p:cNvPr>
          <p:cNvCxnSpPr>
            <a:cxnSpLocks/>
          </p:cNvCxnSpPr>
          <p:nvPr/>
        </p:nvCxnSpPr>
        <p:spPr>
          <a:xfrm flipH="1">
            <a:off x="3829480" y="4068784"/>
            <a:ext cx="1076376" cy="0"/>
          </a:xfrm>
          <a:prstGeom prst="straightConnector1">
            <a:avLst/>
          </a:prstGeom>
          <a:ln w="57150">
            <a:solidFill>
              <a:srgbClr val="2E2E2E"/>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4EF1E5CE-C5BC-4350-9F70-74DF3E9223FA}"/>
              </a:ext>
            </a:extLst>
          </p:cNvPr>
          <p:cNvSpPr/>
          <p:nvPr/>
        </p:nvSpPr>
        <p:spPr>
          <a:xfrm>
            <a:off x="1196283" y="3395360"/>
            <a:ext cx="2553990" cy="1141699"/>
          </a:xfrm>
          <a:prstGeom prst="roundRect">
            <a:avLst/>
          </a:prstGeom>
          <a:noFill/>
          <a:ln w="571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47A2BA5-5C8E-4048-AC9F-6D72EF7CED36}"/>
              </a:ext>
            </a:extLst>
          </p:cNvPr>
          <p:cNvSpPr txBox="1"/>
          <p:nvPr/>
        </p:nvSpPr>
        <p:spPr>
          <a:xfrm>
            <a:off x="1241908" y="3787240"/>
            <a:ext cx="2460931" cy="646331"/>
          </a:xfrm>
          <a:prstGeom prst="rect">
            <a:avLst/>
          </a:prstGeom>
          <a:noFill/>
        </p:spPr>
        <p:txBody>
          <a:bodyPr wrap="square" rtlCol="0">
            <a:spAutoFit/>
          </a:bodyPr>
          <a:lstStyle/>
          <a:p>
            <a:pPr algn="ctr"/>
            <a:r>
              <a:rPr lang="en-US" cap="small" dirty="0"/>
              <a:t>Maximize </a:t>
            </a:r>
            <a:br>
              <a:rPr lang="en-US" cap="small" dirty="0"/>
            </a:br>
            <a:r>
              <a:rPr lang="en-US" cap="small" dirty="0"/>
              <a:t>Acquisition Function</a:t>
            </a:r>
          </a:p>
        </p:txBody>
      </p:sp>
      <p:pic>
        <p:nvPicPr>
          <p:cNvPr id="34" name="Picture 33">
            <a:extLst>
              <a:ext uri="{FF2B5EF4-FFF2-40B4-BE49-F238E27FC236}">
                <a16:creationId xmlns:a16="http://schemas.microsoft.com/office/drawing/2014/main" id="{35235849-22B3-4A62-A812-349E2651154D}"/>
              </a:ext>
            </a:extLst>
          </p:cNvPr>
          <p:cNvPicPr>
            <a:picLocks noChangeAspect="1"/>
          </p:cNvPicPr>
          <p:nvPr/>
        </p:nvPicPr>
        <p:blipFill>
          <a:blip r:embed="rId5"/>
          <a:stretch>
            <a:fillRect/>
          </a:stretch>
        </p:blipFill>
        <p:spPr>
          <a:xfrm>
            <a:off x="1429605" y="3457005"/>
            <a:ext cx="2097307" cy="382650"/>
          </a:xfrm>
          <a:prstGeom prst="rect">
            <a:avLst/>
          </a:prstGeom>
        </p:spPr>
      </p:pic>
      <p:pic>
        <p:nvPicPr>
          <p:cNvPr id="36" name="Picture 35">
            <a:extLst>
              <a:ext uri="{FF2B5EF4-FFF2-40B4-BE49-F238E27FC236}">
                <a16:creationId xmlns:a16="http://schemas.microsoft.com/office/drawing/2014/main" id="{32A575CB-EB8A-4572-B746-DC0159777B60}"/>
              </a:ext>
            </a:extLst>
          </p:cNvPr>
          <p:cNvPicPr>
            <a:picLocks noChangeAspect="1"/>
          </p:cNvPicPr>
          <p:nvPr/>
        </p:nvPicPr>
        <p:blipFill>
          <a:blip r:embed="rId6"/>
          <a:stretch>
            <a:fillRect/>
          </a:stretch>
        </p:blipFill>
        <p:spPr>
          <a:xfrm>
            <a:off x="4072303" y="3724189"/>
            <a:ext cx="626906" cy="193257"/>
          </a:xfrm>
          <a:prstGeom prst="rect">
            <a:avLst/>
          </a:prstGeom>
        </p:spPr>
      </p:pic>
      <p:cxnSp>
        <p:nvCxnSpPr>
          <p:cNvPr id="39" name="Straight Arrow Connector 38">
            <a:extLst>
              <a:ext uri="{FF2B5EF4-FFF2-40B4-BE49-F238E27FC236}">
                <a16:creationId xmlns:a16="http://schemas.microsoft.com/office/drawing/2014/main" id="{E6C0F9F0-543F-4AEC-BD63-9A9D3B470299}"/>
              </a:ext>
            </a:extLst>
          </p:cNvPr>
          <p:cNvCxnSpPr>
            <a:cxnSpLocks/>
          </p:cNvCxnSpPr>
          <p:nvPr/>
        </p:nvCxnSpPr>
        <p:spPr>
          <a:xfrm flipH="1" flipV="1">
            <a:off x="1333788" y="1888493"/>
            <a:ext cx="355398" cy="1354461"/>
          </a:xfrm>
          <a:prstGeom prst="straightConnector1">
            <a:avLst/>
          </a:prstGeom>
          <a:ln w="57150">
            <a:solidFill>
              <a:srgbClr val="2E2E2E"/>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B8DD9214-A5E2-4E23-BF07-265519F75D4B}"/>
              </a:ext>
            </a:extLst>
          </p:cNvPr>
          <p:cNvPicPr>
            <a:picLocks noChangeAspect="1"/>
          </p:cNvPicPr>
          <p:nvPr/>
        </p:nvPicPr>
        <p:blipFill rotWithShape="1">
          <a:blip r:embed="rId4"/>
          <a:srcRect l="52198" t="28632" r="38804" b="23996"/>
          <a:stretch/>
        </p:blipFill>
        <p:spPr>
          <a:xfrm>
            <a:off x="2518895" y="1399100"/>
            <a:ext cx="130629" cy="254383"/>
          </a:xfrm>
          <a:prstGeom prst="rect">
            <a:avLst/>
          </a:prstGeom>
        </p:spPr>
      </p:pic>
      <p:sp>
        <p:nvSpPr>
          <p:cNvPr id="43" name="TextBox 42">
            <a:extLst>
              <a:ext uri="{FF2B5EF4-FFF2-40B4-BE49-F238E27FC236}">
                <a16:creationId xmlns:a16="http://schemas.microsoft.com/office/drawing/2014/main" id="{D3F76ED4-04FC-44C7-85EF-845EEA768D97}"/>
              </a:ext>
            </a:extLst>
          </p:cNvPr>
          <p:cNvSpPr txBox="1"/>
          <p:nvPr/>
        </p:nvSpPr>
        <p:spPr>
          <a:xfrm>
            <a:off x="995960" y="1320721"/>
            <a:ext cx="1031051" cy="369332"/>
          </a:xfrm>
          <a:prstGeom prst="rect">
            <a:avLst/>
          </a:prstGeom>
          <a:noFill/>
        </p:spPr>
        <p:txBody>
          <a:bodyPr wrap="none" rtlCol="0">
            <a:spAutoFit/>
          </a:bodyPr>
          <a:lstStyle/>
          <a:p>
            <a:r>
              <a:rPr lang="en-US" dirty="0">
                <a:solidFill>
                  <a:schemeClr val="bg1"/>
                </a:solidFill>
              </a:rPr>
              <a:t>INPUTS</a:t>
            </a:r>
          </a:p>
        </p:txBody>
      </p:sp>
      <p:pic>
        <p:nvPicPr>
          <p:cNvPr id="23" name="Picture 22">
            <a:extLst>
              <a:ext uri="{FF2B5EF4-FFF2-40B4-BE49-F238E27FC236}">
                <a16:creationId xmlns:a16="http://schemas.microsoft.com/office/drawing/2014/main" id="{D0F46718-1884-4369-AB94-A038E313D7B0}"/>
              </a:ext>
            </a:extLst>
          </p:cNvPr>
          <p:cNvPicPr>
            <a:picLocks noChangeAspect="1"/>
          </p:cNvPicPr>
          <p:nvPr/>
        </p:nvPicPr>
        <p:blipFill>
          <a:blip r:embed="rId7"/>
          <a:stretch>
            <a:fillRect/>
          </a:stretch>
        </p:blipFill>
        <p:spPr>
          <a:xfrm>
            <a:off x="2921172" y="1703571"/>
            <a:ext cx="3477914" cy="1459417"/>
          </a:xfrm>
          <a:prstGeom prst="rect">
            <a:avLst/>
          </a:prstGeom>
          <a:ln>
            <a:solidFill>
              <a:schemeClr val="tx1"/>
            </a:solidFill>
          </a:ln>
        </p:spPr>
      </p:pic>
      <p:cxnSp>
        <p:nvCxnSpPr>
          <p:cNvPr id="26" name="Straight Arrow Connector 25">
            <a:extLst>
              <a:ext uri="{FF2B5EF4-FFF2-40B4-BE49-F238E27FC236}">
                <a16:creationId xmlns:a16="http://schemas.microsoft.com/office/drawing/2014/main" id="{BF8B3292-6548-4831-BAAC-4F5ECA1ABA66}"/>
              </a:ext>
            </a:extLst>
          </p:cNvPr>
          <p:cNvCxnSpPr>
            <a:cxnSpLocks/>
          </p:cNvCxnSpPr>
          <p:nvPr/>
        </p:nvCxnSpPr>
        <p:spPr>
          <a:xfrm>
            <a:off x="6411956" y="3173014"/>
            <a:ext cx="392464" cy="34191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2138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BAYESIAN OPTIMIZATION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Bayesian optimization </a:t>
            </a:r>
            <a:r>
              <a:rPr lang="en-US" sz="1600" dirty="0">
                <a:solidFill>
                  <a:srgbClr val="202122"/>
                </a:solidFill>
                <a:cs typeface="Arial"/>
              </a:rPr>
              <a:t>(BO)</a:t>
            </a:r>
            <a:r>
              <a:rPr lang="en-US" sz="1600" b="1" dirty="0">
                <a:solidFill>
                  <a:srgbClr val="202122"/>
                </a:solidFill>
                <a:cs typeface="Arial"/>
              </a:rPr>
              <a:t> </a:t>
            </a:r>
            <a:r>
              <a:rPr lang="en-US" sz="1600" dirty="0">
                <a:solidFill>
                  <a:srgbClr val="202122"/>
                </a:solidFill>
                <a:cs typeface="Arial"/>
              </a:rPr>
              <a:t>a promising method for </a:t>
            </a:r>
            <a:r>
              <a:rPr lang="en-US" sz="1600" b="1" i="1" dirty="0">
                <a:solidFill>
                  <a:srgbClr val="202122"/>
                </a:solidFill>
                <a:cs typeface="Arial"/>
              </a:rPr>
              <a:t>expensive problems</a:t>
            </a:r>
          </a:p>
          <a:p>
            <a:r>
              <a:rPr lang="en-US" sz="1600" dirty="0">
                <a:solidFill>
                  <a:srgbClr val="202122"/>
                </a:solidFill>
                <a:cs typeface="Arial"/>
              </a:rPr>
              <a:t>Model-based and can encode expert knowledge</a:t>
            </a:r>
          </a:p>
          <a:p>
            <a:r>
              <a:rPr lang="en-US" sz="1600" dirty="0">
                <a:solidFill>
                  <a:srgbClr val="202122"/>
                </a:solidFill>
                <a:cs typeface="Arial"/>
              </a:rPr>
              <a:t>Interpretable and scalable</a:t>
            </a:r>
          </a:p>
          <a:p>
            <a:pPr marL="284162" lvl="1" indent="0">
              <a:spcBef>
                <a:spcPts val="600"/>
              </a:spcBef>
              <a:buNone/>
            </a:pPr>
            <a:endParaRPr lang="en-US" sz="1400" dirty="0">
              <a:solidFill>
                <a:srgbClr val="202122"/>
              </a:solidFill>
              <a:cs typeface="Arial"/>
            </a:endParaRPr>
          </a:p>
          <a:p>
            <a:pPr marL="0" indent="0">
              <a:buNone/>
            </a:pPr>
            <a:r>
              <a:rPr lang="en-US" sz="1600" dirty="0">
                <a:solidFill>
                  <a:srgbClr val="202122"/>
                </a:solidFill>
                <a:cs typeface="Arial"/>
              </a:rPr>
              <a:t>Previous work showed good performance in </a:t>
            </a:r>
            <a:r>
              <a:rPr lang="en-US" sz="1600" i="1" dirty="0">
                <a:solidFill>
                  <a:srgbClr val="202122"/>
                </a:solidFill>
                <a:cs typeface="Arial"/>
              </a:rPr>
              <a:t>time-invariant</a:t>
            </a:r>
            <a:r>
              <a:rPr lang="en-US" sz="1600" dirty="0">
                <a:solidFill>
                  <a:srgbClr val="202122"/>
                </a:solidFill>
                <a:cs typeface="Arial"/>
              </a:rPr>
              <a:t> tasks</a:t>
            </a: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21</a:t>
            </a:fld>
            <a:endParaRPr lang="en-US"/>
          </a:p>
        </p:txBody>
      </p:sp>
      <p:pic>
        <p:nvPicPr>
          <p:cNvPr id="11" name="Picture 10">
            <a:extLst>
              <a:ext uri="{FF2B5EF4-FFF2-40B4-BE49-F238E27FC236}">
                <a16:creationId xmlns:a16="http://schemas.microsoft.com/office/drawing/2014/main" id="{E9C0923C-F2A8-467C-BEC9-EB0153FAA2C7}"/>
              </a:ext>
            </a:extLst>
          </p:cNvPr>
          <p:cNvPicPr>
            <a:picLocks noChangeAspect="1"/>
          </p:cNvPicPr>
          <p:nvPr/>
        </p:nvPicPr>
        <p:blipFill>
          <a:blip r:embed="rId3"/>
          <a:stretch>
            <a:fillRect/>
          </a:stretch>
        </p:blipFill>
        <p:spPr>
          <a:xfrm>
            <a:off x="4885797" y="2707839"/>
            <a:ext cx="3420002" cy="1931457"/>
          </a:xfrm>
          <a:prstGeom prst="rect">
            <a:avLst/>
          </a:prstGeom>
        </p:spPr>
      </p:pic>
      <p:sp>
        <p:nvSpPr>
          <p:cNvPr id="12" name="TextBox 11">
            <a:extLst>
              <a:ext uri="{FF2B5EF4-FFF2-40B4-BE49-F238E27FC236}">
                <a16:creationId xmlns:a16="http://schemas.microsoft.com/office/drawing/2014/main" id="{4780FEB8-998B-4912-A586-DD16D59B9CA5}"/>
              </a:ext>
            </a:extLst>
          </p:cNvPr>
          <p:cNvSpPr txBox="1"/>
          <p:nvPr/>
        </p:nvSpPr>
        <p:spPr>
          <a:xfrm>
            <a:off x="7377460" y="4442811"/>
            <a:ext cx="1452642" cy="253916"/>
          </a:xfrm>
          <a:prstGeom prst="rect">
            <a:avLst/>
          </a:prstGeom>
          <a:noFill/>
        </p:spPr>
        <p:txBody>
          <a:bodyPr wrap="none" rtlCol="0">
            <a:spAutoFit/>
          </a:bodyPr>
          <a:lstStyle/>
          <a:p>
            <a:r>
              <a:rPr lang="en-US" sz="1050" dirty="0">
                <a:solidFill>
                  <a:schemeClr val="tx1">
                    <a:lumMod val="60000"/>
                    <a:lumOff val="40000"/>
                  </a:schemeClr>
                </a:solidFill>
              </a:rPr>
              <a:t>Roussel PRAB 2021</a:t>
            </a:r>
          </a:p>
        </p:txBody>
      </p:sp>
      <p:sp>
        <p:nvSpPr>
          <p:cNvPr id="15" name="TextBox 14">
            <a:extLst>
              <a:ext uri="{FF2B5EF4-FFF2-40B4-BE49-F238E27FC236}">
                <a16:creationId xmlns:a16="http://schemas.microsoft.com/office/drawing/2014/main" id="{0F47918F-1FDD-48FF-9F0B-CD93DE7F4B43}"/>
              </a:ext>
            </a:extLst>
          </p:cNvPr>
          <p:cNvSpPr txBox="1"/>
          <p:nvPr/>
        </p:nvSpPr>
        <p:spPr>
          <a:xfrm>
            <a:off x="1440956" y="3848744"/>
            <a:ext cx="1839571" cy="253916"/>
          </a:xfrm>
          <a:prstGeom prst="rect">
            <a:avLst/>
          </a:prstGeom>
          <a:noFill/>
        </p:spPr>
        <p:txBody>
          <a:bodyPr wrap="square" rtlCol="0">
            <a:spAutoFit/>
          </a:bodyPr>
          <a:lstStyle/>
          <a:p>
            <a:r>
              <a:rPr lang="en-US" sz="1050" dirty="0">
                <a:solidFill>
                  <a:schemeClr val="bg1">
                    <a:lumMod val="65000"/>
                  </a:schemeClr>
                </a:solidFill>
              </a:rPr>
              <a:t>See also </a:t>
            </a:r>
            <a:r>
              <a:rPr lang="en-US" sz="1050" dirty="0" err="1">
                <a:solidFill>
                  <a:schemeClr val="bg1">
                    <a:lumMod val="65000"/>
                  </a:schemeClr>
                </a:solidFill>
              </a:rPr>
              <a:t>Duris</a:t>
            </a:r>
            <a:r>
              <a:rPr lang="en-US" sz="1050" dirty="0">
                <a:solidFill>
                  <a:schemeClr val="bg1">
                    <a:lumMod val="65000"/>
                  </a:schemeClr>
                </a:solidFill>
              </a:rPr>
              <a:t> PRL 2020</a:t>
            </a:r>
          </a:p>
        </p:txBody>
      </p:sp>
    </p:spTree>
    <p:extLst>
      <p:ext uri="{BB962C8B-B14F-4D97-AF65-F5344CB8AC3E}">
        <p14:creationId xmlns:p14="http://schemas.microsoft.com/office/powerpoint/2010/main" val="2390171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ADAPTIVE BAYESIAN OPTIMIZATION</a:t>
            </a:r>
            <a:endParaRPr lang="en-US" dirty="0"/>
          </a:p>
        </p:txBody>
      </p:sp>
      <p:sp>
        <p:nvSpPr>
          <p:cNvPr id="3" name="Content Placeholder 2"/>
          <p:cNvSpPr>
            <a:spLocks noGrp="1"/>
          </p:cNvSpPr>
          <p:nvPr>
            <p:ph idx="1"/>
          </p:nvPr>
        </p:nvSpPr>
        <p:spPr>
          <a:xfrm>
            <a:off x="457201" y="847835"/>
            <a:ext cx="8372901" cy="3677782"/>
          </a:xfrm>
        </p:spPr>
        <p:txBody>
          <a:bodyPr vert="horz" lIns="0" tIns="0" rIns="0" bIns="45720" rtlCol="0" anchor="t">
            <a:noAutofit/>
          </a:bodyPr>
          <a:lstStyle/>
          <a:p>
            <a:pPr marL="0" indent="0">
              <a:buNone/>
            </a:pPr>
            <a:r>
              <a:rPr lang="en-US" sz="1600" dirty="0">
                <a:solidFill>
                  <a:srgbClr val="202122"/>
                </a:solidFill>
                <a:cs typeface="Arial"/>
              </a:rPr>
              <a:t>Many accelerators have </a:t>
            </a:r>
            <a:r>
              <a:rPr lang="en-US" sz="1600" b="1" dirty="0">
                <a:solidFill>
                  <a:srgbClr val="202122"/>
                </a:solidFill>
                <a:cs typeface="Arial"/>
              </a:rPr>
              <a:t>time-dependent performance: </a:t>
            </a:r>
            <a:r>
              <a:rPr lang="en-US" sz="1600" b="1" i="1" dirty="0">
                <a:solidFill>
                  <a:srgbClr val="202122"/>
                </a:solidFill>
                <a:cs typeface="Arial"/>
              </a:rPr>
              <a:t>f(</a:t>
            </a:r>
            <a:r>
              <a:rPr lang="en-US" sz="1600" b="1" i="1" dirty="0" err="1">
                <a:solidFill>
                  <a:srgbClr val="202122"/>
                </a:solidFill>
                <a:cs typeface="Arial"/>
              </a:rPr>
              <a:t>t,x</a:t>
            </a:r>
            <a:r>
              <a:rPr lang="en-US" sz="1600" b="1" i="1" dirty="0">
                <a:solidFill>
                  <a:srgbClr val="202122"/>
                </a:solidFill>
                <a:cs typeface="Arial"/>
              </a:rPr>
              <a:t>)</a:t>
            </a:r>
          </a:p>
          <a:p>
            <a:r>
              <a:rPr lang="en-US" sz="1600" dirty="0">
                <a:solidFill>
                  <a:srgbClr val="202122"/>
                </a:solidFill>
                <a:cs typeface="Arial"/>
              </a:rPr>
              <a:t>External factors (temperature, etc.)</a:t>
            </a:r>
          </a:p>
          <a:p>
            <a:r>
              <a:rPr lang="en-US" sz="1600" dirty="0">
                <a:solidFill>
                  <a:srgbClr val="202122"/>
                </a:solidFill>
                <a:cs typeface="Arial"/>
              </a:rPr>
              <a:t>Device drift / degradation</a:t>
            </a:r>
          </a:p>
          <a:p>
            <a:pPr marL="0" indent="0">
              <a:buNone/>
            </a:pPr>
            <a:endParaRPr lang="en-US" sz="14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A challenge for conventional BO</a:t>
            </a:r>
          </a:p>
          <a:p>
            <a:r>
              <a:rPr lang="en-US" sz="1600" dirty="0">
                <a:solidFill>
                  <a:srgbClr val="202122"/>
                </a:solidFill>
                <a:cs typeface="Arial"/>
              </a:rPr>
              <a:t>Without time model, </a:t>
            </a:r>
            <a:r>
              <a:rPr lang="en-US" sz="1600" b="1" dirty="0">
                <a:solidFill>
                  <a:srgbClr val="202122"/>
                </a:solidFill>
                <a:cs typeface="Arial"/>
              </a:rPr>
              <a:t>drift appears as noise</a:t>
            </a:r>
          </a:p>
          <a:p>
            <a:r>
              <a:rPr lang="en-US" sz="1600" dirty="0">
                <a:solidFill>
                  <a:srgbClr val="202122"/>
                </a:solidFill>
                <a:cs typeface="Arial"/>
              </a:rPr>
              <a:t>Convergence to average </a:t>
            </a:r>
            <a:r>
              <a:rPr lang="en-US" sz="1600" i="1" dirty="0">
                <a:solidFill>
                  <a:srgbClr val="202122"/>
                </a:solidFill>
                <a:cs typeface="Arial"/>
              </a:rPr>
              <a:t>suboptimal</a:t>
            </a:r>
            <a:r>
              <a:rPr lang="en-US" sz="1600" dirty="0">
                <a:solidFill>
                  <a:srgbClr val="202122"/>
                </a:solidFill>
                <a:cs typeface="Arial"/>
              </a:rPr>
              <a:t> state</a:t>
            </a:r>
          </a:p>
          <a:p>
            <a:r>
              <a:rPr lang="en-US" sz="1600" dirty="0">
                <a:solidFill>
                  <a:srgbClr val="202122"/>
                </a:solidFill>
                <a:cs typeface="Arial"/>
              </a:rPr>
              <a:t>Common solution – run local optimizer after BO</a:t>
            </a:r>
          </a:p>
          <a:p>
            <a:r>
              <a:rPr lang="en-US" sz="1600" dirty="0">
                <a:solidFill>
                  <a:srgbClr val="202122"/>
                </a:solidFill>
                <a:cs typeface="Arial"/>
              </a:rPr>
              <a:t>Can drift be modelled explicitly?</a:t>
            </a: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22</a:t>
            </a:fld>
            <a:endParaRPr lang="en-US"/>
          </a:p>
        </p:txBody>
      </p:sp>
      <p:pic>
        <p:nvPicPr>
          <p:cNvPr id="3074" name="Picture 2" descr="Gaussian Processes regression: basic introductory example — scikit-learn  1.1.1 documentation">
            <a:extLst>
              <a:ext uri="{FF2B5EF4-FFF2-40B4-BE49-F238E27FC236}">
                <a16:creationId xmlns:a16="http://schemas.microsoft.com/office/drawing/2014/main" id="{FF226BC1-AC50-42BE-B9F1-0F0ACD21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467" y="1460939"/>
            <a:ext cx="4020645" cy="30154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142F33-A0B4-45DA-8B01-1C97A35B0A93}"/>
              </a:ext>
            </a:extLst>
          </p:cNvPr>
          <p:cNvSpPr txBox="1"/>
          <p:nvPr/>
        </p:nvSpPr>
        <p:spPr>
          <a:xfrm>
            <a:off x="272964" y="4519382"/>
            <a:ext cx="4979571" cy="276999"/>
          </a:xfrm>
          <a:prstGeom prst="rect">
            <a:avLst/>
          </a:prstGeom>
          <a:noFill/>
        </p:spPr>
        <p:txBody>
          <a:bodyPr wrap="square">
            <a:spAutoFit/>
          </a:bodyPr>
          <a:lstStyle/>
          <a:p>
            <a:r>
              <a:rPr lang="en-US" sz="1200" dirty="0">
                <a:solidFill>
                  <a:schemeClr val="tx2">
                    <a:lumMod val="75000"/>
                  </a:schemeClr>
                </a:solidFill>
              </a:rPr>
              <a:t>More details in: https://napac2022.vrws.de/papers/thxd4.pdf</a:t>
            </a:r>
          </a:p>
        </p:txBody>
      </p:sp>
    </p:spTree>
    <p:extLst>
      <p:ext uri="{BB962C8B-B14F-4D97-AF65-F5344CB8AC3E}">
        <p14:creationId xmlns:p14="http://schemas.microsoft.com/office/powerpoint/2010/main" val="248977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Consider time as another ‘input’ - has </a:t>
            </a:r>
            <a:r>
              <a:rPr lang="en-US" sz="1600" b="1" dirty="0">
                <a:solidFill>
                  <a:srgbClr val="202122"/>
                </a:solidFill>
                <a:cs typeface="Arial"/>
              </a:rPr>
              <a:t>very different properties</a:t>
            </a:r>
          </a:p>
          <a:p>
            <a:r>
              <a:rPr lang="en-US" sz="1600" dirty="0">
                <a:solidFill>
                  <a:srgbClr val="202122"/>
                </a:solidFill>
                <a:cs typeface="Arial"/>
              </a:rPr>
              <a:t>Periodic on various timescales (minutes, hours, days)</a:t>
            </a:r>
          </a:p>
          <a:p>
            <a:r>
              <a:rPr lang="en-US" sz="1600" dirty="0">
                <a:solidFill>
                  <a:srgbClr val="202122"/>
                </a:solidFill>
                <a:cs typeface="Arial"/>
              </a:rPr>
              <a:t>Overall linear/polynomial trends </a:t>
            </a:r>
          </a:p>
          <a:p>
            <a:endParaRPr lang="en-US" sz="1600" dirty="0">
              <a:solidFill>
                <a:srgbClr val="202122"/>
              </a:solidFill>
              <a:cs typeface="Arial"/>
            </a:endParaRPr>
          </a:p>
          <a:p>
            <a:endParaRPr lang="en-US" sz="1600" dirty="0">
              <a:solidFill>
                <a:srgbClr val="202122"/>
              </a:solidFill>
              <a:cs typeface="Arial"/>
            </a:endParaRPr>
          </a:p>
          <a:p>
            <a:pPr marL="0" indent="0">
              <a:buNone/>
            </a:pPr>
            <a:r>
              <a:rPr lang="en-US" sz="1600" dirty="0">
                <a:solidFill>
                  <a:srgbClr val="202122"/>
                </a:solidFill>
                <a:cs typeface="Arial"/>
              </a:rPr>
              <a:t>Can compose sub-kernels along any subspace - </a:t>
            </a:r>
            <a:r>
              <a:rPr lang="en-US" sz="1600" b="1" dirty="0">
                <a:solidFill>
                  <a:srgbClr val="202122"/>
                </a:solidFill>
                <a:cs typeface="Arial"/>
              </a:rPr>
              <a:t>what is the right one?</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8" name="Rectangle: Rounded Corners 7">
            <a:extLst>
              <a:ext uri="{FF2B5EF4-FFF2-40B4-BE49-F238E27FC236}">
                <a16:creationId xmlns:a16="http://schemas.microsoft.com/office/drawing/2014/main" id="{2BA3D551-0FD4-492E-976C-3B23AB70E5F9}"/>
              </a:ext>
            </a:extLst>
          </p:cNvPr>
          <p:cNvSpPr/>
          <p:nvPr/>
        </p:nvSpPr>
        <p:spPr>
          <a:xfrm>
            <a:off x="673770" y="3223735"/>
            <a:ext cx="2805076" cy="1251284"/>
          </a:xfrm>
          <a:prstGeom prst="round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358379"/>
            <a:ext cx="8372901" cy="303890"/>
          </a:xfrm>
        </p:spPr>
        <p:txBody>
          <a:bodyPr/>
          <a:lstStyle/>
          <a:p>
            <a:r>
              <a:rPr lang="en-US" sz="2000" dirty="0">
                <a:cs typeface="Arial"/>
              </a:rPr>
              <a:t>ADAPTIVE BAYESIAN OPTIMIZATION KERNEL</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23</a:t>
            </a:fld>
            <a:endParaRPr lang="en-US"/>
          </a:p>
        </p:txBody>
      </p:sp>
      <p:sp>
        <p:nvSpPr>
          <p:cNvPr id="4" name="TextBox 3">
            <a:extLst>
              <a:ext uri="{FF2B5EF4-FFF2-40B4-BE49-F238E27FC236}">
                <a16:creationId xmlns:a16="http://schemas.microsoft.com/office/drawing/2014/main" id="{8EDDDCDF-C089-48C5-8CF2-F250A13EF552}"/>
              </a:ext>
            </a:extLst>
          </p:cNvPr>
          <p:cNvSpPr txBox="1"/>
          <p:nvPr/>
        </p:nvSpPr>
        <p:spPr>
          <a:xfrm>
            <a:off x="752516" y="3905848"/>
            <a:ext cx="2475614" cy="338554"/>
          </a:xfrm>
          <a:prstGeom prst="rect">
            <a:avLst/>
          </a:prstGeom>
          <a:noFill/>
        </p:spPr>
        <p:txBody>
          <a:bodyPr wrap="none" rtlCol="0">
            <a:spAutoFit/>
          </a:bodyPr>
          <a:lstStyle/>
          <a:p>
            <a:r>
              <a:rPr lang="en-US" sz="1600" dirty="0"/>
              <a:t>K1 * K2 = LOGICAL </a:t>
            </a:r>
            <a:r>
              <a:rPr lang="en-US" sz="1600" b="1" dirty="0"/>
              <a:t>AND</a:t>
            </a:r>
          </a:p>
        </p:txBody>
      </p:sp>
      <p:sp>
        <p:nvSpPr>
          <p:cNvPr id="6" name="TextBox 5">
            <a:extLst>
              <a:ext uri="{FF2B5EF4-FFF2-40B4-BE49-F238E27FC236}">
                <a16:creationId xmlns:a16="http://schemas.microsoft.com/office/drawing/2014/main" id="{6F024ADF-9F67-46E7-AA36-F90E6C8C0E4E}"/>
              </a:ext>
            </a:extLst>
          </p:cNvPr>
          <p:cNvSpPr txBox="1"/>
          <p:nvPr/>
        </p:nvSpPr>
        <p:spPr>
          <a:xfrm>
            <a:off x="752516" y="3481056"/>
            <a:ext cx="2403607" cy="338554"/>
          </a:xfrm>
          <a:prstGeom prst="rect">
            <a:avLst/>
          </a:prstGeom>
          <a:noFill/>
        </p:spPr>
        <p:txBody>
          <a:bodyPr wrap="none" rtlCol="0">
            <a:spAutoFit/>
          </a:bodyPr>
          <a:lstStyle/>
          <a:p>
            <a:r>
              <a:rPr lang="en-US" sz="1600" dirty="0"/>
              <a:t>K1 + K2 = LOGICAL </a:t>
            </a:r>
            <a:r>
              <a:rPr lang="en-US" sz="1600" b="1" dirty="0"/>
              <a:t>OR</a:t>
            </a:r>
          </a:p>
        </p:txBody>
      </p:sp>
      <p:pic>
        <p:nvPicPr>
          <p:cNvPr id="10" name="Picture 9">
            <a:extLst>
              <a:ext uri="{FF2B5EF4-FFF2-40B4-BE49-F238E27FC236}">
                <a16:creationId xmlns:a16="http://schemas.microsoft.com/office/drawing/2014/main" id="{901674F6-A794-455B-BA4F-ACC3659F34A4}"/>
              </a:ext>
            </a:extLst>
          </p:cNvPr>
          <p:cNvPicPr>
            <a:picLocks noChangeAspect="1"/>
          </p:cNvPicPr>
          <p:nvPr/>
        </p:nvPicPr>
        <p:blipFill>
          <a:blip r:embed="rId3"/>
          <a:stretch>
            <a:fillRect/>
          </a:stretch>
        </p:blipFill>
        <p:spPr>
          <a:xfrm>
            <a:off x="3958243" y="2825426"/>
            <a:ext cx="4670117" cy="1959695"/>
          </a:xfrm>
          <a:prstGeom prst="rect">
            <a:avLst/>
          </a:prstGeom>
        </p:spPr>
      </p:pic>
      <p:sp>
        <p:nvSpPr>
          <p:cNvPr id="11" name="Multiplication Sign 10">
            <a:extLst>
              <a:ext uri="{FF2B5EF4-FFF2-40B4-BE49-F238E27FC236}">
                <a16:creationId xmlns:a16="http://schemas.microsoft.com/office/drawing/2014/main" id="{F8A6962F-491C-44A7-AFC6-0B54D7C5F7E3}"/>
              </a:ext>
            </a:extLst>
          </p:cNvPr>
          <p:cNvSpPr/>
          <p:nvPr/>
        </p:nvSpPr>
        <p:spPr>
          <a:xfrm>
            <a:off x="5500151" y="3606771"/>
            <a:ext cx="316258" cy="299592"/>
          </a:xfrm>
          <a:prstGeom prst="mathMultiply">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Equals 11">
            <a:extLst>
              <a:ext uri="{FF2B5EF4-FFF2-40B4-BE49-F238E27FC236}">
                <a16:creationId xmlns:a16="http://schemas.microsoft.com/office/drawing/2014/main" id="{1C117801-CD23-4CD1-AEEC-142B697250E3}"/>
              </a:ext>
            </a:extLst>
          </p:cNvPr>
          <p:cNvSpPr/>
          <p:nvPr/>
        </p:nvSpPr>
        <p:spPr>
          <a:xfrm>
            <a:off x="7053943" y="3649715"/>
            <a:ext cx="275007" cy="222272"/>
          </a:xfrm>
          <a:prstGeom prst="mathEqual">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2207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ISOTROPIC KERNEL</a:t>
            </a:r>
            <a:endParaRPr lang="en-US" dirty="0"/>
          </a:p>
        </p:txBody>
      </p:sp>
      <p:sp>
        <p:nvSpPr>
          <p:cNvPr id="3" name="Content Placeholder 2"/>
          <p:cNvSpPr>
            <a:spLocks noGrp="1"/>
          </p:cNvSpPr>
          <p:nvPr>
            <p:ph idx="1"/>
          </p:nvPr>
        </p:nvSpPr>
        <p:spPr>
          <a:xfrm>
            <a:off x="457201" y="847835"/>
            <a:ext cx="8372901" cy="3677782"/>
          </a:xfrm>
        </p:spPr>
        <p:txBody>
          <a:bodyPr vert="horz" lIns="0" tIns="0" rIns="0" bIns="45720" rtlCol="0" anchor="t">
            <a:noAutofit/>
          </a:bodyPr>
          <a:lstStyle/>
          <a:p>
            <a:pPr marL="0" indent="0">
              <a:buNone/>
            </a:pPr>
            <a:r>
              <a:rPr lang="en-US" sz="1600" dirty="0">
                <a:solidFill>
                  <a:srgbClr val="202122"/>
                </a:solidFill>
                <a:cs typeface="Arial"/>
              </a:rPr>
              <a:t>Simplest choice – </a:t>
            </a:r>
            <a:r>
              <a:rPr lang="en-US" sz="1600" b="1" dirty="0">
                <a:solidFill>
                  <a:srgbClr val="202122"/>
                </a:solidFill>
                <a:cs typeface="Arial"/>
              </a:rPr>
              <a:t>isotropic </a:t>
            </a:r>
            <a:r>
              <a:rPr lang="en-US" sz="1600" dirty="0">
                <a:solidFill>
                  <a:srgbClr val="202122"/>
                </a:solidFill>
                <a:cs typeface="Arial"/>
              </a:rPr>
              <a:t>kernel</a:t>
            </a:r>
            <a:r>
              <a:rPr lang="en-US" sz="1600" b="1" dirty="0">
                <a:solidFill>
                  <a:srgbClr val="202122"/>
                </a:solidFill>
                <a:cs typeface="Arial"/>
              </a:rPr>
              <a:t> </a:t>
            </a:r>
          </a:p>
          <a:p>
            <a:r>
              <a:rPr lang="en-US" sz="1600" dirty="0">
                <a:solidFill>
                  <a:srgbClr val="202122"/>
                </a:solidFill>
                <a:cs typeface="Arial"/>
              </a:rPr>
              <a:t>‘Just add a dimension’</a:t>
            </a: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Advantages: </a:t>
            </a:r>
          </a:p>
          <a:p>
            <a:r>
              <a:rPr lang="en-US" sz="1600" dirty="0">
                <a:solidFill>
                  <a:srgbClr val="202122"/>
                </a:solidFill>
                <a:cs typeface="Arial"/>
              </a:rPr>
              <a:t>Robust and simple to implement</a:t>
            </a:r>
          </a:p>
          <a:p>
            <a:endParaRPr lang="en-US" sz="1600" dirty="0">
              <a:solidFill>
                <a:srgbClr val="202122"/>
              </a:solidFill>
              <a:cs typeface="Arial"/>
            </a:endParaRPr>
          </a:p>
          <a:p>
            <a:pPr marL="0" indent="0">
              <a:buNone/>
            </a:pPr>
            <a:r>
              <a:rPr lang="en-US" sz="1600" dirty="0">
                <a:solidFill>
                  <a:srgbClr val="202122"/>
                </a:solidFill>
                <a:cs typeface="Arial"/>
              </a:rPr>
              <a:t>Disadvantages:</a:t>
            </a:r>
          </a:p>
          <a:p>
            <a:r>
              <a:rPr lang="en-US" sz="1600" dirty="0">
                <a:solidFill>
                  <a:srgbClr val="202122"/>
                </a:solidFill>
                <a:cs typeface="Arial"/>
              </a:rPr>
              <a:t>No global structure</a:t>
            </a:r>
          </a:p>
          <a:p>
            <a:r>
              <a:rPr lang="en-US" sz="1600" dirty="0">
                <a:solidFill>
                  <a:srgbClr val="202122"/>
                </a:solidFill>
                <a:cs typeface="Arial"/>
              </a:rPr>
              <a:t>Lags behind changes</a:t>
            </a: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24</a:t>
            </a:fld>
            <a:endParaRPr lang="en-US"/>
          </a:p>
        </p:txBody>
      </p:sp>
      <p:pic>
        <p:nvPicPr>
          <p:cNvPr id="6" name="Picture 5">
            <a:extLst>
              <a:ext uri="{FF2B5EF4-FFF2-40B4-BE49-F238E27FC236}">
                <a16:creationId xmlns:a16="http://schemas.microsoft.com/office/drawing/2014/main" id="{809DD50B-DF40-4945-B18D-3536D7DDCD7F}"/>
              </a:ext>
            </a:extLst>
          </p:cNvPr>
          <p:cNvPicPr>
            <a:picLocks noChangeAspect="1"/>
          </p:cNvPicPr>
          <p:nvPr/>
        </p:nvPicPr>
        <p:blipFill rotWithShape="1">
          <a:blip r:embed="rId3"/>
          <a:srcRect l="37163" r="31078"/>
          <a:stretch/>
        </p:blipFill>
        <p:spPr>
          <a:xfrm>
            <a:off x="6831291" y="1251790"/>
            <a:ext cx="1483151" cy="1959695"/>
          </a:xfrm>
          <a:prstGeom prst="rect">
            <a:avLst/>
          </a:prstGeom>
        </p:spPr>
      </p:pic>
      <p:pic>
        <p:nvPicPr>
          <p:cNvPr id="7" name="Picture 6">
            <a:extLst>
              <a:ext uri="{FF2B5EF4-FFF2-40B4-BE49-F238E27FC236}">
                <a16:creationId xmlns:a16="http://schemas.microsoft.com/office/drawing/2014/main" id="{F4A86F1B-F065-4515-9265-A3D31263B99D}"/>
              </a:ext>
            </a:extLst>
          </p:cNvPr>
          <p:cNvPicPr>
            <a:picLocks noChangeAspect="1"/>
          </p:cNvPicPr>
          <p:nvPr/>
        </p:nvPicPr>
        <p:blipFill rotWithShape="1">
          <a:blip r:embed="rId3"/>
          <a:srcRect l="37163" r="31078"/>
          <a:stretch/>
        </p:blipFill>
        <p:spPr>
          <a:xfrm>
            <a:off x="4972638" y="1251789"/>
            <a:ext cx="1483151" cy="1959695"/>
          </a:xfrm>
          <a:prstGeom prst="rect">
            <a:avLst/>
          </a:prstGeom>
        </p:spPr>
      </p:pic>
      <p:sp>
        <p:nvSpPr>
          <p:cNvPr id="4" name="TextBox 3">
            <a:extLst>
              <a:ext uri="{FF2B5EF4-FFF2-40B4-BE49-F238E27FC236}">
                <a16:creationId xmlns:a16="http://schemas.microsoft.com/office/drawing/2014/main" id="{B5AAF01E-A90F-4B6E-8D28-8779CCC7D43C}"/>
              </a:ext>
            </a:extLst>
          </p:cNvPr>
          <p:cNvSpPr txBox="1"/>
          <p:nvPr/>
        </p:nvSpPr>
        <p:spPr>
          <a:xfrm>
            <a:off x="5572187" y="2331563"/>
            <a:ext cx="284052" cy="523220"/>
          </a:xfrm>
          <a:prstGeom prst="rect">
            <a:avLst/>
          </a:prstGeom>
          <a:noFill/>
        </p:spPr>
        <p:txBody>
          <a:bodyPr wrap="none" rtlCol="0">
            <a:spAutoFit/>
          </a:bodyPr>
          <a:lstStyle/>
          <a:p>
            <a:r>
              <a:rPr lang="en-US" sz="2800" i="1" dirty="0"/>
              <a:t>t</a:t>
            </a:r>
          </a:p>
        </p:txBody>
      </p:sp>
      <p:sp>
        <p:nvSpPr>
          <p:cNvPr id="9" name="TextBox 8">
            <a:extLst>
              <a:ext uri="{FF2B5EF4-FFF2-40B4-BE49-F238E27FC236}">
                <a16:creationId xmlns:a16="http://schemas.microsoft.com/office/drawing/2014/main" id="{708DB286-0A79-4782-A675-92290DF0FEDB}"/>
              </a:ext>
            </a:extLst>
          </p:cNvPr>
          <p:cNvSpPr txBox="1"/>
          <p:nvPr/>
        </p:nvSpPr>
        <p:spPr>
          <a:xfrm>
            <a:off x="7386848" y="2331563"/>
            <a:ext cx="364202" cy="523220"/>
          </a:xfrm>
          <a:prstGeom prst="rect">
            <a:avLst/>
          </a:prstGeom>
          <a:noFill/>
        </p:spPr>
        <p:txBody>
          <a:bodyPr wrap="none" rtlCol="0">
            <a:spAutoFit/>
          </a:bodyPr>
          <a:lstStyle/>
          <a:p>
            <a:r>
              <a:rPr lang="en-US" sz="2800" i="1" dirty="0"/>
              <a:t>x</a:t>
            </a:r>
          </a:p>
        </p:txBody>
      </p:sp>
      <p:sp>
        <p:nvSpPr>
          <p:cNvPr id="10" name="Multiplication Sign 9">
            <a:extLst>
              <a:ext uri="{FF2B5EF4-FFF2-40B4-BE49-F238E27FC236}">
                <a16:creationId xmlns:a16="http://schemas.microsoft.com/office/drawing/2014/main" id="{7A9D0AAA-EFE9-4777-AB13-15787EB90EA2}"/>
              </a:ext>
            </a:extLst>
          </p:cNvPr>
          <p:cNvSpPr/>
          <p:nvPr/>
        </p:nvSpPr>
        <p:spPr>
          <a:xfrm>
            <a:off x="6485411" y="2000548"/>
            <a:ext cx="316258" cy="299592"/>
          </a:xfrm>
          <a:prstGeom prst="mathMultiply">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56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ISOTROPIC KERNEL</a:t>
            </a:r>
            <a:endParaRPr lang="en-US" dirty="0"/>
          </a:p>
        </p:txBody>
      </p:sp>
      <p:sp>
        <p:nvSpPr>
          <p:cNvPr id="3" name="Content Placeholder 2"/>
          <p:cNvSpPr>
            <a:spLocks noGrp="1"/>
          </p:cNvSpPr>
          <p:nvPr>
            <p:ph idx="1"/>
          </p:nvPr>
        </p:nvSpPr>
        <p:spPr>
          <a:xfrm>
            <a:off x="457201" y="847835"/>
            <a:ext cx="8372901" cy="3677782"/>
          </a:xfrm>
        </p:spPr>
        <p:txBody>
          <a:bodyPr vert="horz" lIns="0" tIns="0" rIns="0" bIns="45720" rtlCol="0" anchor="t">
            <a:noAutofit/>
          </a:bodyPr>
          <a:lstStyle/>
          <a:p>
            <a:pPr marL="0" indent="0">
              <a:buNone/>
            </a:pPr>
            <a:r>
              <a:rPr lang="en-US" sz="1600" dirty="0">
                <a:solidFill>
                  <a:srgbClr val="202122"/>
                </a:solidFill>
                <a:cs typeface="Arial"/>
              </a:rPr>
              <a:t>Simulation – corrector drift</a:t>
            </a: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25</a:t>
            </a:fld>
            <a:endParaRPr lang="en-US"/>
          </a:p>
        </p:txBody>
      </p:sp>
      <p:pic>
        <p:nvPicPr>
          <p:cNvPr id="15" name="Picture 14" descr="Graphical user interface&#10;&#10;Description automatically generated with low confidence">
            <a:extLst>
              <a:ext uri="{FF2B5EF4-FFF2-40B4-BE49-F238E27FC236}">
                <a16:creationId xmlns:a16="http://schemas.microsoft.com/office/drawing/2014/main" id="{B0EF587F-EFDB-4098-A408-EE307EDE8717}"/>
              </a:ext>
            </a:extLst>
          </p:cNvPr>
          <p:cNvPicPr>
            <a:picLocks noChangeAspect="1"/>
          </p:cNvPicPr>
          <p:nvPr/>
        </p:nvPicPr>
        <p:blipFill>
          <a:blip r:embed="rId3"/>
          <a:stretch>
            <a:fillRect/>
          </a:stretch>
        </p:blipFill>
        <p:spPr>
          <a:xfrm>
            <a:off x="3174182" y="-188216"/>
            <a:ext cx="6000750" cy="5143500"/>
          </a:xfrm>
          <a:prstGeom prst="rect">
            <a:avLst/>
          </a:prstGeom>
        </p:spPr>
      </p:pic>
      <p:sp>
        <p:nvSpPr>
          <p:cNvPr id="16" name="TextBox 15">
            <a:extLst>
              <a:ext uri="{FF2B5EF4-FFF2-40B4-BE49-F238E27FC236}">
                <a16:creationId xmlns:a16="http://schemas.microsoft.com/office/drawing/2014/main" id="{2139BEC8-EBC6-446C-90CE-766DE995BCA9}"/>
              </a:ext>
            </a:extLst>
          </p:cNvPr>
          <p:cNvSpPr txBox="1"/>
          <p:nvPr/>
        </p:nvSpPr>
        <p:spPr>
          <a:xfrm>
            <a:off x="4133897" y="47556"/>
            <a:ext cx="1533426" cy="369332"/>
          </a:xfrm>
          <a:prstGeom prst="rect">
            <a:avLst/>
          </a:prstGeom>
          <a:noFill/>
        </p:spPr>
        <p:txBody>
          <a:bodyPr wrap="square" rtlCol="0">
            <a:spAutoFit/>
          </a:bodyPr>
          <a:lstStyle/>
          <a:p>
            <a:r>
              <a:rPr lang="en-US" dirty="0"/>
              <a:t>NO DRIFT</a:t>
            </a:r>
          </a:p>
        </p:txBody>
      </p:sp>
      <p:sp>
        <p:nvSpPr>
          <p:cNvPr id="17" name="TextBox 16">
            <a:extLst>
              <a:ext uri="{FF2B5EF4-FFF2-40B4-BE49-F238E27FC236}">
                <a16:creationId xmlns:a16="http://schemas.microsoft.com/office/drawing/2014/main" id="{CCF78D6C-A5A1-4F44-B824-64B756A6D7F7}"/>
              </a:ext>
            </a:extLst>
          </p:cNvPr>
          <p:cNvSpPr txBox="1"/>
          <p:nvPr/>
        </p:nvSpPr>
        <p:spPr>
          <a:xfrm>
            <a:off x="6749591" y="33292"/>
            <a:ext cx="1343073" cy="369332"/>
          </a:xfrm>
          <a:prstGeom prst="rect">
            <a:avLst/>
          </a:prstGeom>
          <a:noFill/>
        </p:spPr>
        <p:txBody>
          <a:bodyPr wrap="square" rtlCol="0">
            <a:spAutoFit/>
          </a:bodyPr>
          <a:lstStyle/>
          <a:p>
            <a:r>
              <a:rPr lang="en-US" dirty="0"/>
              <a:t>DRIFT</a:t>
            </a:r>
          </a:p>
        </p:txBody>
      </p:sp>
      <p:cxnSp>
        <p:nvCxnSpPr>
          <p:cNvPr id="19" name="Straight Connector 18">
            <a:extLst>
              <a:ext uri="{FF2B5EF4-FFF2-40B4-BE49-F238E27FC236}">
                <a16:creationId xmlns:a16="http://schemas.microsoft.com/office/drawing/2014/main" id="{2A55129E-4625-4807-A3DF-9DF00497BBE3}"/>
              </a:ext>
            </a:extLst>
          </p:cNvPr>
          <p:cNvCxnSpPr>
            <a:cxnSpLocks/>
          </p:cNvCxnSpPr>
          <p:nvPr/>
        </p:nvCxnSpPr>
        <p:spPr>
          <a:xfrm>
            <a:off x="5615233" y="48836"/>
            <a:ext cx="0" cy="34080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DC942F5-8FC4-4383-930D-103861E037D5}"/>
              </a:ext>
            </a:extLst>
          </p:cNvPr>
          <p:cNvCxnSpPr>
            <a:cxnSpLocks/>
          </p:cNvCxnSpPr>
          <p:nvPr/>
        </p:nvCxnSpPr>
        <p:spPr>
          <a:xfrm>
            <a:off x="3919979" y="48836"/>
            <a:ext cx="0" cy="34080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A90EF7F-9E73-4087-A504-BFCE51856F3B}"/>
              </a:ext>
            </a:extLst>
          </p:cNvPr>
          <p:cNvCxnSpPr>
            <a:cxnSpLocks/>
          </p:cNvCxnSpPr>
          <p:nvPr/>
        </p:nvCxnSpPr>
        <p:spPr>
          <a:xfrm>
            <a:off x="8570536" y="47556"/>
            <a:ext cx="0" cy="340805"/>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96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Adaptive ml motivation @ APS</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APS injector supplies beam to storage ring and </a:t>
            </a:r>
            <a:r>
              <a:rPr lang="en-US" sz="1600" dirty="0" err="1">
                <a:solidFill>
                  <a:srgbClr val="202122"/>
                </a:solidFill>
                <a:cs typeface="Arial"/>
              </a:rPr>
              <a:t>linac</a:t>
            </a:r>
            <a:r>
              <a:rPr lang="en-US" sz="1600" dirty="0">
                <a:solidFill>
                  <a:srgbClr val="202122"/>
                </a:solidFill>
                <a:cs typeface="Arial"/>
              </a:rPr>
              <a:t> extension area </a:t>
            </a:r>
          </a:p>
          <a:p>
            <a:r>
              <a:rPr lang="en-US" sz="1600" b="1" dirty="0">
                <a:solidFill>
                  <a:srgbClr val="202122"/>
                </a:solidFill>
                <a:cs typeface="Arial"/>
              </a:rPr>
              <a:t>Proportional feedback </a:t>
            </a:r>
            <a:r>
              <a:rPr lang="en-US" sz="1600" dirty="0">
                <a:solidFill>
                  <a:srgbClr val="202122"/>
                </a:solidFill>
                <a:cs typeface="Arial"/>
              </a:rPr>
              <a:t>used to compensate drifts but has </a:t>
            </a:r>
            <a:r>
              <a:rPr lang="en-US" sz="1600" b="1" dirty="0">
                <a:solidFill>
                  <a:srgbClr val="202122"/>
                </a:solidFill>
                <a:cs typeface="Arial"/>
              </a:rPr>
              <a:t>high jitter</a:t>
            </a:r>
          </a:p>
          <a:p>
            <a:r>
              <a:rPr lang="en-US" sz="1600" dirty="0">
                <a:solidFill>
                  <a:srgbClr val="202122"/>
                </a:solidFill>
                <a:cs typeface="Arial"/>
              </a:rPr>
              <a:t>Drift spectrum varies day to day - requires </a:t>
            </a:r>
            <a:r>
              <a:rPr lang="en-US" sz="1600" b="1" dirty="0">
                <a:solidFill>
                  <a:srgbClr val="202122"/>
                </a:solidFill>
                <a:cs typeface="Arial"/>
              </a:rPr>
              <a:t>time-aware</a:t>
            </a:r>
            <a:r>
              <a:rPr lang="en-US" sz="1600" dirty="0">
                <a:solidFill>
                  <a:srgbClr val="202122"/>
                </a:solidFill>
                <a:cs typeface="Arial"/>
              </a:rPr>
              <a:t> and </a:t>
            </a:r>
            <a:r>
              <a:rPr lang="en-US" sz="1600" b="1" dirty="0">
                <a:solidFill>
                  <a:srgbClr val="202122"/>
                </a:solidFill>
                <a:cs typeface="Arial"/>
              </a:rPr>
              <a:t>time-adaptive</a:t>
            </a:r>
            <a:r>
              <a:rPr lang="en-US" sz="1600" dirty="0">
                <a:solidFill>
                  <a:srgbClr val="202122"/>
                </a:solidFill>
                <a:cs typeface="Arial"/>
              </a:rPr>
              <a:t> control</a:t>
            </a:r>
          </a:p>
          <a:p>
            <a:r>
              <a:rPr lang="en-US" sz="1600" dirty="0">
                <a:solidFill>
                  <a:srgbClr val="202122"/>
                </a:solidFill>
                <a:cs typeface="Arial"/>
              </a:rPr>
              <a:t>Have repeating patterns – want to exploit long-range correlations</a:t>
            </a: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br>
              <a:rPr lang="en-US" sz="1600" dirty="0">
                <a:solidFill>
                  <a:srgbClr val="202122"/>
                </a:solidFill>
                <a:cs typeface="Arial"/>
              </a:rPr>
            </a:br>
            <a:endParaRPr lang="en-US" sz="1600" dirty="0">
              <a:solidFill>
                <a:srgbClr val="202122"/>
              </a:solidFill>
              <a:cs typeface="Arial"/>
            </a:endParaRPr>
          </a:p>
          <a:p>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26</a:t>
            </a:fld>
            <a:endParaRPr lang="en-US"/>
          </a:p>
        </p:txBody>
      </p:sp>
      <p:grpSp>
        <p:nvGrpSpPr>
          <p:cNvPr id="6" name="Group 5">
            <a:extLst>
              <a:ext uri="{FF2B5EF4-FFF2-40B4-BE49-F238E27FC236}">
                <a16:creationId xmlns:a16="http://schemas.microsoft.com/office/drawing/2014/main" id="{88FFC875-8961-4664-B728-8CF9793F9313}"/>
              </a:ext>
            </a:extLst>
          </p:cNvPr>
          <p:cNvGrpSpPr/>
          <p:nvPr/>
        </p:nvGrpSpPr>
        <p:grpSpPr>
          <a:xfrm>
            <a:off x="4454750" y="2407088"/>
            <a:ext cx="4689250" cy="2471172"/>
            <a:chOff x="4343400" y="2313949"/>
            <a:chExt cx="4689250" cy="2471172"/>
          </a:xfrm>
        </p:grpSpPr>
        <p:pic>
          <p:nvPicPr>
            <p:cNvPr id="9" name="Picture 8">
              <a:extLst>
                <a:ext uri="{FF2B5EF4-FFF2-40B4-BE49-F238E27FC236}">
                  <a16:creationId xmlns:a16="http://schemas.microsoft.com/office/drawing/2014/main" id="{1365DD65-D1C9-4B11-B9A9-DF34C3914D42}"/>
                </a:ext>
              </a:extLst>
            </p:cNvPr>
            <p:cNvPicPr>
              <a:picLocks noChangeAspect="1"/>
            </p:cNvPicPr>
            <p:nvPr/>
          </p:nvPicPr>
          <p:blipFill>
            <a:blip r:embed="rId3"/>
            <a:stretch>
              <a:fillRect/>
            </a:stretch>
          </p:blipFill>
          <p:spPr>
            <a:xfrm>
              <a:off x="4343400" y="2384110"/>
              <a:ext cx="4689250" cy="2401011"/>
            </a:xfrm>
            <a:prstGeom prst="rect">
              <a:avLst/>
            </a:prstGeom>
          </p:spPr>
        </p:pic>
        <p:sp>
          <p:nvSpPr>
            <p:cNvPr id="4" name="Rectangle 3">
              <a:extLst>
                <a:ext uri="{FF2B5EF4-FFF2-40B4-BE49-F238E27FC236}">
                  <a16:creationId xmlns:a16="http://schemas.microsoft.com/office/drawing/2014/main" id="{3E9A5258-5A62-4DC3-9DBF-B7591239965D}"/>
                </a:ext>
              </a:extLst>
            </p:cNvPr>
            <p:cNvSpPr/>
            <p:nvPr/>
          </p:nvSpPr>
          <p:spPr>
            <a:xfrm>
              <a:off x="7741462" y="2313949"/>
              <a:ext cx="1291188" cy="577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Graphical user interface&#10;&#10;Description automatically generated with low confidence">
            <a:extLst>
              <a:ext uri="{FF2B5EF4-FFF2-40B4-BE49-F238E27FC236}">
                <a16:creationId xmlns:a16="http://schemas.microsoft.com/office/drawing/2014/main" id="{241B8ED0-11D4-4AF6-8435-46A52F8279C3}"/>
              </a:ext>
            </a:extLst>
          </p:cNvPr>
          <p:cNvPicPr>
            <a:picLocks noChangeAspect="1"/>
          </p:cNvPicPr>
          <p:nvPr/>
        </p:nvPicPr>
        <p:blipFill>
          <a:blip r:embed="rId4"/>
          <a:stretch>
            <a:fillRect/>
          </a:stretch>
        </p:blipFill>
        <p:spPr>
          <a:xfrm>
            <a:off x="394383" y="2338528"/>
            <a:ext cx="3839599" cy="2257618"/>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DCE400AF-E8F2-4A99-97D8-511A7CFD6F92}"/>
              </a:ext>
            </a:extLst>
          </p:cNvPr>
          <p:cNvCxnSpPr>
            <a:cxnSpLocks/>
            <a:stCxn id="8" idx="3"/>
          </p:cNvCxnSpPr>
          <p:nvPr/>
        </p:nvCxnSpPr>
        <p:spPr>
          <a:xfrm>
            <a:off x="4233982" y="3467337"/>
            <a:ext cx="2063690" cy="74334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1140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2349127"/>
          </a:xfrm>
        </p:spPr>
        <p:txBody>
          <a:bodyPr vert="horz" lIns="0" tIns="0" rIns="0" bIns="45720" rtlCol="0" anchor="t">
            <a:noAutofit/>
          </a:bodyPr>
          <a:lstStyle/>
          <a:p>
            <a:pPr marL="0" indent="0">
              <a:buNone/>
            </a:pPr>
            <a:r>
              <a:rPr lang="en-US" sz="1600" dirty="0">
                <a:solidFill>
                  <a:srgbClr val="202122"/>
                </a:solidFill>
                <a:cs typeface="Arial"/>
              </a:rPr>
              <a:t>Our choice: </a:t>
            </a:r>
            <a:r>
              <a:rPr lang="en-US" sz="1600" b="1" dirty="0">
                <a:solidFill>
                  <a:srgbClr val="202122"/>
                </a:solidFill>
                <a:cs typeface="Arial"/>
              </a:rPr>
              <a:t>Spectral Mixture Kernel</a:t>
            </a:r>
          </a:p>
          <a:p>
            <a:r>
              <a:rPr lang="en-US" sz="1600" dirty="0">
                <a:solidFill>
                  <a:srgbClr val="202122"/>
                </a:solidFill>
                <a:cs typeface="Arial"/>
              </a:rPr>
              <a:t>Expressed as spectral density of several Gaussians</a:t>
            </a:r>
          </a:p>
          <a:p>
            <a:endParaRPr lang="en-US" sz="1600" dirty="0">
              <a:solidFill>
                <a:srgbClr val="202122"/>
              </a:solidFill>
              <a:cs typeface="Arial"/>
            </a:endParaRPr>
          </a:p>
          <a:p>
            <a:endParaRPr lang="en-US" sz="1600" dirty="0">
              <a:solidFill>
                <a:srgbClr val="202122"/>
              </a:solidFill>
              <a:cs typeface="Arial"/>
            </a:endParaRPr>
          </a:p>
          <a:p>
            <a:r>
              <a:rPr lang="en-US" sz="1600" dirty="0">
                <a:solidFill>
                  <a:srgbClr val="202122"/>
                </a:solidFill>
                <a:cs typeface="Arial"/>
              </a:rPr>
              <a:t>Can approximate </a:t>
            </a:r>
            <a:r>
              <a:rPr lang="en-US" sz="1600" b="1" dirty="0">
                <a:solidFill>
                  <a:srgbClr val="202122"/>
                </a:solidFill>
                <a:cs typeface="Arial"/>
              </a:rPr>
              <a:t>any</a:t>
            </a:r>
            <a:r>
              <a:rPr lang="en-US" sz="1600" dirty="0">
                <a:solidFill>
                  <a:srgbClr val="202122"/>
                </a:solidFill>
                <a:cs typeface="Arial"/>
              </a:rPr>
              <a:t> stationary kernel</a:t>
            </a:r>
          </a:p>
          <a:p>
            <a:pPr lvl="1">
              <a:spcBef>
                <a:spcPts val="600"/>
              </a:spcBef>
            </a:pPr>
            <a:r>
              <a:rPr lang="en-US" sz="1400" dirty="0">
                <a:solidFill>
                  <a:srgbClr val="202122"/>
                </a:solidFill>
                <a:cs typeface="Arial"/>
              </a:rPr>
              <a:t>No need to explicitly specify like periodic/RBF</a:t>
            </a:r>
          </a:p>
          <a:p>
            <a:pPr lvl="1">
              <a:spcBef>
                <a:spcPts val="600"/>
              </a:spcBef>
            </a:pPr>
            <a:endParaRPr lang="en-US" sz="1400" dirty="0">
              <a:solidFill>
                <a:srgbClr val="202122"/>
              </a:solidFill>
              <a:cs typeface="Arial"/>
            </a:endParaRPr>
          </a:p>
          <a:p>
            <a:r>
              <a:rPr lang="en-US" sz="1600" dirty="0">
                <a:solidFill>
                  <a:srgbClr val="202122"/>
                </a:solidFill>
                <a:cs typeface="Arial"/>
              </a:rPr>
              <a:t>Starting point for </a:t>
            </a:r>
            <a:r>
              <a:rPr lang="en-US" sz="1600" b="1" dirty="0">
                <a:solidFill>
                  <a:srgbClr val="202122"/>
                </a:solidFill>
                <a:cs typeface="Arial"/>
              </a:rPr>
              <a:t>Deep Kernel Learning</a:t>
            </a:r>
          </a:p>
          <a:p>
            <a:endParaRPr lang="en-US" sz="1600" dirty="0">
              <a:solidFill>
                <a:srgbClr val="202122"/>
              </a:solidFill>
              <a:cs typeface="Arial"/>
            </a:endParaRPr>
          </a:p>
          <a:p>
            <a:endParaRPr lang="en-US" sz="1600" dirty="0">
              <a:solidFill>
                <a:srgbClr val="202122"/>
              </a:solidFill>
              <a:cs typeface="Arial"/>
            </a:endParaRPr>
          </a:p>
          <a:p>
            <a:pPr lvl="1"/>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ADAPTIVE BAYESIAN OPTIMIZATION KERNEL</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27</a:t>
            </a:fld>
            <a:endParaRPr lang="en-US"/>
          </a:p>
        </p:txBody>
      </p:sp>
      <p:pic>
        <p:nvPicPr>
          <p:cNvPr id="9" name="Picture 8">
            <a:extLst>
              <a:ext uri="{FF2B5EF4-FFF2-40B4-BE49-F238E27FC236}">
                <a16:creationId xmlns:a16="http://schemas.microsoft.com/office/drawing/2014/main" id="{6D37B995-AA5B-4CE2-9479-5C3BF7DAA720}"/>
              </a:ext>
            </a:extLst>
          </p:cNvPr>
          <p:cNvPicPr>
            <a:picLocks noChangeAspect="1"/>
          </p:cNvPicPr>
          <p:nvPr/>
        </p:nvPicPr>
        <p:blipFill>
          <a:blip r:embed="rId3"/>
          <a:stretch>
            <a:fillRect/>
          </a:stretch>
        </p:blipFill>
        <p:spPr>
          <a:xfrm>
            <a:off x="4952362" y="2332246"/>
            <a:ext cx="3845747" cy="806582"/>
          </a:xfrm>
          <a:prstGeom prst="rect">
            <a:avLst/>
          </a:prstGeom>
        </p:spPr>
      </p:pic>
      <p:pic>
        <p:nvPicPr>
          <p:cNvPr id="14" name="Picture 13">
            <a:extLst>
              <a:ext uri="{FF2B5EF4-FFF2-40B4-BE49-F238E27FC236}">
                <a16:creationId xmlns:a16="http://schemas.microsoft.com/office/drawing/2014/main" id="{EBF3AC17-427B-4B80-BA6A-AB859B87E3CA}"/>
              </a:ext>
            </a:extLst>
          </p:cNvPr>
          <p:cNvPicPr>
            <a:picLocks noChangeAspect="1"/>
          </p:cNvPicPr>
          <p:nvPr/>
        </p:nvPicPr>
        <p:blipFill>
          <a:blip r:embed="rId4"/>
          <a:stretch>
            <a:fillRect/>
          </a:stretch>
        </p:blipFill>
        <p:spPr>
          <a:xfrm>
            <a:off x="1740141" y="1459332"/>
            <a:ext cx="2032389" cy="611856"/>
          </a:xfrm>
          <a:prstGeom prst="rect">
            <a:avLst/>
          </a:prstGeom>
        </p:spPr>
      </p:pic>
      <p:pic>
        <p:nvPicPr>
          <p:cNvPr id="16" name="Picture 15">
            <a:extLst>
              <a:ext uri="{FF2B5EF4-FFF2-40B4-BE49-F238E27FC236}">
                <a16:creationId xmlns:a16="http://schemas.microsoft.com/office/drawing/2014/main" id="{DC3F368E-D28E-4D88-9674-36318AF0311D}"/>
              </a:ext>
            </a:extLst>
          </p:cNvPr>
          <p:cNvPicPr>
            <a:picLocks noChangeAspect="1"/>
          </p:cNvPicPr>
          <p:nvPr/>
        </p:nvPicPr>
        <p:blipFill rotWithShape="1">
          <a:blip r:embed="rId5"/>
          <a:srcRect r="243" b="13871"/>
          <a:stretch/>
        </p:blipFill>
        <p:spPr>
          <a:xfrm>
            <a:off x="2688534" y="3994802"/>
            <a:ext cx="5634623" cy="439943"/>
          </a:xfrm>
          <a:prstGeom prst="rect">
            <a:avLst/>
          </a:prstGeom>
        </p:spPr>
      </p:pic>
      <p:sp>
        <p:nvSpPr>
          <p:cNvPr id="17" name="Rectangle 16">
            <a:extLst>
              <a:ext uri="{FF2B5EF4-FFF2-40B4-BE49-F238E27FC236}">
                <a16:creationId xmlns:a16="http://schemas.microsoft.com/office/drawing/2014/main" id="{15E9CF36-5188-4C8C-AE16-62E835C32CE4}"/>
              </a:ext>
            </a:extLst>
          </p:cNvPr>
          <p:cNvSpPr/>
          <p:nvPr/>
        </p:nvSpPr>
        <p:spPr>
          <a:xfrm>
            <a:off x="835389" y="3935441"/>
            <a:ext cx="7757573" cy="720448"/>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7C8738-3C07-47A2-B735-047502C5620E}"/>
              </a:ext>
            </a:extLst>
          </p:cNvPr>
          <p:cNvSpPr txBox="1"/>
          <p:nvPr/>
        </p:nvSpPr>
        <p:spPr>
          <a:xfrm>
            <a:off x="835389" y="4065413"/>
            <a:ext cx="4572000" cy="369332"/>
          </a:xfrm>
          <a:prstGeom prst="rect">
            <a:avLst/>
          </a:prstGeom>
          <a:noFill/>
        </p:spPr>
        <p:txBody>
          <a:bodyPr wrap="square">
            <a:spAutoFit/>
          </a:bodyPr>
          <a:lstStyle/>
          <a:p>
            <a:pPr marL="0" indent="0">
              <a:buNone/>
            </a:pPr>
            <a:r>
              <a:rPr lang="en-US" sz="1800" b="1" dirty="0">
                <a:solidFill>
                  <a:srgbClr val="202122"/>
                </a:solidFill>
                <a:cs typeface="Arial"/>
              </a:rPr>
              <a:t>SM ABO model</a:t>
            </a:r>
            <a:endParaRPr lang="en-US" sz="1800" dirty="0">
              <a:solidFill>
                <a:srgbClr val="202122"/>
              </a:solidFill>
              <a:cs typeface="Arial"/>
            </a:endParaRPr>
          </a:p>
        </p:txBody>
      </p:sp>
      <p:pic>
        <p:nvPicPr>
          <p:cNvPr id="6" name="Picture 5">
            <a:extLst>
              <a:ext uri="{FF2B5EF4-FFF2-40B4-BE49-F238E27FC236}">
                <a16:creationId xmlns:a16="http://schemas.microsoft.com/office/drawing/2014/main" id="{0BEF3C6A-1D3F-477D-8957-7419DDE55AA9}"/>
              </a:ext>
            </a:extLst>
          </p:cNvPr>
          <p:cNvPicPr>
            <a:picLocks noChangeAspect="1"/>
          </p:cNvPicPr>
          <p:nvPr/>
        </p:nvPicPr>
        <p:blipFill>
          <a:blip r:embed="rId6"/>
          <a:stretch>
            <a:fillRect/>
          </a:stretch>
        </p:blipFill>
        <p:spPr>
          <a:xfrm>
            <a:off x="4952362" y="1426146"/>
            <a:ext cx="2271714" cy="614363"/>
          </a:xfrm>
          <a:prstGeom prst="rect">
            <a:avLst/>
          </a:prstGeom>
        </p:spPr>
      </p:pic>
      <p:cxnSp>
        <p:nvCxnSpPr>
          <p:cNvPr id="8" name="Straight Arrow Connector 7">
            <a:extLst>
              <a:ext uri="{FF2B5EF4-FFF2-40B4-BE49-F238E27FC236}">
                <a16:creationId xmlns:a16="http://schemas.microsoft.com/office/drawing/2014/main" id="{E0AE3EB4-E96B-47D6-BA52-BC32AE994748}"/>
              </a:ext>
            </a:extLst>
          </p:cNvPr>
          <p:cNvCxnSpPr/>
          <p:nvPr/>
        </p:nvCxnSpPr>
        <p:spPr>
          <a:xfrm flipV="1">
            <a:off x="1307184" y="1765260"/>
            <a:ext cx="383356" cy="4468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BC2DFC1-1ADE-43F3-8A62-B8C1CB336EA7}"/>
              </a:ext>
            </a:extLst>
          </p:cNvPr>
          <p:cNvSpPr txBox="1"/>
          <p:nvPr/>
        </p:nvSpPr>
        <p:spPr>
          <a:xfrm>
            <a:off x="527324" y="1602937"/>
            <a:ext cx="813043" cy="369332"/>
          </a:xfrm>
          <a:prstGeom prst="rect">
            <a:avLst/>
          </a:prstGeom>
          <a:noFill/>
        </p:spPr>
        <p:txBody>
          <a:bodyPr wrap="none" rtlCol="0">
            <a:spAutoFit/>
          </a:bodyPr>
          <a:lstStyle/>
          <a:p>
            <a:r>
              <a:rPr lang="en-US" dirty="0">
                <a:solidFill>
                  <a:srgbClr val="92D050"/>
                </a:solidFill>
              </a:rPr>
              <a:t>kernel</a:t>
            </a:r>
          </a:p>
        </p:txBody>
      </p:sp>
      <p:cxnSp>
        <p:nvCxnSpPr>
          <p:cNvPr id="15" name="Straight Arrow Connector 14">
            <a:extLst>
              <a:ext uri="{FF2B5EF4-FFF2-40B4-BE49-F238E27FC236}">
                <a16:creationId xmlns:a16="http://schemas.microsoft.com/office/drawing/2014/main" id="{0AC7DC53-4059-4913-B5C6-E2868AC6A9DC}"/>
              </a:ext>
            </a:extLst>
          </p:cNvPr>
          <p:cNvCxnSpPr>
            <a:cxnSpLocks/>
            <a:stCxn id="18" idx="1"/>
          </p:cNvCxnSpPr>
          <p:nvPr/>
        </p:nvCxnSpPr>
        <p:spPr>
          <a:xfrm flipH="1" flipV="1">
            <a:off x="5247148" y="1867930"/>
            <a:ext cx="89417" cy="28315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465AE48-2CB3-4A19-8C40-6736FB3C763E}"/>
              </a:ext>
            </a:extLst>
          </p:cNvPr>
          <p:cNvSpPr txBox="1"/>
          <p:nvPr/>
        </p:nvSpPr>
        <p:spPr>
          <a:xfrm>
            <a:off x="5336565" y="1966415"/>
            <a:ext cx="1787669" cy="369332"/>
          </a:xfrm>
          <a:prstGeom prst="rect">
            <a:avLst/>
          </a:prstGeom>
          <a:noFill/>
        </p:spPr>
        <p:txBody>
          <a:bodyPr wrap="none" rtlCol="0">
            <a:spAutoFit/>
          </a:bodyPr>
          <a:lstStyle/>
          <a:p>
            <a:r>
              <a:rPr lang="en-US" dirty="0">
                <a:solidFill>
                  <a:srgbClr val="92D050"/>
                </a:solidFill>
              </a:rPr>
              <a:t>spectral density</a:t>
            </a:r>
          </a:p>
        </p:txBody>
      </p:sp>
    </p:spTree>
    <p:extLst>
      <p:ext uri="{BB962C8B-B14F-4D97-AF65-F5344CB8AC3E}">
        <p14:creationId xmlns:p14="http://schemas.microsoft.com/office/powerpoint/2010/main" val="1080522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RESULTS - SIMULATION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Example: sinusoidal signal with noise + initial steady state sampling</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28</a:t>
            </a:fld>
            <a:endParaRPr lang="en-US"/>
          </a:p>
        </p:txBody>
      </p:sp>
      <p:pic>
        <p:nvPicPr>
          <p:cNvPr id="6" name="Picture 5">
            <a:extLst>
              <a:ext uri="{FF2B5EF4-FFF2-40B4-BE49-F238E27FC236}">
                <a16:creationId xmlns:a16="http://schemas.microsoft.com/office/drawing/2014/main" id="{4A110DA6-0199-46C4-A3A6-DD2BCA2353F0}"/>
              </a:ext>
            </a:extLst>
          </p:cNvPr>
          <p:cNvPicPr>
            <a:picLocks noChangeAspect="1"/>
          </p:cNvPicPr>
          <p:nvPr/>
        </p:nvPicPr>
        <p:blipFill>
          <a:blip r:embed="rId3"/>
          <a:stretch>
            <a:fillRect/>
          </a:stretch>
        </p:blipFill>
        <p:spPr>
          <a:xfrm>
            <a:off x="2496841" y="1352634"/>
            <a:ext cx="3962987" cy="3257944"/>
          </a:xfrm>
          <a:prstGeom prst="rect">
            <a:avLst/>
          </a:prstGeom>
        </p:spPr>
      </p:pic>
    </p:spTree>
    <p:extLst>
      <p:ext uri="{BB962C8B-B14F-4D97-AF65-F5344CB8AC3E}">
        <p14:creationId xmlns:p14="http://schemas.microsoft.com/office/powerpoint/2010/main" val="1377674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RESULTS - SIMULATION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Example: sinusoidal signal with noise + initial steady state sampling</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29</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1A6D3AAE-D7D7-43BB-99EF-FBE8F9B9F844}"/>
              </a:ext>
            </a:extLst>
          </p:cNvPr>
          <p:cNvPicPr>
            <a:picLocks noChangeAspect="1"/>
          </p:cNvPicPr>
          <p:nvPr/>
        </p:nvPicPr>
        <p:blipFill>
          <a:blip r:embed="rId3"/>
          <a:stretch>
            <a:fillRect/>
          </a:stretch>
        </p:blipFill>
        <p:spPr>
          <a:xfrm>
            <a:off x="2089563" y="847835"/>
            <a:ext cx="4964874" cy="4255606"/>
          </a:xfrm>
          <a:prstGeom prst="rect">
            <a:avLst/>
          </a:prstGeom>
        </p:spPr>
      </p:pic>
    </p:spTree>
    <p:extLst>
      <p:ext uri="{BB962C8B-B14F-4D97-AF65-F5344CB8AC3E}">
        <p14:creationId xmlns:p14="http://schemas.microsoft.com/office/powerpoint/2010/main" val="91035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Several simultaneous efforts underway</a:t>
            </a:r>
          </a:p>
          <a:p>
            <a:pPr marL="0" indent="0">
              <a:buNone/>
            </a:pPr>
            <a:endParaRPr lang="en-US" sz="1600" b="1" dirty="0">
              <a:solidFill>
                <a:srgbClr val="202122"/>
              </a:solidFill>
              <a:cs typeface="Arial"/>
            </a:endParaRPr>
          </a:p>
          <a:p>
            <a:pPr lvl="1">
              <a:spcBef>
                <a:spcPts val="600"/>
              </a:spcBef>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ML @ APS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3</a:t>
            </a:fld>
            <a:endParaRPr lang="en-US"/>
          </a:p>
        </p:txBody>
      </p:sp>
      <p:sp>
        <p:nvSpPr>
          <p:cNvPr id="4" name="Rectangle: Rounded Corners 3">
            <a:extLst>
              <a:ext uri="{FF2B5EF4-FFF2-40B4-BE49-F238E27FC236}">
                <a16:creationId xmlns:a16="http://schemas.microsoft.com/office/drawing/2014/main" id="{A2086DB4-04D0-4D8A-AE0F-2186F691E8CF}"/>
              </a:ext>
            </a:extLst>
          </p:cNvPr>
          <p:cNvSpPr/>
          <p:nvPr/>
        </p:nvSpPr>
        <p:spPr>
          <a:xfrm>
            <a:off x="3992793" y="1886894"/>
            <a:ext cx="1879076" cy="76671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Optimization</a:t>
            </a:r>
          </a:p>
          <a:p>
            <a:pPr algn="ctr"/>
            <a:r>
              <a:rPr lang="en-US" dirty="0">
                <a:solidFill>
                  <a:srgbClr val="000000"/>
                </a:solidFill>
              </a:rPr>
              <a:t>algorithms</a:t>
            </a:r>
          </a:p>
        </p:txBody>
      </p:sp>
      <p:cxnSp>
        <p:nvCxnSpPr>
          <p:cNvPr id="7" name="Straight Connector 6">
            <a:extLst>
              <a:ext uri="{FF2B5EF4-FFF2-40B4-BE49-F238E27FC236}">
                <a16:creationId xmlns:a16="http://schemas.microsoft.com/office/drawing/2014/main" id="{AE298546-573B-4782-876F-C9BF9CCB4772}"/>
              </a:ext>
            </a:extLst>
          </p:cNvPr>
          <p:cNvCxnSpPr/>
          <p:nvPr/>
        </p:nvCxnSpPr>
        <p:spPr>
          <a:xfrm>
            <a:off x="3471717" y="1749690"/>
            <a:ext cx="25138" cy="303543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0081C86-0D12-444A-B63E-5FB153D68328}"/>
              </a:ext>
            </a:extLst>
          </p:cNvPr>
          <p:cNvCxnSpPr/>
          <p:nvPr/>
        </p:nvCxnSpPr>
        <p:spPr>
          <a:xfrm>
            <a:off x="6377235" y="1749690"/>
            <a:ext cx="25138" cy="303543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3551DC4E-5EC9-4BEC-A535-08593B328DE5}"/>
              </a:ext>
            </a:extLst>
          </p:cNvPr>
          <p:cNvSpPr/>
          <p:nvPr/>
        </p:nvSpPr>
        <p:spPr>
          <a:xfrm>
            <a:off x="3983366" y="2824911"/>
            <a:ext cx="1879076" cy="103380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Anomaly detection and</a:t>
            </a:r>
          </a:p>
          <a:p>
            <a:pPr algn="ctr"/>
            <a:r>
              <a:rPr lang="en-US" dirty="0">
                <a:solidFill>
                  <a:srgbClr val="000000"/>
                </a:solidFill>
              </a:rPr>
              <a:t>prediction</a:t>
            </a:r>
          </a:p>
        </p:txBody>
      </p:sp>
      <p:sp>
        <p:nvSpPr>
          <p:cNvPr id="10" name="Rectangle: Rounded Corners 9">
            <a:extLst>
              <a:ext uri="{FF2B5EF4-FFF2-40B4-BE49-F238E27FC236}">
                <a16:creationId xmlns:a16="http://schemas.microsoft.com/office/drawing/2014/main" id="{90BF07FE-927C-49AC-AC07-B220B6EAA713}"/>
              </a:ext>
            </a:extLst>
          </p:cNvPr>
          <p:cNvSpPr/>
          <p:nvPr/>
        </p:nvSpPr>
        <p:spPr>
          <a:xfrm>
            <a:off x="3992793" y="4017452"/>
            <a:ext cx="1879076" cy="666062"/>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Surrogate models</a:t>
            </a:r>
          </a:p>
        </p:txBody>
      </p:sp>
      <p:sp>
        <p:nvSpPr>
          <p:cNvPr id="11" name="Rectangle: Rounded Corners 10">
            <a:extLst>
              <a:ext uri="{FF2B5EF4-FFF2-40B4-BE49-F238E27FC236}">
                <a16:creationId xmlns:a16="http://schemas.microsoft.com/office/drawing/2014/main" id="{FBA81D46-28D6-4389-9734-3EF14299BF6E}"/>
              </a:ext>
            </a:extLst>
          </p:cNvPr>
          <p:cNvSpPr/>
          <p:nvPr/>
        </p:nvSpPr>
        <p:spPr>
          <a:xfrm>
            <a:off x="907356" y="2135171"/>
            <a:ext cx="1879076" cy="766714"/>
          </a:xfrm>
          <a:prstGeom prst="round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Data storage and analytics</a:t>
            </a:r>
          </a:p>
        </p:txBody>
      </p:sp>
      <p:sp>
        <p:nvSpPr>
          <p:cNvPr id="12" name="Rectangle: Rounded Corners 11">
            <a:extLst>
              <a:ext uri="{FF2B5EF4-FFF2-40B4-BE49-F238E27FC236}">
                <a16:creationId xmlns:a16="http://schemas.microsoft.com/office/drawing/2014/main" id="{03BDB67A-75C1-48C5-AA41-00E60463E916}"/>
              </a:ext>
            </a:extLst>
          </p:cNvPr>
          <p:cNvSpPr/>
          <p:nvPr/>
        </p:nvSpPr>
        <p:spPr>
          <a:xfrm>
            <a:off x="907356" y="3175434"/>
            <a:ext cx="1879076" cy="1041490"/>
          </a:xfrm>
          <a:prstGeom prst="round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Control, I/O, configuration libraries</a:t>
            </a:r>
          </a:p>
        </p:txBody>
      </p:sp>
      <p:sp>
        <p:nvSpPr>
          <p:cNvPr id="13" name="TextBox 12">
            <a:extLst>
              <a:ext uri="{FF2B5EF4-FFF2-40B4-BE49-F238E27FC236}">
                <a16:creationId xmlns:a16="http://schemas.microsoft.com/office/drawing/2014/main" id="{BDC0DB39-7E35-4C6B-8782-2DC7D06439BC}"/>
              </a:ext>
            </a:extLst>
          </p:cNvPr>
          <p:cNvSpPr txBox="1"/>
          <p:nvPr/>
        </p:nvSpPr>
        <p:spPr>
          <a:xfrm>
            <a:off x="518781" y="1256561"/>
            <a:ext cx="2855012" cy="369332"/>
          </a:xfrm>
          <a:prstGeom prst="rect">
            <a:avLst/>
          </a:prstGeom>
          <a:noFill/>
          <a:ln>
            <a:solidFill>
              <a:srgbClr val="000000"/>
            </a:solidFill>
          </a:ln>
        </p:spPr>
        <p:txBody>
          <a:bodyPr wrap="none" rtlCol="0">
            <a:spAutoFit/>
          </a:bodyPr>
          <a:lstStyle/>
          <a:p>
            <a:pPr algn="ctr"/>
            <a:r>
              <a:rPr lang="en-US" cap="small" dirty="0"/>
              <a:t>Support infrastructure</a:t>
            </a:r>
          </a:p>
        </p:txBody>
      </p:sp>
      <p:sp>
        <p:nvSpPr>
          <p:cNvPr id="14" name="TextBox 13">
            <a:extLst>
              <a:ext uri="{FF2B5EF4-FFF2-40B4-BE49-F238E27FC236}">
                <a16:creationId xmlns:a16="http://schemas.microsoft.com/office/drawing/2014/main" id="{AAB2158B-4FEB-432D-B9CC-793777BF38B9}"/>
              </a:ext>
            </a:extLst>
          </p:cNvPr>
          <p:cNvSpPr txBox="1"/>
          <p:nvPr/>
        </p:nvSpPr>
        <p:spPr>
          <a:xfrm>
            <a:off x="4095666" y="1256561"/>
            <a:ext cx="1586716" cy="369332"/>
          </a:xfrm>
          <a:prstGeom prst="rect">
            <a:avLst/>
          </a:prstGeom>
          <a:noFill/>
          <a:ln>
            <a:solidFill>
              <a:srgbClr val="000000"/>
            </a:solidFill>
          </a:ln>
        </p:spPr>
        <p:txBody>
          <a:bodyPr wrap="none" rtlCol="0">
            <a:spAutoFit/>
          </a:bodyPr>
          <a:lstStyle/>
          <a:p>
            <a:pPr algn="ctr"/>
            <a:r>
              <a:rPr lang="en-US" cap="small" dirty="0"/>
              <a:t>ML research</a:t>
            </a:r>
          </a:p>
        </p:txBody>
      </p:sp>
      <p:sp>
        <p:nvSpPr>
          <p:cNvPr id="15" name="TextBox 14">
            <a:extLst>
              <a:ext uri="{FF2B5EF4-FFF2-40B4-BE49-F238E27FC236}">
                <a16:creationId xmlns:a16="http://schemas.microsoft.com/office/drawing/2014/main" id="{1B0E4B01-146A-42BE-AD71-0C2E6D45F02E}"/>
              </a:ext>
            </a:extLst>
          </p:cNvPr>
          <p:cNvSpPr txBox="1"/>
          <p:nvPr/>
        </p:nvSpPr>
        <p:spPr>
          <a:xfrm>
            <a:off x="6726108" y="1256561"/>
            <a:ext cx="2139240" cy="369332"/>
          </a:xfrm>
          <a:prstGeom prst="rect">
            <a:avLst/>
          </a:prstGeom>
          <a:noFill/>
          <a:ln>
            <a:solidFill>
              <a:srgbClr val="000000"/>
            </a:solidFill>
          </a:ln>
        </p:spPr>
        <p:txBody>
          <a:bodyPr wrap="none" rtlCol="0">
            <a:spAutoFit/>
          </a:bodyPr>
          <a:lstStyle/>
          <a:p>
            <a:pPr algn="ctr"/>
            <a:r>
              <a:rPr lang="en-US" cap="small" dirty="0"/>
              <a:t>Production tools</a:t>
            </a:r>
          </a:p>
        </p:txBody>
      </p:sp>
      <p:sp>
        <p:nvSpPr>
          <p:cNvPr id="16" name="Rectangle: Rounded Corners 15">
            <a:extLst>
              <a:ext uri="{FF2B5EF4-FFF2-40B4-BE49-F238E27FC236}">
                <a16:creationId xmlns:a16="http://schemas.microsoft.com/office/drawing/2014/main" id="{F4EA6AB3-FC28-4799-8DA7-38A963C285D9}"/>
              </a:ext>
            </a:extLst>
          </p:cNvPr>
          <p:cNvSpPr/>
          <p:nvPr/>
        </p:nvSpPr>
        <p:spPr>
          <a:xfrm>
            <a:off x="6809294" y="2113174"/>
            <a:ext cx="1996374" cy="766714"/>
          </a:xfrm>
          <a:prstGeom prst="roundRect">
            <a:avLst/>
          </a:prstGeom>
          <a:noFill/>
          <a:ln w="381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Expert-usable CLI/scripts</a:t>
            </a:r>
          </a:p>
        </p:txBody>
      </p:sp>
      <p:sp>
        <p:nvSpPr>
          <p:cNvPr id="17" name="Rectangle: Rounded Corners 16">
            <a:extLst>
              <a:ext uri="{FF2B5EF4-FFF2-40B4-BE49-F238E27FC236}">
                <a16:creationId xmlns:a16="http://schemas.microsoft.com/office/drawing/2014/main" id="{EAE287AB-9D8B-4F88-8D68-46203BDF87DD}"/>
              </a:ext>
            </a:extLst>
          </p:cNvPr>
          <p:cNvSpPr/>
          <p:nvPr/>
        </p:nvSpPr>
        <p:spPr>
          <a:xfrm>
            <a:off x="6809294" y="3153436"/>
            <a:ext cx="1991720" cy="942571"/>
          </a:xfrm>
          <a:prstGeom prst="roundRect">
            <a:avLst/>
          </a:prstGeom>
          <a:noFill/>
          <a:ln w="381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Operator-usable GUI tools</a:t>
            </a:r>
          </a:p>
        </p:txBody>
      </p:sp>
    </p:spTree>
    <p:extLst>
      <p:ext uri="{BB962C8B-B14F-4D97-AF65-F5344CB8AC3E}">
        <p14:creationId xmlns:p14="http://schemas.microsoft.com/office/powerpoint/2010/main" val="190101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RESULTS - SIMULATION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30</a:t>
            </a:fld>
            <a:endParaRPr lang="en-US"/>
          </a:p>
        </p:txBody>
      </p:sp>
      <p:pic>
        <p:nvPicPr>
          <p:cNvPr id="8" name="Picture 7">
            <a:extLst>
              <a:ext uri="{FF2B5EF4-FFF2-40B4-BE49-F238E27FC236}">
                <a16:creationId xmlns:a16="http://schemas.microsoft.com/office/drawing/2014/main" id="{8D4C851E-229A-4BC4-A1DC-EADC25BAD458}"/>
              </a:ext>
            </a:extLst>
          </p:cNvPr>
          <p:cNvPicPr>
            <a:picLocks noChangeAspect="1"/>
          </p:cNvPicPr>
          <p:nvPr/>
        </p:nvPicPr>
        <p:blipFill>
          <a:blip r:embed="rId3"/>
          <a:stretch>
            <a:fillRect/>
          </a:stretch>
        </p:blipFill>
        <p:spPr>
          <a:xfrm>
            <a:off x="4919939" y="1962000"/>
            <a:ext cx="3422304" cy="2388483"/>
          </a:xfrm>
          <a:prstGeom prst="rect">
            <a:avLst/>
          </a:prstGeom>
        </p:spPr>
      </p:pic>
      <p:sp>
        <p:nvSpPr>
          <p:cNvPr id="9" name="Content Placeholder 2">
            <a:extLst>
              <a:ext uri="{FF2B5EF4-FFF2-40B4-BE49-F238E27FC236}">
                <a16:creationId xmlns:a16="http://schemas.microsoft.com/office/drawing/2014/main" id="{A6CCF1BD-9665-4887-AB99-BB184C07183A}"/>
              </a:ext>
            </a:extLst>
          </p:cNvPr>
          <p:cNvSpPr txBox="1">
            <a:spLocks/>
          </p:cNvSpPr>
          <p:nvPr/>
        </p:nvSpPr>
        <p:spPr>
          <a:xfrm>
            <a:off x="457201" y="880829"/>
            <a:ext cx="8372901" cy="3317082"/>
          </a:xfrm>
          <a:prstGeom prst="rect">
            <a:avLst/>
          </a:prstGeom>
        </p:spPr>
        <p:txBody>
          <a:bodyPr vert="horz" lIns="0" tIns="0" rIns="0" bIns="4572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1600" dirty="0">
                <a:solidFill>
                  <a:srgbClr val="202122"/>
                </a:solidFill>
                <a:cs typeface="Arial"/>
              </a:rPr>
              <a:t>ABO finds correct oscillation within 1 period</a:t>
            </a:r>
          </a:p>
          <a:p>
            <a:r>
              <a:rPr lang="en-US" sz="1400" dirty="0">
                <a:solidFill>
                  <a:srgbClr val="202122"/>
                </a:solidFill>
                <a:cs typeface="Arial"/>
              </a:rPr>
              <a:t>Kernel density reflects broad noise + oscillation frequency</a:t>
            </a:r>
          </a:p>
          <a:p>
            <a:pPr marL="0" indent="0">
              <a:buFont typeface="Wingdings" pitchFamily="2" charset="2"/>
              <a:buNone/>
            </a:pPr>
            <a:endParaRPr lang="en-US" sz="1600" dirty="0">
              <a:solidFill>
                <a:srgbClr val="202122"/>
              </a:solidFill>
              <a:cs typeface="Arial"/>
            </a:endParaRPr>
          </a:p>
          <a:p>
            <a:endParaRPr lang="en-US" sz="1600" dirty="0">
              <a:solidFill>
                <a:srgbClr val="202122"/>
              </a:solidFill>
              <a:cs typeface="Arial"/>
            </a:endParaRPr>
          </a:p>
          <a:p>
            <a:pPr marL="0" indent="0">
              <a:buFont typeface="Wingdings" pitchFamily="2" charset="2"/>
              <a:buNone/>
            </a:pPr>
            <a:endParaRPr lang="en-US" sz="1600" dirty="0">
              <a:solidFill>
                <a:srgbClr val="202122"/>
              </a:solidFill>
              <a:cs typeface="Arial"/>
            </a:endParaRPr>
          </a:p>
          <a:p>
            <a:pPr marL="0" indent="0">
              <a:buNone/>
            </a:pPr>
            <a:endParaRPr lang="en-US" sz="1600" dirty="0">
              <a:solidFill>
                <a:srgbClr val="202122"/>
              </a:solidFill>
              <a:cs typeface="Arial"/>
            </a:endParaRPr>
          </a:p>
        </p:txBody>
      </p:sp>
      <p:pic>
        <p:nvPicPr>
          <p:cNvPr id="11" name="Picture 10">
            <a:extLst>
              <a:ext uri="{FF2B5EF4-FFF2-40B4-BE49-F238E27FC236}">
                <a16:creationId xmlns:a16="http://schemas.microsoft.com/office/drawing/2014/main" id="{D874A906-9BAE-4A9C-9808-AFC498416992}"/>
              </a:ext>
            </a:extLst>
          </p:cNvPr>
          <p:cNvPicPr>
            <a:picLocks noChangeAspect="1"/>
          </p:cNvPicPr>
          <p:nvPr/>
        </p:nvPicPr>
        <p:blipFill>
          <a:blip r:embed="rId4"/>
          <a:stretch>
            <a:fillRect/>
          </a:stretch>
        </p:blipFill>
        <p:spPr>
          <a:xfrm>
            <a:off x="546588" y="1492668"/>
            <a:ext cx="4264028" cy="3317081"/>
          </a:xfrm>
          <a:prstGeom prst="rect">
            <a:avLst/>
          </a:prstGeom>
        </p:spPr>
      </p:pic>
    </p:spTree>
    <p:extLst>
      <p:ext uri="{BB962C8B-B14F-4D97-AF65-F5344CB8AC3E}">
        <p14:creationId xmlns:p14="http://schemas.microsoft.com/office/powerpoint/2010/main" val="2951447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RESULTS - Experiment</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Several tests in APS </a:t>
            </a:r>
            <a:r>
              <a:rPr lang="en-US" sz="1600" dirty="0" err="1">
                <a:solidFill>
                  <a:srgbClr val="202122"/>
                </a:solidFill>
                <a:cs typeface="Arial"/>
              </a:rPr>
              <a:t>linac</a:t>
            </a:r>
            <a:r>
              <a:rPr lang="en-US" sz="1600" dirty="0">
                <a:solidFill>
                  <a:srgbClr val="202122"/>
                </a:solidFill>
                <a:cs typeface="Arial"/>
              </a:rPr>
              <a:t> – trajectory MSE objective</a:t>
            </a:r>
          </a:p>
          <a:p>
            <a:r>
              <a:rPr lang="en-US" sz="1600" dirty="0">
                <a:solidFill>
                  <a:srgbClr val="202122"/>
                </a:solidFill>
                <a:cs typeface="Arial"/>
              </a:rPr>
              <a:t>10s cycle limit</a:t>
            </a:r>
          </a:p>
          <a:p>
            <a:r>
              <a:rPr lang="en-US" sz="1600" dirty="0">
                <a:solidFill>
                  <a:srgbClr val="202122"/>
                </a:solidFill>
                <a:cs typeface="Arial"/>
              </a:rPr>
              <a:t>Train with last 20 minutes of history</a:t>
            </a:r>
          </a:p>
          <a:p>
            <a:pPr marL="0" indent="0">
              <a:buNone/>
            </a:pPr>
            <a:r>
              <a:rPr lang="en-US" sz="1600" dirty="0">
                <a:solidFill>
                  <a:srgbClr val="202122"/>
                </a:solidFill>
                <a:cs typeface="Arial"/>
              </a:rPr>
              <a:t>Overall </a:t>
            </a:r>
            <a:r>
              <a:rPr lang="en-US" sz="1600" b="1" dirty="0">
                <a:solidFill>
                  <a:srgbClr val="202122"/>
                </a:solidFill>
                <a:cs typeface="Arial"/>
              </a:rPr>
              <a:t>2x jitter </a:t>
            </a:r>
            <a:r>
              <a:rPr lang="en-US" sz="1600" dirty="0">
                <a:solidFill>
                  <a:srgbClr val="202122"/>
                </a:solidFill>
                <a:cs typeface="Arial"/>
              </a:rPr>
              <a:t>improvement (0.21/0.36/0.33)!</a:t>
            </a: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31</a:t>
            </a:fld>
            <a:endParaRPr lang="en-US"/>
          </a:p>
        </p:txBody>
      </p:sp>
      <p:pic>
        <p:nvPicPr>
          <p:cNvPr id="9" name="Picture 8" descr="Graphical user interface&#10;&#10;Description automatically generated with low confidence">
            <a:extLst>
              <a:ext uri="{FF2B5EF4-FFF2-40B4-BE49-F238E27FC236}">
                <a16:creationId xmlns:a16="http://schemas.microsoft.com/office/drawing/2014/main" id="{70398807-420C-43A4-8C19-BD20C4B8810D}"/>
              </a:ext>
            </a:extLst>
          </p:cNvPr>
          <p:cNvPicPr>
            <a:picLocks noChangeAspect="1"/>
          </p:cNvPicPr>
          <p:nvPr/>
        </p:nvPicPr>
        <p:blipFill>
          <a:blip r:embed="rId3"/>
          <a:stretch>
            <a:fillRect/>
          </a:stretch>
        </p:blipFill>
        <p:spPr>
          <a:xfrm>
            <a:off x="687282" y="1009401"/>
            <a:ext cx="3394397" cy="1995847"/>
          </a:xfrm>
          <a:prstGeom prst="rect">
            <a:avLst/>
          </a:prstGeom>
          <a:ln>
            <a:noFill/>
          </a:ln>
        </p:spPr>
      </p:pic>
      <p:pic>
        <p:nvPicPr>
          <p:cNvPr id="7" name="Picture 6">
            <a:extLst>
              <a:ext uri="{FF2B5EF4-FFF2-40B4-BE49-F238E27FC236}">
                <a16:creationId xmlns:a16="http://schemas.microsoft.com/office/drawing/2014/main" id="{32DFBC47-3409-4A29-A1CD-47E26C5109AA}"/>
              </a:ext>
            </a:extLst>
          </p:cNvPr>
          <p:cNvPicPr>
            <a:picLocks noChangeAspect="1"/>
          </p:cNvPicPr>
          <p:nvPr/>
        </p:nvPicPr>
        <p:blipFill>
          <a:blip r:embed="rId4"/>
          <a:stretch>
            <a:fillRect/>
          </a:stretch>
        </p:blipFill>
        <p:spPr>
          <a:xfrm>
            <a:off x="4715303" y="880953"/>
            <a:ext cx="4114799" cy="2419431"/>
          </a:xfrm>
          <a:prstGeom prst="rect">
            <a:avLst/>
          </a:prstGeom>
        </p:spPr>
      </p:pic>
      <p:cxnSp>
        <p:nvCxnSpPr>
          <p:cNvPr id="10" name="Straight Arrow Connector 9">
            <a:extLst>
              <a:ext uri="{FF2B5EF4-FFF2-40B4-BE49-F238E27FC236}">
                <a16:creationId xmlns:a16="http://schemas.microsoft.com/office/drawing/2014/main" id="{F6434A64-9BA2-4FD4-8A2A-F0AC4BCD6296}"/>
              </a:ext>
            </a:extLst>
          </p:cNvPr>
          <p:cNvCxnSpPr>
            <a:cxnSpLocks/>
          </p:cNvCxnSpPr>
          <p:nvPr/>
        </p:nvCxnSpPr>
        <p:spPr>
          <a:xfrm>
            <a:off x="3758499" y="1582858"/>
            <a:ext cx="1481959" cy="42446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57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CONSTRAINTS</a:t>
            </a:r>
            <a:endParaRPr lang="en-US" dirty="0"/>
          </a:p>
        </p:txBody>
      </p:sp>
      <p:sp>
        <p:nvSpPr>
          <p:cNvPr id="3" name="Content Placeholder 2"/>
          <p:cNvSpPr>
            <a:spLocks noGrp="1"/>
          </p:cNvSpPr>
          <p:nvPr>
            <p:ph idx="1"/>
          </p:nvPr>
        </p:nvSpPr>
        <p:spPr>
          <a:xfrm>
            <a:off x="457201" y="847835"/>
            <a:ext cx="8372901" cy="3598474"/>
          </a:xfrm>
        </p:spPr>
        <p:txBody>
          <a:bodyPr vert="horz" lIns="0" tIns="0" rIns="0" bIns="45720" rtlCol="0" anchor="t">
            <a:noAutofit/>
          </a:bodyPr>
          <a:lstStyle/>
          <a:p>
            <a:pPr marL="0" indent="0">
              <a:buNone/>
            </a:pPr>
            <a:r>
              <a:rPr lang="en-US" sz="1600" dirty="0">
                <a:solidFill>
                  <a:srgbClr val="202122"/>
                </a:solidFill>
                <a:cs typeface="Arial"/>
              </a:rPr>
              <a:t>Time awareness can be added</a:t>
            </a:r>
            <a:br>
              <a:rPr lang="en-US" sz="1600" dirty="0">
                <a:solidFill>
                  <a:srgbClr val="202122"/>
                </a:solidFill>
                <a:cs typeface="Arial"/>
              </a:rPr>
            </a:br>
            <a:r>
              <a:rPr lang="en-US" sz="1600" dirty="0">
                <a:solidFill>
                  <a:srgbClr val="202122"/>
                </a:solidFill>
                <a:cs typeface="Arial"/>
              </a:rPr>
              <a:t>to </a:t>
            </a:r>
            <a:r>
              <a:rPr lang="en-US" sz="1600" b="1" dirty="0">
                <a:solidFill>
                  <a:srgbClr val="202122"/>
                </a:solidFill>
                <a:cs typeface="Arial"/>
              </a:rPr>
              <a:t>constraint models</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Gives anomaly </a:t>
            </a:r>
            <a:r>
              <a:rPr lang="en-US" sz="1600" b="1" dirty="0">
                <a:solidFill>
                  <a:srgbClr val="202122"/>
                </a:solidFill>
                <a:cs typeface="Arial"/>
              </a:rPr>
              <a:t>prediction and</a:t>
            </a:r>
            <a:br>
              <a:rPr lang="en-US" sz="1600" b="1" dirty="0">
                <a:solidFill>
                  <a:srgbClr val="202122"/>
                </a:solidFill>
                <a:cs typeface="Arial"/>
              </a:rPr>
            </a:br>
            <a:r>
              <a:rPr lang="en-US" sz="1600" b="1" dirty="0">
                <a:solidFill>
                  <a:srgbClr val="202122"/>
                </a:solidFill>
                <a:cs typeface="Arial"/>
              </a:rPr>
              <a:t>avoidance</a:t>
            </a:r>
            <a:r>
              <a:rPr lang="en-US" sz="1600" dirty="0">
                <a:solidFill>
                  <a:srgbClr val="202122"/>
                </a:solidFill>
                <a:cs typeface="Arial"/>
              </a:rPr>
              <a:t> capability!</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Can predict ‘</a:t>
            </a:r>
            <a:r>
              <a:rPr lang="en-US" sz="1600" b="1" dirty="0">
                <a:solidFill>
                  <a:srgbClr val="202122"/>
                </a:solidFill>
                <a:cs typeface="Arial"/>
              </a:rPr>
              <a:t>lifetime</a:t>
            </a:r>
            <a:r>
              <a:rPr lang="en-US" sz="1600" dirty="0">
                <a:solidFill>
                  <a:srgbClr val="202122"/>
                </a:solidFill>
                <a:cs typeface="Arial"/>
              </a:rPr>
              <a:t>’ – how long is</a:t>
            </a:r>
          </a:p>
          <a:p>
            <a:pPr marL="0" indent="0">
              <a:buNone/>
            </a:pPr>
            <a:r>
              <a:rPr lang="en-US" sz="1600" dirty="0">
                <a:solidFill>
                  <a:srgbClr val="202122"/>
                </a:solidFill>
                <a:cs typeface="Arial"/>
              </a:rPr>
              <a:t>model capable of holding optimum</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32</a:t>
            </a:fld>
            <a:endParaRPr lang="en-US"/>
          </a:p>
        </p:txBody>
      </p:sp>
      <p:pic>
        <p:nvPicPr>
          <p:cNvPr id="8" name="Picture 7">
            <a:extLst>
              <a:ext uri="{FF2B5EF4-FFF2-40B4-BE49-F238E27FC236}">
                <a16:creationId xmlns:a16="http://schemas.microsoft.com/office/drawing/2014/main" id="{913D745D-8B82-4AE1-9F0E-25534159EF30}"/>
              </a:ext>
            </a:extLst>
          </p:cNvPr>
          <p:cNvPicPr>
            <a:picLocks noChangeAspect="1"/>
          </p:cNvPicPr>
          <p:nvPr/>
        </p:nvPicPr>
        <p:blipFill>
          <a:blip r:embed="rId3"/>
          <a:stretch>
            <a:fillRect/>
          </a:stretch>
        </p:blipFill>
        <p:spPr>
          <a:xfrm>
            <a:off x="3989890" y="116521"/>
            <a:ext cx="5040600" cy="4668600"/>
          </a:xfrm>
          <a:prstGeom prst="rect">
            <a:avLst/>
          </a:prstGeom>
        </p:spPr>
      </p:pic>
    </p:spTree>
    <p:extLst>
      <p:ext uri="{BB962C8B-B14F-4D97-AF65-F5344CB8AC3E}">
        <p14:creationId xmlns:p14="http://schemas.microsoft.com/office/powerpoint/2010/main" val="3716239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CONSTRAINTS</a:t>
            </a:r>
            <a:endParaRPr lang="en-US" dirty="0"/>
          </a:p>
        </p:txBody>
      </p:sp>
      <p:sp>
        <p:nvSpPr>
          <p:cNvPr id="3" name="Content Placeholder 2"/>
          <p:cNvSpPr>
            <a:spLocks noGrp="1"/>
          </p:cNvSpPr>
          <p:nvPr>
            <p:ph idx="1"/>
          </p:nvPr>
        </p:nvSpPr>
        <p:spPr>
          <a:xfrm>
            <a:off x="457201" y="847835"/>
            <a:ext cx="8372901" cy="3598474"/>
          </a:xfrm>
        </p:spPr>
        <p:txBody>
          <a:bodyPr vert="horz" lIns="0" tIns="0" rIns="0" bIns="45720" rtlCol="0" anchor="t">
            <a:noAutofit/>
          </a:bodyPr>
          <a:lstStyle/>
          <a:p>
            <a:pPr marL="0" indent="0">
              <a:buNone/>
            </a:pPr>
            <a:r>
              <a:rPr lang="en-US" sz="1600" dirty="0">
                <a:solidFill>
                  <a:srgbClr val="202122"/>
                </a:solidFill>
                <a:cs typeface="Arial"/>
              </a:rPr>
              <a:t>Time awareness can be added</a:t>
            </a:r>
            <a:br>
              <a:rPr lang="en-US" sz="1600" dirty="0">
                <a:solidFill>
                  <a:srgbClr val="202122"/>
                </a:solidFill>
                <a:cs typeface="Arial"/>
              </a:rPr>
            </a:br>
            <a:r>
              <a:rPr lang="en-US" sz="1600" dirty="0">
                <a:solidFill>
                  <a:srgbClr val="202122"/>
                </a:solidFill>
                <a:cs typeface="Arial"/>
              </a:rPr>
              <a:t>to </a:t>
            </a:r>
            <a:r>
              <a:rPr lang="en-US" sz="1600" b="1" dirty="0">
                <a:solidFill>
                  <a:srgbClr val="202122"/>
                </a:solidFill>
                <a:cs typeface="Arial"/>
              </a:rPr>
              <a:t>constraint models</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Gives anomaly </a:t>
            </a:r>
            <a:r>
              <a:rPr lang="en-US" sz="1600" b="1" dirty="0">
                <a:solidFill>
                  <a:srgbClr val="202122"/>
                </a:solidFill>
                <a:cs typeface="Arial"/>
              </a:rPr>
              <a:t>prediction and</a:t>
            </a:r>
            <a:br>
              <a:rPr lang="en-US" sz="1600" b="1" dirty="0">
                <a:solidFill>
                  <a:srgbClr val="202122"/>
                </a:solidFill>
                <a:cs typeface="Arial"/>
              </a:rPr>
            </a:br>
            <a:r>
              <a:rPr lang="en-US" sz="1600" b="1" dirty="0">
                <a:solidFill>
                  <a:srgbClr val="202122"/>
                </a:solidFill>
                <a:cs typeface="Arial"/>
              </a:rPr>
              <a:t>avoidance</a:t>
            </a:r>
            <a:r>
              <a:rPr lang="en-US" sz="1600" dirty="0">
                <a:solidFill>
                  <a:srgbClr val="202122"/>
                </a:solidFill>
                <a:cs typeface="Arial"/>
              </a:rPr>
              <a:t> capability!</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Can predict ‘</a:t>
            </a:r>
            <a:r>
              <a:rPr lang="en-US" sz="1600" b="1" dirty="0">
                <a:solidFill>
                  <a:srgbClr val="202122"/>
                </a:solidFill>
                <a:cs typeface="Arial"/>
              </a:rPr>
              <a:t>lifetime</a:t>
            </a:r>
            <a:r>
              <a:rPr lang="en-US" sz="1600" dirty="0">
                <a:solidFill>
                  <a:srgbClr val="202122"/>
                </a:solidFill>
                <a:cs typeface="Arial"/>
              </a:rPr>
              <a:t>’ – how long is</a:t>
            </a:r>
          </a:p>
          <a:p>
            <a:pPr marL="0" indent="0">
              <a:buNone/>
            </a:pPr>
            <a:r>
              <a:rPr lang="en-US" sz="1600" dirty="0">
                <a:solidFill>
                  <a:srgbClr val="202122"/>
                </a:solidFill>
                <a:cs typeface="Arial"/>
              </a:rPr>
              <a:t>model capable of holding optimum</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33</a:t>
            </a:fld>
            <a:endParaRPr lang="en-US"/>
          </a:p>
        </p:txBody>
      </p:sp>
      <p:pic>
        <p:nvPicPr>
          <p:cNvPr id="11" name="Picture 10" descr="A picture containing graphical user interface&#10;&#10;Description automatically generated">
            <a:extLst>
              <a:ext uri="{FF2B5EF4-FFF2-40B4-BE49-F238E27FC236}">
                <a16:creationId xmlns:a16="http://schemas.microsoft.com/office/drawing/2014/main" id="{7451B862-3637-4DC8-BD1F-66A02B12F279}"/>
              </a:ext>
            </a:extLst>
          </p:cNvPr>
          <p:cNvPicPr>
            <a:picLocks noChangeAspect="1"/>
          </p:cNvPicPr>
          <p:nvPr/>
        </p:nvPicPr>
        <p:blipFill>
          <a:blip r:embed="rId3"/>
          <a:stretch>
            <a:fillRect/>
          </a:stretch>
        </p:blipFill>
        <p:spPr>
          <a:xfrm>
            <a:off x="3806660" y="-565609"/>
            <a:ext cx="4583195" cy="5892679"/>
          </a:xfrm>
          <a:prstGeom prst="rect">
            <a:avLst/>
          </a:prstGeom>
        </p:spPr>
      </p:pic>
      <p:sp>
        <p:nvSpPr>
          <p:cNvPr id="12" name="TextBox 11">
            <a:extLst>
              <a:ext uri="{FF2B5EF4-FFF2-40B4-BE49-F238E27FC236}">
                <a16:creationId xmlns:a16="http://schemas.microsoft.com/office/drawing/2014/main" id="{47E4FD67-B15F-430C-9A91-2604755686F0}"/>
              </a:ext>
            </a:extLst>
          </p:cNvPr>
          <p:cNvSpPr txBox="1"/>
          <p:nvPr/>
        </p:nvSpPr>
        <p:spPr>
          <a:xfrm>
            <a:off x="7997532" y="847835"/>
            <a:ext cx="1146468" cy="369332"/>
          </a:xfrm>
          <a:prstGeom prst="rect">
            <a:avLst/>
          </a:prstGeom>
          <a:noFill/>
        </p:spPr>
        <p:txBody>
          <a:bodyPr wrap="none" rtlCol="0">
            <a:spAutoFit/>
          </a:bodyPr>
          <a:lstStyle/>
          <a:p>
            <a:r>
              <a:rPr lang="en-US" dirty="0"/>
              <a:t>forbidden</a:t>
            </a:r>
          </a:p>
        </p:txBody>
      </p:sp>
      <p:sp>
        <p:nvSpPr>
          <p:cNvPr id="13" name="TextBox 12">
            <a:extLst>
              <a:ext uri="{FF2B5EF4-FFF2-40B4-BE49-F238E27FC236}">
                <a16:creationId xmlns:a16="http://schemas.microsoft.com/office/drawing/2014/main" id="{F256F0BB-190D-422C-ACC3-A7E09475720A}"/>
              </a:ext>
            </a:extLst>
          </p:cNvPr>
          <p:cNvSpPr txBox="1"/>
          <p:nvPr/>
        </p:nvSpPr>
        <p:spPr>
          <a:xfrm>
            <a:off x="8052505" y="1402733"/>
            <a:ext cx="966931" cy="369332"/>
          </a:xfrm>
          <a:prstGeom prst="rect">
            <a:avLst/>
          </a:prstGeom>
          <a:noFill/>
        </p:spPr>
        <p:txBody>
          <a:bodyPr wrap="none" rtlCol="0">
            <a:spAutoFit/>
          </a:bodyPr>
          <a:lstStyle/>
          <a:p>
            <a:r>
              <a:rPr lang="en-US" dirty="0"/>
              <a:t>allowed</a:t>
            </a:r>
          </a:p>
        </p:txBody>
      </p:sp>
      <p:cxnSp>
        <p:nvCxnSpPr>
          <p:cNvPr id="15" name="Straight Arrow Connector 14">
            <a:extLst>
              <a:ext uri="{FF2B5EF4-FFF2-40B4-BE49-F238E27FC236}">
                <a16:creationId xmlns:a16="http://schemas.microsoft.com/office/drawing/2014/main" id="{4BC30D52-40F6-42B6-A276-79BEBE46D666}"/>
              </a:ext>
            </a:extLst>
          </p:cNvPr>
          <p:cNvCxnSpPr>
            <a:cxnSpLocks/>
            <a:stCxn id="13" idx="1"/>
          </p:cNvCxnSpPr>
          <p:nvPr/>
        </p:nvCxnSpPr>
        <p:spPr>
          <a:xfrm flipH="1" flipV="1">
            <a:off x="7374903" y="1473724"/>
            <a:ext cx="677602" cy="113675"/>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1DB3E01-5342-491A-AF24-9CCE979694BC}"/>
              </a:ext>
            </a:extLst>
          </p:cNvPr>
          <p:cNvCxnSpPr>
            <a:cxnSpLocks/>
            <a:stCxn id="12" idx="1"/>
          </p:cNvCxnSpPr>
          <p:nvPr/>
        </p:nvCxnSpPr>
        <p:spPr>
          <a:xfrm flipH="1">
            <a:off x="7400041" y="1032501"/>
            <a:ext cx="597491" cy="53592"/>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35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CONSTRAINTS</a:t>
            </a:r>
            <a:endParaRPr lang="en-US" dirty="0"/>
          </a:p>
        </p:txBody>
      </p:sp>
      <p:sp>
        <p:nvSpPr>
          <p:cNvPr id="3" name="Content Placeholder 2"/>
          <p:cNvSpPr>
            <a:spLocks noGrp="1"/>
          </p:cNvSpPr>
          <p:nvPr>
            <p:ph idx="1"/>
          </p:nvPr>
        </p:nvSpPr>
        <p:spPr>
          <a:xfrm>
            <a:off x="457201" y="847835"/>
            <a:ext cx="8372901" cy="3598474"/>
          </a:xfrm>
        </p:spPr>
        <p:txBody>
          <a:bodyPr vert="horz" lIns="0" tIns="0" rIns="0" bIns="45720" rtlCol="0" anchor="t">
            <a:noAutofit/>
          </a:bodyPr>
          <a:lstStyle/>
          <a:p>
            <a:pPr marL="0" indent="0">
              <a:buNone/>
            </a:pPr>
            <a:r>
              <a:rPr lang="en-US" sz="1600" dirty="0">
                <a:solidFill>
                  <a:srgbClr val="202122"/>
                </a:solidFill>
                <a:cs typeface="Arial"/>
              </a:rPr>
              <a:t>Time awareness can be added</a:t>
            </a:r>
            <a:br>
              <a:rPr lang="en-US" sz="1600" dirty="0">
                <a:solidFill>
                  <a:srgbClr val="202122"/>
                </a:solidFill>
                <a:cs typeface="Arial"/>
              </a:rPr>
            </a:br>
            <a:r>
              <a:rPr lang="en-US" sz="1600" dirty="0">
                <a:solidFill>
                  <a:srgbClr val="202122"/>
                </a:solidFill>
                <a:cs typeface="Arial"/>
              </a:rPr>
              <a:t>to </a:t>
            </a:r>
            <a:r>
              <a:rPr lang="en-US" sz="1600" b="1" dirty="0">
                <a:solidFill>
                  <a:srgbClr val="202122"/>
                </a:solidFill>
                <a:cs typeface="Arial"/>
              </a:rPr>
              <a:t>constraint models</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Gives anomaly </a:t>
            </a:r>
            <a:r>
              <a:rPr lang="en-US" sz="1600" b="1" dirty="0">
                <a:solidFill>
                  <a:srgbClr val="202122"/>
                </a:solidFill>
                <a:cs typeface="Arial"/>
              </a:rPr>
              <a:t>prediction and</a:t>
            </a:r>
            <a:br>
              <a:rPr lang="en-US" sz="1600" b="1" dirty="0">
                <a:solidFill>
                  <a:srgbClr val="202122"/>
                </a:solidFill>
                <a:cs typeface="Arial"/>
              </a:rPr>
            </a:br>
            <a:r>
              <a:rPr lang="en-US" sz="1600" b="1" dirty="0">
                <a:solidFill>
                  <a:srgbClr val="202122"/>
                </a:solidFill>
                <a:cs typeface="Arial"/>
              </a:rPr>
              <a:t>avoidance</a:t>
            </a:r>
            <a:r>
              <a:rPr lang="en-US" sz="1600" dirty="0">
                <a:solidFill>
                  <a:srgbClr val="202122"/>
                </a:solidFill>
                <a:cs typeface="Arial"/>
              </a:rPr>
              <a:t> capability!</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Can predict ‘</a:t>
            </a:r>
            <a:r>
              <a:rPr lang="en-US" sz="1600" b="1" dirty="0">
                <a:solidFill>
                  <a:srgbClr val="202122"/>
                </a:solidFill>
                <a:cs typeface="Arial"/>
              </a:rPr>
              <a:t>lifetime</a:t>
            </a:r>
            <a:r>
              <a:rPr lang="en-US" sz="1600" dirty="0">
                <a:solidFill>
                  <a:srgbClr val="202122"/>
                </a:solidFill>
                <a:cs typeface="Arial"/>
              </a:rPr>
              <a:t>’ – how long is</a:t>
            </a:r>
          </a:p>
          <a:p>
            <a:pPr marL="0" indent="0">
              <a:buNone/>
            </a:pPr>
            <a:r>
              <a:rPr lang="en-US" sz="1600" dirty="0">
                <a:solidFill>
                  <a:srgbClr val="202122"/>
                </a:solidFill>
                <a:cs typeface="Arial"/>
              </a:rPr>
              <a:t>model capable of holding optimum</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34</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1C7D12FA-1345-4846-BE8E-A88E3EB39AAE}"/>
              </a:ext>
            </a:extLst>
          </p:cNvPr>
          <p:cNvPicPr>
            <a:picLocks noChangeAspect="1"/>
          </p:cNvPicPr>
          <p:nvPr/>
        </p:nvPicPr>
        <p:blipFill>
          <a:blip r:embed="rId3"/>
          <a:stretch>
            <a:fillRect/>
          </a:stretch>
        </p:blipFill>
        <p:spPr>
          <a:xfrm>
            <a:off x="3753242" y="-492705"/>
            <a:ext cx="4495211" cy="5779557"/>
          </a:xfrm>
          <a:prstGeom prst="rect">
            <a:avLst/>
          </a:prstGeom>
        </p:spPr>
      </p:pic>
    </p:spTree>
    <p:extLst>
      <p:ext uri="{BB962C8B-B14F-4D97-AF65-F5344CB8AC3E}">
        <p14:creationId xmlns:p14="http://schemas.microsoft.com/office/powerpoint/2010/main" val="2010749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CONSTRAINTS</a:t>
            </a:r>
            <a:endParaRPr lang="en-US" dirty="0"/>
          </a:p>
        </p:txBody>
      </p:sp>
      <p:sp>
        <p:nvSpPr>
          <p:cNvPr id="3" name="Content Placeholder 2"/>
          <p:cNvSpPr>
            <a:spLocks noGrp="1"/>
          </p:cNvSpPr>
          <p:nvPr>
            <p:ph idx="1"/>
          </p:nvPr>
        </p:nvSpPr>
        <p:spPr>
          <a:xfrm>
            <a:off x="457201" y="847835"/>
            <a:ext cx="8372901" cy="3598474"/>
          </a:xfrm>
        </p:spPr>
        <p:txBody>
          <a:bodyPr vert="horz" lIns="0" tIns="0" rIns="0" bIns="45720" rtlCol="0" anchor="t">
            <a:noAutofit/>
          </a:bodyPr>
          <a:lstStyle/>
          <a:p>
            <a:pPr marL="0" indent="0">
              <a:buNone/>
            </a:pPr>
            <a:r>
              <a:rPr lang="en-US" sz="1600" dirty="0">
                <a:solidFill>
                  <a:srgbClr val="202122"/>
                </a:solidFill>
                <a:cs typeface="Arial"/>
              </a:rPr>
              <a:t>Time awareness can be added</a:t>
            </a:r>
            <a:br>
              <a:rPr lang="en-US" sz="1600" dirty="0">
                <a:solidFill>
                  <a:srgbClr val="202122"/>
                </a:solidFill>
                <a:cs typeface="Arial"/>
              </a:rPr>
            </a:br>
            <a:r>
              <a:rPr lang="en-US" sz="1600" dirty="0">
                <a:solidFill>
                  <a:srgbClr val="202122"/>
                </a:solidFill>
                <a:cs typeface="Arial"/>
              </a:rPr>
              <a:t>to </a:t>
            </a:r>
            <a:r>
              <a:rPr lang="en-US" sz="1600" b="1" dirty="0">
                <a:solidFill>
                  <a:srgbClr val="202122"/>
                </a:solidFill>
                <a:cs typeface="Arial"/>
              </a:rPr>
              <a:t>constraint models</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Gives anomaly </a:t>
            </a:r>
            <a:r>
              <a:rPr lang="en-US" sz="1600" b="1" dirty="0">
                <a:solidFill>
                  <a:srgbClr val="202122"/>
                </a:solidFill>
                <a:cs typeface="Arial"/>
              </a:rPr>
              <a:t>prediction and</a:t>
            </a:r>
            <a:br>
              <a:rPr lang="en-US" sz="1600" b="1" dirty="0">
                <a:solidFill>
                  <a:srgbClr val="202122"/>
                </a:solidFill>
                <a:cs typeface="Arial"/>
              </a:rPr>
            </a:br>
            <a:r>
              <a:rPr lang="en-US" sz="1600" b="1" dirty="0">
                <a:solidFill>
                  <a:srgbClr val="202122"/>
                </a:solidFill>
                <a:cs typeface="Arial"/>
              </a:rPr>
              <a:t>avoidance</a:t>
            </a:r>
            <a:r>
              <a:rPr lang="en-US" sz="1600" dirty="0">
                <a:solidFill>
                  <a:srgbClr val="202122"/>
                </a:solidFill>
                <a:cs typeface="Arial"/>
              </a:rPr>
              <a:t> capability!</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Can predict ‘</a:t>
            </a:r>
            <a:r>
              <a:rPr lang="en-US" sz="1600" b="1" dirty="0">
                <a:solidFill>
                  <a:srgbClr val="202122"/>
                </a:solidFill>
                <a:cs typeface="Arial"/>
              </a:rPr>
              <a:t>lifetime</a:t>
            </a:r>
            <a:r>
              <a:rPr lang="en-US" sz="1600" dirty="0">
                <a:solidFill>
                  <a:srgbClr val="202122"/>
                </a:solidFill>
                <a:cs typeface="Arial"/>
              </a:rPr>
              <a:t>’ – how long is</a:t>
            </a:r>
          </a:p>
          <a:p>
            <a:pPr marL="0" indent="0">
              <a:buNone/>
            </a:pPr>
            <a:r>
              <a:rPr lang="en-US" sz="1600" dirty="0">
                <a:solidFill>
                  <a:srgbClr val="202122"/>
                </a:solidFill>
                <a:cs typeface="Arial"/>
              </a:rPr>
              <a:t>model capable of holding optimum</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35</a:t>
            </a:fld>
            <a:endParaRPr lang="en-US"/>
          </a:p>
        </p:txBody>
      </p:sp>
      <p:pic>
        <p:nvPicPr>
          <p:cNvPr id="6" name="Picture 5">
            <a:extLst>
              <a:ext uri="{FF2B5EF4-FFF2-40B4-BE49-F238E27FC236}">
                <a16:creationId xmlns:a16="http://schemas.microsoft.com/office/drawing/2014/main" id="{E610319A-E10D-4585-8798-B4A3A8004FEB}"/>
              </a:ext>
            </a:extLst>
          </p:cNvPr>
          <p:cNvPicPr>
            <a:picLocks noChangeAspect="1"/>
          </p:cNvPicPr>
          <p:nvPr/>
        </p:nvPicPr>
        <p:blipFill>
          <a:blip r:embed="rId3"/>
          <a:stretch>
            <a:fillRect/>
          </a:stretch>
        </p:blipFill>
        <p:spPr>
          <a:xfrm>
            <a:off x="4181421" y="151058"/>
            <a:ext cx="3896449" cy="4669410"/>
          </a:xfrm>
          <a:prstGeom prst="rect">
            <a:avLst/>
          </a:prstGeom>
        </p:spPr>
      </p:pic>
    </p:spTree>
    <p:extLst>
      <p:ext uri="{BB962C8B-B14F-4D97-AF65-F5344CB8AC3E}">
        <p14:creationId xmlns:p14="http://schemas.microsoft.com/office/powerpoint/2010/main" val="2639629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CONTINUOUS USE considerations</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ABO has several other advantages for </a:t>
            </a:r>
            <a:r>
              <a:rPr lang="en-US" sz="1600" b="1" dirty="0">
                <a:solidFill>
                  <a:srgbClr val="202122"/>
                </a:solidFill>
                <a:cs typeface="Arial"/>
              </a:rPr>
              <a:t>continuous ‘feedback’ </a:t>
            </a:r>
            <a:r>
              <a:rPr lang="en-US" sz="1600" dirty="0">
                <a:solidFill>
                  <a:srgbClr val="202122"/>
                </a:solidFill>
                <a:cs typeface="Arial"/>
              </a:rPr>
              <a:t>over</a:t>
            </a:r>
            <a:r>
              <a:rPr lang="en-US" sz="1600" b="1" dirty="0">
                <a:solidFill>
                  <a:srgbClr val="202122"/>
                </a:solidFill>
                <a:cs typeface="Arial"/>
              </a:rPr>
              <a:t> </a:t>
            </a:r>
            <a:r>
              <a:rPr lang="en-US" sz="1600" dirty="0">
                <a:solidFill>
                  <a:srgbClr val="202122"/>
                </a:solidFill>
                <a:cs typeface="Arial"/>
              </a:rPr>
              <a:t>BO or PID:</a:t>
            </a:r>
          </a:p>
          <a:p>
            <a:pPr marL="0" indent="0">
              <a:buNone/>
            </a:pPr>
            <a:endParaRPr lang="en-US" sz="1600" dirty="0">
              <a:solidFill>
                <a:srgbClr val="202122"/>
              </a:solidFill>
              <a:cs typeface="Arial"/>
            </a:endParaRPr>
          </a:p>
          <a:p>
            <a:r>
              <a:rPr lang="en-US" sz="1600" dirty="0">
                <a:solidFill>
                  <a:srgbClr val="202122"/>
                </a:solidFill>
                <a:cs typeface="Arial"/>
              </a:rPr>
              <a:t>Graceful handling of failed points</a:t>
            </a:r>
          </a:p>
          <a:p>
            <a:pPr lvl="1">
              <a:spcBef>
                <a:spcPts val="600"/>
              </a:spcBef>
            </a:pPr>
            <a:r>
              <a:rPr lang="en-US" sz="1400" dirty="0">
                <a:solidFill>
                  <a:srgbClr val="202122"/>
                </a:solidFill>
                <a:cs typeface="Arial"/>
              </a:rPr>
              <a:t>Retries will have new time and give different candidates</a:t>
            </a:r>
          </a:p>
          <a:p>
            <a:pPr marL="284162" lvl="1" indent="0">
              <a:buNone/>
            </a:pPr>
            <a:endParaRPr lang="en-US" sz="1400" dirty="0">
              <a:solidFill>
                <a:srgbClr val="202122"/>
              </a:solidFill>
              <a:cs typeface="Arial"/>
            </a:endParaRPr>
          </a:p>
          <a:p>
            <a:r>
              <a:rPr lang="en-US" sz="1600" dirty="0">
                <a:solidFill>
                  <a:srgbClr val="202122"/>
                </a:solidFill>
                <a:cs typeface="Arial"/>
              </a:rPr>
              <a:t>Can control systems with time-lag</a:t>
            </a:r>
          </a:p>
          <a:p>
            <a:endParaRPr lang="en-US" sz="1600" dirty="0">
              <a:solidFill>
                <a:srgbClr val="202122"/>
              </a:solidFill>
              <a:cs typeface="Arial"/>
            </a:endParaRPr>
          </a:p>
          <a:p>
            <a:r>
              <a:rPr lang="en-US" sz="1600" dirty="0">
                <a:solidFill>
                  <a:srgbClr val="202122"/>
                </a:solidFill>
                <a:cs typeface="Arial"/>
              </a:rPr>
              <a:t>Automatic adaptability to local conditions</a:t>
            </a: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br>
              <a:rPr lang="en-US" sz="1600" dirty="0">
                <a:solidFill>
                  <a:srgbClr val="202122"/>
                </a:solidFill>
                <a:cs typeface="Arial"/>
              </a:rPr>
            </a:br>
            <a:endParaRPr lang="en-US" sz="1600" dirty="0">
              <a:solidFill>
                <a:srgbClr val="202122"/>
              </a:solidFill>
              <a:cs typeface="Arial"/>
            </a:endParaRPr>
          </a:p>
          <a:p>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36</a:t>
            </a:fld>
            <a:endParaRPr lang="en-US"/>
          </a:p>
        </p:txBody>
      </p:sp>
    </p:spTree>
    <p:extLst>
      <p:ext uri="{BB962C8B-B14F-4D97-AF65-F5344CB8AC3E}">
        <p14:creationId xmlns:p14="http://schemas.microsoft.com/office/powerpoint/2010/main" val="3843224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CONTINUOUS USE considerations</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ABO also inherits several BO disadvantages:</a:t>
            </a:r>
          </a:p>
          <a:p>
            <a:r>
              <a:rPr lang="en-US" sz="1600" dirty="0">
                <a:solidFill>
                  <a:srgbClr val="202122"/>
                </a:solidFill>
                <a:cs typeface="Arial"/>
              </a:rPr>
              <a:t>Poor performance scaling (N</a:t>
            </a:r>
            <a:r>
              <a:rPr lang="en-US" sz="1600" baseline="30000" dirty="0">
                <a:solidFill>
                  <a:srgbClr val="202122"/>
                </a:solidFill>
                <a:cs typeface="Arial"/>
              </a:rPr>
              <a:t>3</a:t>
            </a:r>
            <a:r>
              <a:rPr lang="en-US" sz="1600" dirty="0">
                <a:solidFill>
                  <a:srgbClr val="202122"/>
                </a:solidFill>
                <a:cs typeface="Arial"/>
              </a:rPr>
              <a:t>)</a:t>
            </a:r>
          </a:p>
          <a:p>
            <a:pPr lvl="1">
              <a:spcBef>
                <a:spcPts val="600"/>
              </a:spcBef>
            </a:pPr>
            <a:r>
              <a:rPr lang="en-US" sz="1400" dirty="0">
                <a:solidFill>
                  <a:srgbClr val="202122"/>
                </a:solidFill>
                <a:cs typeface="Arial"/>
              </a:rPr>
              <a:t>Advanced techniques extend practical limit to &gt;10k points </a:t>
            </a:r>
            <a:r>
              <a:rPr lang="en-US" sz="1100" dirty="0">
                <a:solidFill>
                  <a:srgbClr val="202122"/>
                </a:solidFill>
                <a:cs typeface="Arial"/>
              </a:rPr>
              <a:t>[arXiv:1803.06058, see </a:t>
            </a:r>
            <a:r>
              <a:rPr lang="en-US" sz="1100" dirty="0" err="1">
                <a:solidFill>
                  <a:srgbClr val="202122"/>
                </a:solidFill>
                <a:cs typeface="Arial"/>
              </a:rPr>
              <a:t>GPyTorch</a:t>
            </a:r>
            <a:r>
              <a:rPr lang="en-US" sz="1100" dirty="0">
                <a:solidFill>
                  <a:srgbClr val="202122"/>
                </a:solidFill>
                <a:cs typeface="Arial"/>
              </a:rPr>
              <a:t> LOVE method]</a:t>
            </a:r>
          </a:p>
          <a:p>
            <a:pPr lvl="1">
              <a:spcBef>
                <a:spcPts val="600"/>
              </a:spcBef>
            </a:pPr>
            <a:endParaRPr lang="en-US" sz="1100" dirty="0">
              <a:solidFill>
                <a:srgbClr val="202122"/>
              </a:solidFill>
              <a:cs typeface="Arial"/>
            </a:endParaRPr>
          </a:p>
          <a:p>
            <a:r>
              <a:rPr lang="en-US" sz="1600" dirty="0">
                <a:solidFill>
                  <a:srgbClr val="202122"/>
                </a:solidFill>
                <a:cs typeface="Arial"/>
              </a:rPr>
              <a:t>Eventually need to cut data</a:t>
            </a:r>
          </a:p>
          <a:p>
            <a:pPr lvl="1">
              <a:spcBef>
                <a:spcPts val="600"/>
              </a:spcBef>
            </a:pPr>
            <a:r>
              <a:rPr lang="en-US" sz="1400" dirty="0">
                <a:solidFill>
                  <a:srgbClr val="202122"/>
                </a:solidFill>
                <a:cs typeface="Arial"/>
              </a:rPr>
              <a:t>Simple solution: circular data buffer</a:t>
            </a:r>
          </a:p>
          <a:p>
            <a:pPr lvl="1">
              <a:spcBef>
                <a:spcPts val="600"/>
              </a:spcBef>
            </a:pPr>
            <a:r>
              <a:rPr lang="en-US" sz="1400" dirty="0">
                <a:solidFill>
                  <a:srgbClr val="202122"/>
                </a:solidFill>
                <a:cs typeface="Arial"/>
              </a:rPr>
              <a:t>Our approach: time-biased bandpass subsampling</a:t>
            </a:r>
          </a:p>
          <a:p>
            <a:pPr lvl="1">
              <a:spcBef>
                <a:spcPts val="600"/>
              </a:spcBef>
            </a:pPr>
            <a:endParaRPr lang="en-US" sz="1400" dirty="0">
              <a:solidFill>
                <a:srgbClr val="202122"/>
              </a:solidFill>
              <a:cs typeface="Arial"/>
            </a:endParaRPr>
          </a:p>
          <a:p>
            <a:endParaRPr lang="en-US" dirty="0">
              <a:solidFill>
                <a:srgbClr val="202122"/>
              </a:solidFill>
              <a:cs typeface="Arial"/>
            </a:endParaRPr>
          </a:p>
          <a:p>
            <a:endParaRPr lang="en-US" dirty="0">
              <a:solidFill>
                <a:srgbClr val="202122"/>
              </a:solidFill>
              <a:cs typeface="Arial"/>
            </a:endParaRPr>
          </a:p>
          <a:p>
            <a:r>
              <a:rPr lang="en-US" sz="1600" dirty="0">
                <a:solidFill>
                  <a:srgbClr val="202122"/>
                </a:solidFill>
                <a:cs typeface="Arial"/>
              </a:rPr>
              <a:t>No hard robustness/convergence guarantees</a:t>
            </a:r>
          </a:p>
          <a:p>
            <a:pPr lvl="1">
              <a:spcBef>
                <a:spcPts val="600"/>
              </a:spcBef>
            </a:pPr>
            <a:r>
              <a:rPr lang="en-US" sz="1400" dirty="0">
                <a:solidFill>
                  <a:srgbClr val="202122"/>
                </a:solidFill>
                <a:cs typeface="Arial"/>
              </a:rPr>
              <a:t>Can use </a:t>
            </a:r>
            <a:r>
              <a:rPr lang="en-US" sz="1400" b="1" i="1" dirty="0" err="1">
                <a:solidFill>
                  <a:srgbClr val="202122"/>
                </a:solidFill>
                <a:cs typeface="Arial"/>
              </a:rPr>
              <a:t>lengthscale</a:t>
            </a:r>
            <a:r>
              <a:rPr lang="en-US" sz="1400" b="1" i="1" dirty="0">
                <a:solidFill>
                  <a:srgbClr val="202122"/>
                </a:solidFill>
                <a:cs typeface="Arial"/>
              </a:rPr>
              <a:t> rate of change </a:t>
            </a:r>
            <a:r>
              <a:rPr lang="en-US" sz="1400" dirty="0">
                <a:solidFill>
                  <a:srgbClr val="202122"/>
                </a:solidFill>
                <a:cs typeface="Arial"/>
              </a:rPr>
              <a:t>as a stability heuristic </a:t>
            </a:r>
            <a:r>
              <a:rPr lang="en-US" sz="1100" dirty="0">
                <a:solidFill>
                  <a:srgbClr val="202122"/>
                </a:solidFill>
                <a:cs typeface="Arial"/>
              </a:rPr>
              <a:t>[arXiv:1803.03432]</a:t>
            </a:r>
          </a:p>
          <a:p>
            <a:pPr lvl="1"/>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br>
              <a:rPr lang="en-US" sz="1600" dirty="0">
                <a:solidFill>
                  <a:srgbClr val="202122"/>
                </a:solidFill>
                <a:cs typeface="Arial"/>
              </a:rPr>
            </a:br>
            <a:endParaRPr lang="en-US" sz="1600" dirty="0">
              <a:solidFill>
                <a:srgbClr val="202122"/>
              </a:solidFill>
              <a:cs typeface="Arial"/>
            </a:endParaRPr>
          </a:p>
          <a:p>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37</a:t>
            </a:fld>
            <a:endParaRPr lang="en-US"/>
          </a:p>
        </p:txBody>
      </p:sp>
      <p:pic>
        <p:nvPicPr>
          <p:cNvPr id="6" name="Picture 5" descr="A picture containing chart&#10;&#10;Description automatically generated">
            <a:extLst>
              <a:ext uri="{FF2B5EF4-FFF2-40B4-BE49-F238E27FC236}">
                <a16:creationId xmlns:a16="http://schemas.microsoft.com/office/drawing/2014/main" id="{0D72B0F5-BB8C-446B-942A-095BC14F08BA}"/>
              </a:ext>
            </a:extLst>
          </p:cNvPr>
          <p:cNvPicPr>
            <a:picLocks noChangeAspect="1"/>
          </p:cNvPicPr>
          <p:nvPr/>
        </p:nvPicPr>
        <p:blipFill rotWithShape="1">
          <a:blip r:embed="rId3"/>
          <a:srcRect l="3973" t="31019" r="5216" b="50000"/>
          <a:stretch/>
        </p:blipFill>
        <p:spPr>
          <a:xfrm>
            <a:off x="237384" y="3008059"/>
            <a:ext cx="4470358" cy="800890"/>
          </a:xfrm>
          <a:prstGeom prst="rect">
            <a:avLst/>
          </a:prstGeom>
        </p:spPr>
      </p:pic>
      <p:pic>
        <p:nvPicPr>
          <p:cNvPr id="8" name="Picture 7">
            <a:extLst>
              <a:ext uri="{FF2B5EF4-FFF2-40B4-BE49-F238E27FC236}">
                <a16:creationId xmlns:a16="http://schemas.microsoft.com/office/drawing/2014/main" id="{DACAF7CB-8A78-406F-AF58-F808DF7606D7}"/>
              </a:ext>
            </a:extLst>
          </p:cNvPr>
          <p:cNvPicPr>
            <a:picLocks noChangeAspect="1"/>
          </p:cNvPicPr>
          <p:nvPr/>
        </p:nvPicPr>
        <p:blipFill rotWithShape="1">
          <a:blip r:embed="rId4"/>
          <a:srcRect l="7543" t="30896" r="2605" b="49119"/>
          <a:stretch/>
        </p:blipFill>
        <p:spPr>
          <a:xfrm>
            <a:off x="4616231" y="3008059"/>
            <a:ext cx="4527769" cy="863189"/>
          </a:xfrm>
          <a:prstGeom prst="rect">
            <a:avLst/>
          </a:prstGeom>
        </p:spPr>
      </p:pic>
      <p:cxnSp>
        <p:nvCxnSpPr>
          <p:cNvPr id="10" name="Straight Arrow Connector 9">
            <a:extLst>
              <a:ext uri="{FF2B5EF4-FFF2-40B4-BE49-F238E27FC236}">
                <a16:creationId xmlns:a16="http://schemas.microsoft.com/office/drawing/2014/main" id="{E77FD0B1-EDFB-4390-821A-C96CAFD3F19D}"/>
              </a:ext>
            </a:extLst>
          </p:cNvPr>
          <p:cNvCxnSpPr>
            <a:cxnSpLocks/>
          </p:cNvCxnSpPr>
          <p:nvPr/>
        </p:nvCxnSpPr>
        <p:spPr>
          <a:xfrm>
            <a:off x="4988210" y="2787343"/>
            <a:ext cx="1469346" cy="14504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65F16B8-6782-4D51-BE44-B7C2ECE19040}"/>
              </a:ext>
            </a:extLst>
          </p:cNvPr>
          <p:cNvCxnSpPr>
            <a:cxnSpLocks/>
          </p:cNvCxnSpPr>
          <p:nvPr/>
        </p:nvCxnSpPr>
        <p:spPr>
          <a:xfrm>
            <a:off x="2560320" y="2571750"/>
            <a:ext cx="0" cy="37401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138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Operational implementation</a:t>
            </a:r>
            <a:endParaRPr lang="en-US" dirty="0"/>
          </a:p>
        </p:txBody>
      </p:sp>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endParaRPr lang="en-US" sz="1600" dirty="0">
              <a:solidFill>
                <a:srgbClr val="202122"/>
              </a:solidFill>
              <a:cs typeface="Arial"/>
            </a:endParaRPr>
          </a:p>
          <a:p>
            <a:pPr marL="0" indent="0">
              <a:buNone/>
            </a:pPr>
            <a:r>
              <a:rPr lang="en-US" sz="1600" dirty="0">
                <a:solidFill>
                  <a:srgbClr val="202122"/>
                </a:solidFill>
                <a:cs typeface="Arial"/>
              </a:rPr>
              <a:t>We are making ML libraries to work with operational APS systems</a:t>
            </a:r>
          </a:p>
          <a:p>
            <a:pPr marL="0" indent="0">
              <a:buNone/>
            </a:pPr>
            <a:endParaRPr lang="en-US" sz="1600" dirty="0">
              <a:solidFill>
                <a:srgbClr val="202122"/>
              </a:solidFill>
              <a:cs typeface="Arial"/>
            </a:endParaRPr>
          </a:p>
          <a:p>
            <a:r>
              <a:rPr lang="en-US" sz="1600" b="1" dirty="0" err="1">
                <a:solidFill>
                  <a:srgbClr val="202122"/>
                </a:solidFill>
                <a:cs typeface="Arial"/>
              </a:rPr>
              <a:t>APSopt</a:t>
            </a:r>
            <a:r>
              <a:rPr lang="en-US" sz="1600" b="1" dirty="0">
                <a:solidFill>
                  <a:srgbClr val="202122"/>
                </a:solidFill>
                <a:cs typeface="Arial"/>
              </a:rPr>
              <a:t> </a:t>
            </a:r>
            <a:r>
              <a:rPr lang="en-US" sz="1600" dirty="0">
                <a:solidFill>
                  <a:srgbClr val="202122"/>
                </a:solidFill>
                <a:cs typeface="Arial"/>
              </a:rPr>
              <a:t>– algorithms + SDDS toolkit command line interface</a:t>
            </a:r>
          </a:p>
          <a:p>
            <a:pPr lvl="1">
              <a:spcBef>
                <a:spcPts val="600"/>
              </a:spcBef>
            </a:pPr>
            <a:r>
              <a:rPr lang="en-US" sz="1600" dirty="0">
                <a:solidFill>
                  <a:srgbClr val="202122"/>
                </a:solidFill>
                <a:cs typeface="Arial"/>
              </a:rPr>
              <a:t>Migrate general logic to </a:t>
            </a:r>
            <a:r>
              <a:rPr lang="en-US" sz="1600" b="1" dirty="0" err="1">
                <a:solidFill>
                  <a:srgbClr val="202122"/>
                </a:solidFill>
                <a:cs typeface="Arial"/>
              </a:rPr>
              <a:t>Xopt</a:t>
            </a:r>
            <a:r>
              <a:rPr lang="en-US" sz="1600" dirty="0">
                <a:solidFill>
                  <a:srgbClr val="202122"/>
                </a:solidFill>
                <a:cs typeface="Arial"/>
              </a:rPr>
              <a:t> for collaborative use soon™</a:t>
            </a:r>
          </a:p>
          <a:p>
            <a:pPr lvl="1">
              <a:spcBef>
                <a:spcPts val="600"/>
              </a:spcBef>
            </a:pPr>
            <a:endParaRPr lang="en-US" sz="1600" dirty="0">
              <a:solidFill>
                <a:srgbClr val="202122"/>
              </a:solidFill>
              <a:cs typeface="Arial"/>
            </a:endParaRPr>
          </a:p>
          <a:p>
            <a:r>
              <a:rPr lang="en-US" sz="1600" b="1" dirty="0" err="1">
                <a:solidFill>
                  <a:srgbClr val="202122"/>
                </a:solidFill>
                <a:cs typeface="Arial"/>
              </a:rPr>
              <a:t>pySDDS</a:t>
            </a:r>
            <a:r>
              <a:rPr lang="en-US" sz="1600" dirty="0">
                <a:solidFill>
                  <a:srgbClr val="202122"/>
                </a:solidFill>
                <a:cs typeface="Arial"/>
              </a:rPr>
              <a:t> – Python SDDS format reader/writer</a:t>
            </a:r>
          </a:p>
          <a:p>
            <a:endParaRPr lang="en-US" sz="1600" dirty="0">
              <a:solidFill>
                <a:srgbClr val="202122"/>
              </a:solidFill>
              <a:cs typeface="Arial"/>
            </a:endParaRPr>
          </a:p>
          <a:p>
            <a:r>
              <a:rPr lang="en-US" sz="1600" b="1" dirty="0" err="1">
                <a:solidFill>
                  <a:srgbClr val="202122"/>
                </a:solidFill>
                <a:cs typeface="Arial"/>
              </a:rPr>
              <a:t>pybeamtools</a:t>
            </a:r>
            <a:r>
              <a:rPr lang="en-US" sz="1600" dirty="0">
                <a:solidFill>
                  <a:srgbClr val="202122"/>
                </a:solidFill>
                <a:cs typeface="Arial"/>
              </a:rPr>
              <a:t> – soft IOCs, surrogate models, and archiver/DB interface</a:t>
            </a:r>
          </a:p>
          <a:p>
            <a:endParaRPr lang="en-US" sz="1600" dirty="0">
              <a:solidFill>
                <a:srgbClr val="202122"/>
              </a:solidFill>
              <a:cs typeface="Arial"/>
            </a:endParaRPr>
          </a:p>
          <a:p>
            <a:pPr marL="0" indent="0">
              <a:buNone/>
            </a:pPr>
            <a:r>
              <a:rPr lang="en-US" sz="1600" dirty="0">
                <a:solidFill>
                  <a:srgbClr val="202122"/>
                </a:solidFill>
                <a:cs typeface="Arial"/>
              </a:rPr>
              <a:t>Can make end-to-end virtual accelerators, test with real data, and deploy operationally</a:t>
            </a:r>
          </a:p>
          <a:p>
            <a:pPr marL="0" indent="0">
              <a:buNone/>
            </a:pPr>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38</a:t>
            </a:fld>
            <a:endParaRPr lang="en-US"/>
          </a:p>
        </p:txBody>
      </p:sp>
    </p:spTree>
    <p:extLst>
      <p:ext uri="{BB962C8B-B14F-4D97-AF65-F5344CB8AC3E}">
        <p14:creationId xmlns:p14="http://schemas.microsoft.com/office/powerpoint/2010/main" val="648698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Several simultaneous efforts underway</a:t>
            </a:r>
          </a:p>
          <a:p>
            <a:pPr marL="0" indent="0">
              <a:buNone/>
            </a:pPr>
            <a:endParaRPr lang="en-US" sz="1600" b="1" dirty="0">
              <a:solidFill>
                <a:srgbClr val="202122"/>
              </a:solidFill>
              <a:cs typeface="Arial"/>
            </a:endParaRPr>
          </a:p>
          <a:p>
            <a:pPr lvl="1">
              <a:spcBef>
                <a:spcPts val="600"/>
              </a:spcBef>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ML @ APS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39</a:t>
            </a:fld>
            <a:endParaRPr lang="en-US"/>
          </a:p>
        </p:txBody>
      </p:sp>
      <p:sp>
        <p:nvSpPr>
          <p:cNvPr id="4" name="Rectangle: Rounded Corners 3">
            <a:extLst>
              <a:ext uri="{FF2B5EF4-FFF2-40B4-BE49-F238E27FC236}">
                <a16:creationId xmlns:a16="http://schemas.microsoft.com/office/drawing/2014/main" id="{A2086DB4-04D0-4D8A-AE0F-2186F691E8CF}"/>
              </a:ext>
            </a:extLst>
          </p:cNvPr>
          <p:cNvSpPr/>
          <p:nvPr/>
        </p:nvSpPr>
        <p:spPr>
          <a:xfrm>
            <a:off x="3992793" y="1886894"/>
            <a:ext cx="1879076" cy="76671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Optimization</a:t>
            </a:r>
          </a:p>
          <a:p>
            <a:pPr algn="ctr"/>
            <a:r>
              <a:rPr lang="en-US" dirty="0">
                <a:solidFill>
                  <a:srgbClr val="000000"/>
                </a:solidFill>
              </a:rPr>
              <a:t>algorithms</a:t>
            </a:r>
          </a:p>
        </p:txBody>
      </p:sp>
      <p:cxnSp>
        <p:nvCxnSpPr>
          <p:cNvPr id="7" name="Straight Connector 6">
            <a:extLst>
              <a:ext uri="{FF2B5EF4-FFF2-40B4-BE49-F238E27FC236}">
                <a16:creationId xmlns:a16="http://schemas.microsoft.com/office/drawing/2014/main" id="{AE298546-573B-4782-876F-C9BF9CCB4772}"/>
              </a:ext>
            </a:extLst>
          </p:cNvPr>
          <p:cNvCxnSpPr/>
          <p:nvPr/>
        </p:nvCxnSpPr>
        <p:spPr>
          <a:xfrm>
            <a:off x="3471717" y="1749690"/>
            <a:ext cx="25138" cy="303543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0081C86-0D12-444A-B63E-5FB153D68328}"/>
              </a:ext>
            </a:extLst>
          </p:cNvPr>
          <p:cNvCxnSpPr/>
          <p:nvPr/>
        </p:nvCxnSpPr>
        <p:spPr>
          <a:xfrm>
            <a:off x="6377235" y="1749690"/>
            <a:ext cx="25138" cy="303543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3551DC4E-5EC9-4BEC-A535-08593B328DE5}"/>
              </a:ext>
            </a:extLst>
          </p:cNvPr>
          <p:cNvSpPr/>
          <p:nvPr/>
        </p:nvSpPr>
        <p:spPr>
          <a:xfrm>
            <a:off x="3983366" y="2824911"/>
            <a:ext cx="1879076" cy="103380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Anomaly detection and</a:t>
            </a:r>
          </a:p>
          <a:p>
            <a:pPr algn="ctr"/>
            <a:r>
              <a:rPr lang="en-US" dirty="0">
                <a:solidFill>
                  <a:srgbClr val="000000"/>
                </a:solidFill>
              </a:rPr>
              <a:t>prediction</a:t>
            </a:r>
          </a:p>
        </p:txBody>
      </p:sp>
      <p:sp>
        <p:nvSpPr>
          <p:cNvPr id="10" name="Rectangle: Rounded Corners 9">
            <a:extLst>
              <a:ext uri="{FF2B5EF4-FFF2-40B4-BE49-F238E27FC236}">
                <a16:creationId xmlns:a16="http://schemas.microsoft.com/office/drawing/2014/main" id="{90BF07FE-927C-49AC-AC07-B220B6EAA713}"/>
              </a:ext>
            </a:extLst>
          </p:cNvPr>
          <p:cNvSpPr/>
          <p:nvPr/>
        </p:nvSpPr>
        <p:spPr>
          <a:xfrm>
            <a:off x="3992793" y="4017452"/>
            <a:ext cx="1879076" cy="666062"/>
          </a:xfrm>
          <a:prstGeom prst="roundRect">
            <a:avLst/>
          </a:prstGeom>
          <a:noFill/>
          <a:ln w="381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40000"/>
                    <a:lumOff val="60000"/>
                  </a:schemeClr>
                </a:solidFill>
              </a:rPr>
              <a:t>Surrogate models</a:t>
            </a:r>
          </a:p>
        </p:txBody>
      </p:sp>
      <p:sp>
        <p:nvSpPr>
          <p:cNvPr id="11" name="Rectangle: Rounded Corners 10">
            <a:extLst>
              <a:ext uri="{FF2B5EF4-FFF2-40B4-BE49-F238E27FC236}">
                <a16:creationId xmlns:a16="http://schemas.microsoft.com/office/drawing/2014/main" id="{FBA81D46-28D6-4389-9734-3EF14299BF6E}"/>
              </a:ext>
            </a:extLst>
          </p:cNvPr>
          <p:cNvSpPr/>
          <p:nvPr/>
        </p:nvSpPr>
        <p:spPr>
          <a:xfrm>
            <a:off x="907356" y="2135171"/>
            <a:ext cx="1879076" cy="766714"/>
          </a:xfrm>
          <a:prstGeom prst="round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Data storage and analytics</a:t>
            </a:r>
          </a:p>
        </p:txBody>
      </p:sp>
      <p:sp>
        <p:nvSpPr>
          <p:cNvPr id="12" name="Rectangle: Rounded Corners 11">
            <a:extLst>
              <a:ext uri="{FF2B5EF4-FFF2-40B4-BE49-F238E27FC236}">
                <a16:creationId xmlns:a16="http://schemas.microsoft.com/office/drawing/2014/main" id="{03BDB67A-75C1-48C5-AA41-00E60463E916}"/>
              </a:ext>
            </a:extLst>
          </p:cNvPr>
          <p:cNvSpPr/>
          <p:nvPr/>
        </p:nvSpPr>
        <p:spPr>
          <a:xfrm>
            <a:off x="907356" y="3175434"/>
            <a:ext cx="1879076" cy="1041490"/>
          </a:xfrm>
          <a:prstGeom prst="roundRect">
            <a:avLst/>
          </a:prstGeom>
          <a:noFill/>
          <a:ln w="38100">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40000"/>
                    <a:lumOff val="60000"/>
                  </a:schemeClr>
                </a:solidFill>
              </a:rPr>
              <a:t>Control, I/O, configuration libraries</a:t>
            </a:r>
          </a:p>
        </p:txBody>
      </p:sp>
      <p:sp>
        <p:nvSpPr>
          <p:cNvPr id="13" name="TextBox 12">
            <a:extLst>
              <a:ext uri="{FF2B5EF4-FFF2-40B4-BE49-F238E27FC236}">
                <a16:creationId xmlns:a16="http://schemas.microsoft.com/office/drawing/2014/main" id="{BDC0DB39-7E35-4C6B-8782-2DC7D06439BC}"/>
              </a:ext>
            </a:extLst>
          </p:cNvPr>
          <p:cNvSpPr txBox="1"/>
          <p:nvPr/>
        </p:nvSpPr>
        <p:spPr>
          <a:xfrm>
            <a:off x="518781" y="1256561"/>
            <a:ext cx="2855012" cy="369332"/>
          </a:xfrm>
          <a:prstGeom prst="rect">
            <a:avLst/>
          </a:prstGeom>
          <a:noFill/>
          <a:ln>
            <a:solidFill>
              <a:srgbClr val="000000"/>
            </a:solidFill>
          </a:ln>
        </p:spPr>
        <p:txBody>
          <a:bodyPr wrap="none" rtlCol="0">
            <a:spAutoFit/>
          </a:bodyPr>
          <a:lstStyle/>
          <a:p>
            <a:pPr algn="ctr"/>
            <a:r>
              <a:rPr lang="en-US" cap="small" dirty="0"/>
              <a:t>Support infrastructure</a:t>
            </a:r>
          </a:p>
        </p:txBody>
      </p:sp>
      <p:sp>
        <p:nvSpPr>
          <p:cNvPr id="14" name="TextBox 13">
            <a:extLst>
              <a:ext uri="{FF2B5EF4-FFF2-40B4-BE49-F238E27FC236}">
                <a16:creationId xmlns:a16="http://schemas.microsoft.com/office/drawing/2014/main" id="{AAB2158B-4FEB-432D-B9CC-793777BF38B9}"/>
              </a:ext>
            </a:extLst>
          </p:cNvPr>
          <p:cNvSpPr txBox="1"/>
          <p:nvPr/>
        </p:nvSpPr>
        <p:spPr>
          <a:xfrm>
            <a:off x="4095666" y="1256561"/>
            <a:ext cx="1586716" cy="369332"/>
          </a:xfrm>
          <a:prstGeom prst="rect">
            <a:avLst/>
          </a:prstGeom>
          <a:noFill/>
          <a:ln>
            <a:solidFill>
              <a:srgbClr val="000000"/>
            </a:solidFill>
          </a:ln>
        </p:spPr>
        <p:txBody>
          <a:bodyPr wrap="none" rtlCol="0">
            <a:spAutoFit/>
          </a:bodyPr>
          <a:lstStyle/>
          <a:p>
            <a:pPr algn="ctr"/>
            <a:r>
              <a:rPr lang="en-US" cap="small" dirty="0"/>
              <a:t>ML research</a:t>
            </a:r>
          </a:p>
        </p:txBody>
      </p:sp>
      <p:sp>
        <p:nvSpPr>
          <p:cNvPr id="15" name="TextBox 14">
            <a:extLst>
              <a:ext uri="{FF2B5EF4-FFF2-40B4-BE49-F238E27FC236}">
                <a16:creationId xmlns:a16="http://schemas.microsoft.com/office/drawing/2014/main" id="{1B0E4B01-146A-42BE-AD71-0C2E6D45F02E}"/>
              </a:ext>
            </a:extLst>
          </p:cNvPr>
          <p:cNvSpPr txBox="1"/>
          <p:nvPr/>
        </p:nvSpPr>
        <p:spPr>
          <a:xfrm>
            <a:off x="6726108" y="1256561"/>
            <a:ext cx="2139240" cy="369332"/>
          </a:xfrm>
          <a:prstGeom prst="rect">
            <a:avLst/>
          </a:prstGeom>
          <a:noFill/>
          <a:ln>
            <a:solidFill>
              <a:srgbClr val="000000"/>
            </a:solidFill>
          </a:ln>
        </p:spPr>
        <p:txBody>
          <a:bodyPr wrap="none" rtlCol="0">
            <a:spAutoFit/>
          </a:bodyPr>
          <a:lstStyle/>
          <a:p>
            <a:pPr algn="ctr"/>
            <a:r>
              <a:rPr lang="en-US" cap="small" dirty="0"/>
              <a:t>Production tools</a:t>
            </a:r>
          </a:p>
        </p:txBody>
      </p:sp>
      <p:sp>
        <p:nvSpPr>
          <p:cNvPr id="16" name="Rectangle: Rounded Corners 15">
            <a:extLst>
              <a:ext uri="{FF2B5EF4-FFF2-40B4-BE49-F238E27FC236}">
                <a16:creationId xmlns:a16="http://schemas.microsoft.com/office/drawing/2014/main" id="{F4EA6AB3-FC28-4799-8DA7-38A963C285D9}"/>
              </a:ext>
            </a:extLst>
          </p:cNvPr>
          <p:cNvSpPr/>
          <p:nvPr/>
        </p:nvSpPr>
        <p:spPr>
          <a:xfrm>
            <a:off x="6809294" y="2113174"/>
            <a:ext cx="1996374" cy="766714"/>
          </a:xfrm>
          <a:prstGeom prst="roundRect">
            <a:avLst/>
          </a:prstGeom>
          <a:noFill/>
          <a:ln w="381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Expert-usable CLI/scripts</a:t>
            </a:r>
          </a:p>
        </p:txBody>
      </p:sp>
      <p:sp>
        <p:nvSpPr>
          <p:cNvPr id="17" name="Rectangle: Rounded Corners 16">
            <a:extLst>
              <a:ext uri="{FF2B5EF4-FFF2-40B4-BE49-F238E27FC236}">
                <a16:creationId xmlns:a16="http://schemas.microsoft.com/office/drawing/2014/main" id="{EAE287AB-9D8B-4F88-8D68-46203BDF87DD}"/>
              </a:ext>
            </a:extLst>
          </p:cNvPr>
          <p:cNvSpPr/>
          <p:nvPr/>
        </p:nvSpPr>
        <p:spPr>
          <a:xfrm>
            <a:off x="6809294" y="3153436"/>
            <a:ext cx="1991720" cy="942571"/>
          </a:xfrm>
          <a:prstGeom prst="roundRect">
            <a:avLst/>
          </a:prstGeom>
          <a:noFill/>
          <a:ln w="381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Operator-usable GUI tools</a:t>
            </a:r>
          </a:p>
        </p:txBody>
      </p:sp>
      <p:cxnSp>
        <p:nvCxnSpPr>
          <p:cNvPr id="18" name="Straight Arrow Connector 17">
            <a:extLst>
              <a:ext uri="{FF2B5EF4-FFF2-40B4-BE49-F238E27FC236}">
                <a16:creationId xmlns:a16="http://schemas.microsoft.com/office/drawing/2014/main" id="{4EB2E4C7-336D-4472-BD2D-9114B3FDC185}"/>
              </a:ext>
            </a:extLst>
          </p:cNvPr>
          <p:cNvCxnSpPr/>
          <p:nvPr/>
        </p:nvCxnSpPr>
        <p:spPr>
          <a:xfrm flipV="1">
            <a:off x="2906598" y="2278144"/>
            <a:ext cx="961534" cy="21995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04189AB-B86D-4663-B86C-0DECF53839CC}"/>
              </a:ext>
            </a:extLst>
          </p:cNvPr>
          <p:cNvCxnSpPr>
            <a:cxnSpLocks/>
          </p:cNvCxnSpPr>
          <p:nvPr/>
        </p:nvCxnSpPr>
        <p:spPr>
          <a:xfrm>
            <a:off x="2906598" y="2617509"/>
            <a:ext cx="961534" cy="649896"/>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25543D4-4D0E-4D67-8D1F-A4F551C21A7C}"/>
              </a:ext>
            </a:extLst>
          </p:cNvPr>
          <p:cNvCxnSpPr>
            <a:cxnSpLocks/>
          </p:cNvCxnSpPr>
          <p:nvPr/>
        </p:nvCxnSpPr>
        <p:spPr>
          <a:xfrm>
            <a:off x="5921606" y="2254578"/>
            <a:ext cx="804502" cy="24352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2E47594-046C-4906-B79D-141FE955ED44}"/>
              </a:ext>
            </a:extLst>
          </p:cNvPr>
          <p:cNvCxnSpPr>
            <a:cxnSpLocks/>
          </p:cNvCxnSpPr>
          <p:nvPr/>
        </p:nvCxnSpPr>
        <p:spPr>
          <a:xfrm>
            <a:off x="5977676" y="3390507"/>
            <a:ext cx="748432" cy="20568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32CE3E4-FA47-4AC9-A6C0-43C7F72B179A}"/>
              </a:ext>
            </a:extLst>
          </p:cNvPr>
          <p:cNvCxnSpPr>
            <a:cxnSpLocks/>
          </p:cNvCxnSpPr>
          <p:nvPr/>
        </p:nvCxnSpPr>
        <p:spPr>
          <a:xfrm flipV="1">
            <a:off x="5977676" y="2645398"/>
            <a:ext cx="724782" cy="65172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8B46FA0-42A4-44A2-BA59-C2F71B8A06C9}"/>
              </a:ext>
            </a:extLst>
          </p:cNvPr>
          <p:cNvCxnSpPr>
            <a:cxnSpLocks/>
          </p:cNvCxnSpPr>
          <p:nvPr/>
        </p:nvCxnSpPr>
        <p:spPr>
          <a:xfrm>
            <a:off x="5921606" y="2333414"/>
            <a:ext cx="804502" cy="1126306"/>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Arrow: Curved Left 31">
            <a:extLst>
              <a:ext uri="{FF2B5EF4-FFF2-40B4-BE49-F238E27FC236}">
                <a16:creationId xmlns:a16="http://schemas.microsoft.com/office/drawing/2014/main" id="{C79497D9-D0F2-4F3A-A622-D7677AF356A1}"/>
              </a:ext>
            </a:extLst>
          </p:cNvPr>
          <p:cNvSpPr/>
          <p:nvPr/>
        </p:nvSpPr>
        <p:spPr>
          <a:xfrm>
            <a:off x="5918512" y="2518532"/>
            <a:ext cx="203165" cy="555038"/>
          </a:xfrm>
          <a:prstGeom prst="curvedLeftArrow">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Arrow: Curved Left 32">
            <a:extLst>
              <a:ext uri="{FF2B5EF4-FFF2-40B4-BE49-F238E27FC236}">
                <a16:creationId xmlns:a16="http://schemas.microsoft.com/office/drawing/2014/main" id="{56F2D24B-5CA7-41A2-BCF0-9B5C4F1EFA55}"/>
              </a:ext>
            </a:extLst>
          </p:cNvPr>
          <p:cNvSpPr/>
          <p:nvPr/>
        </p:nvSpPr>
        <p:spPr>
          <a:xfrm rot="10800000">
            <a:off x="3727808" y="2429850"/>
            <a:ext cx="203165" cy="555038"/>
          </a:xfrm>
          <a:prstGeom prst="curvedLeftArrow">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2927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endParaRPr lang="en-US" sz="2000" dirty="0">
              <a:solidFill>
                <a:srgbClr val="202122"/>
              </a:solidFill>
              <a:cs typeface="Arial"/>
            </a:endParaRPr>
          </a:p>
          <a:p>
            <a:endParaRPr lang="en-US" dirty="0">
              <a:solidFill>
                <a:srgbClr val="202122"/>
              </a:solidFill>
              <a:cs typeface="Arial"/>
            </a:endParaRPr>
          </a:p>
          <a:p>
            <a:r>
              <a:rPr lang="en-US" sz="2000" b="1" dirty="0">
                <a:solidFill>
                  <a:srgbClr val="202122"/>
                </a:solidFill>
                <a:cs typeface="Arial"/>
              </a:rPr>
              <a:t>Data logging and analytics</a:t>
            </a:r>
          </a:p>
          <a:p>
            <a:endParaRPr lang="en-US" sz="2000" dirty="0">
              <a:solidFill>
                <a:srgbClr val="202122"/>
              </a:solidFill>
              <a:cs typeface="Arial"/>
            </a:endParaRPr>
          </a:p>
          <a:p>
            <a:r>
              <a:rPr lang="en-US" sz="2000" dirty="0">
                <a:solidFill>
                  <a:srgbClr val="202122"/>
                </a:solidFill>
                <a:cs typeface="Arial"/>
              </a:rPr>
              <a:t>Anomaly detection/prediction (I. </a:t>
            </a:r>
            <a:r>
              <a:rPr lang="en-US" sz="2000" dirty="0" err="1">
                <a:solidFill>
                  <a:srgbClr val="202122"/>
                </a:solidFill>
                <a:cs typeface="Arial"/>
              </a:rPr>
              <a:t>Lobach</a:t>
            </a:r>
            <a:r>
              <a:rPr lang="en-US" sz="2000" dirty="0">
                <a:solidFill>
                  <a:srgbClr val="202122"/>
                </a:solidFill>
                <a:cs typeface="Arial"/>
              </a:rPr>
              <a:t>)</a:t>
            </a:r>
          </a:p>
          <a:p>
            <a:endParaRPr lang="en-US" sz="2000" dirty="0">
              <a:solidFill>
                <a:srgbClr val="202122"/>
              </a:solidFill>
              <a:cs typeface="Arial"/>
            </a:endParaRPr>
          </a:p>
          <a:p>
            <a:r>
              <a:rPr lang="en-US" sz="2000" dirty="0">
                <a:solidFill>
                  <a:srgbClr val="202122"/>
                </a:solidFill>
                <a:cs typeface="Arial"/>
              </a:rPr>
              <a:t>Adaptive optimization</a:t>
            </a:r>
          </a:p>
          <a:p>
            <a:pPr marL="0" indent="0">
              <a:buNone/>
            </a:pPr>
            <a:endParaRPr lang="en-US" sz="1600" b="1" dirty="0">
              <a:solidFill>
                <a:srgbClr val="202122"/>
              </a:solidFill>
              <a:cs typeface="Arial"/>
            </a:endParaRPr>
          </a:p>
          <a:p>
            <a:pPr lvl="1">
              <a:spcBef>
                <a:spcPts val="600"/>
              </a:spcBef>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OUTLINE</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4</a:t>
            </a:fld>
            <a:endParaRPr lang="en-US"/>
          </a:p>
        </p:txBody>
      </p:sp>
    </p:spTree>
    <p:extLst>
      <p:ext uri="{BB962C8B-B14F-4D97-AF65-F5344CB8AC3E}">
        <p14:creationId xmlns:p14="http://schemas.microsoft.com/office/powerpoint/2010/main" val="3257502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303890"/>
          </a:xfrm>
        </p:spPr>
        <p:txBody>
          <a:bodyPr/>
          <a:lstStyle/>
          <a:p>
            <a:r>
              <a:rPr lang="en-US" sz="2000" dirty="0">
                <a:cs typeface="Arial"/>
              </a:rPr>
              <a:t>CONCLUSIONs</a:t>
            </a:r>
            <a:endParaRPr lang="en-US" dirty="0"/>
          </a:p>
        </p:txBody>
      </p:sp>
      <p:sp>
        <p:nvSpPr>
          <p:cNvPr id="3" name="Content Placeholder 2"/>
          <p:cNvSpPr>
            <a:spLocks noGrp="1"/>
          </p:cNvSpPr>
          <p:nvPr>
            <p:ph idx="1"/>
          </p:nvPr>
        </p:nvSpPr>
        <p:spPr>
          <a:xfrm>
            <a:off x="457201" y="847835"/>
            <a:ext cx="8372901" cy="3618148"/>
          </a:xfrm>
        </p:spPr>
        <p:txBody>
          <a:bodyPr vert="horz" lIns="0" tIns="0" rIns="0" bIns="45720" rtlCol="0" anchor="t">
            <a:noAutofit/>
          </a:bodyPr>
          <a:lstStyle/>
          <a:p>
            <a:pPr marL="0" indent="0">
              <a:buNone/>
            </a:pPr>
            <a:r>
              <a:rPr lang="en-US" sz="1600" dirty="0">
                <a:solidFill>
                  <a:srgbClr val="202122"/>
                </a:solidFill>
                <a:cs typeface="Arial"/>
              </a:rPr>
              <a:t>APS is preparing for APS-U</a:t>
            </a:r>
          </a:p>
          <a:p>
            <a:r>
              <a:rPr lang="en-US" sz="1400" dirty="0">
                <a:solidFill>
                  <a:srgbClr val="202122"/>
                </a:solidFill>
                <a:cs typeface="Arial"/>
              </a:rPr>
              <a:t>Tight fixed schedule</a:t>
            </a:r>
          </a:p>
          <a:p>
            <a:r>
              <a:rPr lang="en-US" sz="1400" dirty="0">
                <a:solidFill>
                  <a:srgbClr val="202122"/>
                </a:solidFill>
                <a:cs typeface="Arial"/>
              </a:rPr>
              <a:t>New known and unknown challenges</a:t>
            </a:r>
          </a:p>
          <a:p>
            <a:r>
              <a:rPr lang="en-US" sz="1400" dirty="0">
                <a:solidFill>
                  <a:srgbClr val="202122"/>
                </a:solidFill>
                <a:cs typeface="Arial"/>
              </a:rPr>
              <a:t>ML tools can help in key areas</a:t>
            </a:r>
          </a:p>
          <a:p>
            <a:pPr marL="0" indent="0">
              <a:buNone/>
            </a:pPr>
            <a:endParaRPr lang="en-US" sz="1600" dirty="0">
              <a:solidFill>
                <a:srgbClr val="202122"/>
              </a:solidFill>
              <a:cs typeface="Arial"/>
            </a:endParaRPr>
          </a:p>
          <a:p>
            <a:pPr marL="0" indent="0">
              <a:buNone/>
            </a:pPr>
            <a:r>
              <a:rPr lang="en-US" sz="1600" dirty="0">
                <a:solidFill>
                  <a:srgbClr val="202122"/>
                </a:solidFill>
                <a:cs typeface="Arial"/>
              </a:rPr>
              <a:t>We are developing an </a:t>
            </a:r>
            <a:r>
              <a:rPr lang="en-US" sz="1600" b="1" i="1" dirty="0">
                <a:solidFill>
                  <a:srgbClr val="202122"/>
                </a:solidFill>
                <a:cs typeface="Arial"/>
              </a:rPr>
              <a:t>interconnected production-level </a:t>
            </a:r>
            <a:r>
              <a:rPr lang="en-US" sz="1600" dirty="0">
                <a:solidFill>
                  <a:srgbClr val="202122"/>
                </a:solidFill>
                <a:cs typeface="Arial"/>
              </a:rPr>
              <a:t>ML ecosystem:</a:t>
            </a:r>
          </a:p>
          <a:p>
            <a:r>
              <a:rPr lang="en-US" sz="1400" dirty="0">
                <a:solidFill>
                  <a:srgbClr val="202122"/>
                </a:solidFill>
                <a:cs typeface="Arial"/>
              </a:rPr>
              <a:t>Shared data infrastructure</a:t>
            </a:r>
          </a:p>
          <a:p>
            <a:r>
              <a:rPr lang="en-US" sz="1400" dirty="0">
                <a:solidFill>
                  <a:srgbClr val="202122"/>
                </a:solidFill>
                <a:cs typeface="Arial"/>
              </a:rPr>
              <a:t>Anomaly detection/prediction</a:t>
            </a:r>
          </a:p>
          <a:p>
            <a:r>
              <a:rPr lang="en-US" sz="1400" dirty="0">
                <a:solidFill>
                  <a:srgbClr val="202122"/>
                </a:solidFill>
                <a:cs typeface="Arial"/>
              </a:rPr>
              <a:t>Adaptive optimization</a:t>
            </a:r>
          </a:p>
          <a:p>
            <a:r>
              <a:rPr lang="en-US" sz="1400" dirty="0">
                <a:solidFill>
                  <a:srgbClr val="202122"/>
                </a:solidFill>
                <a:cs typeface="Arial"/>
              </a:rPr>
              <a:t>GUIs and control room tools</a:t>
            </a:r>
          </a:p>
          <a:p>
            <a:endParaRPr lang="en-US" sz="1400" dirty="0">
              <a:solidFill>
                <a:srgbClr val="202122"/>
              </a:solidFill>
              <a:cs typeface="Arial"/>
            </a:endParaRPr>
          </a:p>
          <a:p>
            <a:pPr marL="0" indent="0">
              <a:buNone/>
            </a:pPr>
            <a:r>
              <a:rPr lang="en-US" sz="1400" dirty="0">
                <a:solidFill>
                  <a:srgbClr val="202122"/>
                </a:solidFill>
                <a:cs typeface="Arial"/>
              </a:rPr>
              <a:t>Focusing on internal use, but with portability and open-source in mind.</a:t>
            </a:r>
          </a:p>
          <a:p>
            <a:pPr marL="0" indent="0">
              <a:buNone/>
            </a:pPr>
            <a:r>
              <a:rPr lang="en-US" sz="1400" dirty="0">
                <a:solidFill>
                  <a:srgbClr val="202122"/>
                </a:solidFill>
                <a:cs typeface="Arial"/>
              </a:rPr>
              <a:t>If you have things that drift/trip but shouldn’t, reach out!</a:t>
            </a:r>
          </a:p>
          <a:p>
            <a:endParaRPr lang="en-US" sz="1600" dirty="0">
              <a:solidFill>
                <a:srgbClr val="202122"/>
              </a:solidFill>
              <a:cs typeface="Arial"/>
            </a:endParaRPr>
          </a:p>
          <a:p>
            <a:pPr marL="0" indent="0">
              <a:buNone/>
            </a:pPr>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5" name="Slide Number Placeholder 4"/>
          <p:cNvSpPr>
            <a:spLocks noGrp="1"/>
          </p:cNvSpPr>
          <p:nvPr>
            <p:ph type="sldNum" sz="quarter" idx="13"/>
          </p:nvPr>
        </p:nvSpPr>
        <p:spPr/>
        <p:txBody>
          <a:bodyPr/>
          <a:lstStyle/>
          <a:p>
            <a:fld id="{AEFAAC5A-9C4F-4278-920D-DF2BAB595749}" type="slidenum">
              <a:rPr lang="en-US" smtClean="0"/>
              <a:pPr/>
              <a:t>40</a:t>
            </a:fld>
            <a:endParaRPr lang="en-US"/>
          </a:p>
        </p:txBody>
      </p:sp>
    </p:spTree>
    <p:extLst>
      <p:ext uri="{BB962C8B-B14F-4D97-AF65-F5344CB8AC3E}">
        <p14:creationId xmlns:p14="http://schemas.microsoft.com/office/powerpoint/2010/main" val="375467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11F13F1-A553-45D9-858F-B6426DC5BBDB}"/>
              </a:ext>
            </a:extLst>
          </p:cNvPr>
          <p:cNvSpPr>
            <a:spLocks noGrp="1"/>
          </p:cNvSpPr>
          <p:nvPr>
            <p:ph type="body" sz="quarter" idx="10"/>
          </p:nvPr>
        </p:nvSpPr>
        <p:spPr/>
        <p:txBody>
          <a:bodyPr/>
          <a:lstStyle/>
          <a:p>
            <a:r>
              <a:rPr lang="en-US" dirty="0"/>
              <a:t>THANK YOU! </a:t>
            </a:r>
          </a:p>
        </p:txBody>
      </p:sp>
    </p:spTree>
    <p:extLst>
      <p:ext uri="{BB962C8B-B14F-4D97-AF65-F5344CB8AC3E}">
        <p14:creationId xmlns:p14="http://schemas.microsoft.com/office/powerpoint/2010/main" val="4128986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What kind of data does accelerator produce?</a:t>
            </a:r>
          </a:p>
          <a:p>
            <a:pPr marL="0" indent="0">
              <a:buNone/>
            </a:pPr>
            <a:r>
              <a:rPr lang="en-US" sz="1600" dirty="0">
                <a:solidFill>
                  <a:srgbClr val="202122"/>
                </a:solidFill>
                <a:cs typeface="Arial"/>
              </a:rPr>
              <a:t>Time series of various types</a:t>
            </a:r>
          </a:p>
          <a:p>
            <a:pPr marL="0" indent="0">
              <a:buNone/>
            </a:pPr>
            <a:r>
              <a:rPr lang="en-US" sz="1600" dirty="0">
                <a:solidFill>
                  <a:srgbClr val="202122"/>
                </a:solidFill>
                <a:cs typeface="Arial"/>
              </a:rPr>
              <a:t>		</a:t>
            </a:r>
          </a:p>
          <a:p>
            <a:pPr marL="0" indent="0">
              <a:buNone/>
            </a:pPr>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r>
              <a:rPr lang="en-US" sz="1600" b="1" dirty="0">
                <a:solidFill>
                  <a:srgbClr val="202122"/>
                </a:solidFill>
                <a:cs typeface="Arial"/>
              </a:rPr>
              <a:t>How is data stored?</a:t>
            </a:r>
          </a:p>
          <a:p>
            <a:pPr marL="0" indent="0">
              <a:buNone/>
            </a:pPr>
            <a:r>
              <a:rPr lang="en-US" sz="1600" dirty="0">
                <a:solidFill>
                  <a:srgbClr val="202122"/>
                </a:solidFill>
                <a:cs typeface="Arial"/>
              </a:rPr>
              <a:t>Read from control system into specialized tools </a:t>
            </a:r>
          </a:p>
          <a:p>
            <a:r>
              <a:rPr lang="en-US" sz="1600" dirty="0">
                <a:solidFill>
                  <a:srgbClr val="202122"/>
                </a:solidFill>
                <a:cs typeface="Arial"/>
              </a:rPr>
              <a:t>APS – monthly compressed per-PV files (</a:t>
            </a:r>
            <a:r>
              <a:rPr lang="en-US" sz="1600" dirty="0" err="1">
                <a:solidFill>
                  <a:srgbClr val="202122"/>
                </a:solidFill>
                <a:cs typeface="Arial"/>
              </a:rPr>
              <a:t>sddslogger</a:t>
            </a:r>
            <a:r>
              <a:rPr lang="en-US" sz="1600" dirty="0">
                <a:solidFill>
                  <a:srgbClr val="202122"/>
                </a:solidFill>
                <a:cs typeface="Arial"/>
              </a:rPr>
              <a:t>)</a:t>
            </a:r>
          </a:p>
          <a:p>
            <a:r>
              <a:rPr lang="en-US" sz="1600" dirty="0">
                <a:solidFill>
                  <a:srgbClr val="202122"/>
                </a:solidFill>
                <a:cs typeface="Arial"/>
              </a:rPr>
              <a:t>Many other labs – yearly compressed per-PV files (Archiver Appliance)</a:t>
            </a:r>
          </a:p>
          <a:p>
            <a:r>
              <a:rPr lang="en-US" sz="1600" dirty="0">
                <a:solidFill>
                  <a:srgbClr val="202122"/>
                </a:solidFill>
                <a:cs typeface="Arial"/>
              </a:rPr>
              <a:t>Custom high speed loggers</a:t>
            </a:r>
            <a:endParaRPr lang="en-US" sz="1400" dirty="0">
              <a:solidFill>
                <a:srgbClr val="202122"/>
              </a:solidFill>
              <a:cs typeface="Arial"/>
            </a:endParaRP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marL="284162" lvl="1" indent="0">
              <a:spcBef>
                <a:spcPts val="600"/>
              </a:spcBef>
              <a:buNone/>
            </a:pPr>
            <a:endParaRPr lang="en-US" sz="14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APS DATA ANALYTICS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5</a:t>
            </a:fld>
            <a:endParaRPr lang="en-US"/>
          </a:p>
        </p:txBody>
      </p:sp>
      <p:sp>
        <p:nvSpPr>
          <p:cNvPr id="7" name="Arrow: Right 6">
            <a:extLst>
              <a:ext uri="{FF2B5EF4-FFF2-40B4-BE49-F238E27FC236}">
                <a16:creationId xmlns:a16="http://schemas.microsoft.com/office/drawing/2014/main" id="{B18FD57F-C572-4281-ACA6-5ED7CFBA0F9C}"/>
              </a:ext>
            </a:extLst>
          </p:cNvPr>
          <p:cNvSpPr/>
          <p:nvPr/>
        </p:nvSpPr>
        <p:spPr>
          <a:xfrm rot="5400000">
            <a:off x="7128185" y="1975959"/>
            <a:ext cx="479273"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546CCC-2BF2-46A8-9C0A-BC46113D5775}"/>
              </a:ext>
            </a:extLst>
          </p:cNvPr>
          <p:cNvSpPr/>
          <p:nvPr/>
        </p:nvSpPr>
        <p:spPr>
          <a:xfrm>
            <a:off x="6249177" y="2564335"/>
            <a:ext cx="2237293" cy="43049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rgbClr val="000000"/>
                </a:solidFill>
              </a:rPr>
              <a:t>L3:B1.XPOS = 0.25</a:t>
            </a:r>
          </a:p>
        </p:txBody>
      </p:sp>
      <p:sp>
        <p:nvSpPr>
          <p:cNvPr id="9" name="Arrow: Right 8">
            <a:extLst>
              <a:ext uri="{FF2B5EF4-FFF2-40B4-BE49-F238E27FC236}">
                <a16:creationId xmlns:a16="http://schemas.microsoft.com/office/drawing/2014/main" id="{D4C9E1E6-2217-41CC-9C1B-18819D1F43D4}"/>
              </a:ext>
            </a:extLst>
          </p:cNvPr>
          <p:cNvSpPr/>
          <p:nvPr/>
        </p:nvSpPr>
        <p:spPr>
          <a:xfrm rot="3616274">
            <a:off x="7371209" y="3204701"/>
            <a:ext cx="490181" cy="26709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Table Icon Png - Table File Icon Png Transparent PNG - 786x980 - Free  Download on NicePNG">
            <a:extLst>
              <a:ext uri="{FF2B5EF4-FFF2-40B4-BE49-F238E27FC236}">
                <a16:creationId xmlns:a16="http://schemas.microsoft.com/office/drawing/2014/main" id="{BB8E8AF6-9B0C-48C9-B782-E85D09A9C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464" y="3668613"/>
            <a:ext cx="655764" cy="8478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41AFE1A-550A-47A2-9997-A7A44300AD50}"/>
              </a:ext>
            </a:extLst>
          </p:cNvPr>
          <p:cNvSpPr txBox="1"/>
          <p:nvPr/>
        </p:nvSpPr>
        <p:spPr>
          <a:xfrm>
            <a:off x="6922829" y="1285343"/>
            <a:ext cx="889987" cy="369332"/>
          </a:xfrm>
          <a:prstGeom prst="rect">
            <a:avLst/>
          </a:prstGeom>
          <a:noFill/>
          <a:ln>
            <a:solidFill>
              <a:schemeClr val="tx1"/>
            </a:solidFill>
          </a:ln>
        </p:spPr>
        <p:txBody>
          <a:bodyPr wrap="none" rtlCol="0">
            <a:spAutoFit/>
          </a:bodyPr>
          <a:lstStyle/>
          <a:p>
            <a:r>
              <a:rPr lang="en-US" dirty="0"/>
              <a:t>Device</a:t>
            </a:r>
          </a:p>
        </p:txBody>
      </p:sp>
    </p:spTree>
    <p:extLst>
      <p:ext uri="{BB962C8B-B14F-4D97-AF65-F5344CB8AC3E}">
        <p14:creationId xmlns:p14="http://schemas.microsoft.com/office/powerpoint/2010/main" val="2796350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How much data is there?</a:t>
            </a:r>
          </a:p>
          <a:p>
            <a:pPr marL="0" indent="0">
              <a:buNone/>
            </a:pPr>
            <a:r>
              <a:rPr lang="en-US" sz="1600" dirty="0">
                <a:solidFill>
                  <a:srgbClr val="202122"/>
                </a:solidFill>
                <a:cs typeface="Arial"/>
              </a:rPr>
              <a:t>So far, not ‘too much’, but growing </a:t>
            </a:r>
            <a:r>
              <a:rPr lang="en-US" sz="1600" b="1" dirty="0">
                <a:solidFill>
                  <a:srgbClr val="202122"/>
                </a:solidFill>
                <a:cs typeface="Arial"/>
              </a:rPr>
              <a:t>A LOT</a:t>
            </a: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APS DATA ANALYTICS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6</a:t>
            </a:fld>
            <a:endParaRPr lang="en-US"/>
          </a:p>
        </p:txBody>
      </p:sp>
      <p:pic>
        <p:nvPicPr>
          <p:cNvPr id="6" name="Picture 5">
            <a:extLst>
              <a:ext uri="{FF2B5EF4-FFF2-40B4-BE49-F238E27FC236}">
                <a16:creationId xmlns:a16="http://schemas.microsoft.com/office/drawing/2014/main" id="{8127B104-91EB-4689-956E-596B1C59BE65}"/>
              </a:ext>
            </a:extLst>
          </p:cNvPr>
          <p:cNvPicPr>
            <a:picLocks noChangeAspect="1"/>
          </p:cNvPicPr>
          <p:nvPr/>
        </p:nvPicPr>
        <p:blipFill>
          <a:blip r:embed="rId3"/>
          <a:stretch>
            <a:fillRect/>
          </a:stretch>
        </p:blipFill>
        <p:spPr>
          <a:xfrm>
            <a:off x="1715678" y="1563658"/>
            <a:ext cx="5185528" cy="3174605"/>
          </a:xfrm>
          <a:prstGeom prst="rect">
            <a:avLst/>
          </a:prstGeom>
        </p:spPr>
      </p:pic>
      <p:cxnSp>
        <p:nvCxnSpPr>
          <p:cNvPr id="9" name="Straight Arrow Connector 8">
            <a:extLst>
              <a:ext uri="{FF2B5EF4-FFF2-40B4-BE49-F238E27FC236}">
                <a16:creationId xmlns:a16="http://schemas.microsoft.com/office/drawing/2014/main" id="{AD6352EC-3146-4568-811D-2B047B1FE626}"/>
              </a:ext>
            </a:extLst>
          </p:cNvPr>
          <p:cNvCxnSpPr>
            <a:cxnSpLocks/>
            <a:stCxn id="10" idx="2"/>
          </p:cNvCxnSpPr>
          <p:nvPr/>
        </p:nvCxnSpPr>
        <p:spPr>
          <a:xfrm flipH="1">
            <a:off x="6579909" y="1479589"/>
            <a:ext cx="184284" cy="22352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A63F768-DBD8-4405-A795-3B048CF6F122}"/>
              </a:ext>
            </a:extLst>
          </p:cNvPr>
          <p:cNvSpPr txBox="1"/>
          <p:nvPr/>
        </p:nvSpPr>
        <p:spPr>
          <a:xfrm>
            <a:off x="4925677" y="1110257"/>
            <a:ext cx="3677032" cy="369332"/>
          </a:xfrm>
          <a:prstGeom prst="rect">
            <a:avLst/>
          </a:prstGeom>
          <a:noFill/>
          <a:ln>
            <a:solidFill>
              <a:schemeClr val="tx1">
                <a:lumMod val="60000"/>
                <a:lumOff val="40000"/>
              </a:schemeClr>
            </a:solidFill>
          </a:ln>
        </p:spPr>
        <p:txBody>
          <a:bodyPr wrap="none" rtlCol="0">
            <a:spAutoFit/>
          </a:bodyPr>
          <a:lstStyle/>
          <a:p>
            <a:r>
              <a:rPr lang="en-US" dirty="0"/>
              <a:t>New devices, even more ML data</a:t>
            </a:r>
          </a:p>
        </p:txBody>
      </p:sp>
    </p:spTree>
    <p:extLst>
      <p:ext uri="{BB962C8B-B14F-4D97-AF65-F5344CB8AC3E}">
        <p14:creationId xmlns:p14="http://schemas.microsoft.com/office/powerpoint/2010/main" val="406460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b="1" dirty="0">
                <a:solidFill>
                  <a:srgbClr val="202122"/>
                </a:solidFill>
                <a:cs typeface="Arial"/>
              </a:rPr>
              <a:t>Current systems well suited to archival storage - why is this a problem for ML? </a:t>
            </a:r>
          </a:p>
          <a:p>
            <a:pPr marL="0" indent="0">
              <a:buNone/>
            </a:pPr>
            <a:endParaRPr lang="en-US" sz="1600" b="1" dirty="0">
              <a:solidFill>
                <a:srgbClr val="202122"/>
              </a:solidFill>
              <a:cs typeface="Arial"/>
            </a:endParaRPr>
          </a:p>
          <a:p>
            <a:pPr marL="0" indent="0">
              <a:buNone/>
            </a:pPr>
            <a:r>
              <a:rPr lang="en-US" sz="1600" b="1" dirty="0">
                <a:solidFill>
                  <a:srgbClr val="202122"/>
                </a:solidFill>
                <a:cs typeface="Arial"/>
              </a:rPr>
              <a:t>Different access patterns</a:t>
            </a:r>
            <a:r>
              <a:rPr lang="en-US" sz="1600" dirty="0">
                <a:solidFill>
                  <a:srgbClr val="202122"/>
                </a:solidFill>
                <a:cs typeface="Arial"/>
              </a:rPr>
              <a:t>:</a:t>
            </a:r>
          </a:p>
          <a:p>
            <a:r>
              <a:rPr lang="en-US" sz="1600" dirty="0">
                <a:solidFill>
                  <a:srgbClr val="202122"/>
                </a:solidFill>
                <a:cs typeface="Arial"/>
              </a:rPr>
              <a:t>Broad queries – thousands of PVs</a:t>
            </a:r>
          </a:p>
          <a:p>
            <a:r>
              <a:rPr lang="en-US" sz="1600" dirty="0">
                <a:solidFill>
                  <a:srgbClr val="202122"/>
                </a:solidFill>
                <a:cs typeface="Arial"/>
              </a:rPr>
              <a:t>Analytical postprocessing (min, max, median, …)</a:t>
            </a:r>
          </a:p>
          <a:p>
            <a:endParaRPr lang="en-US" sz="1600" dirty="0">
              <a:solidFill>
                <a:srgbClr val="202122"/>
              </a:solidFill>
              <a:cs typeface="Arial"/>
            </a:endParaRPr>
          </a:p>
          <a:p>
            <a:pPr marL="0" indent="0">
              <a:buNone/>
            </a:pPr>
            <a:r>
              <a:rPr lang="en-US" sz="1600" b="1" dirty="0">
                <a:solidFill>
                  <a:srgbClr val="202122"/>
                </a:solidFill>
                <a:cs typeface="Arial"/>
              </a:rPr>
              <a:t>Stricter requirements</a:t>
            </a:r>
            <a:r>
              <a:rPr lang="en-US" sz="1600" dirty="0">
                <a:solidFill>
                  <a:srgbClr val="202122"/>
                </a:solidFill>
                <a:cs typeface="Arial"/>
              </a:rPr>
              <a:t>:</a:t>
            </a:r>
          </a:p>
          <a:p>
            <a:r>
              <a:rPr lang="en-US" sz="1600" dirty="0">
                <a:solidFill>
                  <a:srgbClr val="202122"/>
                </a:solidFill>
                <a:cs typeface="Arial"/>
              </a:rPr>
              <a:t>Near-</a:t>
            </a:r>
            <a:r>
              <a:rPr lang="en-US" sz="1600" dirty="0" err="1">
                <a:solidFill>
                  <a:srgbClr val="202122"/>
                </a:solidFill>
                <a:cs typeface="Arial"/>
              </a:rPr>
              <a:t>realtime</a:t>
            </a:r>
            <a:r>
              <a:rPr lang="en-US" sz="1600" dirty="0">
                <a:solidFill>
                  <a:srgbClr val="202122"/>
                </a:solidFill>
                <a:cs typeface="Arial"/>
              </a:rPr>
              <a:t> availability</a:t>
            </a:r>
          </a:p>
          <a:p>
            <a:r>
              <a:rPr lang="en-US" sz="1600" dirty="0">
                <a:solidFill>
                  <a:srgbClr val="202122"/>
                </a:solidFill>
                <a:cs typeface="Arial"/>
              </a:rPr>
              <a:t>Fault-tolerant</a:t>
            </a:r>
          </a:p>
          <a:p>
            <a:endParaRPr lang="en-US" sz="1600" dirty="0">
              <a:solidFill>
                <a:srgbClr val="202122"/>
              </a:solidFill>
              <a:cs typeface="Arial"/>
            </a:endParaRPr>
          </a:p>
          <a:p>
            <a:pPr marL="0" indent="0">
              <a:buNone/>
            </a:pPr>
            <a:r>
              <a:rPr lang="en-US" sz="1600" b="1" dirty="0">
                <a:solidFill>
                  <a:srgbClr val="202122"/>
                </a:solidFill>
                <a:cs typeface="Arial"/>
              </a:rPr>
              <a:t>Solution?</a:t>
            </a:r>
          </a:p>
          <a:p>
            <a:pPr marL="0" indent="0">
              <a:buNone/>
            </a:pPr>
            <a:r>
              <a:rPr lang="en-US" sz="1600" dirty="0">
                <a:solidFill>
                  <a:srgbClr val="202122"/>
                </a:solidFill>
                <a:cs typeface="Arial"/>
              </a:rPr>
              <a:t>Ads!</a:t>
            </a:r>
          </a:p>
          <a:p>
            <a:endParaRPr lang="en-US" sz="1600" dirty="0">
              <a:solidFill>
                <a:srgbClr val="202122"/>
              </a:solidFill>
              <a:cs typeface="Arial"/>
            </a:endParaRPr>
          </a:p>
          <a:p>
            <a:pPr marL="0" indent="0">
              <a:buNone/>
            </a:pPr>
            <a:endParaRPr lang="en-US" sz="1600" dirty="0">
              <a:solidFill>
                <a:srgbClr val="202122"/>
              </a:solidFill>
              <a:cs typeface="Arial"/>
            </a:endParaRPr>
          </a:p>
          <a:p>
            <a:pPr marL="0" indent="0">
              <a:buNone/>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APS DATA ANALYTICS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7</a:t>
            </a:fld>
            <a:endParaRPr lang="en-US"/>
          </a:p>
        </p:txBody>
      </p:sp>
      <p:pic>
        <p:nvPicPr>
          <p:cNvPr id="6" name="Picture 5">
            <a:extLst>
              <a:ext uri="{FF2B5EF4-FFF2-40B4-BE49-F238E27FC236}">
                <a16:creationId xmlns:a16="http://schemas.microsoft.com/office/drawing/2014/main" id="{EE9C0947-66AF-410E-B74E-6AA300BDB714}"/>
              </a:ext>
            </a:extLst>
          </p:cNvPr>
          <p:cNvPicPr>
            <a:picLocks noChangeAspect="1"/>
          </p:cNvPicPr>
          <p:nvPr/>
        </p:nvPicPr>
        <p:blipFill>
          <a:blip r:embed="rId3"/>
          <a:stretch>
            <a:fillRect/>
          </a:stretch>
        </p:blipFill>
        <p:spPr>
          <a:xfrm>
            <a:off x="3766267" y="2659697"/>
            <a:ext cx="4920532" cy="2064169"/>
          </a:xfrm>
          <a:prstGeom prst="rect">
            <a:avLst/>
          </a:prstGeom>
          <a:ln>
            <a:solidFill>
              <a:srgbClr val="000000"/>
            </a:solidFill>
          </a:ln>
        </p:spPr>
      </p:pic>
    </p:spTree>
    <p:extLst>
      <p:ext uri="{BB962C8B-B14F-4D97-AF65-F5344CB8AC3E}">
        <p14:creationId xmlns:p14="http://schemas.microsoft.com/office/powerpoint/2010/main" val="1462002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User data collection created new ‘Big Data’ analytics/time-series databases!</a:t>
            </a:r>
          </a:p>
          <a:p>
            <a:r>
              <a:rPr lang="en-US" sz="1400" dirty="0">
                <a:solidFill>
                  <a:srgbClr val="202122"/>
                </a:solidFill>
                <a:cs typeface="Arial"/>
              </a:rPr>
              <a:t>Column oriented data storage</a:t>
            </a:r>
          </a:p>
          <a:p>
            <a:r>
              <a:rPr lang="en-US" sz="1400" dirty="0">
                <a:solidFill>
                  <a:srgbClr val="202122"/>
                </a:solidFill>
                <a:cs typeface="Arial"/>
              </a:rPr>
              <a:t>Specialized for </a:t>
            </a:r>
            <a:r>
              <a:rPr lang="en-US" sz="1400" b="1" dirty="0">
                <a:solidFill>
                  <a:srgbClr val="202122"/>
                </a:solidFill>
                <a:cs typeface="Arial"/>
              </a:rPr>
              <a:t>fast data ingest, high compression, large mathematical queries</a:t>
            </a:r>
          </a:p>
          <a:p>
            <a:r>
              <a:rPr lang="en-US" sz="1400" dirty="0">
                <a:solidFill>
                  <a:srgbClr val="202122"/>
                </a:solidFill>
                <a:cs typeface="Arial"/>
              </a:rPr>
              <a:t>Scales to PB of data</a:t>
            </a:r>
          </a:p>
          <a:p>
            <a:r>
              <a:rPr lang="en-US" sz="1400" dirty="0">
                <a:solidFill>
                  <a:srgbClr val="202122"/>
                </a:solidFill>
                <a:cs typeface="Arial"/>
              </a:rPr>
              <a:t>Open-source and (mostly) free</a:t>
            </a:r>
            <a:endParaRPr lang="en-US" sz="12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sp>
        <p:nvSpPr>
          <p:cNvPr id="2" name="Title 1"/>
          <p:cNvSpPr>
            <a:spLocks noGrp="1"/>
          </p:cNvSpPr>
          <p:nvPr>
            <p:ph type="title"/>
          </p:nvPr>
        </p:nvSpPr>
        <p:spPr>
          <a:xfrm>
            <a:off x="457201" y="358379"/>
            <a:ext cx="8372901" cy="303890"/>
          </a:xfrm>
        </p:spPr>
        <p:txBody>
          <a:bodyPr/>
          <a:lstStyle/>
          <a:p>
            <a:r>
              <a:rPr lang="en-US" sz="2000" dirty="0">
                <a:cs typeface="Arial"/>
              </a:rPr>
              <a:t>SOLUTION FOR ML DATA</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8</a:t>
            </a:fld>
            <a:endParaRPr lang="en-US"/>
          </a:p>
        </p:txBody>
      </p:sp>
      <p:pic>
        <p:nvPicPr>
          <p:cNvPr id="6" name="Picture 2" descr="upload.wikimedia.org/wikipedia/commons/thumb/c/...">
            <a:extLst>
              <a:ext uri="{FF2B5EF4-FFF2-40B4-BE49-F238E27FC236}">
                <a16:creationId xmlns:a16="http://schemas.microsoft.com/office/drawing/2014/main" id="{8368F122-AE28-4FE6-9F9B-B771F331C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21" y="2742147"/>
            <a:ext cx="3400425" cy="1264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DEF223-DCB8-48F7-A922-5C6DBDAA9C5B}"/>
              </a:ext>
            </a:extLst>
          </p:cNvPr>
          <p:cNvPicPr>
            <a:picLocks noChangeAspect="1"/>
          </p:cNvPicPr>
          <p:nvPr/>
        </p:nvPicPr>
        <p:blipFill>
          <a:blip r:embed="rId4"/>
          <a:stretch>
            <a:fillRect/>
          </a:stretch>
        </p:blipFill>
        <p:spPr>
          <a:xfrm>
            <a:off x="3411933" y="3032659"/>
            <a:ext cx="2428875" cy="638175"/>
          </a:xfrm>
          <a:prstGeom prst="rect">
            <a:avLst/>
          </a:prstGeom>
        </p:spPr>
      </p:pic>
      <p:pic>
        <p:nvPicPr>
          <p:cNvPr id="8" name="Picture 7">
            <a:extLst>
              <a:ext uri="{FF2B5EF4-FFF2-40B4-BE49-F238E27FC236}">
                <a16:creationId xmlns:a16="http://schemas.microsoft.com/office/drawing/2014/main" id="{E165BC72-42F2-4D17-B0BC-955CD52431AD}"/>
              </a:ext>
            </a:extLst>
          </p:cNvPr>
          <p:cNvPicPr>
            <a:picLocks noChangeAspect="1"/>
          </p:cNvPicPr>
          <p:nvPr/>
        </p:nvPicPr>
        <p:blipFill>
          <a:blip r:embed="rId5"/>
          <a:stretch>
            <a:fillRect/>
          </a:stretch>
        </p:blipFill>
        <p:spPr>
          <a:xfrm>
            <a:off x="6455169" y="2802913"/>
            <a:ext cx="2286000" cy="1143000"/>
          </a:xfrm>
          <a:prstGeom prst="rect">
            <a:avLst/>
          </a:prstGeom>
        </p:spPr>
      </p:pic>
    </p:spTree>
    <p:extLst>
      <p:ext uri="{BB962C8B-B14F-4D97-AF65-F5344CB8AC3E}">
        <p14:creationId xmlns:p14="http://schemas.microsoft.com/office/powerpoint/2010/main" val="3940237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847835"/>
            <a:ext cx="8372901" cy="3317082"/>
          </a:xfrm>
        </p:spPr>
        <p:txBody>
          <a:bodyPr vert="horz" lIns="0" tIns="0" rIns="0" bIns="45720" rtlCol="0" anchor="t">
            <a:noAutofit/>
          </a:bodyPr>
          <a:lstStyle/>
          <a:p>
            <a:pPr marL="0" indent="0">
              <a:buNone/>
            </a:pPr>
            <a:r>
              <a:rPr lang="en-US" sz="1600" dirty="0">
                <a:solidFill>
                  <a:srgbClr val="202122"/>
                </a:solidFill>
                <a:cs typeface="Arial"/>
              </a:rPr>
              <a:t>Benchmarked several popular projects on historical data </a:t>
            </a:r>
            <a:r>
              <a:rPr lang="en-US" sz="1200" dirty="0">
                <a:solidFill>
                  <a:srgbClr val="202122"/>
                </a:solidFill>
                <a:cs typeface="Arial"/>
              </a:rPr>
              <a:t>(ask me for details)</a:t>
            </a:r>
          </a:p>
          <a:p>
            <a:r>
              <a:rPr lang="en-US" sz="1600" dirty="0">
                <a:solidFill>
                  <a:srgbClr val="202122"/>
                </a:solidFill>
                <a:cs typeface="Arial"/>
              </a:rPr>
              <a:t>Current choice – </a:t>
            </a:r>
            <a:r>
              <a:rPr lang="en-US" sz="1600" b="1" dirty="0" err="1">
                <a:solidFill>
                  <a:srgbClr val="202122"/>
                </a:solidFill>
                <a:cs typeface="Arial"/>
              </a:rPr>
              <a:t>ClickHouse</a:t>
            </a:r>
            <a:endParaRPr lang="en-US" sz="1600" b="1" dirty="0">
              <a:solidFill>
                <a:srgbClr val="202122"/>
              </a:solidFill>
              <a:cs typeface="Arial"/>
            </a:endParaRPr>
          </a:p>
          <a:p>
            <a:pPr lvl="1">
              <a:spcBef>
                <a:spcPts val="600"/>
              </a:spcBef>
            </a:pPr>
            <a:r>
              <a:rPr lang="en-US" sz="1600" dirty="0">
                <a:solidFill>
                  <a:srgbClr val="202122"/>
                </a:solidFill>
                <a:cs typeface="Arial"/>
              </a:rPr>
              <a:t>VERY fast and has SQL support</a:t>
            </a:r>
          </a:p>
          <a:p>
            <a:r>
              <a:rPr lang="en-US" sz="1600" dirty="0">
                <a:solidFill>
                  <a:srgbClr val="202122"/>
                </a:solidFill>
                <a:cs typeface="Arial"/>
              </a:rPr>
              <a:t>How fast is fast? </a:t>
            </a:r>
            <a:r>
              <a:rPr lang="en-US" sz="1600" b="1" dirty="0">
                <a:solidFill>
                  <a:srgbClr val="202122"/>
                </a:solidFill>
                <a:cs typeface="Arial"/>
              </a:rPr>
              <a:t>~20x over existing scripts</a:t>
            </a:r>
          </a:p>
          <a:p>
            <a:r>
              <a:rPr lang="en-US" sz="1600" dirty="0">
                <a:solidFill>
                  <a:srgbClr val="202122"/>
                </a:solidFill>
                <a:cs typeface="Arial"/>
              </a:rPr>
              <a:t>Example:</a:t>
            </a: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endParaRPr lang="en-US" sz="1600" dirty="0">
              <a:solidFill>
                <a:srgbClr val="202122"/>
              </a:solidFill>
              <a:cs typeface="Arial"/>
            </a:endParaRPr>
          </a:p>
          <a:p>
            <a:endParaRPr lang="en-US" sz="1400" dirty="0">
              <a:solidFill>
                <a:srgbClr val="202122"/>
              </a:solidFill>
              <a:cs typeface="Arial"/>
            </a:endParaRPr>
          </a:p>
          <a:p>
            <a:endParaRPr lang="en-US" sz="1200" dirty="0">
              <a:solidFill>
                <a:srgbClr val="202122"/>
              </a:solidFill>
              <a:cs typeface="Arial"/>
            </a:endParaRPr>
          </a:p>
          <a:p>
            <a:pPr lvl="1">
              <a:spcBef>
                <a:spcPts val="600"/>
              </a:spcBef>
            </a:pPr>
            <a:endParaRPr lang="en-US" sz="1200" dirty="0">
              <a:solidFill>
                <a:srgbClr val="202122"/>
              </a:solidFill>
              <a:cs typeface="Arial"/>
            </a:endParaRPr>
          </a:p>
          <a:p>
            <a:pPr marL="0" indent="0">
              <a:buNone/>
            </a:pPr>
            <a:endParaRPr lang="en-US" sz="1400" dirty="0">
              <a:cs typeface="Arial"/>
            </a:endParaRPr>
          </a:p>
          <a:p>
            <a:pPr marL="0" indent="0">
              <a:buNone/>
            </a:pPr>
            <a:endParaRPr lang="en-US" dirty="0">
              <a:cs typeface="Arial"/>
            </a:endParaRPr>
          </a:p>
        </p:txBody>
      </p:sp>
      <p:pic>
        <p:nvPicPr>
          <p:cNvPr id="13" name="Picture 12">
            <a:extLst>
              <a:ext uri="{FF2B5EF4-FFF2-40B4-BE49-F238E27FC236}">
                <a16:creationId xmlns:a16="http://schemas.microsoft.com/office/drawing/2014/main" id="{D85498ED-3FEB-4BEB-A9CF-04A8C7C0CA0C}"/>
              </a:ext>
            </a:extLst>
          </p:cNvPr>
          <p:cNvPicPr>
            <a:picLocks noChangeAspect="1"/>
          </p:cNvPicPr>
          <p:nvPr/>
        </p:nvPicPr>
        <p:blipFill>
          <a:blip r:embed="rId3"/>
          <a:stretch>
            <a:fillRect/>
          </a:stretch>
        </p:blipFill>
        <p:spPr>
          <a:xfrm>
            <a:off x="983529" y="2571750"/>
            <a:ext cx="7563439" cy="1871289"/>
          </a:xfrm>
          <a:prstGeom prst="rect">
            <a:avLst/>
          </a:prstGeom>
        </p:spPr>
      </p:pic>
      <p:sp>
        <p:nvSpPr>
          <p:cNvPr id="2" name="Title 1"/>
          <p:cNvSpPr>
            <a:spLocks noGrp="1"/>
          </p:cNvSpPr>
          <p:nvPr>
            <p:ph type="title"/>
          </p:nvPr>
        </p:nvSpPr>
        <p:spPr>
          <a:xfrm>
            <a:off x="457201" y="358379"/>
            <a:ext cx="8372901" cy="303890"/>
          </a:xfrm>
        </p:spPr>
        <p:txBody>
          <a:bodyPr/>
          <a:lstStyle/>
          <a:p>
            <a:r>
              <a:rPr lang="en-US" sz="2000" dirty="0">
                <a:cs typeface="Arial"/>
              </a:rPr>
              <a:t>SOLUTION FOR ML DATA</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9</a:t>
            </a:fld>
            <a:endParaRPr lang="en-US"/>
          </a:p>
        </p:txBody>
      </p:sp>
      <p:sp>
        <p:nvSpPr>
          <p:cNvPr id="7" name="Rectangle 6">
            <a:extLst>
              <a:ext uri="{FF2B5EF4-FFF2-40B4-BE49-F238E27FC236}">
                <a16:creationId xmlns:a16="http://schemas.microsoft.com/office/drawing/2014/main" id="{45C34FB4-D98D-41A4-85B2-0727C1435449}"/>
              </a:ext>
            </a:extLst>
          </p:cNvPr>
          <p:cNvSpPr/>
          <p:nvPr/>
        </p:nvSpPr>
        <p:spPr>
          <a:xfrm>
            <a:off x="6033155" y="4154091"/>
            <a:ext cx="2589228" cy="39278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17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9"/>
</p:tagLst>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presentation_16x9</Template>
  <TotalTime>6515</TotalTime>
  <Words>2264</Words>
  <Application>Microsoft Office PowerPoint</Application>
  <PresentationFormat>On-screen Show (16:9)</PresentationFormat>
  <Paragraphs>699</Paragraphs>
  <Slides>41</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Cambria Math</vt:lpstr>
      <vt:lpstr>Lucida Grande</vt:lpstr>
      <vt:lpstr>Wingdings</vt:lpstr>
      <vt:lpstr>presentation_16x9</vt:lpstr>
      <vt:lpstr>1_presentation_4x3</vt:lpstr>
      <vt:lpstr>Recent Progress on ML-based Optimization and anomaly prediction at APS</vt:lpstr>
      <vt:lpstr>APS</vt:lpstr>
      <vt:lpstr>ML @ APS</vt:lpstr>
      <vt:lpstr>OUTLINE</vt:lpstr>
      <vt:lpstr>APS DATA ANALYTICS</vt:lpstr>
      <vt:lpstr>APS DATA ANALYTICS</vt:lpstr>
      <vt:lpstr>APS DATA ANALYTICS</vt:lpstr>
      <vt:lpstr>SOLUTION FOR ML DATA</vt:lpstr>
      <vt:lpstr>SOLUTION FOR ML DATA</vt:lpstr>
      <vt:lpstr>INTEGRATION</vt:lpstr>
      <vt:lpstr>OUTLINE</vt:lpstr>
      <vt:lpstr>Anomaly Detection and Classification at APS</vt:lpstr>
      <vt:lpstr>Anomaly Detection in Storage Ring Power Supplies</vt:lpstr>
      <vt:lpstr>Tool to review past detected anomalies</vt:lpstr>
      <vt:lpstr>Anomalies in Power Supply Temperatures in the Storage Ring</vt:lpstr>
      <vt:lpstr>Autoencoder for Temperature of a Single Power Supply (in a time window)</vt:lpstr>
      <vt:lpstr>Anomaly Detection Performance / Outlook</vt:lpstr>
      <vt:lpstr>OUTLINE</vt:lpstr>
      <vt:lpstr>ACCELERATOR OPTIMIZATION</vt:lpstr>
      <vt:lpstr>BAYESIAN OPTIMIZATION</vt:lpstr>
      <vt:lpstr>BAYESIAN OPTIMIZATION</vt:lpstr>
      <vt:lpstr>ADAPTIVE BAYESIAN OPTIMIZATION</vt:lpstr>
      <vt:lpstr>ADAPTIVE BAYESIAN OPTIMIZATION KERNEL</vt:lpstr>
      <vt:lpstr>ISOTROPIC KERNEL</vt:lpstr>
      <vt:lpstr>ISOTROPIC KERNEL</vt:lpstr>
      <vt:lpstr>Adaptive ml motivation @ APS</vt:lpstr>
      <vt:lpstr>ADAPTIVE BAYESIAN OPTIMIZATION KERNEL</vt:lpstr>
      <vt:lpstr>RESULTS - SIMULATION</vt:lpstr>
      <vt:lpstr>RESULTS - SIMULATION</vt:lpstr>
      <vt:lpstr>RESULTS - SIMULATION</vt:lpstr>
      <vt:lpstr>RESULTS - Experiment</vt:lpstr>
      <vt:lpstr>CONSTRAINTS</vt:lpstr>
      <vt:lpstr>CONSTRAINTS</vt:lpstr>
      <vt:lpstr>CONSTRAINTS</vt:lpstr>
      <vt:lpstr>CONSTRAINTS</vt:lpstr>
      <vt:lpstr>CONTINUOUS USE considerations</vt:lpstr>
      <vt:lpstr>CONTINUOUS USE considerations</vt:lpstr>
      <vt:lpstr>Operational implementation</vt:lpstr>
      <vt:lpstr>ML @ APS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boss</cp:lastModifiedBy>
  <cp:revision>235</cp:revision>
  <cp:lastPrinted>2015-09-08T15:35:42Z</cp:lastPrinted>
  <dcterms:created xsi:type="dcterms:W3CDTF">2018-07-03T17:34:09Z</dcterms:created>
  <dcterms:modified xsi:type="dcterms:W3CDTF">2022-11-04T20:44:18Z</dcterms:modified>
</cp:coreProperties>
</file>