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42"/>
  </p:notesMasterIdLst>
  <p:handoutMasterIdLst>
    <p:handoutMasterId r:id="rId43"/>
  </p:handoutMasterIdLst>
  <p:sldIdLst>
    <p:sldId id="270" r:id="rId5"/>
    <p:sldId id="335" r:id="rId6"/>
    <p:sldId id="271" r:id="rId7"/>
    <p:sldId id="272" r:id="rId8"/>
    <p:sldId id="316" r:id="rId9"/>
    <p:sldId id="314" r:id="rId10"/>
    <p:sldId id="336" r:id="rId11"/>
    <p:sldId id="317" r:id="rId12"/>
    <p:sldId id="312" r:id="rId13"/>
    <p:sldId id="276" r:id="rId14"/>
    <p:sldId id="337" r:id="rId15"/>
    <p:sldId id="277" r:id="rId16"/>
    <p:sldId id="318" r:id="rId17"/>
    <p:sldId id="310" r:id="rId18"/>
    <p:sldId id="338" r:id="rId19"/>
    <p:sldId id="326" r:id="rId20"/>
    <p:sldId id="327" r:id="rId21"/>
    <p:sldId id="329" r:id="rId22"/>
    <p:sldId id="330" r:id="rId23"/>
    <p:sldId id="331" r:id="rId24"/>
    <p:sldId id="339" r:id="rId25"/>
    <p:sldId id="291" r:id="rId26"/>
    <p:sldId id="292" r:id="rId27"/>
    <p:sldId id="295" r:id="rId28"/>
    <p:sldId id="297" r:id="rId29"/>
    <p:sldId id="334" r:id="rId30"/>
    <p:sldId id="304" r:id="rId31"/>
    <p:sldId id="332" r:id="rId32"/>
    <p:sldId id="333" r:id="rId33"/>
    <p:sldId id="349" r:id="rId34"/>
    <p:sldId id="341" r:id="rId35"/>
    <p:sldId id="342" r:id="rId36"/>
    <p:sldId id="348" r:id="rId37"/>
    <p:sldId id="347" r:id="rId38"/>
    <p:sldId id="351" r:id="rId39"/>
    <p:sldId id="350" r:id="rId40"/>
    <p:sldId id="343" r:id="rId4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, Hiroyuki" initials="AH" lastIdx="1" clrIdx="0">
    <p:extLst>
      <p:ext uri="{19B8F6BF-5375-455C-9EA6-DF929625EA0E}">
        <p15:presenceInfo xmlns:p15="http://schemas.microsoft.com/office/powerpoint/2012/main" userId="S-1-5-21-2139319003-1153703952-439713625-29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490"/>
    <a:srgbClr val="97B58F"/>
    <a:srgbClr val="FFFFFF"/>
    <a:srgbClr val="4102BE"/>
    <a:srgbClr val="D8E5BA"/>
    <a:srgbClr val="064308"/>
    <a:srgbClr val="D0D9CF"/>
    <a:srgbClr val="A50021"/>
    <a:srgbClr val="FFAE1A"/>
    <a:srgbClr val="E9E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51" autoAdjust="0"/>
  </p:normalViewPr>
  <p:slideViewPr>
    <p:cSldViewPr snapToObjects="1">
      <p:cViewPr varScale="1">
        <p:scale>
          <a:sx n="65" d="100"/>
          <a:sy n="65" d="100"/>
        </p:scale>
        <p:origin x="80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841" cy="464741"/>
          </a:xfrm>
          <a:prstGeom prst="rect">
            <a:avLst/>
          </a:prstGeom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1" cy="464741"/>
          </a:xfrm>
          <a:prstGeom prst="rect">
            <a:avLst/>
          </a:prstGeom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87" tIns="46293" rIns="92587" bIns="4629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87" tIns="46293" rIns="92587" bIns="4629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063"/>
            <a:ext cx="3037841" cy="464740"/>
          </a:xfrm>
          <a:prstGeom prst="rect">
            <a:avLst/>
          </a:prstGeom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30063"/>
            <a:ext cx="3037841" cy="464740"/>
          </a:xfrm>
          <a:prstGeom prst="rect">
            <a:avLst/>
          </a:prstGeom>
        </p:spPr>
        <p:txBody>
          <a:bodyPr vert="horz" wrap="square" lIns="92587" tIns="46293" rIns="92587" bIns="4629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9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8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9.emf"/><Relationship Id="rId7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-76200" y="4300210"/>
            <a:ext cx="6096000" cy="3810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Kilean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Hwang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FRIB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0" y="3183486"/>
            <a:ext cx="9144000" cy="1236961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Transverse 2D phase-space tomography 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using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BPMs</a:t>
            </a:r>
            <a:r>
              <a:rPr lang="en-US" sz="800" dirty="0" smtClean="0">
                <a:latin typeface="Arial" pitchFamily="34" charset="0"/>
                <a:ea typeface="ＭＳ Ｐゴシック"/>
                <a:cs typeface="ＭＳ Ｐゴシック"/>
              </a:rPr>
              <a:t/>
            </a:r>
            <a:br>
              <a:rPr lang="en-US" sz="800" dirty="0" smtClean="0">
                <a:latin typeface="Arial" pitchFamily="34" charset="0"/>
                <a:ea typeface="ＭＳ Ｐゴシック"/>
                <a:cs typeface="ＭＳ Ｐゴシック"/>
              </a:rPr>
            </a:br>
            <a:endParaRPr lang="en-US" sz="2400" b="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2" y="762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Roboto"/>
              </a:rPr>
              <a:t>ICFA Mini-Workshop on AI/ML</a:t>
            </a:r>
          </a:p>
          <a:p>
            <a:r>
              <a:rPr lang="en-US" b="1" i="0" dirty="0" smtClean="0">
                <a:effectLst/>
                <a:latin typeface="Roboto"/>
              </a:rPr>
              <a:t>Chicago, Nov, 2022</a:t>
            </a:r>
            <a:endParaRPr lang="en-US" b="1" i="0" dirty="0">
              <a:effectLst/>
              <a:latin typeface="Roboto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 bwMode="auto">
          <a:xfrm>
            <a:off x="3352800" y="430021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32235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864469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None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296702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728938" indent="0" algn="ctr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None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161172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593406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025640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457874" indent="0" algn="ctr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None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>
                <a:latin typeface="Arial" pitchFamily="34" charset="0"/>
                <a:ea typeface="ＭＳ Ｐゴシック"/>
                <a:cs typeface="ＭＳ Ｐゴシック"/>
              </a:rPr>
              <a:t>Chad Mitchell, Robert Ryne</a:t>
            </a:r>
          </a:p>
          <a:p>
            <a:r>
              <a:rPr lang="en-US" kern="0" dirty="0" smtClean="0">
                <a:latin typeface="Arial" pitchFamily="34" charset="0"/>
                <a:ea typeface="ＭＳ Ｐゴシック"/>
                <a:cs typeface="ＭＳ Ｐゴシック"/>
              </a:rPr>
              <a:t>LBNL</a:t>
            </a:r>
          </a:p>
        </p:txBody>
      </p:sp>
      <p:pic>
        <p:nvPicPr>
          <p:cNvPr id="1026" name="Picture 2" descr="File:Berkeley Lab Logo Large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1886411" cy="14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8"/>
            <a:ext cx="8991600" cy="911948"/>
          </a:xfrm>
        </p:spPr>
        <p:txBody>
          <a:bodyPr/>
          <a:lstStyle/>
          <a:p>
            <a:r>
              <a:rPr lang="en-US" dirty="0"/>
              <a:t>Summary of inverse </a:t>
            </a:r>
            <a:r>
              <a:rPr lang="en-US" dirty="0" smtClean="0"/>
              <a:t>Radon </a:t>
            </a:r>
            <a:br>
              <a:rPr lang="en-US" dirty="0" smtClean="0"/>
            </a:br>
            <a:r>
              <a:rPr lang="en-US" dirty="0" smtClean="0"/>
              <a:t>with theoretical profile estimation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714700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0000"/>
                </a:solidFill>
              </a:rPr>
              <a:t>knowledge of optics parameters</a:t>
            </a:r>
          </a:p>
          <a:p>
            <a:pPr lvl="1"/>
            <a:r>
              <a:rPr lang="en-US" sz="2400" dirty="0"/>
              <a:t>transformation from physics to normal coordinate </a:t>
            </a:r>
          </a:p>
          <a:p>
            <a:pPr lvl="1"/>
            <a:r>
              <a:rPr lang="en-US" sz="2400" dirty="0"/>
              <a:t>oscillation frequency at kick action</a:t>
            </a:r>
          </a:p>
          <a:p>
            <a:pPr lvl="1"/>
            <a:r>
              <a:rPr lang="en-US" sz="2400" dirty="0"/>
              <a:t>nonlinear frequency detuning at kick action</a:t>
            </a:r>
          </a:p>
          <a:p>
            <a:pPr lvl="1"/>
            <a:r>
              <a:rPr lang="en-US" sz="2400" dirty="0"/>
              <a:t>kick action and angle in normal coordinate</a:t>
            </a:r>
          </a:p>
          <a:p>
            <a:pPr lvl="1"/>
            <a:endParaRPr lang="en-US" sz="2400" dirty="0"/>
          </a:p>
          <a:p>
            <a:r>
              <a:rPr lang="en-US" sz="2400" dirty="0"/>
              <a:t>Requires </a:t>
            </a:r>
            <a:r>
              <a:rPr lang="en-US" sz="2400" dirty="0">
                <a:solidFill>
                  <a:srgbClr val="FF0000"/>
                </a:solidFill>
              </a:rPr>
              <a:t>strong kicks </a:t>
            </a:r>
          </a:p>
          <a:p>
            <a:pPr lvl="1"/>
            <a:r>
              <a:rPr lang="en-US" sz="2400" dirty="0"/>
              <a:t>generally not possible in presence of tight physical aperture</a:t>
            </a:r>
          </a:p>
          <a:p>
            <a:pPr marL="211709" lvl="1" indent="0">
              <a:buNone/>
            </a:pPr>
            <a:endParaRPr lang="en-US" sz="2400" dirty="0"/>
          </a:p>
          <a:p>
            <a:r>
              <a:rPr lang="en-US" sz="2400" dirty="0" smtClean="0"/>
              <a:t>Requires enough </a:t>
            </a:r>
            <a:r>
              <a:rPr lang="en-US" sz="2400" dirty="0"/>
              <a:t>angular resolution</a:t>
            </a:r>
          </a:p>
          <a:p>
            <a:pPr lvl="1"/>
            <a:r>
              <a:rPr lang="en-US" sz="2400" dirty="0" smtClean="0"/>
              <a:t>needs many kicks of different angles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3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762000" y="296706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Gaussian Mixture Model (GMM)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Gaussian </a:t>
            </a:r>
            <a:r>
              <a:rPr lang="en-US" dirty="0" smtClean="0"/>
              <a:t>Mixture Model </a:t>
            </a:r>
            <a:r>
              <a:rPr lang="en-US" dirty="0"/>
              <a:t>(GMM)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TBT beam centroid is analytically </a:t>
            </a:r>
            <a:r>
              <a:rPr lang="en-US" dirty="0" err="1" smtClean="0"/>
              <a:t>integrable</a:t>
            </a:r>
            <a:r>
              <a:rPr lang="en-US" dirty="0" smtClean="0"/>
              <a:t> for isotropic Gaussian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Therefore, one can model the beam density by GMM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534" y="2993238"/>
            <a:ext cx="962425" cy="3157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33" y="2610151"/>
            <a:ext cx="1638459" cy="322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t="5432" b="6642"/>
          <a:stretch/>
        </p:blipFill>
        <p:spPr>
          <a:xfrm>
            <a:off x="1014393" y="4528519"/>
            <a:ext cx="4603404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0259"/>
          <a:stretch/>
        </p:blipFill>
        <p:spPr>
          <a:xfrm>
            <a:off x="2295090" y="5532035"/>
            <a:ext cx="6232358" cy="796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28171"/>
          <a:stretch/>
        </p:blipFill>
        <p:spPr>
          <a:xfrm>
            <a:off x="1981200" y="2321611"/>
            <a:ext cx="3870334" cy="12282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1444047"/>
            <a:ext cx="5943600" cy="796502"/>
            <a:chOff x="762000" y="1628616"/>
            <a:chExt cx="5943600" cy="796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62000" y="1895375"/>
                  <a:ext cx="942117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1895375"/>
                  <a:ext cx="942117" cy="289182"/>
                </a:xfrm>
                <a:prstGeom prst="rect">
                  <a:avLst/>
                </a:prstGeom>
                <a:blipFill>
                  <a:blip r:embed="rId7"/>
                  <a:stretch>
                    <a:fillRect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r="18078" b="70552"/>
            <a:stretch/>
          </p:blipFill>
          <p:spPr>
            <a:xfrm>
              <a:off x="1690570" y="1628616"/>
              <a:ext cx="5015030" cy="79650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222" t="3040" r="77992" b="56958"/>
          <a:stretch/>
        </p:blipFill>
        <p:spPr>
          <a:xfrm>
            <a:off x="1107716" y="5676157"/>
            <a:ext cx="1295400" cy="533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19600" y="4776541"/>
            <a:ext cx="533400" cy="533400"/>
          </a:xfrm>
          <a:prstGeom prst="ellipse">
            <a:avLst/>
          </a:prstGeom>
          <a:noFill/>
          <a:ln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02695" y="4904572"/>
            <a:ext cx="344224" cy="344224"/>
          </a:xfrm>
          <a:prstGeom prst="ellipse">
            <a:avLst/>
          </a:prstGeom>
          <a:noFill/>
          <a:ln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r="44980"/>
          <a:stretch/>
        </p:blipFill>
        <p:spPr>
          <a:xfrm>
            <a:off x="6301555" y="2158400"/>
            <a:ext cx="2332578" cy="3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Gaussian </a:t>
            </a:r>
            <a:r>
              <a:rPr lang="en-US" dirty="0" smtClean="0"/>
              <a:t>Mixture Model </a:t>
            </a:r>
            <a:r>
              <a:rPr lang="en-US" dirty="0"/>
              <a:t>(GMM)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Virtual </a:t>
                </a:r>
                <a:r>
                  <a:rPr lang="en-US" sz="2000" dirty="0"/>
                  <a:t>BPM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𝐵𝑃𝑀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is generated </a:t>
                </a:r>
                <a:r>
                  <a:rPr lang="en-US" sz="2000" dirty="0"/>
                  <a:t>from the toy model </a:t>
                </a:r>
                <a:endParaRPr lang="en-US" sz="2000" dirty="0" smtClean="0"/>
              </a:p>
              <a:p>
                <a:endParaRPr lang="en-US" sz="500" dirty="0" smtClean="0"/>
              </a:p>
              <a:p>
                <a:r>
                  <a:rPr lang="en-US" sz="2000" dirty="0" smtClean="0"/>
                  <a:t>Fit </a:t>
                </a:r>
                <a:r>
                  <a:rPr lang="en-US" sz="2000" dirty="0"/>
                  <a:t>parameters by minimizing </a:t>
                </a:r>
              </a:p>
              <a:p>
                <a:pPr marL="211709" lvl="1" indent="0">
                  <a:buNone/>
                </a:pPr>
                <a:endParaRPr lang="en-US" dirty="0"/>
              </a:p>
              <a:p>
                <a:pPr marL="211709" lvl="1" indent="0">
                  <a:buNone/>
                </a:pPr>
                <a:endParaRPr lang="en-US" sz="2800" dirty="0"/>
              </a:p>
              <a:p>
                <a:pPr marL="211709" lvl="1" indent="0">
                  <a:buNone/>
                </a:pPr>
                <a:endParaRPr lang="en-US" sz="2800" dirty="0"/>
              </a:p>
              <a:p>
                <a:pPr marL="211709" lvl="1" indent="0">
                  <a:buNone/>
                </a:pP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(=8) </m:t>
                    </m:r>
                  </m:oMath>
                </a14:m>
                <a:r>
                  <a:rPr lang="en-US" dirty="0"/>
                  <a:t>kick actions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and kick angles equally spaced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8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45596" y="3889478"/>
            <a:ext cx="7062808" cy="3501922"/>
            <a:chOff x="2995592" y="3505200"/>
            <a:chExt cx="7062808" cy="3501922"/>
          </a:xfrm>
        </p:grpSpPr>
        <p:pic>
          <p:nvPicPr>
            <p:cNvPr id="16" name="Content Placeholder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2633" y="3505200"/>
              <a:ext cx="4435767" cy="350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2995592" y="3512759"/>
              <a:ext cx="3481408" cy="34597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834653" y="3673117"/>
              <a:ext cx="1794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Ground truth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2881" y="3673117"/>
              <a:ext cx="2261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GMM estimation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49795" y="1202901"/>
                <a:ext cx="3155766" cy="666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795" y="1202901"/>
                <a:ext cx="3155766" cy="666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4"/>
          <p:cNvSpPr txBox="1">
            <a:spLocks/>
          </p:cNvSpPr>
          <p:nvPr/>
        </p:nvSpPr>
        <p:spPr bwMode="auto">
          <a:xfrm>
            <a:off x="76200" y="4346826"/>
            <a:ext cx="3047999" cy="30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 smtClean="0">
                <a:solidFill>
                  <a:schemeClr val="tx1"/>
                </a:solidFill>
              </a:rPr>
              <a:t>In order to reduce computational complexity of optimization, optics parameters are first optimized using single </a:t>
            </a:r>
            <a:r>
              <a:rPr lang="en-US" sz="1600" kern="0" dirty="0">
                <a:solidFill>
                  <a:schemeClr val="tx1"/>
                </a:solidFill>
              </a:rPr>
              <a:t>G</a:t>
            </a:r>
            <a:r>
              <a:rPr lang="en-US" sz="1600" kern="0" dirty="0" smtClean="0">
                <a:solidFill>
                  <a:schemeClr val="tx1"/>
                </a:solidFill>
              </a:rPr>
              <a:t>aussian kernel model and global optimization (differential evolution method). 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kern="0" dirty="0" smtClean="0">
                <a:solidFill>
                  <a:schemeClr val="tx1"/>
                </a:solidFill>
              </a:rPr>
              <a:t>Then, all parameters are optimized through </a:t>
            </a:r>
            <a:r>
              <a:rPr lang="en-US" sz="1600" kern="0" dirty="0" err="1" smtClean="0">
                <a:solidFill>
                  <a:schemeClr val="tx1"/>
                </a:solidFill>
              </a:rPr>
              <a:t>Nelder</a:t>
            </a:r>
            <a:r>
              <a:rPr lang="en-US" sz="1600" kern="0" dirty="0" smtClean="0">
                <a:solidFill>
                  <a:schemeClr val="tx1"/>
                </a:solidFill>
              </a:rPr>
              <a:t>-Mead method.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53666" y="2203121"/>
            <a:ext cx="7166337" cy="865814"/>
            <a:chOff x="838200" y="2060835"/>
            <a:chExt cx="7166337" cy="865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8200" y="2060835"/>
                  <a:ext cx="1527598" cy="8658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/>
                            </m:nary>
                          </m:e>
                        </m:nary>
                      </m:oMath>
                    </m:oMathPara>
                  </a14:m>
                  <a:r>
                    <a:rPr lang="en-US" sz="20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000" b="0" i="1" dirty="0" smtClean="0">
                      <a:latin typeface="Cambria Math" panose="02040503050406030204" pitchFamily="18" charset="0"/>
                    </a:rPr>
                  </a:br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60835"/>
                  <a:ext cx="1527598" cy="8658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6141526" y="2629081"/>
              <a:ext cx="1863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 some regularization loss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00199" y="2156146"/>
                  <a:ext cx="5160900" cy="571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𝐵𝑃𝑀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𝐺𝑀𝑀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r>
                    <a:rPr lang="en-US" sz="28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800" b="0" i="1" dirty="0" smtClean="0">
                      <a:latin typeface="Cambria Math" panose="02040503050406030204" pitchFamily="18" charset="0"/>
                    </a:rPr>
                  </a:br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199" y="2156146"/>
                  <a:ext cx="5160900" cy="5715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9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0"/>
            <a:ext cx="8991600" cy="478624"/>
          </a:xfrm>
        </p:spPr>
        <p:txBody>
          <a:bodyPr/>
          <a:lstStyle/>
          <a:p>
            <a:r>
              <a:rPr lang="en-US" dirty="0" smtClean="0"/>
              <a:t>Summary of GMM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878" y="1067100"/>
                <a:ext cx="8990922" cy="5714700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Computational complexity</a:t>
                </a:r>
              </a:p>
              <a:p>
                <a:pPr lvl="1"/>
                <a:r>
                  <a:rPr lang="en-US" sz="2200" dirty="0" smtClean="0"/>
                  <a:t>There </a:t>
                </a:r>
                <a:r>
                  <a:rPr lang="en-US" sz="2200" dirty="0"/>
                  <a:t>are too many </a:t>
                </a:r>
                <a:r>
                  <a:rPr lang="en-US" sz="2200" dirty="0" smtClean="0"/>
                  <a:t>parameters </a:t>
                </a:r>
                <a:r>
                  <a:rPr lang="en-US" sz="2200" dirty="0"/>
                  <a:t>to </a:t>
                </a:r>
                <a:r>
                  <a:rPr lang="en-US" sz="2200" dirty="0" smtClean="0"/>
                  <a:t>fit : </a:t>
                </a:r>
              </a:p>
              <a:p>
                <a:pPr lvl="2"/>
                <a:r>
                  <a:rPr lang="en-US" sz="2000" dirty="0" smtClean="0"/>
                  <a:t>multiple </a:t>
                </a:r>
                <a:r>
                  <a:rPr lang="en-US" sz="2000" dirty="0"/>
                  <a:t>Gaussian </a:t>
                </a:r>
                <a:r>
                  <a:rPr lang="en-US" sz="2000" dirty="0" smtClean="0"/>
                  <a:t>kernels </a:t>
                </a:r>
                <a:r>
                  <a:rPr lang="en-US" sz="1600" dirty="0" smtClean="0"/>
                  <a:t>(used 100)</a:t>
                </a:r>
                <a:r>
                  <a:rPr lang="en-US" sz="2000" dirty="0" smtClean="0"/>
                  <a:t>, </a:t>
                </a:r>
              </a:p>
              <a:p>
                <a:pPr lvl="2"/>
                <a:r>
                  <a:rPr lang="en-US" sz="2000" dirty="0" smtClean="0"/>
                  <a:t>optics parameters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),</a:t>
                </a:r>
              </a:p>
              <a:p>
                <a:pPr lvl="2"/>
                <a:r>
                  <a:rPr lang="en-US" sz="2000" dirty="0" smtClean="0"/>
                  <a:t>kick </a:t>
                </a:r>
                <a:r>
                  <a:rPr lang="en-US" sz="2000" dirty="0"/>
                  <a:t>strengths and </a:t>
                </a:r>
                <a:r>
                  <a:rPr lang="en-US" sz="2000" dirty="0" smtClean="0"/>
                  <a:t>angles</a:t>
                </a:r>
                <a:endParaRPr lang="en-US" sz="2000" dirty="0"/>
              </a:p>
              <a:p>
                <a:pPr lvl="1"/>
                <a:endParaRPr lang="en-US" sz="800" dirty="0" smtClean="0"/>
              </a:p>
              <a:p>
                <a:pPr lvl="1"/>
                <a:r>
                  <a:rPr lang="en-US" sz="2200" dirty="0" smtClean="0"/>
                  <a:t>Using </a:t>
                </a:r>
                <a:r>
                  <a:rPr lang="en-US" sz="2200" dirty="0"/>
                  <a:t>a black-box optimization </a:t>
                </a:r>
                <a:r>
                  <a:rPr lang="en-US" sz="2200" dirty="0" smtClean="0"/>
                  <a:t>tool took </a:t>
                </a:r>
                <a:r>
                  <a:rPr lang="en-US" sz="2200" dirty="0">
                    <a:solidFill>
                      <a:srgbClr val="FF0000"/>
                    </a:solidFill>
                  </a:rPr>
                  <a:t>12 hours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using single core</a:t>
                </a:r>
              </a:p>
              <a:p>
                <a:pPr lvl="1"/>
                <a:endParaRPr lang="en-US" sz="800" dirty="0" smtClean="0"/>
              </a:p>
              <a:p>
                <a:pPr lvl="1"/>
                <a:r>
                  <a:rPr lang="en-US" sz="2200" dirty="0" smtClean="0"/>
                  <a:t>hard to estimate model uncertainty due to computational complexity</a:t>
                </a:r>
              </a:p>
              <a:p>
                <a:pPr lvl="1"/>
                <a:endParaRPr lang="en-US" sz="800" dirty="0" smtClean="0"/>
              </a:p>
              <a:p>
                <a:pPr lvl="1"/>
                <a:r>
                  <a:rPr lang="en-US" sz="2200" dirty="0"/>
                  <a:t>Maybe relieved with GPU and differentiable implementation.</a:t>
                </a:r>
              </a:p>
              <a:p>
                <a:pPr lvl="1"/>
                <a:endParaRPr lang="en-US" sz="2200" dirty="0" smtClean="0"/>
              </a:p>
              <a:p>
                <a:r>
                  <a:rPr lang="en-US" sz="2400" dirty="0" smtClean="0"/>
                  <a:t>Resolution is limited by number of Gaussian kernels.</a:t>
                </a:r>
              </a:p>
              <a:p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May have better fit for optics parameter </a:t>
                </a:r>
                <a:r>
                  <a:rPr lang="en-US" sz="2000" dirty="0" smtClean="0"/>
                  <a:t>(compared to single Gaussian beam model )</a:t>
                </a: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78" y="1067100"/>
                <a:ext cx="8990922" cy="5714700"/>
              </a:xfrm>
              <a:blipFill>
                <a:blip r:embed="rId2"/>
                <a:stretch>
                  <a:fillRect l="-1966" t="-2132" r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762000" y="296706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Differentiable Particle </a:t>
            </a:r>
            <a:r>
              <a:rPr lang="en-US" sz="2400" b="1" dirty="0" smtClean="0">
                <a:latin typeface="Book Antiqua" panose="02040602050305030304" pitchFamily="18" charset="0"/>
              </a:rPr>
              <a:t>simulation Model </a:t>
            </a:r>
            <a:r>
              <a:rPr lang="en-US" sz="2400" b="1" dirty="0" smtClean="0">
                <a:latin typeface="Book Antiqua" panose="02040602050305030304" pitchFamily="18" charset="0"/>
              </a:rPr>
              <a:t>(DPM</a:t>
            </a:r>
            <a:r>
              <a:rPr lang="en-US" sz="2400" b="1" dirty="0" smtClean="0">
                <a:latin typeface="Book Antiqua" panose="02040602050305030304" pitchFamily="18" charset="0"/>
              </a:rPr>
              <a:t>)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3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48577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Differentiable Particle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07766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 sz="100" kern="0" dirty="0" smtClean="0"/>
          </a:p>
          <a:p>
            <a:r>
              <a:rPr lang="en-US" sz="2400" kern="0" dirty="0" smtClean="0"/>
              <a:t>Use particle model and simple differentiable simulation model</a:t>
            </a: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Motivated by </a:t>
            </a:r>
            <a:r>
              <a:rPr lang="en-US" sz="1600" kern="0" dirty="0" smtClean="0">
                <a:solidFill>
                  <a:srgbClr val="333333"/>
                </a:solidFill>
                <a:latin typeface="-apple-system"/>
              </a:rPr>
              <a:t>[</a:t>
            </a:r>
            <a:r>
              <a:rPr lang="en-US" sz="1600" kern="0" dirty="0">
                <a:solidFill>
                  <a:srgbClr val="333333"/>
                </a:solidFill>
                <a:latin typeface="-apple-system"/>
              </a:rPr>
              <a:t>1] 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to reduce computational complexity with </a:t>
            </a: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Simple </a:t>
            </a:r>
            <a:r>
              <a:rPr lang="en-US" kern="0" dirty="0" err="1" smtClean="0">
                <a:solidFill>
                  <a:srgbClr val="333333"/>
                </a:solidFill>
                <a:latin typeface="-apple-system"/>
              </a:rPr>
              <a:t>betatron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 frequency model:</a:t>
            </a:r>
          </a:p>
          <a:p>
            <a:pPr lvl="1"/>
            <a:endParaRPr lang="en-US" kern="0" dirty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sz="1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Particle locations, optics parameters are updated through gradient decent of the objective minimizing difference between prediction and true BPM TBT data with 8 different kicks   </a:t>
            </a:r>
            <a:r>
              <a:rPr lang="en-US" sz="1400" i="1" kern="0" dirty="0" smtClean="0">
                <a:solidFill>
                  <a:srgbClr val="333333"/>
                </a:solidFill>
                <a:latin typeface="-apple-system"/>
              </a:rPr>
              <a:t>~corresponds to negative log </a:t>
            </a:r>
            <a:r>
              <a:rPr lang="en-US" sz="1400" i="1" kern="0" dirty="0">
                <a:solidFill>
                  <a:srgbClr val="333333"/>
                </a:solidFill>
                <a:latin typeface="-apple-system"/>
              </a:rPr>
              <a:t>likelihood</a:t>
            </a:r>
          </a:p>
          <a:p>
            <a:pPr lvl="1"/>
            <a:endParaRPr lang="en-US" sz="18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sz="40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marL="211709" lvl="1" indent="0">
              <a:buNone/>
            </a:pPr>
            <a:endParaRPr lang="en-US" sz="32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Approximate Bayesian ensemble by anchoring </a:t>
            </a:r>
            <a:r>
              <a:rPr lang="en-US" sz="1600" kern="0" dirty="0" smtClean="0">
                <a:solidFill>
                  <a:srgbClr val="333333"/>
                </a:solidFill>
                <a:latin typeface="-apple-system"/>
              </a:rPr>
              <a:t>(with L2 regularization) [2,3] 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model parameters to the randomized particle locations and prior optics parameter estimations using single Gaussian model. </a:t>
            </a:r>
            <a:r>
              <a:rPr lang="en-US" sz="1400" i="1" kern="0" dirty="0">
                <a:solidFill>
                  <a:srgbClr val="333333"/>
                </a:solidFill>
                <a:latin typeface="-apple-system"/>
              </a:rPr>
              <a:t>~corresponds to </a:t>
            </a:r>
            <a:r>
              <a:rPr lang="en-US" sz="1400" i="1" kern="0" dirty="0" smtClean="0">
                <a:solidFill>
                  <a:srgbClr val="333333"/>
                </a:solidFill>
                <a:latin typeface="-apple-system"/>
              </a:rPr>
              <a:t>negative log prior</a:t>
            </a:r>
            <a:endParaRPr lang="en-US" sz="1400" i="1" kern="0" dirty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marL="211709" lvl="1" indent="0">
              <a:buFont typeface="Arial" pitchFamily="34" charset="0"/>
              <a:buNone/>
            </a:pPr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3376" y="1571774"/>
                <a:ext cx="292464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376" y="1571774"/>
                <a:ext cx="2924647" cy="51405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447800" y="3445461"/>
            <a:ext cx="7518936" cy="1038874"/>
            <a:chOff x="838200" y="2060835"/>
            <a:chExt cx="7518936" cy="103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38200" y="2060835"/>
                  <a:ext cx="1452834" cy="10388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/>
                            </m:nary>
                          </m:e>
                        </m:nary>
                      </m:oMath>
                    </m:oMathPara>
                  </a14:m>
                  <a:r>
                    <a:rPr lang="en-US" sz="20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000" b="0" i="1" dirty="0" smtClean="0">
                      <a:latin typeface="Cambria Math" panose="02040503050406030204" pitchFamily="18" charset="0"/>
                    </a:rPr>
                  </a:br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60835"/>
                  <a:ext cx="1452834" cy="10388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6494125" y="2240504"/>
              <a:ext cx="1863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some regularization loss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05000" y="2253708"/>
                  <a:ext cx="5094023" cy="6531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𝐵𝑃𝑀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𝑃𝑀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r>
                    <a:rPr lang="en-US" sz="28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800" b="0" i="1" dirty="0" smtClean="0">
                      <a:latin typeface="Cambria Math" panose="02040503050406030204" pitchFamily="18" charset="0"/>
                    </a:rPr>
                  </a:br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2253708"/>
                  <a:ext cx="5094023" cy="653128"/>
                </a:xfrm>
                <a:prstGeom prst="rect">
                  <a:avLst/>
                </a:prstGeom>
                <a:blipFill>
                  <a:blip r:embed="rId5"/>
                  <a:stretch>
                    <a:fillRect b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/>
          <p:cNvSpPr/>
          <p:nvPr/>
        </p:nvSpPr>
        <p:spPr>
          <a:xfrm>
            <a:off x="0" y="2221786"/>
            <a:ext cx="9144000" cy="3417014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5750860"/>
            <a:ext cx="9144000" cy="1183340"/>
            <a:chOff x="0" y="5750860"/>
            <a:chExt cx="9144000" cy="118334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6200" y="5750860"/>
              <a:ext cx="4724400" cy="0"/>
            </a:xfrm>
            <a:prstGeom prst="line">
              <a:avLst/>
            </a:prstGeom>
            <a:ln>
              <a:solidFill>
                <a:srgbClr val="AEB49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0" y="5790297"/>
              <a:ext cx="9144000" cy="1143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[1] Ryan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Roussel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et al, “Phase Space Reconstruction from Accelerator Beam Measurements Using Neural Networks and Differentiable Simulations”</a:t>
              </a:r>
            </a:p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[2] Ian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Osband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et al, “Randomized Prior Functions for Deep Reinforcement Learning”,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NeurIPS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2018</a:t>
              </a:r>
            </a:p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[3] Tim Pearce et al, “Bayesian Inference with Anchored Ensembles of Neural Networks, and Application to Exploration in Reinforcement Learning”, ICML2018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376" y="6223756"/>
            <a:ext cx="9144000" cy="78574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8160"/>
            <a:ext cx="8991600" cy="48577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Differentiable Particle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07766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 sz="100" kern="0" dirty="0" smtClean="0"/>
          </a:p>
          <a:p>
            <a:r>
              <a:rPr lang="en-US" sz="2400" kern="0" dirty="0" smtClean="0"/>
              <a:t>Use particle model and simple differentiable simulation model</a:t>
            </a: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Motivated by </a:t>
            </a:r>
            <a:r>
              <a:rPr lang="en-US" sz="1600" kern="0" dirty="0" smtClean="0">
                <a:solidFill>
                  <a:srgbClr val="333333"/>
                </a:solidFill>
                <a:latin typeface="-apple-system"/>
              </a:rPr>
              <a:t>[</a:t>
            </a:r>
            <a:r>
              <a:rPr lang="en-US" sz="1600" kern="0" dirty="0">
                <a:solidFill>
                  <a:srgbClr val="333333"/>
                </a:solidFill>
                <a:latin typeface="-apple-system"/>
              </a:rPr>
              <a:t>1] 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to reduce computational complexity with </a:t>
            </a: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Simple </a:t>
            </a:r>
            <a:r>
              <a:rPr lang="en-US" kern="0" dirty="0" err="1" smtClean="0">
                <a:solidFill>
                  <a:srgbClr val="333333"/>
                </a:solidFill>
                <a:latin typeface="-apple-system"/>
              </a:rPr>
              <a:t>betatron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 frequency model:</a:t>
            </a:r>
          </a:p>
          <a:p>
            <a:pPr lvl="1"/>
            <a:endParaRPr lang="en-US" kern="0" dirty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sz="1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Particle locations, optics parameters are updated through gradient decent of the objective minimizing difference between prediction and true BPM TBT data with 8 different kicks   </a:t>
            </a:r>
            <a:r>
              <a:rPr lang="en-US" sz="1400" i="1" kern="0" dirty="0" smtClean="0">
                <a:solidFill>
                  <a:srgbClr val="333333"/>
                </a:solidFill>
                <a:latin typeface="-apple-system"/>
              </a:rPr>
              <a:t>~corresponds to negative log </a:t>
            </a:r>
            <a:r>
              <a:rPr lang="en-US" sz="1400" i="1" kern="0" dirty="0">
                <a:solidFill>
                  <a:srgbClr val="333333"/>
                </a:solidFill>
                <a:latin typeface="-apple-system"/>
              </a:rPr>
              <a:t>likelihood</a:t>
            </a:r>
          </a:p>
          <a:p>
            <a:pPr lvl="1"/>
            <a:endParaRPr lang="en-US" sz="18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sz="40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marL="211709" lvl="1" indent="0">
              <a:buNone/>
            </a:pPr>
            <a:endParaRPr lang="en-US" sz="32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Approximate Bayesian ensemble by anchoring </a:t>
            </a:r>
            <a:r>
              <a:rPr lang="en-US" sz="1600" kern="0" dirty="0" smtClean="0">
                <a:solidFill>
                  <a:srgbClr val="333333"/>
                </a:solidFill>
                <a:latin typeface="-apple-system"/>
              </a:rPr>
              <a:t>(with L2 regularization) [2,3] 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model parameters to the randomized particle locations and prior optics parameter estimations using single Gaussian model. </a:t>
            </a:r>
            <a:r>
              <a:rPr lang="en-US" sz="1400" i="1" kern="0" dirty="0">
                <a:solidFill>
                  <a:srgbClr val="333333"/>
                </a:solidFill>
                <a:latin typeface="-apple-system"/>
              </a:rPr>
              <a:t>~corresponds to </a:t>
            </a:r>
            <a:r>
              <a:rPr lang="en-US" sz="1400" i="1" kern="0" dirty="0" smtClean="0">
                <a:solidFill>
                  <a:srgbClr val="333333"/>
                </a:solidFill>
                <a:latin typeface="-apple-system"/>
              </a:rPr>
              <a:t>negative log prior</a:t>
            </a:r>
            <a:endParaRPr lang="en-US" sz="1400" i="1" kern="0" dirty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marL="211709" lvl="1" indent="0">
              <a:buFont typeface="Arial" pitchFamily="34" charset="0"/>
              <a:buNone/>
            </a:pPr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3376" y="1571774"/>
                <a:ext cx="292464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376" y="1571774"/>
                <a:ext cx="2924647" cy="51405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447800" y="3445461"/>
            <a:ext cx="7518936" cy="1038874"/>
            <a:chOff x="838200" y="2060835"/>
            <a:chExt cx="7518936" cy="103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38200" y="2060835"/>
                  <a:ext cx="1452834" cy="10388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/>
                            </m:nary>
                          </m:e>
                        </m:nary>
                      </m:oMath>
                    </m:oMathPara>
                  </a14:m>
                  <a:r>
                    <a:rPr lang="en-US" sz="20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000" b="0" i="1" dirty="0" smtClean="0">
                      <a:latin typeface="Cambria Math" panose="02040503050406030204" pitchFamily="18" charset="0"/>
                    </a:rPr>
                  </a:br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60835"/>
                  <a:ext cx="1452834" cy="10388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6494125" y="2240504"/>
              <a:ext cx="1863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some regularization loss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05000" y="2253708"/>
                  <a:ext cx="5094023" cy="6531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𝐵𝑃𝑀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𝑃𝑀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r>
                    <a:rPr lang="en-US" sz="28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800" b="0" i="1" dirty="0" smtClean="0">
                      <a:latin typeface="Cambria Math" panose="02040503050406030204" pitchFamily="18" charset="0"/>
                    </a:rPr>
                  </a:br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2253708"/>
                  <a:ext cx="5094023" cy="653128"/>
                </a:xfrm>
                <a:prstGeom prst="rect">
                  <a:avLst/>
                </a:prstGeom>
                <a:blipFill>
                  <a:blip r:embed="rId5"/>
                  <a:stretch>
                    <a:fillRect b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/>
          <p:cNvSpPr/>
          <p:nvPr/>
        </p:nvSpPr>
        <p:spPr>
          <a:xfrm>
            <a:off x="0" y="4677208"/>
            <a:ext cx="9144000" cy="961592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5750860"/>
            <a:ext cx="9144000" cy="1183340"/>
            <a:chOff x="0" y="5750860"/>
            <a:chExt cx="9144000" cy="11833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5750860"/>
              <a:ext cx="4724400" cy="0"/>
            </a:xfrm>
            <a:prstGeom prst="line">
              <a:avLst/>
            </a:prstGeom>
            <a:ln>
              <a:solidFill>
                <a:srgbClr val="AEB49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0" y="5790297"/>
              <a:ext cx="9144000" cy="1143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[1] Ryan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Roussel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et al, “Phase Space Reconstruction from Accelerator Beam Measurements Using Neural Networks and Differentiable Simulations”</a:t>
              </a:r>
            </a:p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[2] Ian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Osband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et al, “Randomized Prior Functions for Deep Reinforcement Learning”,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NeurIPS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2018</a:t>
              </a:r>
            </a:p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[3] Tim Pearce et al, “Bayesian Inference with Anchored Ensembles of Neural Networks, and Application to Exploration in Reinforcement Learning”, ICML2018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376" y="6223756"/>
            <a:ext cx="9144000" cy="78574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8160"/>
            <a:ext cx="8991600" cy="48577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Differentiable Particle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07766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 sz="100" kern="0" dirty="0" smtClean="0"/>
          </a:p>
          <a:p>
            <a:r>
              <a:rPr lang="en-US" sz="2400" kern="0" dirty="0" smtClean="0"/>
              <a:t>Use particle model and simple differentiable simulation model</a:t>
            </a: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Motivated by </a:t>
            </a:r>
            <a:r>
              <a:rPr lang="en-US" sz="1600" kern="0" dirty="0" smtClean="0">
                <a:solidFill>
                  <a:srgbClr val="333333"/>
                </a:solidFill>
                <a:latin typeface="-apple-system"/>
              </a:rPr>
              <a:t>[</a:t>
            </a:r>
            <a:r>
              <a:rPr lang="en-US" sz="1600" kern="0" dirty="0">
                <a:solidFill>
                  <a:srgbClr val="333333"/>
                </a:solidFill>
                <a:latin typeface="-apple-system"/>
              </a:rPr>
              <a:t>1] 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to reduce computational complexity with </a:t>
            </a: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Simple </a:t>
            </a:r>
            <a:r>
              <a:rPr lang="en-US" kern="0" dirty="0" err="1" smtClean="0">
                <a:solidFill>
                  <a:srgbClr val="333333"/>
                </a:solidFill>
                <a:latin typeface="-apple-system"/>
              </a:rPr>
              <a:t>betatron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 frequency model:</a:t>
            </a:r>
          </a:p>
          <a:p>
            <a:pPr lvl="1"/>
            <a:endParaRPr lang="en-US" kern="0" dirty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sz="1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Particle locations, optics parameters are updated through gradient decent of the objective minimizing difference between prediction and true BPM TBT data with 8 different kicks   </a:t>
            </a:r>
            <a:r>
              <a:rPr lang="en-US" sz="1400" i="1" kern="0" dirty="0" smtClean="0">
                <a:solidFill>
                  <a:srgbClr val="333333"/>
                </a:solidFill>
                <a:latin typeface="-apple-system"/>
              </a:rPr>
              <a:t>~corresponds to negative log </a:t>
            </a:r>
            <a:r>
              <a:rPr lang="en-US" sz="1400" i="1" kern="0" dirty="0">
                <a:solidFill>
                  <a:srgbClr val="333333"/>
                </a:solidFill>
                <a:latin typeface="-apple-system"/>
              </a:rPr>
              <a:t>likelihood</a:t>
            </a:r>
          </a:p>
          <a:p>
            <a:pPr lvl="1"/>
            <a:endParaRPr lang="en-US" sz="18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sz="40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marL="211709" lvl="1" indent="0">
              <a:buNone/>
            </a:pPr>
            <a:endParaRPr lang="en-US" sz="2400" kern="0" dirty="0" smtClean="0">
              <a:solidFill>
                <a:srgbClr val="333333"/>
              </a:solidFill>
              <a:latin typeface="-apple-system"/>
            </a:endParaRPr>
          </a:p>
          <a:p>
            <a:pPr lvl="1"/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Approximate Bayesian ensemble by anchoring </a:t>
            </a:r>
            <a:r>
              <a:rPr lang="en-US" sz="1600" kern="0" dirty="0" smtClean="0">
                <a:solidFill>
                  <a:srgbClr val="333333"/>
                </a:solidFill>
                <a:latin typeface="-apple-system"/>
              </a:rPr>
              <a:t>(with L2 regularization) [2,3] </a:t>
            </a:r>
            <a:r>
              <a:rPr lang="en-US" kern="0" dirty="0" smtClean="0">
                <a:solidFill>
                  <a:srgbClr val="333333"/>
                </a:solidFill>
                <a:latin typeface="-apple-system"/>
              </a:rPr>
              <a:t>model parameters to the randomized particle locations and prior optics parameter estimations using single Gaussian model. </a:t>
            </a:r>
            <a:r>
              <a:rPr lang="en-US" sz="1400" i="1" kern="0" dirty="0">
                <a:solidFill>
                  <a:srgbClr val="333333"/>
                </a:solidFill>
                <a:latin typeface="-apple-system"/>
              </a:rPr>
              <a:t>~corresponds to </a:t>
            </a:r>
            <a:r>
              <a:rPr lang="en-US" sz="1400" i="1" kern="0" dirty="0" smtClean="0">
                <a:solidFill>
                  <a:srgbClr val="333333"/>
                </a:solidFill>
                <a:latin typeface="-apple-system"/>
              </a:rPr>
              <a:t>negative log prior</a:t>
            </a:r>
            <a:endParaRPr lang="en-US" kern="0" dirty="0" smtClean="0">
              <a:solidFill>
                <a:srgbClr val="333333"/>
              </a:solidFill>
              <a:latin typeface="-apple-system"/>
            </a:endParaRPr>
          </a:p>
          <a:p>
            <a:pPr marL="211709" lvl="1" indent="0">
              <a:buFont typeface="Arial" pitchFamily="34" charset="0"/>
              <a:buNone/>
            </a:pPr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3376" y="1571774"/>
                <a:ext cx="2924647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376" y="1571774"/>
                <a:ext cx="2924647" cy="51405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447800" y="3445461"/>
            <a:ext cx="7518936" cy="1038874"/>
            <a:chOff x="838200" y="2060835"/>
            <a:chExt cx="7518936" cy="103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38200" y="2060835"/>
                  <a:ext cx="1452834" cy="10388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/>
                            </m:nary>
                          </m:e>
                        </m:nary>
                      </m:oMath>
                    </m:oMathPara>
                  </a14:m>
                  <a:r>
                    <a:rPr lang="en-US" sz="20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000" b="0" i="1" dirty="0" smtClean="0">
                      <a:latin typeface="Cambria Math" panose="02040503050406030204" pitchFamily="18" charset="0"/>
                    </a:rPr>
                  </a:br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60835"/>
                  <a:ext cx="1452834" cy="10388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6494125" y="2240504"/>
              <a:ext cx="1863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some regularization loss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905000" y="2253708"/>
                  <a:ext cx="5094023" cy="6531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𝐵𝑃𝑀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𝑃𝑀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r>
                    <a:rPr lang="en-US" sz="2800" b="0" i="1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sz="2800" b="0" i="1" dirty="0" smtClean="0">
                      <a:latin typeface="Cambria Math" panose="02040503050406030204" pitchFamily="18" charset="0"/>
                    </a:rPr>
                  </a:br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2253708"/>
                  <a:ext cx="5094023" cy="653128"/>
                </a:xfrm>
                <a:prstGeom prst="rect">
                  <a:avLst/>
                </a:prstGeom>
                <a:blipFill>
                  <a:blip r:embed="rId5"/>
                  <a:stretch>
                    <a:fillRect b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0" y="5750860"/>
            <a:ext cx="9144000" cy="1183340"/>
            <a:chOff x="0" y="5750860"/>
            <a:chExt cx="9144000" cy="11833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6200" y="5750860"/>
              <a:ext cx="4724400" cy="0"/>
            </a:xfrm>
            <a:prstGeom prst="line">
              <a:avLst/>
            </a:prstGeom>
            <a:ln>
              <a:solidFill>
                <a:srgbClr val="AEB49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0" y="5790297"/>
              <a:ext cx="9144000" cy="1143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[1] Ryan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Roussel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et al, “Phase Space Reconstruction from Accelerator Beam Measurements Using Neural Networks and Differentiable Simulations”</a:t>
              </a:r>
            </a:p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[2] Ian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Osband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et al, “Randomized Prior Functions for Deep Reinforcement Learning”, </a:t>
              </a:r>
              <a:r>
                <a:rPr lang="en-US" sz="1200" kern="0" dirty="0" err="1">
                  <a:solidFill>
                    <a:srgbClr val="333333"/>
                  </a:solidFill>
                  <a:latin typeface="-apple-system"/>
                </a:rPr>
                <a:t>NeurIPS</a:t>
              </a: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 2018</a:t>
              </a:r>
            </a:p>
            <a:p>
              <a:pPr marL="0" indent="0">
                <a:spcBef>
                  <a:spcPts val="500"/>
                </a:spcBef>
                <a:buNone/>
              </a:pPr>
              <a:r>
                <a:rPr lang="en-US" sz="1200" kern="0" dirty="0">
                  <a:solidFill>
                    <a:srgbClr val="333333"/>
                  </a:solidFill>
                  <a:latin typeface="-apple-system"/>
                </a:rPr>
                <a:t>[3] Tim Pearce et al, “Bayesian Inference with Anchored Ensembles of Neural Networks, and Application to Exploration in Reinforcement Learning”, ICML2018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4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8160"/>
            <a:ext cx="8991600" cy="485775"/>
          </a:xfrm>
        </p:spPr>
        <p:txBody>
          <a:bodyPr/>
          <a:lstStyle/>
          <a:p>
            <a:r>
              <a:rPr lang="en-US" dirty="0" smtClean="0"/>
              <a:t>use Particle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07766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4" y="561584"/>
            <a:ext cx="3100362" cy="3100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4568" y="33528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initialization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3644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training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76200" y="1314055"/>
            <a:ext cx="2626660" cy="2526425"/>
            <a:chOff x="2945596" y="3897037"/>
            <a:chExt cx="3596978" cy="34597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2945596" y="3897037"/>
              <a:ext cx="3481408" cy="34597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47827" y="4057395"/>
              <a:ext cx="1794747" cy="37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Ground truth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17238" y="674761"/>
            <a:ext cx="127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 </a:t>
            </a:r>
            <a:r>
              <a:rPr lang="en-US" sz="1400" dirty="0" smtClean="0"/>
              <a:t>ensemble models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45" y="595959"/>
            <a:ext cx="3065987" cy="306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65631"/>
            <a:ext cx="5278548" cy="3519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7"/>
          <a:stretch/>
        </p:blipFill>
        <p:spPr>
          <a:xfrm>
            <a:off x="45720" y="3581400"/>
            <a:ext cx="4069080" cy="2042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9"/>
          <a:stretch/>
        </p:blipFill>
        <p:spPr>
          <a:xfrm>
            <a:off x="30480" y="5442976"/>
            <a:ext cx="4145622" cy="2042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07457" y="3722132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57" y="3722132"/>
                <a:ext cx="477438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990600" y="2967066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Theoretical marginal profile estimation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using turn-by-turn kicked beam centroid data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0"/>
            <a:ext cx="8991600" cy="478624"/>
          </a:xfrm>
        </p:spPr>
        <p:txBody>
          <a:bodyPr/>
          <a:lstStyle/>
          <a:p>
            <a:r>
              <a:rPr lang="en-US" dirty="0" smtClean="0"/>
              <a:t>Summary of PM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7147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Computational complexity</a:t>
            </a:r>
          </a:p>
          <a:p>
            <a:pPr lvl="1"/>
            <a:r>
              <a:rPr lang="en-US" sz="2200" dirty="0" smtClean="0"/>
              <a:t>With gradient decent (ADAM) optimization, </a:t>
            </a:r>
            <a:r>
              <a:rPr lang="en-US" sz="2200" dirty="0"/>
              <a:t>it </a:t>
            </a:r>
            <a:r>
              <a:rPr lang="en-US" sz="2200" dirty="0" smtClean="0"/>
              <a:t>still took </a:t>
            </a:r>
            <a:r>
              <a:rPr lang="en-US" sz="2200" dirty="0" smtClean="0"/>
              <a:t>10 </a:t>
            </a:r>
            <a:r>
              <a:rPr lang="en-US" sz="2200" dirty="0"/>
              <a:t>hours (using one CPU core</a:t>
            </a:r>
            <a:r>
              <a:rPr lang="en-US" sz="2200" dirty="0" smtClean="0"/>
              <a:t>) for </a:t>
            </a:r>
            <a:r>
              <a:rPr lang="en-US" sz="2200" dirty="0"/>
              <a:t>8</a:t>
            </a:r>
            <a:r>
              <a:rPr lang="en-US" sz="2200" dirty="0" smtClean="0"/>
              <a:t> </a:t>
            </a:r>
            <a:r>
              <a:rPr lang="en-US" sz="2200" dirty="0" smtClean="0"/>
              <a:t>models  </a:t>
            </a:r>
            <a:r>
              <a:rPr lang="en-US" dirty="0" smtClean="0"/>
              <a:t>( ~ 1h for each model)</a:t>
            </a:r>
          </a:p>
          <a:p>
            <a:pPr lvl="1"/>
            <a:r>
              <a:rPr lang="en-US" sz="2200" dirty="0"/>
              <a:t>Maybe relieved with </a:t>
            </a:r>
            <a:r>
              <a:rPr lang="en-US" sz="2200" dirty="0" smtClean="0"/>
              <a:t>implementation.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UQ may be feasible due to faster training </a:t>
            </a:r>
            <a:r>
              <a:rPr lang="en-US" sz="1800" dirty="0" smtClean="0"/>
              <a:t>(compared to GMM without differentiable model)</a:t>
            </a:r>
          </a:p>
          <a:p>
            <a:endParaRPr lang="en-US" sz="18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Better </a:t>
            </a:r>
            <a:r>
              <a:rPr lang="en-US" sz="2400" dirty="0">
                <a:solidFill>
                  <a:srgbClr val="FF0000"/>
                </a:solidFill>
              </a:rPr>
              <a:t>fit for optics parameter </a:t>
            </a:r>
            <a:r>
              <a:rPr lang="en-US" sz="1800" dirty="0"/>
              <a:t>(compared to single Gaussian beam model )</a:t>
            </a:r>
          </a:p>
          <a:p>
            <a:pPr lvl="1"/>
            <a:endParaRPr lang="en-US" sz="2200" dirty="0"/>
          </a:p>
          <a:p>
            <a:endParaRPr lang="en-US" sz="2400" dirty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579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762000" y="2967066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Neural </a:t>
            </a:r>
            <a:r>
              <a:rPr lang="en-US" sz="2400" b="1" dirty="0">
                <a:latin typeface="Book Antiqua" panose="02040602050305030304" pitchFamily="18" charset="0"/>
              </a:rPr>
              <a:t>Network (NN) </a:t>
            </a:r>
            <a:r>
              <a:rPr lang="en-US" sz="2400" b="1" dirty="0" smtClean="0">
                <a:latin typeface="Book Antiqua" panose="02040602050305030304" pitchFamily="18" charset="0"/>
              </a:rPr>
              <a:t>Model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with supervised learning </a:t>
            </a: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and model uncertainty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theoretically estimated marginal profiles</a:t>
            </a:r>
          </a:p>
          <a:p>
            <a:r>
              <a:rPr lang="en-US" dirty="0" smtClean="0"/>
              <a:t>Output: beam density plot and reconstructed marginal profiles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NN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333333"/>
                </a:solidFill>
                <a:latin typeface="-apple-system"/>
              </a:rPr>
              <a:t> </a:t>
            </a:r>
          </a:p>
          <a:p>
            <a:endParaRPr lang="en-US" sz="1400" dirty="0">
              <a:solidFill>
                <a:srgbClr val="333333"/>
              </a:solidFill>
              <a:latin typeface="-apple-system"/>
            </a:endParaRPr>
          </a:p>
          <a:p>
            <a:r>
              <a:rPr lang="en-US" sz="1400" dirty="0" smtClean="0">
                <a:solidFill>
                  <a:srgbClr val="333333"/>
                </a:solidFill>
                <a:latin typeface="-apple-system"/>
              </a:rPr>
              <a:t> [4] Alex </a:t>
            </a:r>
            <a:r>
              <a:rPr lang="en-US" sz="1400" dirty="0">
                <a:solidFill>
                  <a:srgbClr val="333333"/>
                </a:solidFill>
                <a:latin typeface="-apple-system"/>
              </a:rPr>
              <a:t>Scheinker, “Adaptive machine </a:t>
            </a:r>
            <a:r>
              <a:rPr lang="en-US" sz="1400" dirty="0" smtClean="0">
                <a:solidFill>
                  <a:srgbClr val="333333"/>
                </a:solidFill>
                <a:latin typeface="-apple-system"/>
              </a:rPr>
              <a:t>learning”, information 2021</a:t>
            </a:r>
            <a:endParaRPr lang="en-US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-304800" y="2730539"/>
            <a:ext cx="4750060" cy="2670826"/>
            <a:chOff x="-634067" y="1417124"/>
            <a:chExt cx="7535898" cy="423722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4067" y="1417124"/>
              <a:ext cx="5920650" cy="4237226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cxnSp>
          <p:nvCxnSpPr>
            <p:cNvPr id="55" name="Straight Arrow Connector 54"/>
            <p:cNvCxnSpPr/>
            <p:nvPr/>
          </p:nvCxnSpPr>
          <p:spPr>
            <a:xfrm>
              <a:off x="2881871" y="3694088"/>
              <a:ext cx="6335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be 55"/>
            <p:cNvSpPr/>
            <p:nvPr/>
          </p:nvSpPr>
          <p:spPr>
            <a:xfrm>
              <a:off x="2881871" y="2276261"/>
              <a:ext cx="2072694" cy="2838400"/>
            </a:xfrm>
            <a:prstGeom prst="cube">
              <a:avLst>
                <a:gd name="adj" fmla="val 89825"/>
              </a:avLst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918219" y="3694088"/>
              <a:ext cx="4391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be 57"/>
            <p:cNvSpPr/>
            <p:nvPr/>
          </p:nvSpPr>
          <p:spPr>
            <a:xfrm>
              <a:off x="3845545" y="2863217"/>
              <a:ext cx="1589126" cy="1664487"/>
            </a:xfrm>
            <a:prstGeom prst="cube">
              <a:avLst>
                <a:gd name="adj" fmla="val 66133"/>
              </a:avLst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4949910" y="3694088"/>
              <a:ext cx="4391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be 59"/>
            <p:cNvSpPr/>
            <p:nvPr/>
          </p:nvSpPr>
          <p:spPr>
            <a:xfrm>
              <a:off x="5138767" y="3448008"/>
              <a:ext cx="1763064" cy="494905"/>
            </a:xfrm>
            <a:prstGeom prst="cube">
              <a:avLst>
                <a:gd name="adj" fmla="val 32278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740928" y="2994225"/>
            <a:ext cx="3412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40928" y="4950921"/>
            <a:ext cx="1198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40928" y="3000329"/>
            <a:ext cx="0" cy="1950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01172" y="4161842"/>
            <a:ext cx="3412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be 41"/>
          <p:cNvSpPr/>
          <p:nvPr/>
        </p:nvSpPr>
        <p:spPr>
          <a:xfrm>
            <a:off x="4979443" y="2449906"/>
            <a:ext cx="795663" cy="1088638"/>
          </a:xfrm>
          <a:prstGeom prst="cube">
            <a:avLst>
              <a:gd name="adj" fmla="val 35062"/>
            </a:avLst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51628" y="2994225"/>
            <a:ext cx="367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be 43"/>
          <p:cNvSpPr/>
          <p:nvPr/>
        </p:nvSpPr>
        <p:spPr>
          <a:xfrm>
            <a:off x="5830142" y="2070563"/>
            <a:ext cx="611263" cy="1847323"/>
          </a:xfrm>
          <a:prstGeom prst="cube">
            <a:avLst>
              <a:gd name="adj" fmla="val 85950"/>
            </a:avLst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257895" y="2994225"/>
            <a:ext cx="367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726050" y="3624855"/>
            <a:ext cx="2627640" cy="2570905"/>
            <a:chOff x="6943359" y="1011159"/>
            <a:chExt cx="4993616" cy="4885798"/>
          </a:xfrm>
        </p:grpSpPr>
        <p:sp>
          <p:nvSpPr>
            <p:cNvPr id="49" name="Cube 48"/>
            <p:cNvSpPr/>
            <p:nvPr/>
          </p:nvSpPr>
          <p:spPr>
            <a:xfrm>
              <a:off x="6943359" y="2666081"/>
              <a:ext cx="1611059" cy="1687461"/>
            </a:xfrm>
            <a:prstGeom prst="cube">
              <a:avLst>
                <a:gd name="adj" fmla="val 66133"/>
              </a:avLst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8073931" y="3508421"/>
              <a:ext cx="4804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be 50"/>
            <p:cNvSpPr/>
            <p:nvPr/>
          </p:nvSpPr>
          <p:spPr>
            <a:xfrm>
              <a:off x="7730896" y="2071025"/>
              <a:ext cx="2101301" cy="2877576"/>
            </a:xfrm>
            <a:prstGeom prst="cube">
              <a:avLst>
                <a:gd name="adj" fmla="val 89825"/>
              </a:avLst>
            </a:prstGeom>
            <a:solidFill>
              <a:schemeClr val="accent1"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9051131" y="3513347"/>
              <a:ext cx="6422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132" y="1011159"/>
              <a:ext cx="3712843" cy="4885798"/>
            </a:xfrm>
            <a:prstGeom prst="rect">
              <a:avLst/>
            </a:prstGeom>
            <a:solidFill>
              <a:schemeClr val="bg1">
                <a:alpha val="1000"/>
              </a:schemeClr>
            </a:solidFill>
            <a:scene3d>
              <a:camera prst="isometricRightUp"/>
              <a:lightRig rig="threePt" dir="t"/>
            </a:scene3d>
          </p:spPr>
        </p:pic>
      </p:grpSp>
      <p:sp>
        <p:nvSpPr>
          <p:cNvPr id="48" name="TextBox 47"/>
          <p:cNvSpPr txBox="1"/>
          <p:nvPr/>
        </p:nvSpPr>
        <p:spPr>
          <a:xfrm>
            <a:off x="6781800" y="5358741"/>
            <a:ext cx="1904322" cy="101566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Minimize Reconstruction Error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73122" y="6473590"/>
            <a:ext cx="3261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  <a:latin typeface="-apple-system"/>
              </a:rPr>
              <a:t>Motivated </a:t>
            </a:r>
            <a:r>
              <a:rPr lang="en-US" sz="1600" dirty="0" smtClean="0">
                <a:solidFill>
                  <a:srgbClr val="333333"/>
                </a:solidFill>
                <a:latin typeface="-apple-system"/>
              </a:rPr>
              <a:t>by </a:t>
            </a:r>
            <a:r>
              <a:rPr lang="en-US" sz="1600" dirty="0" smtClean="0">
                <a:solidFill>
                  <a:srgbClr val="333333"/>
                </a:solidFill>
                <a:latin typeface="-apple-system"/>
              </a:rPr>
              <a:t>[4]</a:t>
            </a:r>
            <a:endParaRPr lang="en-US" sz="16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7"/>
          <a:stretch/>
        </p:blipFill>
        <p:spPr>
          <a:xfrm>
            <a:off x="6019800" y="1946361"/>
            <a:ext cx="2012948" cy="2526425"/>
          </a:xfrm>
          <a:prstGeom prst="rect">
            <a:avLst/>
          </a:prstGeom>
          <a:effectLst>
            <a:softEdge rad="63500"/>
          </a:effectLst>
          <a:scene3d>
            <a:camera prst="isometricRightUp"/>
            <a:lightRig rig="threePt" dir="t"/>
          </a:scene3d>
        </p:spPr>
      </p:pic>
      <p:sp>
        <p:nvSpPr>
          <p:cNvPr id="63" name="TextBox 62"/>
          <p:cNvSpPr txBox="1"/>
          <p:nvPr/>
        </p:nvSpPr>
        <p:spPr>
          <a:xfrm>
            <a:off x="7544478" y="2181761"/>
            <a:ext cx="1828122" cy="132343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Minimize pixel-wise prediction error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Virtual BPM TBT data from toy-simulation-model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Each data is generated using randomly sampled model parameters of simulation (“</a:t>
                </a:r>
                <a:r>
                  <a:rPr lang="en-US" i="1" dirty="0" smtClean="0"/>
                  <a:t>domain randomization</a:t>
                </a:r>
                <a:r>
                  <a:rPr lang="en-US" dirty="0" smtClean="0"/>
                  <a:t>” </a:t>
                </a:r>
                <a:r>
                  <a:rPr lang="en-US" dirty="0"/>
                  <a:t>for “</a:t>
                </a:r>
                <a:r>
                  <a:rPr lang="en-US" i="1" dirty="0"/>
                  <a:t>sim-to-real</a:t>
                </a:r>
                <a:r>
                  <a:rPr lang="en-US" dirty="0"/>
                  <a:t>” 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randomized </a:t>
                </a:r>
                <a:r>
                  <a:rPr lang="en-US" dirty="0"/>
                  <a:t>model parameters need to </a:t>
                </a:r>
                <a:r>
                  <a:rPr lang="en-US" dirty="0" smtClean="0"/>
                  <a:t>cover </a:t>
                </a:r>
                <a:r>
                  <a:rPr lang="en-US" dirty="0"/>
                  <a:t>the expected real </a:t>
                </a:r>
                <a:r>
                  <a:rPr lang="en-US" dirty="0" smtClean="0"/>
                  <a:t>machine behavior</a:t>
                </a:r>
              </a:p>
              <a:p>
                <a:pPr lvl="2"/>
                <a:r>
                  <a:rPr lang="en-US" dirty="0" smtClean="0"/>
                  <a:t>beam </a:t>
                </a:r>
                <a:r>
                  <a:rPr lang="en-US" dirty="0"/>
                  <a:t>emittance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frequency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[0−2]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kick strengths and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4" t="-2303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training data generated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5400" y="1295400"/>
                <a:ext cx="3810000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295400"/>
                <a:ext cx="3810000" cy="761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27"/>
            <a:ext cx="2286000" cy="2022380"/>
          </a:xfrm>
        </p:spPr>
        <p:txBody>
          <a:bodyPr/>
          <a:lstStyle/>
          <a:p>
            <a:r>
              <a:rPr lang="en-US" dirty="0" smtClean="0"/>
              <a:t>Some of random</a:t>
            </a:r>
            <a:r>
              <a:rPr lang="en-US" sz="1800" dirty="0" smtClean="0"/>
              <a:t> (except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one) </a:t>
            </a:r>
            <a:r>
              <a:rPr lang="en-US" dirty="0" smtClean="0"/>
              <a:t>prediction samples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892" y="-76200"/>
            <a:ext cx="7268308" cy="726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955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UQ using ensemble</a:t>
            </a:r>
            <a:endParaRPr lang="en-US" sz="2000" dirty="0" smtClean="0"/>
          </a:p>
          <a:p>
            <a:pPr lvl="1"/>
            <a:r>
              <a:rPr lang="en-US" dirty="0" smtClean="0"/>
              <a:t>As it is expected that the model predictions in the training distribution are close each other while predictions in out-of-distribution show large variance for each model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reconstruction </a:t>
            </a:r>
            <a:r>
              <a:rPr lang="en-US" sz="2000" dirty="0" smtClean="0"/>
              <a:t>loss can also be used for UQ</a:t>
            </a:r>
          </a:p>
          <a:p>
            <a:pPr lvl="1"/>
            <a:r>
              <a:rPr lang="en-US" dirty="0" smtClean="0"/>
              <a:t>As it is also expected to be small in </a:t>
            </a:r>
            <a:r>
              <a:rPr lang="en-US" dirty="0"/>
              <a:t>the training </a:t>
            </a:r>
            <a:r>
              <a:rPr lang="en-US" dirty="0" smtClean="0"/>
              <a:t>distribution while large </a:t>
            </a:r>
            <a:r>
              <a:rPr lang="en-US" dirty="0"/>
              <a:t>in out-of-distribution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UQ using reconstruction loss of input profile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0" y="3505200"/>
            <a:ext cx="4644184" cy="309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05" y="3266870"/>
            <a:ext cx="4247734" cy="3185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632162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retention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81617" y="464164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mse</a:t>
            </a:r>
            <a:r>
              <a:rPr lang="en-US" sz="1400" dirty="0" smtClean="0"/>
              <a:t> loss of image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266999" y="5327887"/>
            <a:ext cx="3783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2E-3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6240" y="5701931"/>
            <a:ext cx="5273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1.5E-3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537560" y="5510456"/>
            <a:ext cx="1147444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6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58000" y="5700150"/>
            <a:ext cx="1892193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66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OOD samples are generated by sampling from 4 times larger parameter variances </a:t>
                </a:r>
                <a:r>
                  <a:rPr lang="en-US" sz="1800" dirty="0"/>
                  <a:t>(than the variance </a:t>
                </a:r>
                <a:r>
                  <a:rPr lang="en-US" sz="1800" dirty="0" smtClean="0"/>
                  <a:t>used for </a:t>
                </a:r>
                <a:r>
                  <a:rPr lang="en-US" sz="1800" dirty="0"/>
                  <a:t>the training data generation)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2"/>
                <a:r>
                  <a:rPr lang="en-US" dirty="0"/>
                  <a:t>beam emittance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frequency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∈[0−2]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kick strengths and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∈[1,8]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4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distribution samples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3324"/>
            <a:ext cx="7467600" cy="7467600"/>
          </a:xfrm>
        </p:spPr>
      </p:pic>
    </p:spTree>
    <p:extLst>
      <p:ext uri="{BB962C8B-B14F-4D97-AF65-F5344CB8AC3E}">
        <p14:creationId xmlns:p14="http://schemas.microsoft.com/office/powerpoint/2010/main" val="163578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reconstruction losses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16" y="945309"/>
            <a:ext cx="9609116" cy="6005700"/>
          </a:xfrm>
        </p:spPr>
      </p:pic>
      <p:sp>
        <p:nvSpPr>
          <p:cNvPr id="5" name="Oval 4"/>
          <p:cNvSpPr/>
          <p:nvPr/>
        </p:nvSpPr>
        <p:spPr>
          <a:xfrm>
            <a:off x="8471645" y="5163670"/>
            <a:ext cx="69924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2752" y="2487705"/>
            <a:ext cx="699248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62681" y="1106221"/>
            <a:ext cx="699248" cy="304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3324"/>
            <a:ext cx="7467600" cy="7467600"/>
          </a:xfrm>
        </p:spPr>
      </p:pic>
      <p:sp>
        <p:nvSpPr>
          <p:cNvPr id="5" name="Oval 4"/>
          <p:cNvSpPr/>
          <p:nvPr/>
        </p:nvSpPr>
        <p:spPr>
          <a:xfrm>
            <a:off x="6324600" y="5029200"/>
            <a:ext cx="19812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1600200"/>
            <a:ext cx="1905000" cy="18073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-223324"/>
            <a:ext cx="1981200" cy="20056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kicked </a:t>
            </a:r>
            <a:r>
              <a:rPr lang="en-US" dirty="0"/>
              <a:t>beam centroid in normal form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/>
              <a:t>Time evolution of the 2D canonical </a:t>
            </a:r>
            <a:r>
              <a:rPr lang="en-US" dirty="0"/>
              <a:t>variables in normal form </a:t>
            </a:r>
            <a:r>
              <a:rPr lang="en-US" dirty="0" smtClean="0"/>
              <a:t>read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TBT(turn-by-turn) beam centroid data </a:t>
            </a:r>
            <a:r>
              <a:rPr lang="en-US" dirty="0" smtClean="0">
                <a:solidFill>
                  <a:srgbClr val="FF0000"/>
                </a:solidFill>
              </a:rPr>
              <a:t>is function of initial</a:t>
            </a:r>
            <a:r>
              <a:rPr lang="en-US" dirty="0" smtClean="0"/>
              <a:t> </a:t>
            </a:r>
            <a:r>
              <a:rPr lang="en-US" dirty="0" smtClean="0"/>
              <a:t>(before kick) </a:t>
            </a:r>
            <a:r>
              <a:rPr lang="en-US" dirty="0" smtClean="0">
                <a:solidFill>
                  <a:srgbClr val="FF0000"/>
                </a:solidFill>
              </a:rPr>
              <a:t>beam distribution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r>
              <a:rPr lang="en-US" i="1" dirty="0" smtClean="0"/>
              <a:t>We may able to reconstruct beam phase-space using a BPM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490" y="2187664"/>
            <a:ext cx="2178996" cy="37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815" y="2181618"/>
            <a:ext cx="668980" cy="384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906" y="2747361"/>
            <a:ext cx="8264406" cy="11364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503726" y="4514039"/>
            <a:ext cx="609600" cy="609600"/>
          </a:xfrm>
          <a:prstGeom prst="ellipse">
            <a:avLst/>
          </a:prstGeom>
          <a:noFill/>
          <a:ln w="47625">
            <a:solidFill>
              <a:srgbClr val="FF0000">
                <a:alpha val="62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490" y="800100"/>
            <a:ext cx="4154619" cy="129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7273" y="1636169"/>
                <a:ext cx="8066567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73" y="1636169"/>
                <a:ext cx="8066567" cy="596382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25987" y="2553203"/>
                <a:ext cx="9505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987" y="2553203"/>
                <a:ext cx="950581" cy="430887"/>
              </a:xfrm>
              <a:prstGeom prst="rect">
                <a:avLst/>
              </a:prstGeom>
              <a:blipFill>
                <a:blip r:embed="rId7"/>
                <a:stretch>
                  <a:fillRect t="-25352" r="-21795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23908" y="2527686"/>
                <a:ext cx="2704010" cy="43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08" y="2527686"/>
                <a:ext cx="2704010" cy="4393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9304" y="4454106"/>
                <a:ext cx="9142503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ℜ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𝑖𝑝</m:t>
                          </m:r>
                        </m:e>
                      </m:d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𝑑𝑥𝑑𝑝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4" y="4454106"/>
                <a:ext cx="9142503" cy="575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5550" y="4361638"/>
            <a:ext cx="1021249" cy="819961"/>
          </a:xfrm>
          <a:prstGeom prst="ellipse">
            <a:avLst/>
          </a:prstGeom>
          <a:noFill/>
          <a:ln w="47625">
            <a:solidFill>
              <a:srgbClr val="FF0000">
                <a:alpha val="62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0"/>
            <a:ext cx="8991600" cy="478624"/>
          </a:xfrm>
        </p:spPr>
        <p:txBody>
          <a:bodyPr/>
          <a:lstStyle/>
          <a:p>
            <a:r>
              <a:rPr lang="en-US" dirty="0" smtClean="0"/>
              <a:t>Summary of NN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714700"/>
          </a:xfrm>
        </p:spPr>
        <p:txBody>
          <a:bodyPr/>
          <a:lstStyle/>
          <a:p>
            <a:r>
              <a:rPr lang="en-US" sz="2400" dirty="0" smtClean="0"/>
              <a:t>Computational complexity is no longer a problem but the collection of training data and training time can be problematic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The reconstruction loss looks promising alternative method for UQ</a:t>
            </a:r>
          </a:p>
          <a:p>
            <a:endParaRPr lang="en-US" sz="1800" dirty="0"/>
          </a:p>
          <a:p>
            <a:r>
              <a:rPr lang="en-US" sz="2400" dirty="0" smtClean="0"/>
              <a:t>Domain randomization is used for “sim-to-real” adaption. </a:t>
            </a:r>
          </a:p>
          <a:p>
            <a:pPr lvl="1"/>
            <a:r>
              <a:rPr lang="en-US" sz="1600" dirty="0" smtClean="0"/>
              <a:t>However, (as is the case of GMM or PM) the simulation model may not enough for real machine</a:t>
            </a:r>
          </a:p>
          <a:p>
            <a:pPr lvl="1"/>
            <a:endParaRPr lang="en-US" sz="2200" dirty="0" smtClean="0"/>
          </a:p>
          <a:p>
            <a:endParaRPr lang="en-US" sz="2400" dirty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533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762000" y="296706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Conclusion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23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76200" y="1067100"/>
                <a:ext cx="8990922" cy="5027414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TBT(turn-by-turn) beam centroid data is function of initial (before kick) beam </a:t>
                </a:r>
                <a:r>
                  <a:rPr lang="en-US" kern="0" dirty="0" smtClean="0"/>
                  <a:t>distribution</a:t>
                </a:r>
              </a:p>
              <a:p>
                <a:pPr lvl="1"/>
                <a:r>
                  <a:rPr lang="en-US" kern="0" dirty="0" smtClean="0"/>
                  <a:t>Beam profile can be theoretically estimated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kern="0" dirty="0" smtClean="0"/>
              </a:p>
              <a:p>
                <a:pPr lvl="2"/>
                <a:r>
                  <a:rPr lang="en-US" kern="0" dirty="0" smtClean="0">
                    <a:solidFill>
                      <a:srgbClr val="FF0000"/>
                    </a:solidFill>
                  </a:rPr>
                  <a:t>ML methods does not require large kick</a:t>
                </a:r>
              </a:p>
              <a:p>
                <a:r>
                  <a:rPr lang="en-US" kern="0" dirty="0"/>
                  <a:t>We investigated various method for 2D phase-space tomography using kicked beam turn-by-turn (virtual) BPM </a:t>
                </a:r>
                <a:r>
                  <a:rPr lang="en-US" kern="0" dirty="0" smtClean="0"/>
                  <a:t>data</a:t>
                </a:r>
                <a:endParaRPr lang="en-US" sz="500" kern="0" dirty="0"/>
              </a:p>
              <a:p>
                <a:r>
                  <a:rPr lang="en-US" kern="0" dirty="0"/>
                  <a:t>GMM, PM methods are promising as long as</a:t>
                </a:r>
              </a:p>
              <a:p>
                <a:pPr lvl="1"/>
                <a:r>
                  <a:rPr lang="en-US" kern="0" dirty="0"/>
                  <a:t>Computational complexity problem can be improved through differentiable simulation model and GPU </a:t>
                </a:r>
                <a:r>
                  <a:rPr lang="en-US" kern="0" dirty="0" smtClean="0"/>
                  <a:t>implementation</a:t>
                </a:r>
                <a:endParaRPr lang="en-US" sz="500" kern="0" dirty="0"/>
              </a:p>
              <a:p>
                <a:r>
                  <a:rPr lang="en-US" kern="0" dirty="0"/>
                  <a:t>NN method is promising as long as</a:t>
                </a:r>
              </a:p>
              <a:p>
                <a:pPr lvl="1"/>
                <a:r>
                  <a:rPr lang="en-US" kern="0" dirty="0"/>
                  <a:t>Enough (</a:t>
                </a:r>
                <a:r>
                  <a:rPr lang="en-US" kern="0" dirty="0" err="1"/>
                  <a:t>simulational</a:t>
                </a:r>
                <a:r>
                  <a:rPr lang="en-US" kern="0" dirty="0"/>
                  <a:t>) training data that can </a:t>
                </a:r>
                <a:r>
                  <a:rPr lang="en-US" kern="0" dirty="0" smtClean="0"/>
                  <a:t>represent the </a:t>
                </a:r>
                <a:r>
                  <a:rPr lang="en-US" kern="0" dirty="0"/>
                  <a:t>real machine can be </a:t>
                </a:r>
                <a:r>
                  <a:rPr lang="en-US" kern="0" dirty="0" smtClean="0"/>
                  <a:t>collected</a:t>
                </a:r>
                <a:endParaRPr lang="en-US" sz="500" kern="0" dirty="0"/>
              </a:p>
              <a:p>
                <a:r>
                  <a:rPr lang="en-US" kern="0" dirty="0"/>
                  <a:t>In all </a:t>
                </a:r>
                <a:r>
                  <a:rPr lang="en-US" kern="0" dirty="0" smtClean="0"/>
                  <a:t>cases</a:t>
                </a:r>
                <a:r>
                  <a:rPr lang="en-US" kern="0" dirty="0"/>
                  <a:t>, simple but </a:t>
                </a:r>
                <a:r>
                  <a:rPr lang="en-US" kern="0" dirty="0" smtClean="0"/>
                  <a:t>well-representative </a:t>
                </a:r>
                <a:r>
                  <a:rPr lang="en-US" kern="0" dirty="0" err="1"/>
                  <a:t>simulational</a:t>
                </a:r>
                <a:r>
                  <a:rPr lang="en-US" kern="0" dirty="0"/>
                  <a:t> model plays important role</a:t>
                </a:r>
              </a:p>
              <a:p>
                <a:pPr lvl="2"/>
                <a:endParaRPr lang="en-US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7100"/>
                <a:ext cx="8990922" cy="5027414"/>
              </a:xfrm>
              <a:prstGeom prst="rect">
                <a:avLst/>
              </a:prstGeom>
              <a:blipFill>
                <a:blip r:embed="rId2"/>
                <a:stretch>
                  <a:fillRect l="-746" t="-1455" r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518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067100"/>
            <a:ext cx="8990922" cy="5027414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dirty="0"/>
              <a:t>Work supported by the Director of the Office of Science of the US </a:t>
            </a:r>
            <a:r>
              <a:rPr lang="en-US" dirty="0" smtClean="0"/>
              <a:t>Department of </a:t>
            </a:r>
            <a:r>
              <a:rPr lang="en-US" dirty="0"/>
              <a:t>Energy under Cooperative Agreement DE-SC0000661, </a:t>
            </a:r>
            <a:r>
              <a:rPr lang="en-US" dirty="0" smtClean="0"/>
              <a:t>the State </a:t>
            </a:r>
            <a:r>
              <a:rPr lang="en-US" dirty="0"/>
              <a:t>of Michigan and Michigan State </a:t>
            </a:r>
            <a:r>
              <a:rPr lang="en-US" dirty="0" smtClean="0"/>
              <a:t>University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72457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762000" y="296706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Backup slide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8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training loss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Kilean, AP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1981200"/>
            <a:ext cx="926592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test samples of best profile loss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test samples of worst profile loss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266330" cy="62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illustration of nonlinear </a:t>
            </a:r>
            <a:r>
              <a:rPr lang="en-US" dirty="0" err="1"/>
              <a:t>decoherence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(due to phase mixing)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8" y="1066800"/>
            <a:ext cx="6553200" cy="5932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5200" y="2438400"/>
            <a:ext cx="582211" cy="381000"/>
            <a:chOff x="3075389" y="2438400"/>
            <a:chExt cx="582211" cy="3810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24200" y="2438400"/>
              <a:ext cx="533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75389" y="2450068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kick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Theoretical estimation of </a:t>
            </a:r>
            <a:br>
              <a:rPr lang="en-US" dirty="0" smtClean="0"/>
            </a:br>
            <a:r>
              <a:rPr lang="en-US" dirty="0" smtClean="0"/>
              <a:t>the marginal </a:t>
            </a:r>
            <a:r>
              <a:rPr lang="en-US" dirty="0"/>
              <a:t>beam profile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sz="2400" dirty="0" smtClean="0"/>
              <a:t>If assume</a:t>
            </a:r>
          </a:p>
          <a:p>
            <a:pPr marL="668909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slowly varying</a:t>
            </a:r>
            <a:r>
              <a:rPr lang="en-US" dirty="0" smtClean="0"/>
              <a:t> </a:t>
            </a:r>
            <a:r>
              <a:rPr lang="en-US" dirty="0" err="1" smtClean="0"/>
              <a:t>betatron</a:t>
            </a:r>
            <a:r>
              <a:rPr lang="en-US" dirty="0" smtClean="0"/>
              <a:t> frequency over the beam area </a:t>
            </a:r>
            <a:r>
              <a:rPr lang="en-US" dirty="0" err="1" smtClean="0"/>
              <a:t>s.t.</a:t>
            </a:r>
            <a:endParaRPr lang="en-US" dirty="0" smtClean="0"/>
          </a:p>
          <a:p>
            <a:pPr marL="668909" lvl="1" indent="-457200">
              <a:buFont typeface="+mj-lt"/>
              <a:buAutoNum type="arabicPeriod"/>
            </a:pPr>
            <a:endParaRPr lang="en-US" dirty="0"/>
          </a:p>
          <a:p>
            <a:pPr marL="668909" lvl="1" indent="-457200">
              <a:buFont typeface="+mj-lt"/>
              <a:buAutoNum type="arabicPeriod"/>
            </a:pPr>
            <a:endParaRPr lang="en-US" dirty="0" smtClean="0"/>
          </a:p>
          <a:p>
            <a:pPr marL="668909" lvl="1" indent="-457200">
              <a:buFont typeface="+mj-lt"/>
              <a:buAutoNum type="arabicPeriod"/>
            </a:pPr>
            <a:endParaRPr lang="en-US" dirty="0" smtClean="0"/>
          </a:p>
          <a:p>
            <a:pPr marL="668909" lvl="1" indent="-457200">
              <a:buFont typeface="+mj-lt"/>
              <a:buAutoNum type="arabicPeriod"/>
            </a:pPr>
            <a:endParaRPr lang="en-US" sz="100" dirty="0"/>
          </a:p>
          <a:p>
            <a:pPr marL="668909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large kick strength </a:t>
            </a:r>
            <a:r>
              <a:rPr lang="en-US" dirty="0" err="1" smtClean="0"/>
              <a:t>s.t.</a:t>
            </a:r>
            <a:endParaRPr lang="en-US" dirty="0" smtClean="0"/>
          </a:p>
          <a:p>
            <a:pPr marL="211709" lvl="1" indent="0">
              <a:buNone/>
            </a:pPr>
            <a:endParaRPr lang="en-US" dirty="0" smtClean="0"/>
          </a:p>
          <a:p>
            <a:r>
              <a:rPr lang="en-US" sz="2400" dirty="0" smtClean="0"/>
              <a:t>Marginal beam profile (along the kick angle) can be analytically expressed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4980"/>
          <a:stretch/>
        </p:blipFill>
        <p:spPr>
          <a:xfrm>
            <a:off x="1143000" y="1773571"/>
            <a:ext cx="4296822" cy="655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22" y="1899284"/>
            <a:ext cx="2236597" cy="403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6522" y="2622179"/>
                <a:ext cx="205515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≫1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22" y="2622179"/>
                <a:ext cx="20551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444" t="5932" r="735" b="2747"/>
          <a:stretch/>
        </p:blipFill>
        <p:spPr>
          <a:xfrm>
            <a:off x="356792" y="4021073"/>
            <a:ext cx="7308044" cy="2151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077" y="5449643"/>
            <a:ext cx="3407551" cy="9354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871" y="6407257"/>
            <a:ext cx="6600170" cy="4402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49" y="5090257"/>
            <a:ext cx="2585759" cy="40603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979037" y="4183073"/>
            <a:ext cx="762000" cy="819961"/>
          </a:xfrm>
          <a:prstGeom prst="ellipse">
            <a:avLst/>
          </a:prstGeom>
          <a:noFill/>
          <a:ln w="47625">
            <a:solidFill>
              <a:srgbClr val="FF0000">
                <a:alpha val="62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4196795"/>
            <a:ext cx="1264035" cy="819961"/>
          </a:xfrm>
          <a:prstGeom prst="ellipse">
            <a:avLst/>
          </a:prstGeom>
          <a:noFill/>
          <a:ln w="47625">
            <a:solidFill>
              <a:srgbClr val="FF0000">
                <a:alpha val="62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however, the </a:t>
            </a:r>
            <a:r>
              <a:rPr lang="en-US" dirty="0">
                <a:solidFill>
                  <a:srgbClr val="FF0000"/>
                </a:solidFill>
              </a:rPr>
              <a:t>large kick strength </a:t>
            </a:r>
            <a:r>
              <a:rPr lang="en-US" dirty="0" smtClean="0"/>
              <a:t>assumption can be limited due to beam pipe aperture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1143300"/>
            <a:ext cx="8990922" cy="5714700"/>
          </a:xfrm>
        </p:spPr>
        <p:txBody>
          <a:bodyPr/>
          <a:lstStyle/>
          <a:p>
            <a:r>
              <a:rPr lang="en-US" sz="2000" dirty="0"/>
              <a:t>Illustration on a toy </a:t>
            </a:r>
            <a:r>
              <a:rPr lang="en-US" sz="2000" dirty="0" smtClean="0"/>
              <a:t>model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20323" y="1615663"/>
                <a:ext cx="4048642" cy="7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23" y="1615663"/>
                <a:ext cx="4048642" cy="761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77" y="2971800"/>
            <a:ext cx="4827576" cy="4070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4" y="2971800"/>
            <a:ext cx="4827578" cy="4070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66065" y="3524121"/>
            <a:ext cx="2912872" cy="60287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Histogram: ground truth</a:t>
            </a:r>
          </a:p>
          <a:p>
            <a:r>
              <a:rPr lang="en-US" dirty="0" smtClean="0"/>
              <a:t>Line: theoretical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51A7E5-317E-4091-ADFE-7CAE56AD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0AD7-B9B6-43CE-B4C1-B096607A167D}"/>
              </a:ext>
            </a:extLst>
          </p:cNvPr>
          <p:cNvSpPr txBox="1"/>
          <p:nvPr/>
        </p:nvSpPr>
        <p:spPr>
          <a:xfrm>
            <a:off x="762000" y="2967066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Inverse Radon transformation (an </a:t>
            </a:r>
            <a:r>
              <a:rPr lang="en-US" sz="2400" b="1" dirty="0" smtClean="0">
                <a:latin typeface="Book Antiqua" panose="02040602050305030304" pitchFamily="18" charset="0"/>
              </a:rPr>
              <a:t>algebraic tomography method) using </a:t>
            </a:r>
            <a:r>
              <a:rPr lang="en-US" sz="2400" b="1" dirty="0">
                <a:latin typeface="Book Antiqua" panose="02040602050305030304" pitchFamily="18" charset="0"/>
              </a:rPr>
              <a:t>theoretically estimated marginal profiles</a:t>
            </a:r>
          </a:p>
        </p:txBody>
      </p:sp>
    </p:spTree>
    <p:extLst>
      <p:ext uri="{BB962C8B-B14F-4D97-AF65-F5344CB8AC3E}">
        <p14:creationId xmlns:p14="http://schemas.microsoft.com/office/powerpoint/2010/main" val="10735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727"/>
            <a:ext cx="8991600" cy="85783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Radon transformation </a:t>
            </a:r>
            <a:r>
              <a:rPr lang="en-US" sz="2000" dirty="0" smtClean="0"/>
              <a:t>(an algebraic method)</a:t>
            </a:r>
            <a:br>
              <a:rPr lang="en-US" sz="2000" dirty="0" smtClean="0"/>
            </a:br>
            <a:r>
              <a:rPr lang="en-US" sz="2800" dirty="0" smtClean="0"/>
              <a:t>using theoretically estimated marginal profiles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76200" y="1303997"/>
            <a:ext cx="3276600" cy="5027414"/>
          </a:xfrm>
        </p:spPr>
        <p:txBody>
          <a:bodyPr/>
          <a:lstStyle/>
          <a:p>
            <a:r>
              <a:rPr lang="en-US" sz="2000" dirty="0" smtClean="0"/>
              <a:t>Reconstruction of 2D </a:t>
            </a:r>
            <a:r>
              <a:rPr lang="en-US" sz="2000" dirty="0"/>
              <a:t>phase-space via inverse </a:t>
            </a:r>
            <a:r>
              <a:rPr lang="en-US" sz="2000" dirty="0" smtClean="0"/>
              <a:t>Radon transform</a:t>
            </a:r>
            <a:r>
              <a:rPr lang="en-US" sz="2000" dirty="0"/>
              <a:t> </a:t>
            </a:r>
            <a:r>
              <a:rPr lang="en-US" sz="2000" dirty="0" smtClean="0"/>
              <a:t>using beam profiles estimated </a:t>
            </a:r>
            <a:r>
              <a:rPr lang="en-US" sz="2000" dirty="0"/>
              <a:t>theoretically </a:t>
            </a:r>
            <a:r>
              <a:rPr lang="en-US" sz="2000" dirty="0" smtClean="0"/>
              <a:t>on (virtual) BPM data of kicked beam at various kick angles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9" y="4009996"/>
            <a:ext cx="6104491" cy="3152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9" y="1038197"/>
            <a:ext cx="6104491" cy="3152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9"/>
          <a:stretch/>
        </p:blipFill>
        <p:spPr>
          <a:xfrm>
            <a:off x="-36576" y="3951903"/>
            <a:ext cx="3236976" cy="32689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09162" y="37242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1006480"/>
            <a:ext cx="5980176" cy="5851519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859293" y="3429000"/>
            <a:ext cx="32257" cy="3379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" y="5374340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" y="4075677"/>
            <a:ext cx="2590800" cy="2535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57201" y="3951904"/>
            <a:ext cx="2819399" cy="282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4996" y="3496268"/>
            <a:ext cx="1064166" cy="12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727"/>
            <a:ext cx="8991600" cy="85783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Radon transformation </a:t>
            </a:r>
            <a:r>
              <a:rPr lang="en-US" sz="2000" dirty="0" smtClean="0"/>
              <a:t>(an algebraic method)</a:t>
            </a:r>
            <a:br>
              <a:rPr lang="en-US" sz="2000" dirty="0" smtClean="0"/>
            </a:br>
            <a:r>
              <a:rPr lang="en-US" sz="2800" dirty="0" smtClean="0"/>
              <a:t>using theoretically estimated marginal profiles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6094514"/>
            <a:ext cx="9144000" cy="763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76200" y="1303997"/>
            <a:ext cx="3276600" cy="5027414"/>
          </a:xfrm>
        </p:spPr>
        <p:txBody>
          <a:bodyPr/>
          <a:lstStyle/>
          <a:p>
            <a:r>
              <a:rPr lang="en-US" sz="2000" dirty="0" smtClean="0"/>
              <a:t>Reconstruction of 2D </a:t>
            </a:r>
            <a:r>
              <a:rPr lang="en-US" sz="2000" dirty="0"/>
              <a:t>phase-space via inverse </a:t>
            </a:r>
            <a:r>
              <a:rPr lang="en-US" sz="2000" dirty="0" smtClean="0"/>
              <a:t>Radon transform</a:t>
            </a:r>
            <a:r>
              <a:rPr lang="en-US" sz="2000" dirty="0"/>
              <a:t> </a:t>
            </a:r>
            <a:r>
              <a:rPr lang="en-US" sz="2000" dirty="0" smtClean="0"/>
              <a:t>using beam profiles estimated </a:t>
            </a:r>
            <a:r>
              <a:rPr lang="en-US" sz="2000" dirty="0"/>
              <a:t>theoretically </a:t>
            </a:r>
            <a:r>
              <a:rPr lang="en-US" sz="2000" dirty="0" smtClean="0"/>
              <a:t>on (virtual) BPM data of kicked beam at various kick angles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9" y="4009996"/>
            <a:ext cx="6104491" cy="3152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9" y="1038197"/>
            <a:ext cx="6104491" cy="3152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9"/>
          <a:stretch/>
        </p:blipFill>
        <p:spPr>
          <a:xfrm>
            <a:off x="-36576" y="3951903"/>
            <a:ext cx="3236976" cy="32689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09162" y="37242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213433E860F41889606B2143DAD2D" ma:contentTypeVersion="1" ma:contentTypeDescription="Create a new document." ma:contentTypeScope="" ma:versionID="dd28bf979f69a71982eeedd3f3050f74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5d2df3cfd3f230db84c065d55be218ec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1ac3772-10db-466f-87b2-5ca6a813de61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69AF911-B298-4E1A-9EC3-4F77B90D3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65269</TotalTime>
  <Words>2292</Words>
  <Application>Microsoft Office PowerPoint</Application>
  <PresentationFormat>On-screen Show (4:3)</PresentationFormat>
  <Paragraphs>255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-apple-system</vt:lpstr>
      <vt:lpstr>Lucida Grande</vt:lpstr>
      <vt:lpstr>ＭＳ Ｐゴシック</vt:lpstr>
      <vt:lpstr>Roboto</vt:lpstr>
      <vt:lpstr>ヒラギノ角ゴ Pro W3</vt:lpstr>
      <vt:lpstr>Arial</vt:lpstr>
      <vt:lpstr>Book Antiqua</vt:lpstr>
      <vt:lpstr>Calibri</vt:lpstr>
      <vt:lpstr>Cambria Math</vt:lpstr>
      <vt:lpstr>Helvetica</vt:lpstr>
      <vt:lpstr>Wingdings</vt:lpstr>
      <vt:lpstr>FRIB3</vt:lpstr>
      <vt:lpstr>Transverse 2D phase-space tomography  using BPMs </vt:lpstr>
      <vt:lpstr>PowerPoint Presentation</vt:lpstr>
      <vt:lpstr>kicked beam centroid in normal form</vt:lpstr>
      <vt:lpstr>illustration of nonlinear decoherence  (due to phase mixing)</vt:lpstr>
      <vt:lpstr>Theoretical estimation of  the marginal beam profile</vt:lpstr>
      <vt:lpstr>however, the large kick strength assumption can be limited due to beam pipe aperture</vt:lpstr>
      <vt:lpstr>PowerPoint Presentation</vt:lpstr>
      <vt:lpstr>Inverse Radon transformation (an algebraic method) using theoretically estimated marginal profiles</vt:lpstr>
      <vt:lpstr>Inverse Radon transformation (an algebraic method) using theoretically estimated marginal profiles</vt:lpstr>
      <vt:lpstr>Summary of inverse Radon  with theoretical profile estimation</vt:lpstr>
      <vt:lpstr>PowerPoint Presentation</vt:lpstr>
      <vt:lpstr>use Gaussian Mixture Model (GMM)</vt:lpstr>
      <vt:lpstr>use Gaussian Mixture Model (GMM)</vt:lpstr>
      <vt:lpstr>Summary of GMM</vt:lpstr>
      <vt:lpstr>PowerPoint Presentation</vt:lpstr>
      <vt:lpstr>use Differentiable Particle Model</vt:lpstr>
      <vt:lpstr>use Differentiable Particle Model</vt:lpstr>
      <vt:lpstr>use Differentiable Particle Model</vt:lpstr>
      <vt:lpstr>use Particle Model</vt:lpstr>
      <vt:lpstr>Summary of PM</vt:lpstr>
      <vt:lpstr>PowerPoint Presentation</vt:lpstr>
      <vt:lpstr>Use NN</vt:lpstr>
      <vt:lpstr>How training data generated</vt:lpstr>
      <vt:lpstr>Some of random (except the 1st one) prediction samples</vt:lpstr>
      <vt:lpstr>UQ using reconstruction loss of input profile</vt:lpstr>
      <vt:lpstr>Out of distribution samples</vt:lpstr>
      <vt:lpstr>PowerPoint Presentation</vt:lpstr>
      <vt:lpstr>profile reconstruction losses</vt:lpstr>
      <vt:lpstr>PowerPoint Presentation</vt:lpstr>
      <vt:lpstr>Summary of NN</vt:lpstr>
      <vt:lpstr>PowerPoint Presentation</vt:lpstr>
      <vt:lpstr>Conclusion</vt:lpstr>
      <vt:lpstr>Acknowledgements</vt:lpstr>
      <vt:lpstr>PowerPoint Presentation</vt:lpstr>
      <vt:lpstr>PM training loss</vt:lpstr>
      <vt:lpstr>NN test samples of best profile loss</vt:lpstr>
      <vt:lpstr>NN test samples of worst profile loss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creator>Engwall, Hannah</dc:creator>
  <cp:lastModifiedBy>Hwang, Kyung</cp:lastModifiedBy>
  <cp:revision>2427</cp:revision>
  <cp:lastPrinted>2017-07-10T18:56:49Z</cp:lastPrinted>
  <dcterms:created xsi:type="dcterms:W3CDTF">2014-10-10T17:49:08Z</dcterms:created>
  <dcterms:modified xsi:type="dcterms:W3CDTF">2022-11-03T05:01:25Z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0x010100965213433E860F41889606B2143DAD2D</vt:lpwstr>
  </property>
  <property fmtid="{D5CDD505-2E9C-101B-9397-08002B2CF9AE}" pid="3" name="TemplateUrl">
    <vt:lpwstr/>
  </property>
  <property fmtid="{D5CDD505-2E9C-101B-9397-08002B2CF9AE}" pid="4" name="xd_Signature">
    <vt:bool>true</vt:bool>
  </property>
  <property fmtid="{D5CDD505-2E9C-101B-9397-08002B2CF9AE}" pid="5" name="xd_ProgID">
    <vt:lpwstr/>
  </property>
</Properties>
</file>