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16" r:id="rId2"/>
    <p:sldId id="759" r:id="rId3"/>
    <p:sldId id="827" r:id="rId4"/>
    <p:sldId id="818" r:id="rId5"/>
    <p:sldId id="819" r:id="rId6"/>
    <p:sldId id="825" r:id="rId7"/>
    <p:sldId id="821" r:id="rId8"/>
    <p:sldId id="824" r:id="rId9"/>
    <p:sldId id="823" r:id="rId10"/>
    <p:sldId id="822" r:id="rId11"/>
  </p:sldIdLst>
  <p:sldSz cx="12192000" cy="6858000"/>
  <p:notesSz cx="6858000" cy="9144000"/>
  <p:embeddedFontLst>
    <p:embeddedFont>
      <p:font typeface="Futura LtCn BT" panose="020B0408020204030204" pitchFamily="34" charset="0"/>
      <p:regular r:id="rId14"/>
    </p:embeddedFont>
    <p:embeddedFont>
      <p:font typeface="Futura BdCn BT" panose="020B0706020204020204" pitchFamily="34" charset="0"/>
      <p:regular r:id="rId15"/>
    </p:embeddedFont>
    <p:embeddedFont>
      <p:font typeface="Futura XBlkCnIt BT" panose="020B080602020409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Lt BT" panose="020B0402020204020303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F9E00"/>
    <a:srgbClr val="FFFF00"/>
    <a:srgbClr val="0001FC"/>
    <a:srgbClr val="9598E6"/>
    <a:srgbClr val="CA1B1D"/>
    <a:srgbClr val="FF0000"/>
    <a:srgbClr val="1B48D1"/>
    <a:srgbClr val="B0B5BA"/>
    <a:srgbClr val="68A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233" autoAdjust="0"/>
  </p:normalViewPr>
  <p:slideViewPr>
    <p:cSldViewPr snapToGrid="0">
      <p:cViewPr varScale="1">
        <p:scale>
          <a:sx n="105" d="100"/>
          <a:sy n="105" d="100"/>
        </p:scale>
        <p:origin x="78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252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0087-FBF2-4B7C-9BF7-D3C0D50C1A0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65D62-FD92-4A02-AA52-57D2B582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55ED-FC79-4D5D-950A-5CC2B4DE473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8877-B7BA-405D-9EA7-AA70BB8D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6E00-461C-440E-B98D-FE0712BB148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D9-F6B7-4D0C-869E-C0FF6E36E613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7D03-AE66-4375-86E4-3ADF0DD4A6A0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9" y="925484"/>
            <a:ext cx="10515600" cy="4351338"/>
          </a:xfr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  <a:lvl2pPr>
              <a:defRPr>
                <a:latin typeface="Futura Lt BT" panose="020B0402020204020303" pitchFamily="34" charset="0"/>
              </a:defRPr>
            </a:lvl2pPr>
            <a:lvl3pPr>
              <a:defRPr>
                <a:latin typeface="Futura Lt BT" panose="020B0402020204020303" pitchFamily="34" charset="0"/>
              </a:defRPr>
            </a:lvl3pPr>
            <a:lvl4pPr>
              <a:defRPr>
                <a:latin typeface="Futura Lt BT" panose="020B0402020204020303" pitchFamily="34" charset="0"/>
              </a:defRPr>
            </a:lvl4pPr>
            <a:lvl5pPr>
              <a:defRPr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3503-A590-4BBA-B51D-EE48DF693613}" type="datetime1">
              <a:rPr lang="en-US" smtClean="0"/>
              <a:t>11/4/2022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29" y="6333951"/>
            <a:ext cx="1371600" cy="444173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5812095" y="6410756"/>
            <a:ext cx="546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FF04EEB-1E64-460C-BAC6-79B65A726962}" type="slidenum">
              <a:rPr lang="en-US" smtClean="0">
                <a:solidFill>
                  <a:srgbClr val="434343"/>
                </a:solidFill>
                <a:latin typeface="Futura Lt BT" panose="020B0402020204020303" pitchFamily="34" charset="0"/>
              </a:rPr>
              <a:pPr algn="ctr"/>
              <a:t>‹#›</a:t>
            </a:fld>
            <a:endParaRPr lang="en-US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95796" y="94212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831272"/>
          </a:xfr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Title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2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53-D2F7-42F8-BC06-63D8A508829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DA9F-CA74-4E30-B5FB-6F8F75DD3A6E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21F4-EF43-45E1-AFA1-D8D54E9A0ACE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46C-F64C-439C-B321-47C666E79B36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986-597E-4246-BF64-92000AC3B918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25C6-0210-43F9-B7A2-D2ED5622370C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7831-114F-4646-95FE-431C6F04E796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324C-B468-43BF-8C9D-30AC172874C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4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4EEB-1E64-460C-BAC6-79B65A726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34343"/>
          </a:solidFill>
          <a:latin typeface="Futura BdCn BT" panose="020B0706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ic.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51" y="1610135"/>
            <a:ext cx="12192000" cy="110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569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🤯</a:t>
            </a:r>
          </a:p>
        </p:txBody>
      </p:sp>
      <p:sp>
        <p:nvSpPr>
          <p:cNvPr id="9" name="Rectangle 8"/>
          <p:cNvSpPr/>
          <p:nvPr/>
        </p:nvSpPr>
        <p:spPr>
          <a:xfrm>
            <a:off x="8793" y="19600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XBlkCnIt BT" panose="020B0806020204090204" pitchFamily="34" charset="0"/>
              </a:rPr>
              <a:t>Modeling Session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11318" y="1799919"/>
            <a:ext cx="5160782" cy="5134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i="1" dirty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569082"/>
            <a:ext cx="12192000" cy="13621"/>
          </a:xfrm>
          <a:prstGeom prst="line">
            <a:avLst/>
          </a:prstGeom>
          <a:ln w="101600">
            <a:solidFill>
              <a:srgbClr val="FF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032014"/>
            <a:ext cx="12192000" cy="825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599"/>
            <a:ext cx="12191999" cy="41494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648" y="1728152"/>
            <a:ext cx="11104302" cy="12018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3</a:t>
            </a:r>
            <a:r>
              <a:rPr lang="en-US" sz="2000" i="1" baseline="30000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rd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 ICFA Beam Dynamics Mini-Workshop on Machine Learning Applications for Particle Accelerators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Chicago, 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November 1-4, 2022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Summary Slides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" y="831273"/>
            <a:ext cx="113385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0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Session: November 3,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90" y="810355"/>
            <a:ext cx="11201399" cy="510778"/>
          </a:xfrm>
          <a:prstGeom prst="roundRect">
            <a:avLst>
              <a:gd name="adj" fmla="val 20247"/>
            </a:avLst>
          </a:prstGeom>
          <a:solidFill>
            <a:srgbClr val="4343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E00"/>
                </a:solidFill>
                <a:latin typeface="Futura LtCn BT" panose="020B0408020204030204" pitchFamily="34" charset="0"/>
              </a:rPr>
              <a:t>talks spanned the full spectrum – from brainstorming ideas, to promising proof-of-principle demonstrations, to mature </a:t>
            </a:r>
            <a:r>
              <a:rPr lang="en-US" sz="2400" dirty="0" smtClean="0">
                <a:solidFill>
                  <a:srgbClr val="FF9E00"/>
                </a:solidFill>
                <a:latin typeface="Futura LtCn BT" panose="020B0408020204030204" pitchFamily="34" charset="0"/>
              </a:rPr>
              <a:t>systems</a:t>
            </a:r>
            <a:endParaRPr lang="en-US" sz="2400" dirty="0">
              <a:solidFill>
                <a:srgbClr val="FF9E00"/>
              </a:solidFill>
              <a:latin typeface="Futura LtCn BT" panose="020B0408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6448977"/>
            <a:ext cx="283464" cy="26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4713" y="1504013"/>
            <a:ext cx="9829800" cy="51552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Data-Driven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Chaos Indictor for Nonlinear Dynamics and Applications on Storage Ring Lattice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Design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434343"/>
                </a:solidFill>
              </a:rPr>
              <a:t>Robert </a:t>
            </a:r>
            <a:r>
              <a:rPr lang="en-US" sz="2400" i="1" dirty="0" smtClean="0">
                <a:solidFill>
                  <a:srgbClr val="434343"/>
                </a:solidFill>
              </a:rPr>
              <a:t>Rainer</a:t>
            </a:r>
          </a:p>
          <a:p>
            <a:pPr marL="0" indent="0" algn="ctr">
              <a:buNone/>
            </a:pPr>
            <a:endParaRPr lang="en-US" sz="400" dirty="0">
              <a:solidFill>
                <a:srgbClr val="43434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Towards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End-to-End Differentiable Accelerator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Modeling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434343"/>
                </a:solidFill>
              </a:rPr>
              <a:t>Juan Pablo </a:t>
            </a:r>
            <a:r>
              <a:rPr lang="en-US" sz="2400" i="1" dirty="0" smtClean="0">
                <a:solidFill>
                  <a:srgbClr val="434343"/>
                </a:solidFill>
              </a:rPr>
              <a:t>Gonzalez-Aguilera</a:t>
            </a:r>
          </a:p>
          <a:p>
            <a:pPr marL="0" indent="0" algn="ctr">
              <a:buNone/>
            </a:pPr>
            <a:endParaRPr lang="en-US" sz="400" dirty="0">
              <a:solidFill>
                <a:srgbClr val="43434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Experience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with Integrated Systems for Online Physics Modeling, Adaptive ML Modeling, and Model-Based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Control</a:t>
            </a:r>
          </a:p>
          <a:p>
            <a:pPr marL="0" indent="0" algn="ctr">
              <a:buNone/>
            </a:pPr>
            <a:r>
              <a:rPr lang="en-US" sz="2400" i="1" dirty="0" err="1">
                <a:solidFill>
                  <a:srgbClr val="434343"/>
                </a:solidFill>
              </a:rPr>
              <a:t>Auralee</a:t>
            </a:r>
            <a:r>
              <a:rPr lang="en-US" sz="2400" i="1" dirty="0">
                <a:solidFill>
                  <a:srgbClr val="434343"/>
                </a:solidFill>
              </a:rPr>
              <a:t> </a:t>
            </a:r>
            <a:r>
              <a:rPr lang="en-US" sz="2400" i="1" dirty="0" err="1" smtClean="0">
                <a:solidFill>
                  <a:srgbClr val="434343"/>
                </a:solidFill>
              </a:rPr>
              <a:t>Edelen</a:t>
            </a:r>
            <a:endParaRPr lang="en-US" sz="2400" i="1" dirty="0" smtClean="0">
              <a:solidFill>
                <a:srgbClr val="434343"/>
              </a:solidFill>
            </a:endParaRPr>
          </a:p>
          <a:p>
            <a:pPr marL="0" indent="0" algn="ctr">
              <a:buNone/>
            </a:pPr>
            <a:endParaRPr lang="en-US" sz="400" dirty="0">
              <a:solidFill>
                <a:srgbClr val="43434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Luminosity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Tuning for Future Electron Ion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Collider</a:t>
            </a:r>
          </a:p>
          <a:p>
            <a:pPr marL="0" indent="0" algn="ctr">
              <a:buNone/>
            </a:pPr>
            <a:r>
              <a:rPr lang="en-US" sz="2400" i="1" dirty="0" err="1">
                <a:solidFill>
                  <a:srgbClr val="434343"/>
                </a:solidFill>
              </a:rPr>
              <a:t>Derong</a:t>
            </a:r>
            <a:r>
              <a:rPr lang="en-US" sz="2400" i="1" dirty="0">
                <a:solidFill>
                  <a:srgbClr val="434343"/>
                </a:solidFill>
              </a:rPr>
              <a:t> </a:t>
            </a:r>
            <a:r>
              <a:rPr lang="en-US" sz="2400" i="1" dirty="0" smtClean="0">
                <a:solidFill>
                  <a:srgbClr val="434343"/>
                </a:solidFill>
              </a:rPr>
              <a:t>Xu</a:t>
            </a:r>
            <a:endParaRPr lang="en-US" sz="2400" i="1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Session: November 3, 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6448977"/>
            <a:ext cx="283464" cy="26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4713" y="1504013"/>
            <a:ext cx="9829800" cy="51552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Data-Driven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Chaos Indictor for Nonlinear Dynamics and Applications on Storage Ring Lattice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Design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434343"/>
                </a:solidFill>
              </a:rPr>
              <a:t>Robert </a:t>
            </a:r>
            <a:r>
              <a:rPr lang="en-US" sz="2400" i="1" dirty="0" smtClean="0">
                <a:solidFill>
                  <a:srgbClr val="434343"/>
                </a:solidFill>
              </a:rPr>
              <a:t>Rainer</a:t>
            </a:r>
          </a:p>
          <a:p>
            <a:pPr marL="0" indent="0" algn="ctr">
              <a:buNone/>
            </a:pPr>
            <a:endParaRPr lang="en-US" sz="400" dirty="0">
              <a:solidFill>
                <a:srgbClr val="43434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Towards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End-to-End Differentiable Accelerator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Modeling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434343"/>
                </a:solidFill>
              </a:rPr>
              <a:t>Juan Pablo </a:t>
            </a:r>
            <a:r>
              <a:rPr lang="en-US" sz="2400" i="1" dirty="0" smtClean="0">
                <a:solidFill>
                  <a:srgbClr val="434343"/>
                </a:solidFill>
              </a:rPr>
              <a:t>Gonzalez-Aguilera</a:t>
            </a:r>
          </a:p>
          <a:p>
            <a:pPr marL="0" indent="0" algn="ctr">
              <a:buNone/>
            </a:pPr>
            <a:endParaRPr lang="en-US" sz="400" dirty="0">
              <a:solidFill>
                <a:srgbClr val="43434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Experience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with Integrated Systems for Online Physics Modeling, Adaptive ML Modeling, and Model-Based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Control</a:t>
            </a:r>
          </a:p>
          <a:p>
            <a:pPr marL="0" indent="0" algn="ctr">
              <a:buNone/>
            </a:pPr>
            <a:r>
              <a:rPr lang="en-US" sz="2400" i="1" dirty="0" err="1">
                <a:solidFill>
                  <a:srgbClr val="434343"/>
                </a:solidFill>
              </a:rPr>
              <a:t>Auralee</a:t>
            </a:r>
            <a:r>
              <a:rPr lang="en-US" sz="2400" i="1" dirty="0">
                <a:solidFill>
                  <a:srgbClr val="434343"/>
                </a:solidFill>
              </a:rPr>
              <a:t> </a:t>
            </a:r>
            <a:r>
              <a:rPr lang="en-US" sz="2400" i="1" dirty="0" err="1" smtClean="0">
                <a:solidFill>
                  <a:srgbClr val="434343"/>
                </a:solidFill>
              </a:rPr>
              <a:t>Edelen</a:t>
            </a:r>
            <a:endParaRPr lang="en-US" sz="2400" i="1" dirty="0" smtClean="0">
              <a:solidFill>
                <a:srgbClr val="434343"/>
              </a:solidFill>
            </a:endParaRPr>
          </a:p>
          <a:p>
            <a:pPr marL="0" indent="0" algn="ctr">
              <a:buNone/>
            </a:pPr>
            <a:endParaRPr lang="en-US" sz="400" dirty="0">
              <a:solidFill>
                <a:srgbClr val="43434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Luminosity </a:t>
            </a:r>
            <a:r>
              <a:rPr lang="en-US" dirty="0">
                <a:solidFill>
                  <a:srgbClr val="434343"/>
                </a:solidFill>
                <a:latin typeface="Futura XBlkCnIt BT" panose="020B0806020204090204" pitchFamily="34" charset="0"/>
              </a:rPr>
              <a:t>Tuning for Future Electron Ion </a:t>
            </a:r>
            <a:r>
              <a:rPr lang="en-US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Collider</a:t>
            </a:r>
          </a:p>
          <a:p>
            <a:pPr marL="0" indent="0" algn="ctr">
              <a:buNone/>
            </a:pPr>
            <a:r>
              <a:rPr lang="en-US" sz="2400" i="1" dirty="0" err="1">
                <a:solidFill>
                  <a:srgbClr val="434343"/>
                </a:solidFill>
              </a:rPr>
              <a:t>Derong</a:t>
            </a:r>
            <a:r>
              <a:rPr lang="en-US" sz="2400" i="1" dirty="0">
                <a:solidFill>
                  <a:srgbClr val="434343"/>
                </a:solidFill>
              </a:rPr>
              <a:t> </a:t>
            </a:r>
            <a:r>
              <a:rPr lang="en-US" sz="2400" i="1" dirty="0" smtClean="0">
                <a:solidFill>
                  <a:srgbClr val="434343"/>
                </a:solidFill>
              </a:rPr>
              <a:t>Xu</a:t>
            </a:r>
            <a:endParaRPr lang="en-US" sz="2400" i="1" dirty="0">
              <a:solidFill>
                <a:srgbClr val="434343"/>
              </a:solidFill>
            </a:endParaRPr>
          </a:p>
        </p:txBody>
      </p:sp>
      <p:pic>
        <p:nvPicPr>
          <p:cNvPr id="6" name="Picture 8" descr="http://www.iemoji.com/pic/q4d4UAnNQHHU_8piKmv8nWF7l@2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60" b="32350"/>
          <a:stretch/>
        </p:blipFill>
        <p:spPr bwMode="auto">
          <a:xfrm>
            <a:off x="644748" y="3931921"/>
            <a:ext cx="694817" cy="8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emoji.com/pic/ajs0MznvgNCd_YHjCJqzuRjYn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2" b="33724"/>
          <a:stretch/>
        </p:blipFill>
        <p:spPr bwMode="auto">
          <a:xfrm>
            <a:off x="1348708" y="1278959"/>
            <a:ext cx="71310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emoji.com/pic/sPeyXPpePwDu_LPQi24RCL3C3@2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2" b="31474"/>
          <a:stretch/>
        </p:blipFill>
        <p:spPr bwMode="auto">
          <a:xfrm>
            <a:off x="1225423" y="2760081"/>
            <a:ext cx="713105" cy="8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emoji.com/pic/Cs8RxNeqqkOb_xTsVjbqgcakT@2x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2" b="32224"/>
          <a:stretch/>
        </p:blipFill>
        <p:spPr bwMode="auto">
          <a:xfrm>
            <a:off x="1796828" y="5446004"/>
            <a:ext cx="713105" cy="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https://eic.ai/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221" y="831273"/>
            <a:ext cx="8591058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213" y="4471416"/>
            <a:ext cx="3259144" cy="22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41" y="861476"/>
            <a:ext cx="11485616" cy="3500212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434343"/>
                </a:solidFill>
              </a:rPr>
              <a:t>o</a:t>
            </a:r>
            <a:r>
              <a:rPr lang="en-US" dirty="0" smtClean="0">
                <a:solidFill>
                  <a:srgbClr val="434343"/>
                </a:solidFill>
              </a:rPr>
              <a:t>nly third ML workshop – but work spans 5 years</a:t>
            </a:r>
          </a:p>
          <a:p>
            <a:pPr algn="just"/>
            <a:r>
              <a:rPr lang="en-US" dirty="0">
                <a:solidFill>
                  <a:srgbClr val="434343"/>
                </a:solidFill>
              </a:rPr>
              <a:t>w</a:t>
            </a:r>
            <a:r>
              <a:rPr lang="en-US" dirty="0" smtClean="0">
                <a:solidFill>
                  <a:srgbClr val="434343"/>
                </a:solidFill>
              </a:rPr>
              <a:t>hat started as brainstorming areas of application and initial proof-of-principle projects has rapidly matured</a:t>
            </a:r>
          </a:p>
          <a:p>
            <a:pPr algn="just"/>
            <a:r>
              <a:rPr lang="en-US" dirty="0">
                <a:solidFill>
                  <a:srgbClr val="434343"/>
                </a:solidFill>
              </a:rPr>
              <a:t>d</a:t>
            </a:r>
            <a:r>
              <a:rPr lang="en-US" dirty="0" smtClean="0">
                <a:solidFill>
                  <a:srgbClr val="434343"/>
                </a:solidFill>
              </a:rPr>
              <a:t>eveloped software packages, deployed tools, plethora of use cases using a variety of techniques</a:t>
            </a:r>
          </a:p>
          <a:p>
            <a:pPr algn="just"/>
            <a:r>
              <a:rPr lang="en-US" dirty="0">
                <a:solidFill>
                  <a:srgbClr val="434343"/>
                </a:solidFill>
              </a:rPr>
              <a:t>s</a:t>
            </a:r>
            <a:r>
              <a:rPr lang="en-US" dirty="0" smtClean="0">
                <a:solidFill>
                  <a:srgbClr val="434343"/>
                </a:solidFill>
              </a:rPr>
              <a:t>ession in the future on making the leap from proof-of-principle to deployed: challenges, highlights, </a:t>
            </a:r>
            <a:r>
              <a:rPr lang="en-US" dirty="0" err="1" smtClean="0">
                <a:solidFill>
                  <a:srgbClr val="434343"/>
                </a:solidFill>
              </a:rPr>
              <a:t>gotchas</a:t>
            </a:r>
            <a:r>
              <a:rPr lang="en-US" dirty="0" smtClean="0">
                <a:solidFill>
                  <a:srgbClr val="434343"/>
                </a:solidFill>
              </a:rPr>
              <a:t>, etc.</a:t>
            </a:r>
          </a:p>
          <a:p>
            <a:pPr algn="just"/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84" y="4157364"/>
            <a:ext cx="7429544" cy="23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281" y="971204"/>
            <a:ext cx="11101568" cy="4351338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434343"/>
                </a:solidFill>
              </a:rPr>
              <a:t>Questions/comments/feedback on Modeling/Analysis specifically?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</a:rPr>
              <a:t>What </a:t>
            </a:r>
            <a:r>
              <a:rPr lang="en-US" dirty="0">
                <a:solidFill>
                  <a:srgbClr val="434343"/>
                </a:solidFill>
              </a:rPr>
              <a:t>is missing that the </a:t>
            </a:r>
            <a:r>
              <a:rPr lang="en-US" dirty="0" smtClean="0">
                <a:solidFill>
                  <a:srgbClr val="434343"/>
                </a:solidFill>
              </a:rPr>
              <a:t>community needs?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</a:rPr>
              <a:t>How </a:t>
            </a:r>
            <a:r>
              <a:rPr lang="en-US" dirty="0">
                <a:solidFill>
                  <a:srgbClr val="434343"/>
                </a:solidFill>
              </a:rPr>
              <a:t>can the community collaborate, educate, exchange information to address those </a:t>
            </a:r>
            <a:r>
              <a:rPr lang="en-US" dirty="0" smtClean="0">
                <a:solidFill>
                  <a:srgbClr val="434343"/>
                </a:solidFill>
              </a:rPr>
              <a:t>needs?</a:t>
            </a:r>
            <a:endParaRPr lang="en-US" dirty="0">
              <a:solidFill>
                <a:srgbClr val="434343"/>
              </a:solidFill>
            </a:endParaRPr>
          </a:p>
          <a:p>
            <a:pPr algn="just"/>
            <a:r>
              <a:rPr lang="en-US" dirty="0" smtClean="0">
                <a:solidFill>
                  <a:srgbClr val="434343"/>
                </a:solidFill>
              </a:rPr>
              <a:t>Summary </a:t>
            </a:r>
            <a:r>
              <a:rPr lang="en-US" dirty="0">
                <a:solidFill>
                  <a:srgbClr val="434343"/>
                </a:solidFill>
              </a:rPr>
              <a:t>of the state of art capabilities</a:t>
            </a:r>
          </a:p>
          <a:p>
            <a:endParaRPr lang="en-US" dirty="0">
              <a:solidFill>
                <a:srgbClr val="43434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Summary Slides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78" y="831273"/>
            <a:ext cx="73620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Summary Slides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49" y="878635"/>
            <a:ext cx="97567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Summary Slides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77" y="831273"/>
            <a:ext cx="97856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29109</TotalTime>
  <Words>270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Futura LtCn BT</vt:lpstr>
      <vt:lpstr>Futura BdCn BT</vt:lpstr>
      <vt:lpstr>Futura XBlkCnIt BT</vt:lpstr>
      <vt:lpstr>Arial</vt:lpstr>
      <vt:lpstr>Calibri</vt:lpstr>
      <vt:lpstr>Futura Lt BT</vt:lpstr>
      <vt:lpstr>Office Theme</vt:lpstr>
      <vt:lpstr>PowerPoint Presentation</vt:lpstr>
      <vt:lpstr>Modeling Session: November 3, 2022</vt:lpstr>
      <vt:lpstr>Modeling Session: November 3, 2022</vt:lpstr>
      <vt:lpstr>https://eic.ai/ </vt:lpstr>
      <vt:lpstr>Deployed Systems</vt:lpstr>
      <vt:lpstr>Discussion Questions</vt:lpstr>
      <vt:lpstr>Talk Summary Slides</vt:lpstr>
      <vt:lpstr>Talk Summary Slides</vt:lpstr>
      <vt:lpstr>Talk Summary Slides</vt:lpstr>
      <vt:lpstr>Talk Summary Slides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MAchine LEArning</dc:title>
  <dc:creator>traveluser</dc:creator>
  <cp:lastModifiedBy>Christopher Tennant</cp:lastModifiedBy>
  <cp:revision>1313</cp:revision>
  <dcterms:created xsi:type="dcterms:W3CDTF">2019-10-08T00:33:16Z</dcterms:created>
  <dcterms:modified xsi:type="dcterms:W3CDTF">2022-11-04T12:04:56Z</dcterms:modified>
</cp:coreProperties>
</file>