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>
        <p:scale>
          <a:sx n="98" d="100"/>
          <a:sy n="98" d="100"/>
        </p:scale>
        <p:origin x="165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A883A-193D-D472-2E97-B0CBFE4BE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2FD356-9576-1D72-219C-3FCEFBED7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9DC07-7CCC-506E-9DE0-579EDC2D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85964-2141-210B-6359-A5C2B12B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FDE6B-9329-7A86-905D-FBD8A9D7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3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17B21-BCBE-42BF-C1D4-BD84FD2BF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8FEC2-1788-B50E-7740-A12E022E5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8C493-0723-BCC8-E77C-A9C958C34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AA175-6E7B-9A9E-1E06-D342F1FA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673E1-7D0C-2D3D-2B09-5538DAFF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030FBA-CD78-5366-788D-B7D710482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C9BCF-03D8-1BD1-D25D-509506486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198AA-FCF7-004F-7484-7E0F8F12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C516E-4276-B8DB-8EDA-87064DC4C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03724-1564-10F3-6165-4DEE7FB7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CBCA4-E378-C3C1-2C87-F93DD195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30DBD-D8B2-49D5-20DB-53FF7C7FB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129DB-0B4B-27AC-B505-49B99CE51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88C2E-4145-0756-8AEB-4E5A2F917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3C4FC-0A9C-C1EA-F024-DDEF9DB4F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3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2EAB-DFE6-989C-BDAA-399B4C35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389B9-F920-C391-740D-7AC468091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AB089-1665-25F3-05A0-682D948F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624C9-8B36-61EA-53C3-BD53E176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B374B-E663-55FB-A93E-A1AFAC9C5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5B6FA-F129-1E77-C19E-2AC069F39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66CFD-0F15-82B6-C0DA-8C78EECC1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95881-30DA-F17C-3427-58FE53678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7092B-9750-7469-E912-C20F5A023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9284A-840A-FB6F-678D-9220608D5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20BBB-B17F-3204-3DB6-4718C9B6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4F92D-1C31-DC81-2B29-906047C74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9F4D6-4291-3AB2-110C-2F799A99E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F46AE-2F1F-6853-99A7-8FE3356DE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E36B97-A6AD-5319-7421-A53045799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4D5D7-09DC-04F7-199F-66A90DF601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16B668-1F7F-A079-60DD-3AF42418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697E61-6643-A7F1-F9E2-667B6175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6EF702-D2DB-58D9-4175-38D6DB015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8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9DFDF-21C0-F2F4-D40A-A516D429F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AE2BA-310C-8591-27A6-321F0E33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826921-D791-1C83-6970-D578B20B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519D0-964A-EE90-4DA3-83B5A55E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8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E0E100-70D6-54A9-5AEC-3D6479A7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863514-1AFE-7835-5586-E285FC3A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5995A-19A6-FB53-71F9-D20CDE37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2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4291A-3CBE-CB6D-287A-8DD613AD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9B77A-EECE-B1CF-8E05-5C52B37B2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9F52A-AE8E-1856-6962-46C00BDDE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620B2-7AAC-CB7F-8CB0-121D0734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1C6CB-76ED-840A-46A7-087F9AA1B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98275-0122-A44A-DC6F-735F14F3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05146-C841-3517-62E2-A3B470341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DEDB7C-A282-C9B9-424F-1448C37F7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18C70-2361-1E89-A78F-42B93FF68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04B5F-1188-3A48-8DDA-24CE9236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BEA3B-E21A-668F-B6E1-C42245CB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FD099-D13B-C362-B59F-DAB51ED8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06CC7A-D4EA-EC58-B243-41A0F01B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65A47-D728-E30B-435B-76D2BADC2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D8FB1-632C-7F58-2B4B-869932AB3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81216-6154-6043-8D06-E5A4CFA298F4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013D8-2AAA-D220-2569-9CA08F597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29657-C913-01C1-BE48-9ECBBB40F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1B6BB-BAEB-FE45-8310-A8F32BA5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4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EE932B00-AEA7-EB89-7413-36A592E07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861" y="437322"/>
            <a:ext cx="9992139" cy="631134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600" dirty="0"/>
              <a:t>Reinforcement Learning at the Workshop: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Tutorial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Tutorial on Reinforcement Learning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Speaker: </a:t>
            </a:r>
            <a:r>
              <a:rPr lang="en-US" dirty="0" err="1"/>
              <a:t>Kishansingh</a:t>
            </a:r>
            <a:r>
              <a:rPr lang="en-US" dirty="0"/>
              <a:t> Rajput  (JLAB)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RL Session Talks: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Machine Learning for Slow Spill Regulation in the Fermilab Delivery Ring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Mattson </a:t>
            </a:r>
            <a:r>
              <a:rPr lang="en-US" dirty="0" err="1"/>
              <a:t>Thieme</a:t>
            </a:r>
            <a:r>
              <a:rPr lang="en-US" dirty="0"/>
              <a:t> (</a:t>
            </a:r>
            <a:r>
              <a:rPr lang="en-US" dirty="0" err="1"/>
              <a:t>NorthWestern</a:t>
            </a:r>
            <a:r>
              <a:rPr lang="en-US" dirty="0"/>
              <a:t>)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Reinforcement Learning Applied to Optimization of LHC Beams in the CERN Proton Synchrotron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Joel Axel Wulff (CERN)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 Closer Look at Reinforcement Learning for Beam-Based Feedback Systems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Leander </a:t>
            </a:r>
            <a:r>
              <a:rPr lang="en-US" dirty="0" err="1"/>
              <a:t>Grech</a:t>
            </a:r>
            <a:r>
              <a:rPr lang="en-US" dirty="0"/>
              <a:t> (Univ. of Malta)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Other Session Talks: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GeoFF</a:t>
            </a:r>
            <a:r>
              <a:rPr lang="en-US" dirty="0"/>
              <a:t>/COI and How to get ML into the Control Room - the CERN ML Frameworks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Nico </a:t>
            </a:r>
            <a:r>
              <a:rPr lang="en-US" dirty="0" err="1"/>
              <a:t>Madysa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Uncertainty Aware Anomaly Detection to Predict Errant Beam Pulses and </a:t>
            </a:r>
            <a:r>
              <a:rPr lang="en-US" dirty="0" err="1"/>
              <a:t>GradCAM</a:t>
            </a:r>
            <a:r>
              <a:rPr lang="en-US" dirty="0"/>
              <a:t> Analysis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Kishansingh</a:t>
            </a:r>
            <a:r>
              <a:rPr lang="en-US" dirty="0"/>
              <a:t> Rajput (Jefferson Lab)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2020"/>
                </a:solidFill>
                <a:effectLst/>
              </a:rPr>
              <a:t>Machine Learning Tools to support the ATLAS Ion </a:t>
            </a:r>
            <a:r>
              <a:rPr lang="en-US" dirty="0" err="1">
                <a:solidFill>
                  <a:srgbClr val="202020"/>
                </a:solidFill>
                <a:effectLst/>
              </a:rPr>
              <a:t>Linac</a:t>
            </a:r>
            <a:r>
              <a:rPr lang="en-US" dirty="0">
                <a:solidFill>
                  <a:srgbClr val="202020"/>
                </a:solidFill>
                <a:effectLst/>
              </a:rPr>
              <a:t> Operations at Argonne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Jose L. Martinez-Marin (ANL)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Posters: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Learning-based </a:t>
            </a:r>
            <a:r>
              <a:rPr lang="en-US" dirty="0" err="1"/>
              <a:t>Optimisation</a:t>
            </a:r>
            <a:r>
              <a:rPr lang="en-US" dirty="0"/>
              <a:t> of Particle Accelerators Under Partial Observability Without Real-World Training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Jan Kaiser (DESY)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Apply Machine Learning in Orbit Control and Accelerator Stabilization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Zeyu</a:t>
            </a:r>
            <a:r>
              <a:rPr lang="en-US" dirty="0"/>
              <a:t> Dong (Stony Brook University)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2020"/>
                </a:solidFill>
                <a:effectLst/>
              </a:rPr>
              <a:t>Machine Learning Tools to support the ATLAS Ion </a:t>
            </a:r>
            <a:r>
              <a:rPr lang="en-US" dirty="0" err="1">
                <a:solidFill>
                  <a:srgbClr val="202020"/>
                </a:solidFill>
                <a:effectLst/>
              </a:rPr>
              <a:t>Linac</a:t>
            </a:r>
            <a:r>
              <a:rPr lang="en-US" dirty="0">
                <a:solidFill>
                  <a:srgbClr val="202020"/>
                </a:solidFill>
                <a:effectLst/>
              </a:rPr>
              <a:t> Operations at Argonne</a:t>
            </a:r>
            <a:endParaRPr lang="en-US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B. Mustapha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5798168C-6BE7-A7FC-FD61-B82E8B4BD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503" y="0"/>
            <a:ext cx="5420497" cy="100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5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BD9A9E-23D3-1471-14CF-B1511B030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 Applications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7DC95-FD32-5CCD-4BDD-F30A96239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Tune beam magnets (DESY, FNAL, LHC)</a:t>
            </a:r>
          </a:p>
          <a:p>
            <a:r>
              <a:rPr lang="en-US" dirty="0"/>
              <a:t>Focus heavy ion </a:t>
            </a:r>
            <a:r>
              <a:rPr lang="en-US" dirty="0" err="1"/>
              <a:t>linac</a:t>
            </a:r>
            <a:r>
              <a:rPr lang="en-US" dirty="0"/>
              <a:t> beam (ATLAS)</a:t>
            </a:r>
          </a:p>
          <a:p>
            <a:r>
              <a:rPr lang="en-US" dirty="0"/>
              <a:t>Maximize beam transmission</a:t>
            </a:r>
          </a:p>
          <a:p>
            <a:r>
              <a:rPr lang="en-US" dirty="0"/>
              <a:t>Control rate of proton extraction (FNAL) </a:t>
            </a:r>
          </a:p>
          <a:p>
            <a:r>
              <a:rPr lang="en-US" dirty="0"/>
              <a:t>Proton synchrotron bunch spacing (CERN)</a:t>
            </a:r>
          </a:p>
          <a:p>
            <a:r>
              <a:rPr lang="en-US" dirty="0"/>
              <a:t>Control electron orbit (NSLS-II)</a:t>
            </a:r>
          </a:p>
          <a:p>
            <a:r>
              <a:rPr lang="en-US" dirty="0"/>
              <a:t>Commissioning (CERN)</a:t>
            </a:r>
          </a:p>
          <a:p>
            <a:r>
              <a:rPr lang="en-US" dirty="0"/>
              <a:t>Replace linear and symmetric control systems</a:t>
            </a:r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A288B89A-5A18-E3D4-5803-AD61BAE5BF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488" r="43714"/>
          <a:stretch/>
        </p:blipFill>
        <p:spPr>
          <a:xfrm>
            <a:off x="0" y="-14759"/>
            <a:ext cx="7137829" cy="43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6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57465-0437-290D-056E-91129D048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3B8B7-8DA6-CFE0-03EB-1B99E2A89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1358537"/>
            <a:ext cx="11377748" cy="5499463"/>
          </a:xfrm>
        </p:spPr>
        <p:txBody>
          <a:bodyPr>
            <a:normAutofit/>
          </a:bodyPr>
          <a:lstStyle/>
          <a:p>
            <a:r>
              <a:rPr lang="en-US" dirty="0"/>
              <a:t>Train on simulation, transfer to real world</a:t>
            </a:r>
          </a:p>
          <a:p>
            <a:r>
              <a:rPr lang="en-US" dirty="0"/>
              <a:t>Several work-in-progress implementations</a:t>
            </a:r>
          </a:p>
          <a:p>
            <a:r>
              <a:rPr lang="en-US" dirty="0"/>
              <a:t>Training and tuning can be lengthy</a:t>
            </a:r>
          </a:p>
          <a:p>
            <a:r>
              <a:rPr lang="en-US" dirty="0"/>
              <a:t>Seek sample efficient RL approaches</a:t>
            </a:r>
          </a:p>
          <a:p>
            <a:r>
              <a:rPr lang="en-US" dirty="0"/>
              <a:t>RL framework ecosystem for optimization and control (</a:t>
            </a:r>
            <a:r>
              <a:rPr lang="en-US" dirty="0" err="1"/>
              <a:t>eg.</a:t>
            </a:r>
            <a:r>
              <a:rPr lang="en-US" dirty="0"/>
              <a:t> </a:t>
            </a:r>
            <a:r>
              <a:rPr lang="en-US" dirty="0" err="1"/>
              <a:t>GeOFF</a:t>
            </a:r>
            <a:r>
              <a:rPr lang="en-US" dirty="0"/>
              <a:t>)</a:t>
            </a:r>
          </a:p>
          <a:p>
            <a:r>
              <a:rPr lang="en-US" dirty="0"/>
              <a:t>Compare to other optimization/control methods</a:t>
            </a:r>
          </a:p>
          <a:p>
            <a:r>
              <a:rPr lang="en-US" dirty="0"/>
              <a:t>Use RL in concert with other techniques (</a:t>
            </a:r>
            <a:r>
              <a:rPr lang="en-US" dirty="0" err="1"/>
              <a:t>eg</a:t>
            </a:r>
            <a:r>
              <a:rPr lang="en-US" dirty="0"/>
              <a:t> CNN for feature extraction)</a:t>
            </a:r>
          </a:p>
          <a:p>
            <a:r>
              <a:rPr lang="en-US" dirty="0"/>
              <a:t>Divide RL into domain-specific agents</a:t>
            </a:r>
          </a:p>
          <a:p>
            <a:r>
              <a:rPr lang="en-US" dirty="0"/>
              <a:t>Desire for increased transferability of models – tend to be brittle and specific to a domain</a:t>
            </a:r>
          </a:p>
          <a:p>
            <a:r>
              <a:rPr lang="en-US" dirty="0"/>
              <a:t>Seek better understanding of limits of RL for complexity and generality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67A52F8E-60B7-A764-203E-372AE9E68D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488" r="43714"/>
          <a:stretch/>
        </p:blipFill>
        <p:spPr>
          <a:xfrm>
            <a:off x="0" y="-14759"/>
            <a:ext cx="7137829" cy="43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0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DE38-BA24-62E2-E14F-47602C23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B4FF1-6874-2254-4947-6B823D1E3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Questions/comments/feedback on optimization or a specific subtopic?</a:t>
            </a:r>
          </a:p>
          <a:p>
            <a:r>
              <a:rPr lang="en-US" dirty="0"/>
              <a:t>What is missing that the community needs?</a:t>
            </a:r>
          </a:p>
          <a:p>
            <a:r>
              <a:rPr lang="en-US" dirty="0"/>
              <a:t>How can the community collaborate, educate, exchange information to address those needs?</a:t>
            </a:r>
          </a:p>
          <a:p>
            <a:r>
              <a:rPr lang="en-US" dirty="0"/>
              <a:t>Is this workshop representative of state-of-the-art for optimization techniques for this domain?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10DFE0F5-2816-B6B2-A88B-108F7E5B11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488" r="43714"/>
          <a:stretch/>
        </p:blipFill>
        <p:spPr>
          <a:xfrm>
            <a:off x="0" y="-14759"/>
            <a:ext cx="7137829" cy="43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376</Words>
  <Application>Microsoft Macintosh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Reinforcement Learning Applications</vt:lpstr>
      <vt:lpstr>Themes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Sweeney</dc:creator>
  <cp:lastModifiedBy>Christine Sweeney</cp:lastModifiedBy>
  <cp:revision>8</cp:revision>
  <cp:lastPrinted>2022-11-04T13:56:38Z</cp:lastPrinted>
  <dcterms:created xsi:type="dcterms:W3CDTF">2022-11-02T14:00:05Z</dcterms:created>
  <dcterms:modified xsi:type="dcterms:W3CDTF">2022-11-04T13:58:57Z</dcterms:modified>
</cp:coreProperties>
</file>