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32918400" cy="43891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20" d="100"/>
          <a:sy n="20" d="100"/>
        </p:scale>
        <p:origin x="1690" y="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7183123"/>
            <a:ext cx="27980640" cy="15280640"/>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23053043"/>
            <a:ext cx="24688800" cy="10596877"/>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B71DF5-C786-4D6D-8D5E-618B4C2F6A86}"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A5184-527A-4C25-AA36-95878F723317}" type="slidenum">
              <a:rPr lang="en-US" smtClean="0"/>
              <a:t>‹#›</a:t>
            </a:fld>
            <a:endParaRPr lang="en-US"/>
          </a:p>
        </p:txBody>
      </p:sp>
    </p:spTree>
    <p:extLst>
      <p:ext uri="{BB962C8B-B14F-4D97-AF65-F5344CB8AC3E}">
        <p14:creationId xmlns:p14="http://schemas.microsoft.com/office/powerpoint/2010/main" val="833819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B71DF5-C786-4D6D-8D5E-618B4C2F6A86}"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A5184-527A-4C25-AA36-95878F723317}" type="slidenum">
              <a:rPr lang="en-US" smtClean="0"/>
              <a:t>‹#›</a:t>
            </a:fld>
            <a:endParaRPr lang="en-US"/>
          </a:p>
        </p:txBody>
      </p:sp>
    </p:spTree>
    <p:extLst>
      <p:ext uri="{BB962C8B-B14F-4D97-AF65-F5344CB8AC3E}">
        <p14:creationId xmlns:p14="http://schemas.microsoft.com/office/powerpoint/2010/main" val="4147477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336800"/>
            <a:ext cx="7098030" cy="37195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336800"/>
            <a:ext cx="20882610" cy="3719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B71DF5-C786-4D6D-8D5E-618B4C2F6A86}"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A5184-527A-4C25-AA36-95878F723317}" type="slidenum">
              <a:rPr lang="en-US" smtClean="0"/>
              <a:t>‹#›</a:t>
            </a:fld>
            <a:endParaRPr lang="en-US"/>
          </a:p>
        </p:txBody>
      </p:sp>
    </p:spTree>
    <p:extLst>
      <p:ext uri="{BB962C8B-B14F-4D97-AF65-F5344CB8AC3E}">
        <p14:creationId xmlns:p14="http://schemas.microsoft.com/office/powerpoint/2010/main" val="677165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B71DF5-C786-4D6D-8D5E-618B4C2F6A86}"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A5184-527A-4C25-AA36-95878F723317}" type="slidenum">
              <a:rPr lang="en-US" smtClean="0"/>
              <a:t>‹#›</a:t>
            </a:fld>
            <a:endParaRPr lang="en-US"/>
          </a:p>
        </p:txBody>
      </p:sp>
    </p:spTree>
    <p:extLst>
      <p:ext uri="{BB962C8B-B14F-4D97-AF65-F5344CB8AC3E}">
        <p14:creationId xmlns:p14="http://schemas.microsoft.com/office/powerpoint/2010/main" val="1587023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10942333"/>
            <a:ext cx="28392120" cy="18257517"/>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29372573"/>
            <a:ext cx="28392120" cy="9601197"/>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B71DF5-C786-4D6D-8D5E-618B4C2F6A86}"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A5184-527A-4C25-AA36-95878F723317}" type="slidenum">
              <a:rPr lang="en-US" smtClean="0"/>
              <a:t>‹#›</a:t>
            </a:fld>
            <a:endParaRPr lang="en-US"/>
          </a:p>
        </p:txBody>
      </p:sp>
    </p:spTree>
    <p:extLst>
      <p:ext uri="{BB962C8B-B14F-4D97-AF65-F5344CB8AC3E}">
        <p14:creationId xmlns:p14="http://schemas.microsoft.com/office/powerpoint/2010/main" val="1945156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B71DF5-C786-4D6D-8D5E-618B4C2F6A86}" type="datetimeFigureOut">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A5184-527A-4C25-AA36-95878F723317}" type="slidenum">
              <a:rPr lang="en-US" smtClean="0"/>
              <a:t>‹#›</a:t>
            </a:fld>
            <a:endParaRPr lang="en-US"/>
          </a:p>
        </p:txBody>
      </p:sp>
    </p:spTree>
    <p:extLst>
      <p:ext uri="{BB962C8B-B14F-4D97-AF65-F5344CB8AC3E}">
        <p14:creationId xmlns:p14="http://schemas.microsoft.com/office/powerpoint/2010/main" val="3686032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336810"/>
            <a:ext cx="28392120" cy="84836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10759443"/>
            <a:ext cx="13926024"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p:cNvSpPr>
            <a:spLocks noGrp="1"/>
          </p:cNvSpPr>
          <p:nvPr>
            <p:ph sz="half" idx="2"/>
          </p:nvPr>
        </p:nvSpPr>
        <p:spPr>
          <a:xfrm>
            <a:off x="2267431" y="16032480"/>
            <a:ext cx="13926024"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10759443"/>
            <a:ext cx="13994608"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p:cNvSpPr>
            <a:spLocks noGrp="1"/>
          </p:cNvSpPr>
          <p:nvPr>
            <p:ph sz="quarter" idx="4"/>
          </p:nvPr>
        </p:nvSpPr>
        <p:spPr>
          <a:xfrm>
            <a:off x="16664942" y="16032480"/>
            <a:ext cx="13994608"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B71DF5-C786-4D6D-8D5E-618B4C2F6A86}" type="datetimeFigureOut">
              <a:rPr lang="en-US" smtClean="0"/>
              <a:t>10/26/2022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4A5184-527A-4C25-AA36-95878F723317}" type="slidenum">
              <a:rPr lang="en-US" smtClean="0"/>
              <a:t>‹#›</a:t>
            </a:fld>
            <a:endParaRPr lang="en-US"/>
          </a:p>
        </p:txBody>
      </p:sp>
    </p:spTree>
    <p:extLst>
      <p:ext uri="{BB962C8B-B14F-4D97-AF65-F5344CB8AC3E}">
        <p14:creationId xmlns:p14="http://schemas.microsoft.com/office/powerpoint/2010/main" val="705513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B71DF5-C786-4D6D-8D5E-618B4C2F6A86}" type="datetimeFigureOut">
              <a:rPr lang="en-US" smtClean="0"/>
              <a:t>10/26/2022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4A5184-527A-4C25-AA36-95878F723317}" type="slidenum">
              <a:rPr lang="en-US" smtClean="0"/>
              <a:t>‹#›</a:t>
            </a:fld>
            <a:endParaRPr lang="en-US"/>
          </a:p>
        </p:txBody>
      </p:sp>
    </p:spTree>
    <p:extLst>
      <p:ext uri="{BB962C8B-B14F-4D97-AF65-F5344CB8AC3E}">
        <p14:creationId xmlns:p14="http://schemas.microsoft.com/office/powerpoint/2010/main" val="147451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B71DF5-C786-4D6D-8D5E-618B4C2F6A86}" type="datetimeFigureOut">
              <a:rPr lang="en-US" smtClean="0"/>
              <a:t>10/26/2022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4A5184-527A-4C25-AA36-95878F723317}" type="slidenum">
              <a:rPr lang="en-US" smtClean="0"/>
              <a:t>‹#›</a:t>
            </a:fld>
            <a:endParaRPr lang="en-US"/>
          </a:p>
        </p:txBody>
      </p:sp>
    </p:spTree>
    <p:extLst>
      <p:ext uri="{BB962C8B-B14F-4D97-AF65-F5344CB8AC3E}">
        <p14:creationId xmlns:p14="http://schemas.microsoft.com/office/powerpoint/2010/main" val="1716395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6319530"/>
            <a:ext cx="16664940" cy="311912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31B71DF5-C786-4D6D-8D5E-618B4C2F6A86}" type="datetimeFigureOut">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A5184-527A-4C25-AA36-95878F723317}" type="slidenum">
              <a:rPr lang="en-US" smtClean="0"/>
              <a:t>‹#›</a:t>
            </a:fld>
            <a:endParaRPr lang="en-US"/>
          </a:p>
        </p:txBody>
      </p:sp>
    </p:spTree>
    <p:extLst>
      <p:ext uri="{BB962C8B-B14F-4D97-AF65-F5344CB8AC3E}">
        <p14:creationId xmlns:p14="http://schemas.microsoft.com/office/powerpoint/2010/main" val="1681728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6319530"/>
            <a:ext cx="16664940" cy="31191200"/>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31B71DF5-C786-4D6D-8D5E-618B4C2F6A86}" type="datetimeFigureOut">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A5184-527A-4C25-AA36-95878F723317}" type="slidenum">
              <a:rPr lang="en-US" smtClean="0"/>
              <a:t>‹#›</a:t>
            </a:fld>
            <a:endParaRPr lang="en-US"/>
          </a:p>
        </p:txBody>
      </p:sp>
    </p:spTree>
    <p:extLst>
      <p:ext uri="{BB962C8B-B14F-4D97-AF65-F5344CB8AC3E}">
        <p14:creationId xmlns:p14="http://schemas.microsoft.com/office/powerpoint/2010/main" val="466164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336810"/>
            <a:ext cx="28392120" cy="84836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1684000"/>
            <a:ext cx="28392120" cy="27848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40680650"/>
            <a:ext cx="7406640" cy="2336800"/>
          </a:xfrm>
          <a:prstGeom prst="rect">
            <a:avLst/>
          </a:prstGeom>
        </p:spPr>
        <p:txBody>
          <a:bodyPr vert="horz" lIns="91440" tIns="45720" rIns="91440" bIns="45720" rtlCol="0" anchor="ctr"/>
          <a:lstStyle>
            <a:lvl1pPr algn="l">
              <a:defRPr sz="4320">
                <a:solidFill>
                  <a:schemeClr val="tx1">
                    <a:tint val="75000"/>
                  </a:schemeClr>
                </a:solidFill>
              </a:defRPr>
            </a:lvl1pPr>
          </a:lstStyle>
          <a:p>
            <a:fld id="{31B71DF5-C786-4D6D-8D5E-618B4C2F6A86}" type="datetimeFigureOut">
              <a:rPr lang="en-US" smtClean="0"/>
              <a:t>10/26/2022</a:t>
            </a:fld>
            <a:endParaRPr lang="en-US"/>
          </a:p>
        </p:txBody>
      </p:sp>
      <p:sp>
        <p:nvSpPr>
          <p:cNvPr id="5" name="Footer Placeholder 4"/>
          <p:cNvSpPr>
            <a:spLocks noGrp="1"/>
          </p:cNvSpPr>
          <p:nvPr>
            <p:ph type="ftr" sz="quarter" idx="3"/>
          </p:nvPr>
        </p:nvSpPr>
        <p:spPr>
          <a:xfrm>
            <a:off x="10904220" y="40680650"/>
            <a:ext cx="11109960" cy="23368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40680650"/>
            <a:ext cx="7406640" cy="2336800"/>
          </a:xfrm>
          <a:prstGeom prst="rect">
            <a:avLst/>
          </a:prstGeom>
        </p:spPr>
        <p:txBody>
          <a:bodyPr vert="horz" lIns="91440" tIns="45720" rIns="91440" bIns="45720" rtlCol="0" anchor="ctr"/>
          <a:lstStyle>
            <a:lvl1pPr algn="r">
              <a:defRPr sz="4320">
                <a:solidFill>
                  <a:schemeClr val="tx1">
                    <a:tint val="75000"/>
                  </a:schemeClr>
                </a:solidFill>
              </a:defRPr>
            </a:lvl1pPr>
          </a:lstStyle>
          <a:p>
            <a:fld id="{A84A5184-527A-4C25-AA36-95878F723317}" type="slidenum">
              <a:rPr lang="en-US" smtClean="0"/>
              <a:t>‹#›</a:t>
            </a:fld>
            <a:endParaRPr lang="en-US"/>
          </a:p>
        </p:txBody>
      </p:sp>
    </p:spTree>
    <p:extLst>
      <p:ext uri="{BB962C8B-B14F-4D97-AF65-F5344CB8AC3E}">
        <p14:creationId xmlns:p14="http://schemas.microsoft.com/office/powerpoint/2010/main" val="21326017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18" Type="http://schemas.openxmlformats.org/officeDocument/2006/relationships/image" Target="../media/image16.jp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hyperlink" Target="https://txcorp.com/vsim/" TargetMode="External"/><Relationship Id="rId17" Type="http://schemas.openxmlformats.org/officeDocument/2006/relationships/image" Target="../media/image15.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A picture containing text&#10;&#10;Description automatically generated">
            <a:extLst>
              <a:ext uri="{FF2B5EF4-FFF2-40B4-BE49-F238E27FC236}">
                <a16:creationId xmlns:a16="http://schemas.microsoft.com/office/drawing/2014/main" id="{EF08EB20-52C5-E0DA-57E6-386B7E03EC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97364" y="10004982"/>
            <a:ext cx="6860787" cy="11705689"/>
          </a:xfrm>
          <a:prstGeom prst="rect">
            <a:avLst/>
          </a:prstGeom>
        </p:spPr>
      </p:pic>
      <p:sp>
        <p:nvSpPr>
          <p:cNvPr id="161" name="Content Placeholder 8">
            <a:extLst>
              <a:ext uri="{FF2B5EF4-FFF2-40B4-BE49-F238E27FC236}">
                <a16:creationId xmlns:a16="http://schemas.microsoft.com/office/drawing/2014/main" id="{FBC9EA51-FB92-CB86-CACC-3653446B5786}"/>
              </a:ext>
            </a:extLst>
          </p:cNvPr>
          <p:cNvSpPr txBox="1">
            <a:spLocks/>
          </p:cNvSpPr>
          <p:nvPr/>
        </p:nvSpPr>
        <p:spPr bwMode="auto">
          <a:xfrm>
            <a:off x="16747903" y="17920863"/>
            <a:ext cx="9221176" cy="6099872"/>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1800">
                <a:solidFill>
                  <a:schemeClr val="tx1"/>
                </a:solidFill>
                <a:latin typeface="+mn-lt"/>
                <a:cs typeface="+mn-cs"/>
              </a:defRPr>
            </a:lvl4pPr>
            <a:lvl5pPr marL="2057400" indent="-228600" algn="l" rtl="0" eaLnBrk="1" fontAlgn="base" hangingPunct="1">
              <a:spcBef>
                <a:spcPct val="20000"/>
              </a:spcBef>
              <a:spcAft>
                <a:spcPct val="0"/>
              </a:spcAft>
              <a:buChar char="»"/>
              <a:defRPr sz="1800">
                <a:solidFill>
                  <a:schemeClr val="tx1"/>
                </a:solidFill>
                <a:latin typeface="+mn-lt"/>
                <a:cs typeface="+mn-cs"/>
              </a:defRPr>
            </a:lvl5pPr>
            <a:lvl6pPr marL="2514600" indent="-228600" algn="l" rtl="0" eaLnBrk="1" fontAlgn="base" hangingPunct="1">
              <a:spcBef>
                <a:spcPct val="20000"/>
              </a:spcBef>
              <a:spcAft>
                <a:spcPct val="0"/>
              </a:spcAft>
              <a:buChar char="»"/>
              <a:defRPr sz="1800">
                <a:solidFill>
                  <a:schemeClr val="tx1"/>
                </a:solidFill>
                <a:latin typeface="+mn-lt"/>
                <a:cs typeface="+mn-cs"/>
              </a:defRPr>
            </a:lvl6pPr>
            <a:lvl7pPr marL="2971800" indent="-228600" algn="l" rtl="0" eaLnBrk="1" fontAlgn="base" hangingPunct="1">
              <a:spcBef>
                <a:spcPct val="20000"/>
              </a:spcBef>
              <a:spcAft>
                <a:spcPct val="0"/>
              </a:spcAft>
              <a:buChar char="»"/>
              <a:defRPr sz="1800">
                <a:solidFill>
                  <a:schemeClr val="tx1"/>
                </a:solidFill>
                <a:latin typeface="+mn-lt"/>
                <a:cs typeface="+mn-cs"/>
              </a:defRPr>
            </a:lvl7pPr>
            <a:lvl8pPr marL="3429000" indent="-228600" algn="l" rtl="0" eaLnBrk="1" fontAlgn="base" hangingPunct="1">
              <a:spcBef>
                <a:spcPct val="20000"/>
              </a:spcBef>
              <a:spcAft>
                <a:spcPct val="0"/>
              </a:spcAft>
              <a:buChar char="»"/>
              <a:defRPr sz="1800">
                <a:solidFill>
                  <a:schemeClr val="tx1"/>
                </a:solidFill>
                <a:latin typeface="+mn-lt"/>
                <a:cs typeface="+mn-cs"/>
              </a:defRPr>
            </a:lvl8pPr>
            <a:lvl9pPr marL="3886200" indent="-228600" algn="l" rtl="0" eaLnBrk="1" fontAlgn="base" hangingPunct="1">
              <a:spcBef>
                <a:spcPct val="20000"/>
              </a:spcBef>
              <a:spcAft>
                <a:spcPct val="0"/>
              </a:spcAft>
              <a:buChar char="»"/>
              <a:defRPr sz="1800">
                <a:solidFill>
                  <a:schemeClr val="tx1"/>
                </a:solidFill>
                <a:latin typeface="+mn-lt"/>
                <a:cs typeface="+mn-cs"/>
              </a:defRPr>
            </a:lvl9pPr>
          </a:lstStyle>
          <a:p>
            <a:pPr marL="457189" indent="-457189" algn="just" defTabSz="1219170">
              <a:defRPr/>
            </a:pPr>
            <a:r>
              <a:rPr lang="en-US" sz="3600" kern="0" dirty="0">
                <a:solidFill>
                  <a:srgbClr val="000000"/>
                </a:solidFill>
                <a:latin typeface="Arial" panose="020B0604020202020204" pitchFamily="34" charset="0"/>
                <a:cs typeface="Arial" panose="020B0604020202020204" pitchFamily="34" charset="0"/>
              </a:rPr>
              <a:t>Benchmarking simulation to experimental data (Summer 2022).</a:t>
            </a:r>
          </a:p>
        </p:txBody>
      </p:sp>
      <p:grpSp>
        <p:nvGrpSpPr>
          <p:cNvPr id="28" name="Group 27">
            <a:extLst>
              <a:ext uri="{FF2B5EF4-FFF2-40B4-BE49-F238E27FC236}">
                <a16:creationId xmlns:a16="http://schemas.microsoft.com/office/drawing/2014/main" id="{1C5FE8AC-0850-2332-A54C-7D1A1EC072E6}"/>
              </a:ext>
            </a:extLst>
          </p:cNvPr>
          <p:cNvGrpSpPr/>
          <p:nvPr/>
        </p:nvGrpSpPr>
        <p:grpSpPr>
          <a:xfrm>
            <a:off x="554013" y="12326003"/>
            <a:ext cx="15547592" cy="21155732"/>
            <a:chOff x="554013" y="12111713"/>
            <a:chExt cx="15547592" cy="21155732"/>
          </a:xfrm>
        </p:grpSpPr>
        <p:grpSp>
          <p:nvGrpSpPr>
            <p:cNvPr id="23" name="Group 22">
              <a:extLst>
                <a:ext uri="{FF2B5EF4-FFF2-40B4-BE49-F238E27FC236}">
                  <a16:creationId xmlns:a16="http://schemas.microsoft.com/office/drawing/2014/main" id="{DB9BE477-7E92-68B0-C564-D2000DDB400E}"/>
                </a:ext>
              </a:extLst>
            </p:cNvPr>
            <p:cNvGrpSpPr/>
            <p:nvPr/>
          </p:nvGrpSpPr>
          <p:grpSpPr>
            <a:xfrm>
              <a:off x="554013" y="12111713"/>
              <a:ext cx="15547592" cy="21155732"/>
              <a:chOff x="484733" y="13133148"/>
              <a:chExt cx="15616872" cy="21155732"/>
            </a:xfrm>
          </p:grpSpPr>
          <p:grpSp>
            <p:nvGrpSpPr>
              <p:cNvPr id="126" name="Group 125">
                <a:extLst>
                  <a:ext uri="{FF2B5EF4-FFF2-40B4-BE49-F238E27FC236}">
                    <a16:creationId xmlns:a16="http://schemas.microsoft.com/office/drawing/2014/main" id="{C51F9E20-80B8-130E-4495-916065842068}"/>
                  </a:ext>
                </a:extLst>
              </p:cNvPr>
              <p:cNvGrpSpPr/>
              <p:nvPr/>
            </p:nvGrpSpPr>
            <p:grpSpPr>
              <a:xfrm>
                <a:off x="605502" y="16382197"/>
                <a:ext cx="8828264" cy="9056377"/>
                <a:chOff x="-2" y="-3383806"/>
                <a:chExt cx="13649500" cy="12855351"/>
              </a:xfrm>
            </p:grpSpPr>
            <p:grpSp>
              <p:nvGrpSpPr>
                <p:cNvPr id="127" name="Group 126">
                  <a:extLst>
                    <a:ext uri="{FF2B5EF4-FFF2-40B4-BE49-F238E27FC236}">
                      <a16:creationId xmlns:a16="http://schemas.microsoft.com/office/drawing/2014/main" id="{3F646FF2-241D-A1F5-6477-BF0B85B10C4F}"/>
                    </a:ext>
                  </a:extLst>
                </p:cNvPr>
                <p:cNvGrpSpPr/>
                <p:nvPr/>
              </p:nvGrpSpPr>
              <p:grpSpPr>
                <a:xfrm>
                  <a:off x="-2" y="-1960171"/>
                  <a:ext cx="12192002" cy="9826408"/>
                  <a:chOff x="-2" y="-1960171"/>
                  <a:chExt cx="12192002" cy="9826408"/>
                </a:xfrm>
              </p:grpSpPr>
              <p:grpSp>
                <p:nvGrpSpPr>
                  <p:cNvPr id="130" name="Group 129">
                    <a:extLst>
                      <a:ext uri="{FF2B5EF4-FFF2-40B4-BE49-F238E27FC236}">
                        <a16:creationId xmlns:a16="http://schemas.microsoft.com/office/drawing/2014/main" id="{97146F0D-A097-8B70-2D6E-20EDEF23DED7}"/>
                      </a:ext>
                    </a:extLst>
                  </p:cNvPr>
                  <p:cNvGrpSpPr/>
                  <p:nvPr/>
                </p:nvGrpSpPr>
                <p:grpSpPr>
                  <a:xfrm>
                    <a:off x="-2" y="-1960171"/>
                    <a:ext cx="11895643" cy="9826408"/>
                    <a:chOff x="74643" y="-2193436"/>
                    <a:chExt cx="11895643" cy="9826408"/>
                  </a:xfrm>
                </p:grpSpPr>
                <p:pic>
                  <p:nvPicPr>
                    <p:cNvPr id="134" name="Picture 133">
                      <a:extLst>
                        <a:ext uri="{FF2B5EF4-FFF2-40B4-BE49-F238E27FC236}">
                          <a16:creationId xmlns:a16="http://schemas.microsoft.com/office/drawing/2014/main" id="{C00C3883-57CF-41C2-1765-078A94CD5F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572878">
                      <a:off x="1273769" y="-965135"/>
                      <a:ext cx="9826408" cy="7369806"/>
                    </a:xfrm>
                    <a:prstGeom prst="rect">
                      <a:avLst/>
                    </a:prstGeom>
                  </p:spPr>
                </p:pic>
                <p:sp>
                  <p:nvSpPr>
                    <p:cNvPr id="136" name="TextBox 135">
                      <a:extLst>
                        <a:ext uri="{FF2B5EF4-FFF2-40B4-BE49-F238E27FC236}">
                          <a16:creationId xmlns:a16="http://schemas.microsoft.com/office/drawing/2014/main" id="{F0F7A5C6-F2A3-9B30-DAF9-A5B536D2DE80}"/>
                        </a:ext>
                      </a:extLst>
                    </p:cNvPr>
                    <p:cNvSpPr txBox="1"/>
                    <p:nvPr/>
                  </p:nvSpPr>
                  <p:spPr>
                    <a:xfrm>
                      <a:off x="9053805" y="3951988"/>
                      <a:ext cx="1931608" cy="524260"/>
                    </a:xfrm>
                    <a:prstGeom prst="rect">
                      <a:avLst/>
                    </a:prstGeom>
                    <a:solidFill>
                      <a:schemeClr val="accent4"/>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a:ea typeface="+mn-ea"/>
                          <a:cs typeface="Arial"/>
                        </a:rPr>
                        <a:t>RF Gun</a:t>
                      </a:r>
                    </a:p>
                  </p:txBody>
                </p:sp>
                <p:sp>
                  <p:nvSpPr>
                    <p:cNvPr id="137" name="TextBox 136">
                      <a:extLst>
                        <a:ext uri="{FF2B5EF4-FFF2-40B4-BE49-F238E27FC236}">
                          <a16:creationId xmlns:a16="http://schemas.microsoft.com/office/drawing/2014/main" id="{D04A5FA1-2F9A-D54B-39CF-3392B5B99432}"/>
                        </a:ext>
                      </a:extLst>
                    </p:cNvPr>
                    <p:cNvSpPr txBox="1"/>
                    <p:nvPr/>
                  </p:nvSpPr>
                  <p:spPr>
                    <a:xfrm>
                      <a:off x="74643" y="1420357"/>
                      <a:ext cx="2681448" cy="917454"/>
                    </a:xfrm>
                    <a:prstGeom prst="rect">
                      <a:avLst/>
                    </a:prstGeom>
                    <a:solidFill>
                      <a:srgbClr val="FFC000"/>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a:ea typeface="+mn-ea"/>
                          <a:cs typeface="Arial"/>
                        </a:rPr>
                        <a:t>Detector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Arial"/>
                          <a:cs typeface="Arial"/>
                        </a:rPr>
                        <a:t>(downstream)</a:t>
                      </a:r>
                      <a:endParaRPr kumimoji="0" lang="en-US" b="1" i="0" u="none" strike="noStrike" kern="1200" cap="none" spc="0" normalizeH="0" baseline="0" noProof="0" dirty="0">
                        <a:ln>
                          <a:noFill/>
                        </a:ln>
                        <a:solidFill>
                          <a:srgbClr val="000000"/>
                        </a:solidFill>
                        <a:effectLst/>
                        <a:uLnTx/>
                        <a:uFillTx/>
                        <a:latin typeface="Arial"/>
                        <a:ea typeface="+mn-ea"/>
                        <a:cs typeface="Arial"/>
                      </a:endParaRPr>
                    </a:p>
                  </p:txBody>
                </p:sp>
                <p:sp>
                  <p:nvSpPr>
                    <p:cNvPr id="138" name="TextBox 137">
                      <a:extLst>
                        <a:ext uri="{FF2B5EF4-FFF2-40B4-BE49-F238E27FC236}">
                          <a16:creationId xmlns:a16="http://schemas.microsoft.com/office/drawing/2014/main" id="{B6360F16-482F-4F86-7FF3-1C9531FF43CD}"/>
                        </a:ext>
                      </a:extLst>
                    </p:cNvPr>
                    <p:cNvSpPr txBox="1"/>
                    <p:nvPr/>
                  </p:nvSpPr>
                  <p:spPr>
                    <a:xfrm>
                      <a:off x="3949958" y="5113299"/>
                      <a:ext cx="1947621" cy="524260"/>
                    </a:xfrm>
                    <a:prstGeom prst="rect">
                      <a:avLst/>
                    </a:prstGeom>
                    <a:solidFill>
                      <a:srgbClr val="FFC000"/>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a:ea typeface="+mn-ea"/>
                          <a:cs typeface="Arial"/>
                        </a:rPr>
                        <a:t>Solenoid</a:t>
                      </a:r>
                    </a:p>
                  </p:txBody>
                </p:sp>
                <p:cxnSp>
                  <p:nvCxnSpPr>
                    <p:cNvPr id="139" name="Straight Arrow Connector 138">
                      <a:extLst>
                        <a:ext uri="{FF2B5EF4-FFF2-40B4-BE49-F238E27FC236}">
                          <a16:creationId xmlns:a16="http://schemas.microsoft.com/office/drawing/2014/main" id="{E6122B25-6C5B-0119-D6FA-65763C55CFBA}"/>
                        </a:ext>
                      </a:extLst>
                    </p:cNvPr>
                    <p:cNvCxnSpPr>
                      <a:cxnSpLocks/>
                    </p:cNvCxnSpPr>
                    <p:nvPr/>
                  </p:nvCxnSpPr>
                  <p:spPr>
                    <a:xfrm flipH="1">
                      <a:off x="7669764" y="4214119"/>
                      <a:ext cx="1384043" cy="301791"/>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9317A4DC-DD65-2CA8-87DA-9547695468EF}"/>
                        </a:ext>
                      </a:extLst>
                    </p:cNvPr>
                    <p:cNvCxnSpPr>
                      <a:cxnSpLocks/>
                    </p:cNvCxnSpPr>
                    <p:nvPr/>
                  </p:nvCxnSpPr>
                  <p:spPr>
                    <a:xfrm flipV="1">
                      <a:off x="4704184" y="3349586"/>
                      <a:ext cx="820647" cy="1772615"/>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61E124DE-1A80-EE34-0D69-F52F2128BCD1}"/>
                        </a:ext>
                      </a:extLst>
                    </p:cNvPr>
                    <p:cNvCxnSpPr>
                      <a:cxnSpLocks/>
                      <a:stCxn id="137" idx="0"/>
                    </p:cNvCxnSpPr>
                    <p:nvPr/>
                  </p:nvCxnSpPr>
                  <p:spPr>
                    <a:xfrm flipH="1" flipV="1">
                      <a:off x="973326" y="363791"/>
                      <a:ext cx="442044" cy="1056568"/>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C27E9359-C3DF-2788-CD79-1E839B953C64}"/>
                        </a:ext>
                      </a:extLst>
                    </p:cNvPr>
                    <p:cNvCxnSpPr>
                      <a:cxnSpLocks/>
                      <a:stCxn id="144" idx="0"/>
                    </p:cNvCxnSpPr>
                    <p:nvPr/>
                  </p:nvCxnSpPr>
                  <p:spPr>
                    <a:xfrm flipV="1">
                      <a:off x="2014582" y="3785548"/>
                      <a:ext cx="1603249" cy="877923"/>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C5EDA67D-7064-0680-2633-50108FF9BC98}"/>
                        </a:ext>
                      </a:extLst>
                    </p:cNvPr>
                    <p:cNvSpPr txBox="1"/>
                    <p:nvPr/>
                  </p:nvSpPr>
                  <p:spPr>
                    <a:xfrm>
                      <a:off x="973326" y="4663470"/>
                      <a:ext cx="2082514" cy="917454"/>
                    </a:xfrm>
                    <a:prstGeom prst="rect">
                      <a:avLst/>
                    </a:prstGeom>
                    <a:solidFill>
                      <a:schemeClr val="accent4"/>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a:ea typeface="+mn-ea"/>
                          <a:cs typeface="Arial"/>
                        </a:rPr>
                        <a:t>Laser (covered)</a:t>
                      </a:r>
                    </a:p>
                  </p:txBody>
                </p:sp>
                <p:sp>
                  <p:nvSpPr>
                    <p:cNvPr id="145" name="TextBox 144">
                      <a:extLst>
                        <a:ext uri="{FF2B5EF4-FFF2-40B4-BE49-F238E27FC236}">
                          <a16:creationId xmlns:a16="http://schemas.microsoft.com/office/drawing/2014/main" id="{BD6779F8-9E11-907F-8151-E9CEF5987D5E}"/>
                        </a:ext>
                      </a:extLst>
                    </p:cNvPr>
                    <p:cNvSpPr txBox="1"/>
                    <p:nvPr/>
                  </p:nvSpPr>
                  <p:spPr>
                    <a:xfrm>
                      <a:off x="5791198" y="-1055867"/>
                      <a:ext cx="2388637" cy="1310649"/>
                    </a:xfrm>
                    <a:prstGeom prst="rect">
                      <a:avLst/>
                    </a:prstGeom>
                    <a:solidFill>
                      <a:srgbClr val="FFC000"/>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a:ea typeface="+mn-ea"/>
                          <a:cs typeface="Arial"/>
                        </a:rPr>
                        <a:t>Sample holder &amp; collimator</a:t>
                      </a:r>
                    </a:p>
                  </p:txBody>
                </p:sp>
                <p:cxnSp>
                  <p:nvCxnSpPr>
                    <p:cNvPr id="146" name="Straight Arrow Connector 145">
                      <a:extLst>
                        <a:ext uri="{FF2B5EF4-FFF2-40B4-BE49-F238E27FC236}">
                          <a16:creationId xmlns:a16="http://schemas.microsoft.com/office/drawing/2014/main" id="{43B9C483-5AF7-1F54-9EFB-70A281BBEA7D}"/>
                        </a:ext>
                      </a:extLst>
                    </p:cNvPr>
                    <p:cNvCxnSpPr>
                      <a:cxnSpLocks/>
                    </p:cNvCxnSpPr>
                    <p:nvPr/>
                  </p:nvCxnSpPr>
                  <p:spPr>
                    <a:xfrm flipH="1">
                      <a:off x="4116356" y="-400544"/>
                      <a:ext cx="1668624" cy="2135934"/>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BCF4BEBF-92B2-9971-E26B-C1B1E25EB554}"/>
                        </a:ext>
                      </a:extLst>
                    </p:cNvPr>
                    <p:cNvSpPr txBox="1"/>
                    <p:nvPr/>
                  </p:nvSpPr>
                  <p:spPr>
                    <a:xfrm>
                      <a:off x="9504785" y="1980467"/>
                      <a:ext cx="2465501" cy="1310649"/>
                    </a:xfrm>
                    <a:prstGeom prst="rect">
                      <a:avLst/>
                    </a:prstGeom>
                    <a:solidFill>
                      <a:schemeClr val="accent4"/>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a:ea typeface="+mn-ea"/>
                          <a:cs typeface="Arial"/>
                        </a:rPr>
                        <a:t>Waveguide (from Klystron)</a:t>
                      </a:r>
                    </a:p>
                  </p:txBody>
                </p:sp>
                <p:cxnSp>
                  <p:nvCxnSpPr>
                    <p:cNvPr id="148" name="Straight Arrow Connector 147">
                      <a:extLst>
                        <a:ext uri="{FF2B5EF4-FFF2-40B4-BE49-F238E27FC236}">
                          <a16:creationId xmlns:a16="http://schemas.microsoft.com/office/drawing/2014/main" id="{6E519964-C303-ED67-51B2-B135D39E154D}"/>
                        </a:ext>
                      </a:extLst>
                    </p:cNvPr>
                    <p:cNvCxnSpPr>
                      <a:cxnSpLocks/>
                    </p:cNvCxnSpPr>
                    <p:nvPr/>
                  </p:nvCxnSpPr>
                  <p:spPr>
                    <a:xfrm flipH="1" flipV="1">
                      <a:off x="8792577" y="1465434"/>
                      <a:ext cx="769776" cy="756707"/>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pic>
                <p:nvPicPr>
                  <p:cNvPr id="131" name="Picture 130" descr="A picture containing text, indoor&#10;&#10;Description automatically generated">
                    <a:extLst>
                      <a:ext uri="{FF2B5EF4-FFF2-40B4-BE49-F238E27FC236}">
                        <a16:creationId xmlns:a16="http://schemas.microsoft.com/office/drawing/2014/main" id="{2F20D2B8-4D12-A5E2-3342-D39C37989A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088663" y="-420622"/>
                    <a:ext cx="2403814" cy="1802860"/>
                  </a:xfrm>
                  <a:prstGeom prst="rect">
                    <a:avLst/>
                  </a:prstGeom>
                </p:spPr>
              </p:pic>
              <p:cxnSp>
                <p:nvCxnSpPr>
                  <p:cNvPr id="132" name="Straight Connector 131">
                    <a:extLst>
                      <a:ext uri="{FF2B5EF4-FFF2-40B4-BE49-F238E27FC236}">
                        <a16:creationId xmlns:a16="http://schemas.microsoft.com/office/drawing/2014/main" id="{DADD60EE-53A0-0D38-0CE1-78AB6653DC16}"/>
                      </a:ext>
                    </a:extLst>
                  </p:cNvPr>
                  <p:cNvCxnSpPr>
                    <a:cxnSpLocks/>
                    <a:endCxn id="131" idx="2"/>
                  </p:cNvCxnSpPr>
                  <p:nvPr/>
                </p:nvCxnSpPr>
                <p:spPr>
                  <a:xfrm flipV="1">
                    <a:off x="9056451" y="480807"/>
                    <a:ext cx="1332689" cy="18467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28" name="Rectangle 127">
                  <a:extLst>
                    <a:ext uri="{FF2B5EF4-FFF2-40B4-BE49-F238E27FC236}">
                      <a16:creationId xmlns:a16="http://schemas.microsoft.com/office/drawing/2014/main" id="{9EBA8D7F-D229-C0B1-9348-F6260A2A18AB}"/>
                    </a:ext>
                  </a:extLst>
                </p:cNvPr>
                <p:cNvSpPr/>
                <p:nvPr/>
              </p:nvSpPr>
              <p:spPr>
                <a:xfrm>
                  <a:off x="2061557" y="-3383806"/>
                  <a:ext cx="6917603" cy="25562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70542532-19D5-4A20-712F-C6F5586593F0}"/>
                    </a:ext>
                  </a:extLst>
                </p:cNvPr>
                <p:cNvSpPr/>
                <p:nvPr/>
              </p:nvSpPr>
              <p:spPr>
                <a:xfrm>
                  <a:off x="215985" y="6052347"/>
                  <a:ext cx="13433513" cy="3419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65350E64-9578-467C-9462-1971FD6CD91B}"/>
                  </a:ext>
                </a:extLst>
              </p:cNvPr>
              <p:cNvGrpSpPr/>
              <p:nvPr/>
            </p:nvGrpSpPr>
            <p:grpSpPr>
              <a:xfrm>
                <a:off x="484733" y="13133148"/>
                <a:ext cx="15616872" cy="21155731"/>
                <a:chOff x="17402570" y="6994523"/>
                <a:chExt cx="14292250" cy="21066625"/>
              </a:xfrm>
            </p:grpSpPr>
            <p:sp>
              <p:nvSpPr>
                <p:cNvPr id="78" name="TextBox 77">
                  <a:extLst>
                    <a:ext uri="{FF2B5EF4-FFF2-40B4-BE49-F238E27FC236}">
                      <a16:creationId xmlns:a16="http://schemas.microsoft.com/office/drawing/2014/main" id="{DEFA3DA4-2323-447D-A3A6-E448971DC846}"/>
                    </a:ext>
                  </a:extLst>
                </p:cNvPr>
                <p:cNvSpPr txBox="1"/>
                <p:nvPr/>
              </p:nvSpPr>
              <p:spPr>
                <a:xfrm>
                  <a:off x="17725270" y="7109563"/>
                  <a:ext cx="13781022" cy="1897116"/>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The MeV Ultrafast Electron Diffraction </a:t>
                  </a:r>
                </a:p>
                <a:p>
                  <a:pPr algn="ctr"/>
                  <a:r>
                    <a:rPr lang="en-US" sz="5400" b="1" dirty="0">
                      <a:latin typeface="Arial" panose="020B0604020202020204" pitchFamily="34" charset="0"/>
                      <a:cs typeface="Arial" panose="020B0604020202020204" pitchFamily="34" charset="0"/>
                    </a:rPr>
                    <a:t>beam-line at BNL</a:t>
                  </a:r>
                </a:p>
              </p:txBody>
            </p:sp>
            <p:sp>
              <p:nvSpPr>
                <p:cNvPr id="82" name="Rectangle: Rounded Corners 81">
                  <a:extLst>
                    <a:ext uri="{FF2B5EF4-FFF2-40B4-BE49-F238E27FC236}">
                      <a16:creationId xmlns:a16="http://schemas.microsoft.com/office/drawing/2014/main" id="{3B12ACC4-C8DA-4D2C-AE20-CFBE941F2431}"/>
                    </a:ext>
                  </a:extLst>
                </p:cNvPr>
                <p:cNvSpPr/>
                <p:nvPr/>
              </p:nvSpPr>
              <p:spPr>
                <a:xfrm>
                  <a:off x="17402570" y="6994523"/>
                  <a:ext cx="14292250" cy="21066625"/>
                </a:xfrm>
                <a:prstGeom prst="roundRect">
                  <a:avLst>
                    <a:gd name="adj" fmla="val 4562"/>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Arial" panose="020B0604020202020204" pitchFamily="34" charset="0"/>
                    <a:cs typeface="Arial" panose="020B0604020202020204" pitchFamily="34" charset="0"/>
                  </a:endParaRPr>
                </a:p>
              </p:txBody>
            </p:sp>
          </p:grpSp>
          <p:sp>
            <p:nvSpPr>
              <p:cNvPr id="80" name="Content Placeholder 8">
                <a:extLst>
                  <a:ext uri="{FF2B5EF4-FFF2-40B4-BE49-F238E27FC236}">
                    <a16:creationId xmlns:a16="http://schemas.microsoft.com/office/drawing/2014/main" id="{5E63C181-9846-229A-773B-C2F0C3B52C55}"/>
                  </a:ext>
                </a:extLst>
              </p:cNvPr>
              <p:cNvSpPr txBox="1">
                <a:spLocks/>
              </p:cNvSpPr>
              <p:nvPr/>
            </p:nvSpPr>
            <p:spPr bwMode="auto">
              <a:xfrm>
                <a:off x="792334" y="31735722"/>
                <a:ext cx="15032417" cy="25531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1800">
                    <a:solidFill>
                      <a:schemeClr val="tx1"/>
                    </a:solidFill>
                    <a:latin typeface="+mn-lt"/>
                    <a:cs typeface="+mn-cs"/>
                  </a:defRPr>
                </a:lvl4pPr>
                <a:lvl5pPr marL="2057400" indent="-228600" algn="l" rtl="0" eaLnBrk="1" fontAlgn="base" hangingPunct="1">
                  <a:spcBef>
                    <a:spcPct val="20000"/>
                  </a:spcBef>
                  <a:spcAft>
                    <a:spcPct val="0"/>
                  </a:spcAft>
                  <a:buChar char="»"/>
                  <a:defRPr sz="1800">
                    <a:solidFill>
                      <a:schemeClr val="tx1"/>
                    </a:solidFill>
                    <a:latin typeface="+mn-lt"/>
                    <a:cs typeface="+mn-cs"/>
                  </a:defRPr>
                </a:lvl5pPr>
                <a:lvl6pPr marL="2514600" indent="-228600" algn="l" rtl="0" eaLnBrk="1" fontAlgn="base" hangingPunct="1">
                  <a:spcBef>
                    <a:spcPct val="20000"/>
                  </a:spcBef>
                  <a:spcAft>
                    <a:spcPct val="0"/>
                  </a:spcAft>
                  <a:buChar char="»"/>
                  <a:defRPr sz="1800">
                    <a:solidFill>
                      <a:schemeClr val="tx1"/>
                    </a:solidFill>
                    <a:latin typeface="+mn-lt"/>
                    <a:cs typeface="+mn-cs"/>
                  </a:defRPr>
                </a:lvl6pPr>
                <a:lvl7pPr marL="2971800" indent="-228600" algn="l" rtl="0" eaLnBrk="1" fontAlgn="base" hangingPunct="1">
                  <a:spcBef>
                    <a:spcPct val="20000"/>
                  </a:spcBef>
                  <a:spcAft>
                    <a:spcPct val="0"/>
                  </a:spcAft>
                  <a:buChar char="»"/>
                  <a:defRPr sz="1800">
                    <a:solidFill>
                      <a:schemeClr val="tx1"/>
                    </a:solidFill>
                    <a:latin typeface="+mn-lt"/>
                    <a:cs typeface="+mn-cs"/>
                  </a:defRPr>
                </a:lvl7pPr>
                <a:lvl8pPr marL="3429000" indent="-228600" algn="l" rtl="0" eaLnBrk="1" fontAlgn="base" hangingPunct="1">
                  <a:spcBef>
                    <a:spcPct val="20000"/>
                  </a:spcBef>
                  <a:spcAft>
                    <a:spcPct val="0"/>
                  </a:spcAft>
                  <a:buChar char="»"/>
                  <a:defRPr sz="1800">
                    <a:solidFill>
                      <a:schemeClr val="tx1"/>
                    </a:solidFill>
                    <a:latin typeface="+mn-lt"/>
                    <a:cs typeface="+mn-cs"/>
                  </a:defRPr>
                </a:lvl8pPr>
                <a:lvl9pPr marL="3886200" indent="-228600" algn="l" rtl="0" eaLnBrk="1" fontAlgn="base" hangingPunct="1">
                  <a:spcBef>
                    <a:spcPct val="20000"/>
                  </a:spcBef>
                  <a:spcAft>
                    <a:spcPct val="0"/>
                  </a:spcAft>
                  <a:buChar char="»"/>
                  <a:defRPr sz="1800">
                    <a:solidFill>
                      <a:schemeClr val="tx1"/>
                    </a:solidFill>
                    <a:latin typeface="+mn-lt"/>
                    <a:cs typeface="+mn-cs"/>
                  </a:defRPr>
                </a:lvl9pPr>
              </a:lstStyle>
              <a:p>
                <a:pPr algn="just" defTabSz="914400"/>
                <a:r>
                  <a:rPr kumimoji="0" lang="en-US" sz="360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Our interest in MUED is two-fold, to </a:t>
                </a:r>
                <a:r>
                  <a:rPr lang="en-US" sz="3600" kern="0" dirty="0">
                    <a:solidFill>
                      <a:srgbClr val="000000"/>
                    </a:solidFill>
                    <a:latin typeface="Arial" panose="020B0604020202020204" pitchFamily="34" charset="0"/>
                    <a:cs typeface="Arial" panose="020B0604020202020204" pitchFamily="34" charset="0"/>
                  </a:rPr>
                  <a:t>maximize the throughput of experimental data by integrating ML algorithms into the data analysis and processing, and to minimize instrumentation downtime by means of intelligent controls.</a:t>
                </a:r>
                <a:endParaRPr kumimoji="0" lang="en-US" sz="3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nvGrpSpPr>
              <p:cNvPr id="113" name="Group 112">
                <a:extLst>
                  <a:ext uri="{FF2B5EF4-FFF2-40B4-BE49-F238E27FC236}">
                    <a16:creationId xmlns:a16="http://schemas.microsoft.com/office/drawing/2014/main" id="{C2F42F25-53ED-2482-3818-DC0A1AE73FCE}"/>
                  </a:ext>
                </a:extLst>
              </p:cNvPr>
              <p:cNvGrpSpPr/>
              <p:nvPr/>
            </p:nvGrpSpPr>
            <p:grpSpPr>
              <a:xfrm>
                <a:off x="8768226" y="18133168"/>
                <a:ext cx="7045168" cy="5346026"/>
                <a:chOff x="502298" y="-1070520"/>
                <a:chExt cx="11056775" cy="8291957"/>
              </a:xfrm>
            </p:grpSpPr>
            <p:pic>
              <p:nvPicPr>
                <p:cNvPr id="114" name="Content Placeholder 5" descr="A picture containing engine, automaton&#10;&#10;Description automatically generated">
                  <a:extLst>
                    <a:ext uri="{FF2B5EF4-FFF2-40B4-BE49-F238E27FC236}">
                      <a16:creationId xmlns:a16="http://schemas.microsoft.com/office/drawing/2014/main" id="{B8596422-DC9B-CAA2-A713-7EA69C8C40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298" y="-1070520"/>
                  <a:ext cx="11056775" cy="8291957"/>
                </a:xfrm>
                <a:prstGeom prst="rect">
                  <a:avLst/>
                </a:prstGeom>
              </p:spPr>
            </p:pic>
            <p:sp>
              <p:nvSpPr>
                <p:cNvPr id="116" name="TextBox 115">
                  <a:extLst>
                    <a:ext uri="{FF2B5EF4-FFF2-40B4-BE49-F238E27FC236}">
                      <a16:creationId xmlns:a16="http://schemas.microsoft.com/office/drawing/2014/main" id="{58F34CDB-AA5C-ACF0-128F-3A6025DC372D}"/>
                    </a:ext>
                  </a:extLst>
                </p:cNvPr>
                <p:cNvSpPr txBox="1"/>
                <p:nvPr/>
              </p:nvSpPr>
              <p:spPr>
                <a:xfrm>
                  <a:off x="4324557" y="4901997"/>
                  <a:ext cx="2227089" cy="1002492"/>
                </a:xfrm>
                <a:prstGeom prst="rect">
                  <a:avLst/>
                </a:prstGeom>
                <a:solidFill>
                  <a:schemeClr val="bg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a:ea typeface="+mn-ea"/>
                      <a:cs typeface="Arial"/>
                    </a:rPr>
                    <a:t>Steering magnets</a:t>
                  </a:r>
                </a:p>
              </p:txBody>
            </p:sp>
            <p:sp>
              <p:nvSpPr>
                <p:cNvPr id="117" name="TextBox 116">
                  <a:extLst>
                    <a:ext uri="{FF2B5EF4-FFF2-40B4-BE49-F238E27FC236}">
                      <a16:creationId xmlns:a16="http://schemas.microsoft.com/office/drawing/2014/main" id="{5369F03C-C644-6E81-376C-B4CCF2B931E5}"/>
                    </a:ext>
                  </a:extLst>
                </p:cNvPr>
                <p:cNvSpPr txBox="1"/>
                <p:nvPr/>
              </p:nvSpPr>
              <p:spPr>
                <a:xfrm>
                  <a:off x="5136323" y="790339"/>
                  <a:ext cx="2227089" cy="572853"/>
                </a:xfrm>
                <a:prstGeom prst="rect">
                  <a:avLst/>
                </a:prstGeom>
                <a:solidFill>
                  <a:schemeClr val="bg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a:ea typeface="+mn-ea"/>
                      <a:cs typeface="Arial"/>
                    </a:rPr>
                    <a:t>Collimator</a:t>
                  </a:r>
                </a:p>
              </p:txBody>
            </p:sp>
            <p:sp>
              <p:nvSpPr>
                <p:cNvPr id="118" name="TextBox 117">
                  <a:extLst>
                    <a:ext uri="{FF2B5EF4-FFF2-40B4-BE49-F238E27FC236}">
                      <a16:creationId xmlns:a16="http://schemas.microsoft.com/office/drawing/2014/main" id="{834A9AF2-6945-45BE-ADE4-694D1BF9142F}"/>
                    </a:ext>
                  </a:extLst>
                </p:cNvPr>
                <p:cNvSpPr txBox="1"/>
                <p:nvPr/>
              </p:nvSpPr>
              <p:spPr>
                <a:xfrm>
                  <a:off x="8027437" y="1409053"/>
                  <a:ext cx="1984908" cy="1002492"/>
                </a:xfrm>
                <a:prstGeom prst="rect">
                  <a:avLst/>
                </a:prstGeom>
                <a:solidFill>
                  <a:schemeClr val="bg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a:ea typeface="+mn-ea"/>
                      <a:cs typeface="Arial"/>
                    </a:rPr>
                    <a:t>Sample chamber</a:t>
                  </a:r>
                </a:p>
              </p:txBody>
            </p:sp>
            <p:sp>
              <p:nvSpPr>
                <p:cNvPr id="119" name="TextBox 118">
                  <a:extLst>
                    <a:ext uri="{FF2B5EF4-FFF2-40B4-BE49-F238E27FC236}">
                      <a16:creationId xmlns:a16="http://schemas.microsoft.com/office/drawing/2014/main" id="{05C76CCB-A2E4-1BA5-725D-D2A3945AF4E9}"/>
                    </a:ext>
                  </a:extLst>
                </p:cNvPr>
                <p:cNvSpPr txBox="1"/>
                <p:nvPr/>
              </p:nvSpPr>
              <p:spPr>
                <a:xfrm>
                  <a:off x="1078772" y="3459079"/>
                  <a:ext cx="2037651" cy="572853"/>
                </a:xfrm>
                <a:prstGeom prst="rect">
                  <a:avLst/>
                </a:prstGeom>
                <a:solidFill>
                  <a:schemeClr val="bg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a:ea typeface="+mn-ea"/>
                      <a:cs typeface="Arial"/>
                    </a:rPr>
                    <a:t>Solenoid</a:t>
                  </a:r>
                </a:p>
              </p:txBody>
            </p:sp>
            <p:cxnSp>
              <p:nvCxnSpPr>
                <p:cNvPr id="120" name="Straight Arrow Connector 119">
                  <a:extLst>
                    <a:ext uri="{FF2B5EF4-FFF2-40B4-BE49-F238E27FC236}">
                      <a16:creationId xmlns:a16="http://schemas.microsoft.com/office/drawing/2014/main" id="{8845F416-F87D-EF46-C4AA-8AA7A3F61DC7}"/>
                    </a:ext>
                  </a:extLst>
                </p:cNvPr>
                <p:cNvCxnSpPr>
                  <a:cxnSpLocks/>
                </p:cNvCxnSpPr>
                <p:nvPr/>
              </p:nvCxnSpPr>
              <p:spPr>
                <a:xfrm flipH="1" flipV="1">
                  <a:off x="4544009" y="3145439"/>
                  <a:ext cx="1237863" cy="1842307"/>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9E9B742C-6CE6-6F09-0A6A-84018631083C}"/>
                    </a:ext>
                  </a:extLst>
                </p:cNvPr>
                <p:cNvCxnSpPr>
                  <a:cxnSpLocks/>
                </p:cNvCxnSpPr>
                <p:nvPr/>
              </p:nvCxnSpPr>
              <p:spPr>
                <a:xfrm flipV="1">
                  <a:off x="6523653" y="4472905"/>
                  <a:ext cx="3488690" cy="664134"/>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F2656565-89E8-AB63-D323-81280B41126D}"/>
                    </a:ext>
                  </a:extLst>
                </p:cNvPr>
                <p:cNvCxnSpPr>
                  <a:cxnSpLocks/>
                  <a:stCxn id="118" idx="2"/>
                </p:cNvCxnSpPr>
                <p:nvPr/>
              </p:nvCxnSpPr>
              <p:spPr>
                <a:xfrm flipH="1">
                  <a:off x="7277876" y="2411545"/>
                  <a:ext cx="1742014" cy="663913"/>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90F927CD-A02C-DA9D-5195-BC2855691D24}"/>
                    </a:ext>
                  </a:extLst>
                </p:cNvPr>
                <p:cNvCxnSpPr>
                  <a:cxnSpLocks/>
                </p:cNvCxnSpPr>
                <p:nvPr/>
              </p:nvCxnSpPr>
              <p:spPr>
                <a:xfrm flipH="1">
                  <a:off x="5850294" y="1328825"/>
                  <a:ext cx="673359" cy="1511814"/>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95F351C2-50F5-5EC6-94DF-E3A8E5E0DC2D}"/>
                    </a:ext>
                  </a:extLst>
                </p:cNvPr>
                <p:cNvCxnSpPr>
                  <a:cxnSpLocks/>
                  <a:stCxn id="119" idx="0"/>
                </p:cNvCxnSpPr>
                <p:nvPr/>
              </p:nvCxnSpPr>
              <p:spPr>
                <a:xfrm flipV="1">
                  <a:off x="2097600" y="2700629"/>
                  <a:ext cx="1298742" cy="75845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149" name="Text Box 181">
                <a:extLst>
                  <a:ext uri="{FF2B5EF4-FFF2-40B4-BE49-F238E27FC236}">
                    <a16:creationId xmlns:a16="http://schemas.microsoft.com/office/drawing/2014/main" id="{0CBFB009-B239-AF6A-B231-7756391006AD}"/>
                  </a:ext>
                </a:extLst>
              </p:cNvPr>
              <p:cNvSpPr txBox="1">
                <a:spLocks noChangeArrowheads="1"/>
              </p:cNvSpPr>
              <p:nvPr/>
            </p:nvSpPr>
            <p:spPr bwMode="auto">
              <a:xfrm>
                <a:off x="990246" y="26439324"/>
                <a:ext cx="1500167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3600" b="1" dirty="0">
                    <a:latin typeface="Arial" panose="020B0604020202020204" pitchFamily="34" charset="0"/>
                    <a:cs typeface="Arial" panose="020B0604020202020204" pitchFamily="34" charset="0"/>
                  </a:rPr>
                  <a:t>Figure.</a:t>
                </a:r>
                <a:r>
                  <a:rPr lang="en-US" sz="3600" dirty="0">
                    <a:latin typeface="Arial" panose="020B0604020202020204" pitchFamily="34" charset="0"/>
                    <a:cs typeface="Arial" panose="020B0604020202020204" pitchFamily="34" charset="0"/>
                  </a:rPr>
                  <a:t> The radiofrequency gun and beam control elements of MUED.</a:t>
                </a:r>
              </a:p>
            </p:txBody>
          </p:sp>
          <p:sp>
            <p:nvSpPr>
              <p:cNvPr id="180" name="Content Placeholder 8">
                <a:extLst>
                  <a:ext uri="{FF2B5EF4-FFF2-40B4-BE49-F238E27FC236}">
                    <a16:creationId xmlns:a16="http://schemas.microsoft.com/office/drawing/2014/main" id="{BA008F9A-6166-40E7-9650-C3FD096A7410}"/>
                  </a:ext>
                </a:extLst>
              </p:cNvPr>
              <p:cNvSpPr txBox="1">
                <a:spLocks/>
              </p:cNvSpPr>
              <p:nvPr/>
            </p:nvSpPr>
            <p:spPr bwMode="auto">
              <a:xfrm>
                <a:off x="792334" y="14827945"/>
                <a:ext cx="15001671" cy="602980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1800">
                    <a:solidFill>
                      <a:schemeClr val="tx1"/>
                    </a:solidFill>
                    <a:latin typeface="+mn-lt"/>
                    <a:cs typeface="+mn-cs"/>
                  </a:defRPr>
                </a:lvl4pPr>
                <a:lvl5pPr marL="2057400" indent="-228600" algn="l" rtl="0" eaLnBrk="1" fontAlgn="base" hangingPunct="1">
                  <a:spcBef>
                    <a:spcPct val="20000"/>
                  </a:spcBef>
                  <a:spcAft>
                    <a:spcPct val="0"/>
                  </a:spcAft>
                  <a:buChar char="»"/>
                  <a:defRPr sz="1800">
                    <a:solidFill>
                      <a:schemeClr val="tx1"/>
                    </a:solidFill>
                    <a:latin typeface="+mn-lt"/>
                    <a:cs typeface="+mn-cs"/>
                  </a:defRPr>
                </a:lvl5pPr>
                <a:lvl6pPr marL="2514600" indent="-228600" algn="l" rtl="0" eaLnBrk="1" fontAlgn="base" hangingPunct="1">
                  <a:spcBef>
                    <a:spcPct val="20000"/>
                  </a:spcBef>
                  <a:spcAft>
                    <a:spcPct val="0"/>
                  </a:spcAft>
                  <a:buChar char="»"/>
                  <a:defRPr sz="1800">
                    <a:solidFill>
                      <a:schemeClr val="tx1"/>
                    </a:solidFill>
                    <a:latin typeface="+mn-lt"/>
                    <a:cs typeface="+mn-cs"/>
                  </a:defRPr>
                </a:lvl6pPr>
                <a:lvl7pPr marL="2971800" indent="-228600" algn="l" rtl="0" eaLnBrk="1" fontAlgn="base" hangingPunct="1">
                  <a:spcBef>
                    <a:spcPct val="20000"/>
                  </a:spcBef>
                  <a:spcAft>
                    <a:spcPct val="0"/>
                  </a:spcAft>
                  <a:buChar char="»"/>
                  <a:defRPr sz="1800">
                    <a:solidFill>
                      <a:schemeClr val="tx1"/>
                    </a:solidFill>
                    <a:latin typeface="+mn-lt"/>
                    <a:cs typeface="+mn-cs"/>
                  </a:defRPr>
                </a:lvl7pPr>
                <a:lvl8pPr marL="3429000" indent="-228600" algn="l" rtl="0" eaLnBrk="1" fontAlgn="base" hangingPunct="1">
                  <a:spcBef>
                    <a:spcPct val="20000"/>
                  </a:spcBef>
                  <a:spcAft>
                    <a:spcPct val="0"/>
                  </a:spcAft>
                  <a:buChar char="»"/>
                  <a:defRPr sz="1800">
                    <a:solidFill>
                      <a:schemeClr val="tx1"/>
                    </a:solidFill>
                    <a:latin typeface="+mn-lt"/>
                    <a:cs typeface="+mn-cs"/>
                  </a:defRPr>
                </a:lvl8pPr>
                <a:lvl9pPr marL="3886200" indent="-228600" algn="l" rtl="0" eaLnBrk="1" fontAlgn="base" hangingPunct="1">
                  <a:spcBef>
                    <a:spcPct val="20000"/>
                  </a:spcBef>
                  <a:spcAft>
                    <a:spcPct val="0"/>
                  </a:spcAft>
                  <a:buChar char="»"/>
                  <a:defRPr sz="1800">
                    <a:solidFill>
                      <a:schemeClr val="tx1"/>
                    </a:solidFill>
                    <a:latin typeface="+mn-lt"/>
                    <a:cs typeface="+mn-cs"/>
                  </a:defRPr>
                </a:lvl9pPr>
              </a:lstStyle>
              <a:p>
                <a:pPr algn="just" defTabSz="914400"/>
                <a:r>
                  <a:rPr kumimoji="0" lang="en-US" sz="3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MUED system at Brookhaven National Laboratory uses ultra-short pulses of MeV electrons to produce high resolution diffraction images of materials</a:t>
                </a:r>
                <a:r>
                  <a:rPr lang="en-US" sz="3600" kern="0" dirty="0">
                    <a:solidFill>
                      <a:srgbClr val="000000"/>
                    </a:solidFill>
                    <a:latin typeface="Arial" panose="020B0604020202020204" pitchFamily="34" charset="0"/>
                    <a:cs typeface="Arial" panose="020B0604020202020204" pitchFamily="34" charset="0"/>
                  </a:rPr>
                  <a:t>.</a:t>
                </a:r>
              </a:p>
              <a:p>
                <a:pPr algn="just" defTabSz="914400"/>
                <a:r>
                  <a:rPr lang="en-US" sz="3600" kern="0" dirty="0">
                    <a:solidFill>
                      <a:srgbClr val="000000"/>
                    </a:solidFill>
                    <a:latin typeface="Arial" panose="020B0604020202020204" pitchFamily="34" charset="0"/>
                    <a:cs typeface="Arial" panose="020B0604020202020204" pitchFamily="34" charset="0"/>
                  </a:rPr>
                  <a:t>MUED is composed by a radiofrequency gun and optical elements to help direct the beam into the sample and into the detector.</a:t>
                </a:r>
              </a:p>
              <a:p>
                <a:pPr algn="just" defTabSz="914400"/>
                <a:endParaRPr lang="en-US" sz="3600" kern="0" dirty="0">
                  <a:solidFill>
                    <a:srgbClr val="000000"/>
                  </a:solidFill>
                  <a:latin typeface="Arial" panose="020B0604020202020204" pitchFamily="34" charset="0"/>
                  <a:cs typeface="Arial" panose="020B0604020202020204" pitchFamily="34" charset="0"/>
                </a:endParaRPr>
              </a:p>
              <a:p>
                <a:pPr algn="just" defTabSz="914400"/>
                <a:endParaRPr lang="en-US" sz="3600" kern="0" dirty="0">
                  <a:solidFill>
                    <a:srgbClr val="000000"/>
                  </a:solidFill>
                  <a:latin typeface="Arial" panose="020B0604020202020204" pitchFamily="34" charset="0"/>
                  <a:cs typeface="Arial" panose="020B0604020202020204" pitchFamily="34" charset="0"/>
                </a:endParaRPr>
              </a:p>
              <a:p>
                <a:pPr algn="just" defTabSz="914400"/>
                <a:endParaRPr lang="en-US" sz="3600" kern="0" dirty="0">
                  <a:solidFill>
                    <a:srgbClr val="000000"/>
                  </a:solidFill>
                  <a:latin typeface="Arial" panose="020B0604020202020204" pitchFamily="34" charset="0"/>
                  <a:cs typeface="Arial" panose="020B0604020202020204" pitchFamily="34" charset="0"/>
                </a:endParaRPr>
              </a:p>
              <a:p>
                <a:pPr algn="just" defTabSz="914400"/>
                <a:endParaRPr lang="en-US" sz="3600" kern="0" dirty="0">
                  <a:solidFill>
                    <a:srgbClr val="000000"/>
                  </a:solidFill>
                  <a:latin typeface="Arial" panose="020B0604020202020204" pitchFamily="34" charset="0"/>
                  <a:cs typeface="Arial" panose="020B0604020202020204" pitchFamily="34" charset="0"/>
                </a:endParaRPr>
              </a:p>
              <a:p>
                <a:pPr algn="just" defTabSz="914400"/>
                <a:endParaRPr lang="en-US" sz="3600" kern="0" dirty="0">
                  <a:solidFill>
                    <a:srgbClr val="000000"/>
                  </a:solidFill>
                  <a:latin typeface="Arial" panose="020B0604020202020204" pitchFamily="34" charset="0"/>
                  <a:cs typeface="Arial" panose="020B0604020202020204" pitchFamily="34" charset="0"/>
                </a:endParaRPr>
              </a:p>
              <a:p>
                <a:pPr algn="just" defTabSz="914400"/>
                <a:endParaRPr lang="en-US" sz="3600" kern="0" dirty="0">
                  <a:solidFill>
                    <a:srgbClr val="000000"/>
                  </a:solidFill>
                  <a:latin typeface="Arial" panose="020B0604020202020204" pitchFamily="34" charset="0"/>
                  <a:cs typeface="Arial" panose="020B0604020202020204" pitchFamily="34" charset="0"/>
                </a:endParaRPr>
              </a:p>
              <a:p>
                <a:pPr algn="just" defTabSz="914400"/>
                <a:endParaRPr lang="en-US" sz="3600" kern="0" dirty="0">
                  <a:solidFill>
                    <a:srgbClr val="000000"/>
                  </a:solidFill>
                  <a:latin typeface="Arial" panose="020B0604020202020204" pitchFamily="34" charset="0"/>
                  <a:cs typeface="Arial" panose="020B0604020202020204" pitchFamily="34" charset="0"/>
                </a:endParaRPr>
              </a:p>
              <a:p>
                <a:pPr algn="just" defTabSz="914400"/>
                <a:endParaRPr lang="en-US" sz="3600" kern="0" dirty="0">
                  <a:solidFill>
                    <a:srgbClr val="000000"/>
                  </a:solidFill>
                  <a:latin typeface="Arial" panose="020B0604020202020204" pitchFamily="34" charset="0"/>
                  <a:cs typeface="Arial" panose="020B0604020202020204" pitchFamily="34" charset="0"/>
                </a:endParaRPr>
              </a:p>
              <a:p>
                <a:pPr algn="just" defTabSz="914400"/>
                <a:endParaRPr lang="en-US" sz="3600" kern="0" dirty="0">
                  <a:solidFill>
                    <a:srgbClr val="000000"/>
                  </a:solidFill>
                  <a:latin typeface="Arial" panose="020B0604020202020204" pitchFamily="34" charset="0"/>
                  <a:cs typeface="Arial" panose="020B0604020202020204" pitchFamily="34" charset="0"/>
                </a:endParaRPr>
              </a:p>
              <a:p>
                <a:pPr marL="457200" lvl="1" indent="0" algn="just" defTabSz="914400">
                  <a:buNone/>
                </a:pPr>
                <a:endParaRPr lang="en-US" sz="3600" kern="0" dirty="0">
                  <a:solidFill>
                    <a:srgbClr val="000000"/>
                  </a:solidFill>
                  <a:latin typeface="Arial" panose="020B0604020202020204" pitchFamily="34" charset="0"/>
                  <a:cs typeface="Arial" panose="020B0604020202020204" pitchFamily="34" charset="0"/>
                </a:endParaRPr>
              </a:p>
              <a:p>
                <a:pPr marL="457200" lvl="1" indent="0" algn="just" defTabSz="914400">
                  <a:buNone/>
                </a:pPr>
                <a:endParaRPr lang="en-US" sz="3600" kern="0" dirty="0">
                  <a:solidFill>
                    <a:srgbClr val="000000"/>
                  </a:solidFill>
                  <a:latin typeface="Arial" panose="020B0604020202020204" pitchFamily="34" charset="0"/>
                  <a:cs typeface="Arial" panose="020B0604020202020204" pitchFamily="34" charset="0"/>
                </a:endParaRPr>
              </a:p>
              <a:p>
                <a:pPr marL="457200" lvl="1" indent="0" algn="just" defTabSz="914400">
                  <a:buNone/>
                </a:pPr>
                <a:endParaRPr lang="en-US" sz="3600" kern="0" dirty="0">
                  <a:solidFill>
                    <a:srgbClr val="000000"/>
                  </a:solidFill>
                  <a:latin typeface="Arial" panose="020B0604020202020204" pitchFamily="34" charset="0"/>
                  <a:cs typeface="Arial" panose="020B0604020202020204" pitchFamily="34" charset="0"/>
                </a:endParaRPr>
              </a:p>
              <a:p>
                <a:pPr marL="457200" lvl="1" indent="0" algn="just" defTabSz="914400">
                  <a:buNone/>
                </a:pPr>
                <a:endParaRPr lang="en-US" sz="3600" kern="0" dirty="0">
                  <a:solidFill>
                    <a:srgbClr val="000000"/>
                  </a:solidFill>
                  <a:latin typeface="Arial" panose="020B0604020202020204" pitchFamily="34" charset="0"/>
                  <a:cs typeface="Arial" panose="020B0604020202020204" pitchFamily="34" charset="0"/>
                </a:endParaRPr>
              </a:p>
              <a:p>
                <a:pPr marL="457200" lvl="1" indent="0" algn="just" defTabSz="914400">
                  <a:buNone/>
                </a:pPr>
                <a:endParaRPr lang="en-US" sz="3600" kern="0" dirty="0">
                  <a:solidFill>
                    <a:srgbClr val="000000"/>
                  </a:solidFill>
                  <a:latin typeface="Arial" panose="020B0604020202020204" pitchFamily="34" charset="0"/>
                  <a:cs typeface="Arial" panose="020B0604020202020204" pitchFamily="34" charset="0"/>
                </a:endParaRPr>
              </a:p>
              <a:p>
                <a:pPr lvl="1" algn="just" defTabSz="914400"/>
                <a:r>
                  <a:rPr lang="en-US" sz="3600" kern="0" dirty="0">
                    <a:solidFill>
                      <a:srgbClr val="000000"/>
                    </a:solidFill>
                    <a:latin typeface="Arial" panose="020B0604020202020204" pitchFamily="34" charset="0"/>
                    <a:cs typeface="Arial" panose="020B0604020202020204" pitchFamily="34" charset="0"/>
                  </a:rPr>
                  <a:t>The 2856 MHz normal conducting radiofrequency gun.</a:t>
                </a:r>
              </a:p>
              <a:p>
                <a:pPr lvl="1" algn="just" defTabSz="914400"/>
                <a:r>
                  <a:rPr lang="en-US" sz="3600" kern="0" dirty="0">
                    <a:solidFill>
                      <a:srgbClr val="000000"/>
                    </a:solidFill>
                    <a:latin typeface="Arial" panose="020B0604020202020204" pitchFamily="34" charset="0"/>
                    <a:cs typeface="Arial" panose="020B0604020202020204" pitchFamily="34" charset="0"/>
                  </a:rPr>
                  <a:t>A solenoid helps focus the beam after the gun.</a:t>
                </a:r>
              </a:p>
              <a:p>
                <a:pPr lvl="1" algn="just" defTabSz="914400"/>
                <a:r>
                  <a:rPr lang="en-US" sz="3600" kern="0" dirty="0">
                    <a:solidFill>
                      <a:srgbClr val="000000"/>
                    </a:solidFill>
                    <a:latin typeface="Arial" panose="020B0604020202020204" pitchFamily="34" charset="0"/>
                    <a:cs typeface="Arial" panose="020B0604020202020204" pitchFamily="34" charset="0"/>
                  </a:rPr>
                  <a:t>Horizontal and vertical corrector magnets help direct the beam towards the sample and into the detector downstream.</a:t>
                </a:r>
              </a:p>
              <a:p>
                <a:pPr lvl="1" algn="just" defTabSz="914400"/>
                <a:r>
                  <a:rPr lang="en-US" sz="3600" kern="0" dirty="0">
                    <a:solidFill>
                      <a:srgbClr val="000000"/>
                    </a:solidFill>
                    <a:latin typeface="Arial" panose="020B0604020202020204" pitchFamily="34" charset="0"/>
                    <a:cs typeface="Arial" panose="020B0604020202020204" pitchFamily="34" charset="0"/>
                  </a:rPr>
                  <a:t>Collimator and sample holder.</a:t>
                </a:r>
              </a:p>
              <a:p>
                <a:pPr lvl="1" algn="just" defTabSz="914400"/>
                <a:r>
                  <a:rPr lang="en-US" sz="3600" kern="0" dirty="0">
                    <a:solidFill>
                      <a:srgbClr val="000000"/>
                    </a:solidFill>
                    <a:latin typeface="Arial" panose="020B0604020202020204" pitchFamily="34" charset="0"/>
                    <a:cs typeface="Arial" panose="020B0604020202020204" pitchFamily="34" charset="0"/>
                  </a:rPr>
                  <a:t>The detector sits at the end of the beamline and is imaged by an </a:t>
                </a:r>
                <a:r>
                  <a:rPr lang="en-US" sz="3600" i="1" kern="0" dirty="0" err="1">
                    <a:solidFill>
                      <a:srgbClr val="000000"/>
                    </a:solidFill>
                    <a:latin typeface="Arial" panose="020B0604020202020204" pitchFamily="34" charset="0"/>
                    <a:cs typeface="Arial" panose="020B0604020202020204" pitchFamily="34" charset="0"/>
                  </a:rPr>
                  <a:t>Andor</a:t>
                </a:r>
                <a:r>
                  <a:rPr lang="en-US" sz="3600" kern="0" dirty="0">
                    <a:solidFill>
                      <a:srgbClr val="000000"/>
                    </a:solidFill>
                    <a:latin typeface="Arial" panose="020B0604020202020204" pitchFamily="34" charset="0"/>
                    <a:cs typeface="Arial" panose="020B0604020202020204" pitchFamily="34" charset="0"/>
                  </a:rPr>
                  <a:t> camera.</a:t>
                </a:r>
              </a:p>
            </p:txBody>
          </p:sp>
        </p:grpSp>
        <p:pic>
          <p:nvPicPr>
            <p:cNvPr id="27" name="Picture 26">
              <a:extLst>
                <a:ext uri="{FF2B5EF4-FFF2-40B4-BE49-F238E27FC236}">
                  <a16:creationId xmlns:a16="http://schemas.microsoft.com/office/drawing/2014/main" id="{3EF5F2A4-C2B0-70DE-1C1E-629AD193901B}"/>
                </a:ext>
              </a:extLst>
            </p:cNvPr>
            <p:cNvPicPr>
              <a:picLocks noChangeAspect="1"/>
            </p:cNvPicPr>
            <p:nvPr/>
          </p:nvPicPr>
          <p:blipFill>
            <a:blip r:embed="rId6"/>
            <a:stretch>
              <a:fillRect/>
            </a:stretch>
          </p:blipFill>
          <p:spPr>
            <a:xfrm>
              <a:off x="3623944" y="22462139"/>
              <a:ext cx="9822117" cy="2844718"/>
            </a:xfrm>
            <a:prstGeom prst="rect">
              <a:avLst/>
            </a:prstGeom>
          </p:spPr>
        </p:pic>
      </p:grpSp>
      <p:sp>
        <p:nvSpPr>
          <p:cNvPr id="12" name="TextBox 11">
            <a:extLst>
              <a:ext uri="{FF2B5EF4-FFF2-40B4-BE49-F238E27FC236}">
                <a16:creationId xmlns:a16="http://schemas.microsoft.com/office/drawing/2014/main" id="{147EBA94-C774-4554-B8E1-84DB5F49C1C2}"/>
              </a:ext>
            </a:extLst>
          </p:cNvPr>
          <p:cNvSpPr txBox="1"/>
          <p:nvPr/>
        </p:nvSpPr>
        <p:spPr>
          <a:xfrm>
            <a:off x="6650180" y="517424"/>
            <a:ext cx="20858806" cy="1200329"/>
          </a:xfrm>
          <a:prstGeom prst="rect">
            <a:avLst/>
          </a:prstGeom>
          <a:noFill/>
        </p:spPr>
        <p:txBody>
          <a:bodyPr wrap="square" rtlCol="0">
            <a:spAutoFit/>
          </a:bodyPr>
          <a:lstStyle/>
          <a:p>
            <a:pPr algn="ctr"/>
            <a:r>
              <a:rPr lang="en-US" sz="7200" b="0" i="0" dirty="0">
                <a:solidFill>
                  <a:srgbClr val="000000"/>
                </a:solidFill>
                <a:effectLst/>
                <a:latin typeface="Arial" panose="020B0604020202020204" pitchFamily="34" charset="0"/>
                <a:cs typeface="Arial" panose="020B0604020202020204" pitchFamily="34" charset="0"/>
              </a:rPr>
              <a:t>Updates on the surrogate model design for MUED</a:t>
            </a:r>
            <a:endParaRPr lang="en-US" sz="7200" b="1" dirty="0">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id="{6B3406EA-3F89-4E29-AF71-4D73C9722A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40283"/>
            <a:ext cx="6822657" cy="1882111"/>
          </a:xfrm>
          <a:prstGeom prst="rect">
            <a:avLst/>
          </a:prstGeom>
        </p:spPr>
      </p:pic>
      <p:pic>
        <p:nvPicPr>
          <p:cNvPr id="11" name="Picture 10">
            <a:extLst>
              <a:ext uri="{FF2B5EF4-FFF2-40B4-BE49-F238E27FC236}">
                <a16:creationId xmlns:a16="http://schemas.microsoft.com/office/drawing/2014/main" id="{D8E6D2B0-96A7-4E5C-9AC8-282EECCDD1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9517" y="2385455"/>
            <a:ext cx="4689897" cy="1163916"/>
          </a:xfrm>
          <a:prstGeom prst="rect">
            <a:avLst/>
          </a:prstGeom>
        </p:spPr>
      </p:pic>
      <p:grpSp>
        <p:nvGrpSpPr>
          <p:cNvPr id="25" name="Group 24">
            <a:extLst>
              <a:ext uri="{FF2B5EF4-FFF2-40B4-BE49-F238E27FC236}">
                <a16:creationId xmlns:a16="http://schemas.microsoft.com/office/drawing/2014/main" id="{D28F0103-0818-4AB5-A992-81177173F00E}"/>
              </a:ext>
            </a:extLst>
          </p:cNvPr>
          <p:cNvGrpSpPr/>
          <p:nvPr/>
        </p:nvGrpSpPr>
        <p:grpSpPr>
          <a:xfrm>
            <a:off x="530899" y="4727075"/>
            <a:ext cx="15570706" cy="6893356"/>
            <a:chOff x="463537" y="4765781"/>
            <a:chExt cx="14738363" cy="4904800"/>
          </a:xfrm>
        </p:grpSpPr>
        <p:sp>
          <p:nvSpPr>
            <p:cNvPr id="57" name="Text Box 189">
              <a:extLst>
                <a:ext uri="{FF2B5EF4-FFF2-40B4-BE49-F238E27FC236}">
                  <a16:creationId xmlns:a16="http://schemas.microsoft.com/office/drawing/2014/main" id="{0A26AF32-305E-47DB-9B06-F00EF850CFFA}"/>
                </a:ext>
              </a:extLst>
            </p:cNvPr>
            <p:cNvSpPr txBox="1">
              <a:spLocks noChangeArrowheads="1"/>
            </p:cNvSpPr>
            <p:nvPr/>
          </p:nvSpPr>
          <p:spPr bwMode="auto">
            <a:xfrm>
              <a:off x="463537" y="4765781"/>
              <a:ext cx="14670277" cy="4787902"/>
            </a:xfrm>
            <a:prstGeom prst="roundRect">
              <a:avLst>
                <a:gd name="adj" fmla="val 12097"/>
              </a:avLst>
            </a:prstGeom>
            <a:ln w="76200">
              <a:noFill/>
            </a:ln>
          </p:spPr>
          <p:style>
            <a:lnRef idx="2">
              <a:schemeClr val="accent1"/>
            </a:lnRef>
            <a:fillRef idx="1">
              <a:schemeClr val="lt1"/>
            </a:fillRef>
            <a:effectRef idx="0">
              <a:schemeClr val="accent1"/>
            </a:effectRef>
            <a:fontRef idx="minor">
              <a:schemeClr val="dk1"/>
            </a:fontRef>
          </p:style>
          <p:txBody>
            <a:bodyPr wrap="square"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ctr"/>
              <a:r>
                <a:rPr lang="en-US" sz="5400" b="1" kern="800" dirty="0">
                  <a:latin typeface="Arial" panose="020B0604020202020204" pitchFamily="34" charset="0"/>
                  <a:ea typeface="MS Mincho" panose="02020609040205080304" pitchFamily="49" charset="-128"/>
                  <a:cs typeface="Arial" panose="020B0604020202020204" pitchFamily="34" charset="0"/>
                </a:rPr>
                <a:t>Abstract</a:t>
              </a:r>
              <a:endParaRPr lang="en-US" sz="3600" b="1" kern="800" dirty="0">
                <a:latin typeface="Arial" panose="020B0604020202020204" pitchFamily="34" charset="0"/>
                <a:ea typeface="MS Mincho" panose="02020609040205080304" pitchFamily="49" charset="-128"/>
                <a:cs typeface="Arial" panose="020B0604020202020204" pitchFamily="34" charset="0"/>
              </a:endParaRPr>
            </a:p>
            <a:p>
              <a:pPr algn="just"/>
              <a:r>
                <a:rPr lang="en-US" sz="3600" dirty="0">
                  <a:solidFill>
                    <a:srgbClr val="323232"/>
                  </a:solidFill>
                  <a:latin typeface="Arial" panose="020B0604020202020204" pitchFamily="34" charset="0"/>
                  <a:cs typeface="Arial" panose="020B0604020202020204" pitchFamily="34" charset="0"/>
                </a:rPr>
                <a:t>The MeV Ultrafast Electron Diffraction (MUED) system at Brookhaven National Laboratory presents a unique capability for material science. As part of the plan to make this a true user facility, we are exploring machine development approaches based on tools like Machine Learning, we are designing a surrogate model of the MUED beamline to support control tasks of the instrument. We use VSim to model the beam dynamics of the rf gun and elegant to transport the beam through the rest of the beamline. We use High Performance Computing to generate the data for the surrogate modeling based on the original simulation as well as training of the model.</a:t>
              </a:r>
              <a:endParaRPr lang="en-US" sz="3600" kern="800" dirty="0">
                <a:latin typeface="Arial" panose="020B0604020202020204" pitchFamily="34" charset="0"/>
                <a:ea typeface="MS Mincho" panose="02020609040205080304" pitchFamily="49" charset="-128"/>
                <a:cs typeface="Arial" panose="020B0604020202020204" pitchFamily="34" charset="0"/>
              </a:endParaRPr>
            </a:p>
          </p:txBody>
        </p:sp>
        <p:sp>
          <p:nvSpPr>
            <p:cNvPr id="81" name="Rectangle: Rounded Corners 80">
              <a:extLst>
                <a:ext uri="{FF2B5EF4-FFF2-40B4-BE49-F238E27FC236}">
                  <a16:creationId xmlns:a16="http://schemas.microsoft.com/office/drawing/2014/main" id="{C22F4780-0C5E-48BE-B6EE-C722584FBAFD}"/>
                </a:ext>
              </a:extLst>
            </p:cNvPr>
            <p:cNvSpPr/>
            <p:nvPr/>
          </p:nvSpPr>
          <p:spPr>
            <a:xfrm>
              <a:off x="485415" y="5077484"/>
              <a:ext cx="14716485" cy="4593097"/>
            </a:xfrm>
            <a:prstGeom prst="roundRect">
              <a:avLst>
                <a:gd name="adj" fmla="val 5866"/>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Arial" panose="020B0604020202020204" pitchFamily="34" charset="0"/>
                <a:cs typeface="Arial" panose="020B0604020202020204" pitchFamily="34" charset="0"/>
              </a:endParaRPr>
            </a:p>
          </p:txBody>
        </p:sp>
      </p:grpSp>
      <p:pic>
        <p:nvPicPr>
          <p:cNvPr id="150" name="Picture 149" descr="Logo&#10;&#10;Description automatically generated">
            <a:extLst>
              <a:ext uri="{FF2B5EF4-FFF2-40B4-BE49-F238E27FC236}">
                <a16:creationId xmlns:a16="http://schemas.microsoft.com/office/drawing/2014/main" id="{16F14A6B-DA85-4402-A4E2-187418A979A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508986" y="1803403"/>
            <a:ext cx="7085540" cy="2027848"/>
          </a:xfrm>
          <a:prstGeom prst="rect">
            <a:avLst/>
          </a:prstGeom>
        </p:spPr>
      </p:pic>
      <p:pic>
        <p:nvPicPr>
          <p:cNvPr id="19" name="Picture 18" descr="Logo&#10;&#10;Description automatically generated">
            <a:extLst>
              <a:ext uri="{FF2B5EF4-FFF2-40B4-BE49-F238E27FC236}">
                <a16:creationId xmlns:a16="http://schemas.microsoft.com/office/drawing/2014/main" id="{400CFD21-9513-4CC8-ABCA-33604E525A4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523656" y="306560"/>
            <a:ext cx="5088225" cy="1241844"/>
          </a:xfrm>
          <a:prstGeom prst="rect">
            <a:avLst/>
          </a:prstGeom>
        </p:spPr>
      </p:pic>
      <p:grpSp>
        <p:nvGrpSpPr>
          <p:cNvPr id="24" name="Group 23">
            <a:extLst>
              <a:ext uri="{FF2B5EF4-FFF2-40B4-BE49-F238E27FC236}">
                <a16:creationId xmlns:a16="http://schemas.microsoft.com/office/drawing/2014/main" id="{3F0B9555-73A0-75B9-1365-DA98E1056029}"/>
              </a:ext>
            </a:extLst>
          </p:cNvPr>
          <p:cNvGrpSpPr/>
          <p:nvPr/>
        </p:nvGrpSpPr>
        <p:grpSpPr>
          <a:xfrm>
            <a:off x="479093" y="34229666"/>
            <a:ext cx="15861283" cy="8890269"/>
            <a:chOff x="497899" y="35266608"/>
            <a:chExt cx="15974467" cy="8492157"/>
          </a:xfrm>
        </p:grpSpPr>
        <p:sp>
          <p:nvSpPr>
            <p:cNvPr id="88" name="Rectangle: Rounded Corners 87">
              <a:extLst>
                <a:ext uri="{FF2B5EF4-FFF2-40B4-BE49-F238E27FC236}">
                  <a16:creationId xmlns:a16="http://schemas.microsoft.com/office/drawing/2014/main" id="{2DD3E20D-F1D8-40D9-A1DD-5319DB207C13}"/>
                </a:ext>
              </a:extLst>
            </p:cNvPr>
            <p:cNvSpPr/>
            <p:nvPr/>
          </p:nvSpPr>
          <p:spPr>
            <a:xfrm>
              <a:off x="554028" y="35266608"/>
              <a:ext cx="15802934" cy="7988015"/>
            </a:xfrm>
            <a:prstGeom prst="roundRect">
              <a:avLst>
                <a:gd name="adj" fmla="val 10091"/>
              </a:avLst>
            </a:prstGeom>
            <a:solidFill>
              <a:schemeClr val="accent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Arial" panose="020B0604020202020204" pitchFamily="34" charset="0"/>
                <a:cs typeface="Arial" panose="020B0604020202020204" pitchFamily="34" charset="0"/>
              </a:endParaRPr>
            </a:p>
          </p:txBody>
        </p:sp>
        <p:sp>
          <p:nvSpPr>
            <p:cNvPr id="94" name="TextBox 93">
              <a:extLst>
                <a:ext uri="{FF2B5EF4-FFF2-40B4-BE49-F238E27FC236}">
                  <a16:creationId xmlns:a16="http://schemas.microsoft.com/office/drawing/2014/main" id="{B061F274-1470-4972-96A1-7CEE5345B9B0}"/>
                </a:ext>
              </a:extLst>
            </p:cNvPr>
            <p:cNvSpPr txBox="1"/>
            <p:nvPr/>
          </p:nvSpPr>
          <p:spPr>
            <a:xfrm>
              <a:off x="2231947" y="35302760"/>
              <a:ext cx="12518268"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Summary and future work</a:t>
              </a:r>
            </a:p>
          </p:txBody>
        </p:sp>
        <p:sp>
          <p:nvSpPr>
            <p:cNvPr id="95" name="Text Box 189">
              <a:extLst>
                <a:ext uri="{FF2B5EF4-FFF2-40B4-BE49-F238E27FC236}">
                  <a16:creationId xmlns:a16="http://schemas.microsoft.com/office/drawing/2014/main" id="{4107C5D5-B54E-4FB3-8395-E6D358997193}"/>
                </a:ext>
              </a:extLst>
            </p:cNvPr>
            <p:cNvSpPr txBox="1">
              <a:spLocks noChangeArrowheads="1"/>
            </p:cNvSpPr>
            <p:nvPr/>
          </p:nvSpPr>
          <p:spPr bwMode="auto">
            <a:xfrm>
              <a:off x="497899" y="35757121"/>
              <a:ext cx="15974467" cy="8001644"/>
            </a:xfrm>
            <a:prstGeom prst="roundRect">
              <a:avLst/>
            </a:prstGeom>
            <a:noFill/>
            <a:ln w="76200">
              <a:noFill/>
            </a:ln>
          </p:spPr>
          <p:style>
            <a:lnRef idx="2">
              <a:schemeClr val="accent1"/>
            </a:lnRef>
            <a:fillRef idx="1">
              <a:schemeClr val="lt1"/>
            </a:fillRef>
            <a:effectRef idx="0">
              <a:schemeClr val="accent1"/>
            </a:effectRef>
            <a:fontRef idx="minor">
              <a:schemeClr val="dk1"/>
            </a:fontRef>
          </p:style>
          <p:txBody>
            <a:bodyPr wrap="square"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571500" indent="-571500" defTabSz="1219170" eaLnBrk="1" fontAlgn="base" hangingPunct="1">
                <a:spcBef>
                  <a:spcPct val="20000"/>
                </a:spcBef>
                <a:spcAft>
                  <a:spcPct val="0"/>
                </a:spcAft>
                <a:buFont typeface="Arial" panose="020B0604020202020204" pitchFamily="34" charset="0"/>
                <a:buChar char="•"/>
                <a:defRPr/>
              </a:pPr>
              <a:r>
                <a:rPr lang="en-US" sz="3600" kern="0" dirty="0">
                  <a:solidFill>
                    <a:schemeClr val="bg1"/>
                  </a:solidFill>
                  <a:latin typeface="Arial" panose="020B0604020202020204" pitchFamily="34" charset="0"/>
                  <a:cs typeface="Arial" panose="020B0604020202020204" pitchFamily="34" charset="0"/>
                </a:rPr>
                <a:t>We are using VSim (rf gun) and elegant (optical elements) to simulate the beam dynamics of the MUED instrument at BNL. </a:t>
              </a:r>
            </a:p>
            <a:p>
              <a:pPr marL="571500" indent="-571500" defTabSz="1219170" eaLnBrk="1" fontAlgn="base" hangingPunct="1">
                <a:spcBef>
                  <a:spcPct val="20000"/>
                </a:spcBef>
                <a:spcAft>
                  <a:spcPct val="0"/>
                </a:spcAft>
                <a:buFont typeface="Arial" panose="020B0604020202020204" pitchFamily="34" charset="0"/>
                <a:buChar char="•"/>
                <a:defRPr/>
              </a:pPr>
              <a:r>
                <a:rPr lang="en-US" sz="3600" kern="0" dirty="0">
                  <a:solidFill>
                    <a:schemeClr val="bg1"/>
                  </a:solidFill>
                  <a:latin typeface="Arial" panose="020B0604020202020204" pitchFamily="34" charset="0"/>
                  <a:cs typeface="Arial" panose="020B0604020202020204" pitchFamily="34" charset="0"/>
                </a:rPr>
                <a:t>This model will be used to train a surrogate model of MUED, suitable for controls and operations.</a:t>
              </a:r>
            </a:p>
            <a:p>
              <a:pPr marL="1314450" lvl="1" indent="-571500" defTabSz="1219170" eaLnBrk="1" fontAlgn="base" hangingPunct="1">
                <a:spcBef>
                  <a:spcPct val="20000"/>
                </a:spcBef>
                <a:spcAft>
                  <a:spcPct val="0"/>
                </a:spcAft>
                <a:buFont typeface="Arial" panose="020B0604020202020204" pitchFamily="34" charset="0"/>
                <a:buChar char="•"/>
                <a:defRPr/>
              </a:pPr>
              <a:r>
                <a:rPr lang="en-US" sz="3600" kern="0" dirty="0">
                  <a:solidFill>
                    <a:schemeClr val="bg1"/>
                  </a:solidFill>
                  <a:latin typeface="Arial" panose="020B0604020202020204" pitchFamily="34" charset="0"/>
                  <a:cs typeface="Arial" panose="020B0604020202020204" pitchFamily="34" charset="0"/>
                </a:rPr>
                <a:t>A surrogate model harness the accuracy of physics-intensive simulations, while capable of producing a result close to real-time.</a:t>
              </a:r>
            </a:p>
            <a:p>
              <a:pPr marL="609585" indent="-609585" defTabSz="1219170" eaLnBrk="1" fontAlgn="base" hangingPunct="1">
                <a:spcBef>
                  <a:spcPct val="20000"/>
                </a:spcBef>
                <a:spcAft>
                  <a:spcPct val="0"/>
                </a:spcAft>
                <a:buFont typeface="Arial" panose="020B0604020202020204" pitchFamily="34" charset="0"/>
                <a:buChar char="•"/>
                <a:defRPr/>
              </a:pPr>
              <a:r>
                <a:rPr lang="en-US" sz="3600" kern="0" dirty="0">
                  <a:solidFill>
                    <a:schemeClr val="bg1"/>
                  </a:solidFill>
                  <a:latin typeface="Arial" panose="020B0604020202020204" pitchFamily="34" charset="0"/>
                  <a:cs typeface="Arial" panose="020B0604020202020204" pitchFamily="34" charset="0"/>
                </a:rPr>
                <a:t>We are coupling our simulation capabilities with the HPC resources at the Argonne Leadership Computing Facility.</a:t>
              </a:r>
            </a:p>
            <a:p>
              <a:pPr marL="1352535" lvl="1" indent="-609585" defTabSz="1219170" eaLnBrk="1" fontAlgn="base" hangingPunct="1">
                <a:spcBef>
                  <a:spcPct val="20000"/>
                </a:spcBef>
                <a:spcAft>
                  <a:spcPct val="0"/>
                </a:spcAft>
                <a:buFont typeface="Arial" panose="020B0604020202020204" pitchFamily="34" charset="0"/>
                <a:buChar char="•"/>
                <a:defRPr/>
              </a:pPr>
              <a:r>
                <a:rPr lang="en-US" sz="3600" kern="0" dirty="0">
                  <a:solidFill>
                    <a:schemeClr val="bg1"/>
                  </a:solidFill>
                  <a:latin typeface="Arial" panose="020B0604020202020204" pitchFamily="34" charset="0"/>
                  <a:cs typeface="Arial" panose="020B0604020202020204" pitchFamily="34" charset="0"/>
                </a:rPr>
                <a:t>Including real-time data transfer, analysis and processing between ATF-BNL and ALCF through a Globus Point.</a:t>
              </a:r>
            </a:p>
            <a:p>
              <a:pPr marL="609585" indent="-609585" defTabSz="1219170" eaLnBrk="1" fontAlgn="base" hangingPunct="1">
                <a:spcBef>
                  <a:spcPct val="20000"/>
                </a:spcBef>
                <a:spcAft>
                  <a:spcPct val="0"/>
                </a:spcAft>
                <a:buFont typeface="Arial" panose="020B0604020202020204" pitchFamily="34" charset="0"/>
                <a:buChar char="•"/>
                <a:defRPr/>
              </a:pPr>
              <a:r>
                <a:rPr lang="en-US" sz="3600" kern="0" dirty="0">
                  <a:solidFill>
                    <a:schemeClr val="bg1"/>
                  </a:solidFill>
                  <a:latin typeface="Arial" panose="020B0604020202020204" pitchFamily="34" charset="0"/>
                  <a:cs typeface="Arial" panose="020B0604020202020204" pitchFamily="34" charset="0"/>
                </a:rPr>
                <a:t>We are scheduled for beam-time later this Summer. We’ll benchmark our model against experimental data and produce data for training.</a:t>
              </a:r>
              <a:endParaRPr lang="en-US" sz="3600" dirty="0">
                <a:solidFill>
                  <a:schemeClr val="bg1"/>
                </a:solidFill>
                <a:latin typeface="Arial" panose="020B060402020202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4AA326FE-6E2D-9B4C-D4DE-608BA4C717AD}"/>
              </a:ext>
            </a:extLst>
          </p:cNvPr>
          <p:cNvGrpSpPr/>
          <p:nvPr/>
        </p:nvGrpSpPr>
        <p:grpSpPr>
          <a:xfrm>
            <a:off x="16606139" y="36957154"/>
            <a:ext cx="15813955" cy="3726868"/>
            <a:chOff x="16898915" y="38871864"/>
            <a:chExt cx="15813955" cy="3726868"/>
          </a:xfrm>
        </p:grpSpPr>
        <p:sp>
          <p:nvSpPr>
            <p:cNvPr id="89" name="Rectangle: Rounded Corners 88">
              <a:extLst>
                <a:ext uri="{FF2B5EF4-FFF2-40B4-BE49-F238E27FC236}">
                  <a16:creationId xmlns:a16="http://schemas.microsoft.com/office/drawing/2014/main" id="{34E987DB-6520-4485-AF47-79C669AB952F}"/>
                </a:ext>
              </a:extLst>
            </p:cNvPr>
            <p:cNvSpPr/>
            <p:nvPr/>
          </p:nvSpPr>
          <p:spPr>
            <a:xfrm>
              <a:off x="16898915" y="38871864"/>
              <a:ext cx="15813955" cy="3524171"/>
            </a:xfrm>
            <a:prstGeom prst="roundRect">
              <a:avLst>
                <a:gd name="adj" fmla="val 8084"/>
              </a:avLst>
            </a:prstGeom>
            <a:solidFill>
              <a:schemeClr val="accent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Arial" panose="020B0604020202020204" pitchFamily="34" charset="0"/>
                <a:cs typeface="Arial" panose="020B0604020202020204" pitchFamily="34" charset="0"/>
              </a:endParaRPr>
            </a:p>
          </p:txBody>
        </p:sp>
        <p:sp>
          <p:nvSpPr>
            <p:cNvPr id="42" name="Text Box 189">
              <a:extLst>
                <a:ext uri="{FF2B5EF4-FFF2-40B4-BE49-F238E27FC236}">
                  <a16:creationId xmlns:a16="http://schemas.microsoft.com/office/drawing/2014/main" id="{BB367EFF-CE91-4947-AE18-51FEF7FB60CE}"/>
                </a:ext>
              </a:extLst>
            </p:cNvPr>
            <p:cNvSpPr txBox="1">
              <a:spLocks noChangeArrowheads="1"/>
            </p:cNvSpPr>
            <p:nvPr/>
          </p:nvSpPr>
          <p:spPr bwMode="auto">
            <a:xfrm>
              <a:off x="16898915" y="39506664"/>
              <a:ext cx="15712966" cy="3092068"/>
            </a:xfrm>
            <a:prstGeom prst="roundRect">
              <a:avLst>
                <a:gd name="adj" fmla="val 13098"/>
              </a:avLst>
            </a:prstGeom>
            <a:noFill/>
            <a:ln w="76200">
              <a:noFill/>
            </a:ln>
          </p:spPr>
          <p:style>
            <a:lnRef idx="2">
              <a:schemeClr val="accent1"/>
            </a:lnRef>
            <a:fillRef idx="1">
              <a:schemeClr val="lt1"/>
            </a:fillRef>
            <a:effectRef idx="0">
              <a:schemeClr val="accent1"/>
            </a:effectRef>
            <a:fontRef idx="minor">
              <a:schemeClr val="dk1"/>
            </a:fontRef>
          </p:style>
          <p:txBody>
            <a:bodyPr wrap="square" lIns="182880" tIns="182880" rIns="182880" bIns="18288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187321" indent="-187321" algn="just">
                <a:spcAft>
                  <a:spcPts val="300"/>
                </a:spcAft>
              </a:pPr>
              <a:r>
                <a:rPr lang="en-US" sz="3200" kern="800" dirty="0">
                  <a:solidFill>
                    <a:schemeClr val="bg1"/>
                  </a:solidFill>
                  <a:latin typeface="Arial" panose="020B0604020202020204" pitchFamily="34" charset="0"/>
                  <a:ea typeface="MS Mincho" panose="02020609040205080304" pitchFamily="49" charset="-128"/>
                  <a:cs typeface="Arial" panose="020B0604020202020204" pitchFamily="34" charset="0"/>
                </a:rPr>
                <a:t>[1]</a:t>
              </a:r>
              <a:r>
                <a:rPr lang="nl-NL" sz="3200" kern="800" dirty="0">
                  <a:solidFill>
                    <a:schemeClr val="bg1"/>
                  </a:solidFill>
                  <a:latin typeface="Arial" panose="020B0604020202020204" pitchFamily="34" charset="0"/>
                  <a:ea typeface="MS Mincho" panose="02020609040205080304" pitchFamily="49" charset="-128"/>
                  <a:cs typeface="Arial" panose="020B0604020202020204" pitchFamily="34" charset="0"/>
                </a:rPr>
                <a:t> X. J. Wang, X. Qiu and I. Ben-Zvi</a:t>
              </a:r>
              <a:r>
                <a:rPr lang="en-US" sz="3200" kern="800" dirty="0">
                  <a:solidFill>
                    <a:schemeClr val="bg1"/>
                  </a:solidFill>
                  <a:latin typeface="Arial" panose="020B0604020202020204" pitchFamily="34" charset="0"/>
                  <a:ea typeface="MS Mincho" panose="02020609040205080304" pitchFamily="49" charset="-128"/>
                  <a:cs typeface="Arial" panose="020B0604020202020204" pitchFamily="34" charset="0"/>
                </a:rPr>
                <a:t>, “Experimental observation of high-brightness microbunching in a photocathode rf electron gun,” in </a:t>
              </a:r>
              <a:r>
                <a:rPr lang="en-US" sz="3200" i="1" kern="800" dirty="0">
                  <a:solidFill>
                    <a:schemeClr val="bg1"/>
                  </a:solidFill>
                  <a:latin typeface="Arial" panose="020B0604020202020204" pitchFamily="34" charset="0"/>
                  <a:ea typeface="MS Mincho" panose="02020609040205080304" pitchFamily="49" charset="-128"/>
                  <a:cs typeface="Arial" panose="020B0604020202020204" pitchFamily="34" charset="0"/>
                </a:rPr>
                <a:t>Phys. Rev. E 54.R3121, 1996.</a:t>
              </a:r>
              <a:endParaRPr lang="en-US" sz="3200" kern="800" dirty="0">
                <a:solidFill>
                  <a:schemeClr val="bg1"/>
                </a:solidFill>
                <a:latin typeface="Arial" panose="020B0604020202020204" pitchFamily="34" charset="0"/>
                <a:ea typeface="MS Mincho" panose="02020609040205080304" pitchFamily="49" charset="-128"/>
                <a:cs typeface="Arial" panose="020B0604020202020204" pitchFamily="34" charset="0"/>
              </a:endParaRPr>
            </a:p>
            <a:p>
              <a:pPr marL="187321" indent="-187321" algn="just">
                <a:spcAft>
                  <a:spcPts val="300"/>
                </a:spcAft>
              </a:pPr>
              <a:r>
                <a:rPr lang="en-US" sz="3200" kern="800" dirty="0">
                  <a:solidFill>
                    <a:schemeClr val="bg1"/>
                  </a:solidFill>
                  <a:latin typeface="Arial" panose="020B0604020202020204" pitchFamily="34" charset="0"/>
                  <a:ea typeface="MS Mincho" panose="02020609040205080304" pitchFamily="49" charset="-128"/>
                  <a:cs typeface="Arial" panose="020B0604020202020204" pitchFamily="34" charset="0"/>
                </a:rPr>
                <a:t>[2] A. Edelen, </a:t>
              </a:r>
              <a:r>
                <a:rPr lang="en-US" sz="3200" i="1" kern="800" dirty="0">
                  <a:solidFill>
                    <a:schemeClr val="bg1"/>
                  </a:solidFill>
                  <a:latin typeface="Arial" panose="020B0604020202020204" pitchFamily="34" charset="0"/>
                  <a:ea typeface="MS Mincho" panose="02020609040205080304" pitchFamily="49" charset="-128"/>
                  <a:cs typeface="Arial" panose="020B0604020202020204" pitchFamily="34" charset="0"/>
                </a:rPr>
                <a:t>et. al.</a:t>
              </a:r>
              <a:r>
                <a:rPr lang="en-US" sz="3200" kern="800" dirty="0">
                  <a:solidFill>
                    <a:schemeClr val="bg1"/>
                  </a:solidFill>
                  <a:latin typeface="Arial" panose="020B0604020202020204" pitchFamily="34" charset="0"/>
                  <a:ea typeface="MS Mincho" panose="02020609040205080304" pitchFamily="49" charset="-128"/>
                  <a:cs typeface="Arial" panose="020B0604020202020204" pitchFamily="34" charset="0"/>
                </a:rPr>
                <a:t>, “Machine learning for orders of magnitude speedup in </a:t>
              </a:r>
              <a:r>
                <a:rPr lang="en-US" sz="3200" kern="800" dirty="0" err="1">
                  <a:solidFill>
                    <a:schemeClr val="bg1"/>
                  </a:solidFill>
                  <a:latin typeface="Arial" panose="020B0604020202020204" pitchFamily="34" charset="0"/>
                  <a:ea typeface="MS Mincho" panose="02020609040205080304" pitchFamily="49" charset="-128"/>
                  <a:cs typeface="Arial" panose="020B0604020202020204" pitchFamily="34" charset="0"/>
                </a:rPr>
                <a:t>multiobjective</a:t>
              </a:r>
              <a:r>
                <a:rPr lang="en-US" sz="3200" kern="800" dirty="0">
                  <a:solidFill>
                    <a:schemeClr val="bg1"/>
                  </a:solidFill>
                  <a:latin typeface="Arial" panose="020B0604020202020204" pitchFamily="34" charset="0"/>
                  <a:ea typeface="MS Mincho" panose="02020609040205080304" pitchFamily="49" charset="-128"/>
                  <a:cs typeface="Arial" panose="020B0604020202020204" pitchFamily="34" charset="0"/>
                </a:rPr>
                <a:t> optimization of particle accelerator systems,” in </a:t>
              </a:r>
              <a:r>
                <a:rPr lang="en-US" sz="3200" i="1" kern="800" dirty="0">
                  <a:solidFill>
                    <a:schemeClr val="bg1"/>
                  </a:solidFill>
                  <a:latin typeface="Arial" panose="020B0604020202020204" pitchFamily="34" charset="0"/>
                  <a:ea typeface="MS Mincho" panose="02020609040205080304" pitchFamily="49" charset="-128"/>
                  <a:cs typeface="Arial" panose="020B0604020202020204" pitchFamily="34" charset="0"/>
                </a:rPr>
                <a:t>PRAB 23, 044601, 2020.</a:t>
              </a:r>
              <a:endParaRPr lang="en-GB" sz="3200" kern="800" dirty="0">
                <a:latin typeface="Arial" panose="020B0604020202020204" pitchFamily="34" charset="0"/>
                <a:ea typeface="MS Mincho" panose="02020609040205080304" pitchFamily="49" charset="-128"/>
                <a:cs typeface="Arial" panose="020B0604020202020204" pitchFamily="34" charset="0"/>
              </a:endParaRPr>
            </a:p>
          </p:txBody>
        </p:sp>
        <p:sp>
          <p:nvSpPr>
            <p:cNvPr id="43" name="TextBox 42">
              <a:extLst>
                <a:ext uri="{FF2B5EF4-FFF2-40B4-BE49-F238E27FC236}">
                  <a16:creationId xmlns:a16="http://schemas.microsoft.com/office/drawing/2014/main" id="{48AE8085-CA6F-4C4B-A9C1-085759DF2E3B}"/>
                </a:ext>
              </a:extLst>
            </p:cNvPr>
            <p:cNvSpPr txBox="1"/>
            <p:nvPr/>
          </p:nvSpPr>
          <p:spPr>
            <a:xfrm>
              <a:off x="18464763" y="38927698"/>
              <a:ext cx="12174908" cy="763097"/>
            </a:xfrm>
            <a:prstGeom prst="rect">
              <a:avLst/>
            </a:prstGeom>
            <a:noFill/>
            <a:ln>
              <a:noFill/>
            </a:ln>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References</a:t>
              </a:r>
            </a:p>
          </p:txBody>
        </p:sp>
      </p:grpSp>
      <p:sp>
        <p:nvSpPr>
          <p:cNvPr id="2" name="TextBox 1">
            <a:extLst>
              <a:ext uri="{FF2B5EF4-FFF2-40B4-BE49-F238E27FC236}">
                <a16:creationId xmlns:a16="http://schemas.microsoft.com/office/drawing/2014/main" id="{56C6D2B1-2EDC-4C2B-AD0D-6EC52E6C886D}"/>
              </a:ext>
            </a:extLst>
          </p:cNvPr>
          <p:cNvSpPr txBox="1"/>
          <p:nvPr/>
        </p:nvSpPr>
        <p:spPr>
          <a:xfrm>
            <a:off x="5375167" y="2130686"/>
            <a:ext cx="21701244" cy="1631216"/>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Salvador Sosa</a:t>
            </a:r>
            <a:r>
              <a:rPr lang="en-US" sz="3600" b="1" baseline="30000" dirty="0">
                <a:latin typeface="Arial" panose="020B0604020202020204" pitchFamily="34" charset="0"/>
                <a:cs typeface="Arial" panose="020B0604020202020204" pitchFamily="34" charset="0"/>
              </a:rPr>
              <a:t>1</a:t>
            </a:r>
            <a:r>
              <a:rPr lang="en-US" sz="3600" b="1" dirty="0">
                <a:latin typeface="Arial" panose="020B0604020202020204" pitchFamily="34" charset="0"/>
                <a:cs typeface="Arial" panose="020B0604020202020204" pitchFamily="34" charset="0"/>
              </a:rPr>
              <a:t>, Sandra Biedron</a:t>
            </a:r>
            <a:r>
              <a:rPr lang="en-US" sz="3600" b="1" baseline="30000" dirty="0">
                <a:latin typeface="Arial" panose="020B0604020202020204" pitchFamily="34" charset="0"/>
                <a:cs typeface="Arial" panose="020B0604020202020204" pitchFamily="34" charset="0"/>
              </a:rPr>
              <a:t>1,2</a:t>
            </a:r>
            <a:r>
              <a:rPr lang="en-US" sz="3600" b="1" dirty="0">
                <a:latin typeface="Arial" panose="020B0604020202020204" pitchFamily="34" charset="0"/>
                <a:cs typeface="Arial" panose="020B0604020202020204" pitchFamily="34" charset="0"/>
              </a:rPr>
              <a:t>, Trudy Bolin</a:t>
            </a:r>
            <a:r>
              <a:rPr lang="en-US" sz="3600" b="1" baseline="30000" dirty="0">
                <a:latin typeface="Arial" panose="020B0604020202020204" pitchFamily="34" charset="0"/>
                <a:cs typeface="Arial" panose="020B0604020202020204" pitchFamily="34" charset="0"/>
              </a:rPr>
              <a:t>1,2</a:t>
            </a:r>
            <a:r>
              <a:rPr lang="en-US" sz="3600" b="1" dirty="0">
                <a:latin typeface="Arial" panose="020B0604020202020204" pitchFamily="34" charset="0"/>
                <a:cs typeface="Arial" panose="020B0604020202020204" pitchFamily="34" charset="0"/>
              </a:rPr>
              <a:t> </a:t>
            </a:r>
          </a:p>
          <a:p>
            <a:pPr algn="ctr"/>
            <a:r>
              <a:rPr lang="en-US" sz="3200" b="1" baseline="30000" dirty="0">
                <a:latin typeface="Arial" panose="020B0604020202020204" pitchFamily="34" charset="0"/>
                <a:cs typeface="Arial" panose="020B0604020202020204" pitchFamily="34" charset="0"/>
              </a:rPr>
              <a:t>1</a:t>
            </a:r>
            <a:r>
              <a:rPr lang="en-US" sz="3200" b="1" dirty="0">
                <a:latin typeface="Arial" panose="020B0604020202020204" pitchFamily="34" charset="0"/>
                <a:cs typeface="Arial" panose="020B0604020202020204" pitchFamily="34" charset="0"/>
              </a:rPr>
              <a:t>Department of Electrical and Computer Engineering, University of New Mexico, Albuquerque, NM</a:t>
            </a:r>
          </a:p>
          <a:p>
            <a:pPr algn="ctr"/>
            <a:r>
              <a:rPr lang="en-US" sz="3200" b="1" baseline="30000" dirty="0">
                <a:latin typeface="Arial" panose="020B0604020202020204" pitchFamily="34" charset="0"/>
                <a:cs typeface="Arial" panose="020B0604020202020204" pitchFamily="34" charset="0"/>
              </a:rPr>
              <a:t>2</a:t>
            </a:r>
            <a:r>
              <a:rPr lang="en-US" sz="3200" b="1" dirty="0">
                <a:latin typeface="Arial" panose="020B0604020202020204" pitchFamily="34" charset="0"/>
                <a:cs typeface="Arial" panose="020B0604020202020204" pitchFamily="34" charset="0"/>
              </a:rPr>
              <a:t>Element Aero, Chicago, IL</a:t>
            </a:r>
            <a:endParaRPr lang="en-US" sz="3600" b="1" dirty="0">
              <a:latin typeface="Arial" panose="020B0604020202020204" pitchFamily="34" charset="0"/>
              <a:cs typeface="Arial" panose="020B0604020202020204" pitchFamily="34" charset="0"/>
            </a:endParaRPr>
          </a:p>
        </p:txBody>
      </p:sp>
      <p:sp>
        <p:nvSpPr>
          <p:cNvPr id="135" name="Rectangle: Rounded Corners 134">
            <a:extLst>
              <a:ext uri="{FF2B5EF4-FFF2-40B4-BE49-F238E27FC236}">
                <a16:creationId xmlns:a16="http://schemas.microsoft.com/office/drawing/2014/main" id="{BBBD4E5F-50DC-4A44-BC05-8C0F202819A7}"/>
              </a:ext>
            </a:extLst>
          </p:cNvPr>
          <p:cNvSpPr/>
          <p:nvPr/>
        </p:nvSpPr>
        <p:spPr>
          <a:xfrm>
            <a:off x="16532944" y="4893716"/>
            <a:ext cx="15861793" cy="19770057"/>
          </a:xfrm>
          <a:prstGeom prst="roundRect">
            <a:avLst>
              <a:gd name="adj" fmla="val 4562"/>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Arial" panose="020B0604020202020204" pitchFamily="34" charset="0"/>
              <a:cs typeface="Arial" panose="020B0604020202020204" pitchFamily="34" charset="0"/>
            </a:endParaRPr>
          </a:p>
        </p:txBody>
      </p:sp>
      <p:grpSp>
        <p:nvGrpSpPr>
          <p:cNvPr id="92" name="Group 91">
            <a:extLst>
              <a:ext uri="{FF2B5EF4-FFF2-40B4-BE49-F238E27FC236}">
                <a16:creationId xmlns:a16="http://schemas.microsoft.com/office/drawing/2014/main" id="{981127DC-0ED0-8430-4052-C136E13D9503}"/>
              </a:ext>
            </a:extLst>
          </p:cNvPr>
          <p:cNvGrpSpPr/>
          <p:nvPr/>
        </p:nvGrpSpPr>
        <p:grpSpPr>
          <a:xfrm>
            <a:off x="27821416" y="6856374"/>
            <a:ext cx="3496784" cy="1612617"/>
            <a:chOff x="15703359" y="18627484"/>
            <a:chExt cx="3112735" cy="1571361"/>
          </a:xfrm>
        </p:grpSpPr>
        <p:pic>
          <p:nvPicPr>
            <p:cNvPr id="100" name="Picture 99" descr="Icon&#10;&#10;Description automatically generated">
              <a:extLst>
                <a:ext uri="{FF2B5EF4-FFF2-40B4-BE49-F238E27FC236}">
                  <a16:creationId xmlns:a16="http://schemas.microsoft.com/office/drawing/2014/main" id="{FABC8427-201F-EAAF-0AC8-1205F418ACF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703359" y="18627484"/>
              <a:ext cx="2991067" cy="1115799"/>
            </a:xfrm>
            <a:prstGeom prst="rect">
              <a:avLst/>
            </a:prstGeom>
          </p:spPr>
        </p:pic>
        <p:sp>
          <p:nvSpPr>
            <p:cNvPr id="101" name="TextBox 100">
              <a:extLst>
                <a:ext uri="{FF2B5EF4-FFF2-40B4-BE49-F238E27FC236}">
                  <a16:creationId xmlns:a16="http://schemas.microsoft.com/office/drawing/2014/main" id="{3E121FE8-326E-665E-9728-B69CFBDB6318}"/>
                </a:ext>
              </a:extLst>
            </p:cNvPr>
            <p:cNvSpPr txBox="1"/>
            <p:nvPr/>
          </p:nvSpPr>
          <p:spPr>
            <a:xfrm>
              <a:off x="15703359" y="19775420"/>
              <a:ext cx="3112735" cy="423425"/>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hlinkClick r:id="rId12"/>
                </a:rPr>
                <a:t>https://txcorp.com/vsim/</a:t>
              </a:r>
              <a:endParaRPr lang="en-US" sz="2000" dirty="0">
                <a:latin typeface="Arial" panose="020B0604020202020204" pitchFamily="34" charset="0"/>
                <a:cs typeface="Arial" panose="020B0604020202020204" pitchFamily="34" charset="0"/>
              </a:endParaRPr>
            </a:p>
          </p:txBody>
        </p:sp>
      </p:grpSp>
      <p:grpSp>
        <p:nvGrpSpPr>
          <p:cNvPr id="30" name="Group 29">
            <a:extLst>
              <a:ext uri="{FF2B5EF4-FFF2-40B4-BE49-F238E27FC236}">
                <a16:creationId xmlns:a16="http://schemas.microsoft.com/office/drawing/2014/main" id="{46B7AE22-AACD-C603-FBE3-047960E91C79}"/>
              </a:ext>
            </a:extLst>
          </p:cNvPr>
          <p:cNvGrpSpPr/>
          <p:nvPr/>
        </p:nvGrpSpPr>
        <p:grpSpPr>
          <a:xfrm>
            <a:off x="16997919" y="11872367"/>
            <a:ext cx="8212376" cy="5596967"/>
            <a:chOff x="16543960" y="16371937"/>
            <a:chExt cx="9749582" cy="6477621"/>
          </a:xfrm>
        </p:grpSpPr>
        <p:pic>
          <p:nvPicPr>
            <p:cNvPr id="54" name="Content Placeholder 27" descr="Chart, scatter chart&#10;&#10;Description automatically generated">
              <a:extLst>
                <a:ext uri="{FF2B5EF4-FFF2-40B4-BE49-F238E27FC236}">
                  <a16:creationId xmlns:a16="http://schemas.microsoft.com/office/drawing/2014/main" id="{20B5218A-68E3-0566-9DA8-F2B683D3928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356307" y="16371937"/>
              <a:ext cx="8726736" cy="5809160"/>
            </a:xfrm>
            <a:prstGeom prst="rect">
              <a:avLst/>
            </a:prstGeom>
          </p:spPr>
        </p:pic>
        <p:sp>
          <p:nvSpPr>
            <p:cNvPr id="55" name="TextBox 54">
              <a:extLst>
                <a:ext uri="{FF2B5EF4-FFF2-40B4-BE49-F238E27FC236}">
                  <a16:creationId xmlns:a16="http://schemas.microsoft.com/office/drawing/2014/main" id="{5D305996-D8EC-7238-F427-64EE4219B1E4}"/>
                </a:ext>
              </a:extLst>
            </p:cNvPr>
            <p:cNvSpPr txBox="1"/>
            <p:nvPr/>
          </p:nvSpPr>
          <p:spPr>
            <a:xfrm>
              <a:off x="16543960" y="22101530"/>
              <a:ext cx="9749582" cy="748028"/>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Figure.</a:t>
              </a:r>
              <a:r>
                <a:rPr lang="en-US" sz="3600" dirty="0">
                  <a:latin typeface="Arial" panose="020B0604020202020204" pitchFamily="34" charset="0"/>
                  <a:cs typeface="Arial" panose="020B0604020202020204" pitchFamily="34" charset="0"/>
                </a:rPr>
                <a:t> PIC code parallel optimization.</a:t>
              </a:r>
            </a:p>
          </p:txBody>
        </p:sp>
      </p:grpSp>
      <p:grpSp>
        <p:nvGrpSpPr>
          <p:cNvPr id="56" name="Group 55">
            <a:extLst>
              <a:ext uri="{FF2B5EF4-FFF2-40B4-BE49-F238E27FC236}">
                <a16:creationId xmlns:a16="http://schemas.microsoft.com/office/drawing/2014/main" id="{0AF58A8C-2DD9-0FDB-D342-3D5BB171DC5E}"/>
              </a:ext>
            </a:extLst>
          </p:cNvPr>
          <p:cNvGrpSpPr/>
          <p:nvPr/>
        </p:nvGrpSpPr>
        <p:grpSpPr>
          <a:xfrm>
            <a:off x="18874196" y="12565848"/>
            <a:ext cx="5111863" cy="3155105"/>
            <a:chOff x="27350775" y="8612753"/>
            <a:chExt cx="6059673" cy="3651546"/>
          </a:xfrm>
        </p:grpSpPr>
        <p:sp>
          <p:nvSpPr>
            <p:cNvPr id="58" name="TextBox 57">
              <a:extLst>
                <a:ext uri="{FF2B5EF4-FFF2-40B4-BE49-F238E27FC236}">
                  <a16:creationId xmlns:a16="http://schemas.microsoft.com/office/drawing/2014/main" id="{75DB247C-F123-B03B-1798-8156FD033D2A}"/>
                </a:ext>
              </a:extLst>
            </p:cNvPr>
            <p:cNvSpPr txBox="1"/>
            <p:nvPr/>
          </p:nvSpPr>
          <p:spPr>
            <a:xfrm>
              <a:off x="28945757" y="8612753"/>
              <a:ext cx="3489398" cy="553664"/>
            </a:xfrm>
            <a:prstGeom prst="rect">
              <a:avLst/>
            </a:prstGeom>
            <a:solidFill>
              <a:srgbClr val="92D050"/>
            </a:solidFill>
          </p:spPr>
          <p:txBody>
            <a:bodyPr wrap="square" rtlCol="0">
              <a:spAutoFit/>
            </a:bodyPr>
            <a:lstStyle/>
            <a:p>
              <a:r>
                <a:rPr lang="en-US" sz="2800" b="1" dirty="0">
                  <a:latin typeface="Arial" panose="020B0604020202020204" pitchFamily="34" charset="0"/>
                  <a:cs typeface="Arial" panose="020B0604020202020204" pitchFamily="34" charset="0"/>
                </a:rPr>
                <a:t>Laptop - 4 cores</a:t>
              </a:r>
            </a:p>
          </p:txBody>
        </p:sp>
        <p:sp>
          <p:nvSpPr>
            <p:cNvPr id="59" name="TextBox 58">
              <a:extLst>
                <a:ext uri="{FF2B5EF4-FFF2-40B4-BE49-F238E27FC236}">
                  <a16:creationId xmlns:a16="http://schemas.microsoft.com/office/drawing/2014/main" id="{E0C13C37-D89E-EA45-6C4F-A1817D779E5F}"/>
                </a:ext>
              </a:extLst>
            </p:cNvPr>
            <p:cNvSpPr txBox="1"/>
            <p:nvPr/>
          </p:nvSpPr>
          <p:spPr>
            <a:xfrm>
              <a:off x="28373362" y="10055907"/>
              <a:ext cx="4806878" cy="605546"/>
            </a:xfrm>
            <a:prstGeom prst="rect">
              <a:avLst/>
            </a:prstGeom>
            <a:solidFill>
              <a:srgbClr val="92D050"/>
            </a:solidFill>
          </p:spPr>
          <p:txBody>
            <a:bodyPr wrap="square" rtlCol="0">
              <a:spAutoFit/>
            </a:bodyPr>
            <a:lstStyle/>
            <a:p>
              <a:r>
                <a:rPr lang="en-US" sz="2800" b="1" dirty="0">
                  <a:latin typeface="Arial" panose="020B0604020202020204" pitchFamily="34" charset="0"/>
                  <a:cs typeface="Arial" panose="020B0604020202020204" pitchFamily="34" charset="0"/>
                </a:rPr>
                <a:t>Workstation - 20 cores</a:t>
              </a:r>
            </a:p>
          </p:txBody>
        </p:sp>
        <p:sp>
          <p:nvSpPr>
            <p:cNvPr id="60" name="Arrow: Up 59">
              <a:extLst>
                <a:ext uri="{FF2B5EF4-FFF2-40B4-BE49-F238E27FC236}">
                  <a16:creationId xmlns:a16="http://schemas.microsoft.com/office/drawing/2014/main" id="{F4DB197B-20C6-30F4-3AA5-DEA454803224}"/>
                </a:ext>
              </a:extLst>
            </p:cNvPr>
            <p:cNvSpPr/>
            <p:nvPr/>
          </p:nvSpPr>
          <p:spPr bwMode="auto">
            <a:xfrm rot="15980630">
              <a:off x="28182828" y="8043228"/>
              <a:ext cx="240154" cy="1431864"/>
            </a:xfrm>
            <a:prstGeom prst="upArrow">
              <a:avLst>
                <a:gd name="adj1" fmla="val 50000"/>
                <a:gd name="adj2" fmla="val 125000"/>
              </a:avLst>
            </a:prstGeom>
            <a:solidFill>
              <a:srgbClr val="92D05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cxnSp>
          <p:nvCxnSpPr>
            <p:cNvPr id="61" name="Straight Connector 60">
              <a:extLst>
                <a:ext uri="{FF2B5EF4-FFF2-40B4-BE49-F238E27FC236}">
                  <a16:creationId xmlns:a16="http://schemas.microsoft.com/office/drawing/2014/main" id="{71E69C1F-1AB2-8941-8D77-EAB6A9E81648}"/>
                </a:ext>
              </a:extLst>
            </p:cNvPr>
            <p:cNvCxnSpPr>
              <a:cxnSpLocks/>
            </p:cNvCxnSpPr>
            <p:nvPr/>
          </p:nvCxnSpPr>
          <p:spPr bwMode="auto">
            <a:xfrm>
              <a:off x="27356424" y="11760684"/>
              <a:ext cx="6054024" cy="0"/>
            </a:xfrm>
            <a:prstGeom prst="line">
              <a:avLst/>
            </a:prstGeom>
            <a:noFill/>
            <a:ln w="38100" cap="flat" cmpd="sng" algn="ctr">
              <a:solidFill>
                <a:srgbClr val="92D050"/>
              </a:solidFill>
              <a:prstDash val="sysDot"/>
              <a:round/>
              <a:headEnd type="none" w="med" len="med"/>
              <a:tailEnd type="none" w="med" len="med"/>
            </a:ln>
            <a:effectLst/>
          </p:spPr>
        </p:cxnSp>
        <p:sp>
          <p:nvSpPr>
            <p:cNvPr id="62" name="TextBox 61">
              <a:extLst>
                <a:ext uri="{FF2B5EF4-FFF2-40B4-BE49-F238E27FC236}">
                  <a16:creationId xmlns:a16="http://schemas.microsoft.com/office/drawing/2014/main" id="{B945ADF4-1C01-B0C4-7BCD-44739D7F25BC}"/>
                </a:ext>
              </a:extLst>
            </p:cNvPr>
            <p:cNvSpPr txBox="1"/>
            <p:nvPr/>
          </p:nvSpPr>
          <p:spPr>
            <a:xfrm>
              <a:off x="29748042" y="11741079"/>
              <a:ext cx="2366517" cy="523220"/>
            </a:xfrm>
            <a:prstGeom prst="rect">
              <a:avLst/>
            </a:prstGeom>
            <a:solidFill>
              <a:srgbClr val="92D050"/>
            </a:solidFill>
          </p:spPr>
          <p:txBody>
            <a:bodyPr wrap="square" rtlCol="0">
              <a:spAutoFit/>
            </a:bodyPr>
            <a:lstStyle/>
            <a:p>
              <a:pPr algn="ctr"/>
              <a:r>
                <a:rPr lang="en-US" sz="2800" b="1" dirty="0">
                  <a:latin typeface="Arial" panose="020B0604020202020204" pitchFamily="34" charset="0"/>
                  <a:cs typeface="Arial" panose="020B0604020202020204" pitchFamily="34" charset="0"/>
                </a:rPr>
                <a:t>THETA</a:t>
              </a:r>
            </a:p>
          </p:txBody>
        </p:sp>
        <p:sp>
          <p:nvSpPr>
            <p:cNvPr id="63" name="Arrow: Up 62">
              <a:extLst>
                <a:ext uri="{FF2B5EF4-FFF2-40B4-BE49-F238E27FC236}">
                  <a16:creationId xmlns:a16="http://schemas.microsoft.com/office/drawing/2014/main" id="{E0901B7E-7CB0-2C6F-BDBA-D50EFE0EC9B2}"/>
                </a:ext>
              </a:extLst>
            </p:cNvPr>
            <p:cNvSpPr/>
            <p:nvPr/>
          </p:nvSpPr>
          <p:spPr bwMode="auto">
            <a:xfrm rot="13563400">
              <a:off x="27876031" y="10305808"/>
              <a:ext cx="240154" cy="1290665"/>
            </a:xfrm>
            <a:prstGeom prst="upArrow">
              <a:avLst>
                <a:gd name="adj1" fmla="val 50000"/>
                <a:gd name="adj2" fmla="val 125000"/>
              </a:avLst>
            </a:prstGeom>
            <a:solidFill>
              <a:srgbClr val="92D05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sp>
        <p:nvSpPr>
          <p:cNvPr id="86" name="Content Placeholder 8">
            <a:extLst>
              <a:ext uri="{FF2B5EF4-FFF2-40B4-BE49-F238E27FC236}">
                <a16:creationId xmlns:a16="http://schemas.microsoft.com/office/drawing/2014/main" id="{71CF0F89-AB8A-41E9-F154-029B6744D50E}"/>
              </a:ext>
            </a:extLst>
          </p:cNvPr>
          <p:cNvSpPr txBox="1">
            <a:spLocks/>
          </p:cNvSpPr>
          <p:nvPr/>
        </p:nvSpPr>
        <p:spPr bwMode="auto">
          <a:xfrm>
            <a:off x="16691722" y="26782739"/>
            <a:ext cx="15507161" cy="9276860"/>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1800">
                <a:solidFill>
                  <a:schemeClr val="tx1"/>
                </a:solidFill>
                <a:latin typeface="+mn-lt"/>
                <a:cs typeface="+mn-cs"/>
              </a:defRPr>
            </a:lvl4pPr>
            <a:lvl5pPr marL="2057400" indent="-228600" algn="l" rtl="0" eaLnBrk="1" fontAlgn="base" hangingPunct="1">
              <a:spcBef>
                <a:spcPct val="20000"/>
              </a:spcBef>
              <a:spcAft>
                <a:spcPct val="0"/>
              </a:spcAft>
              <a:buChar char="»"/>
              <a:defRPr sz="1800">
                <a:solidFill>
                  <a:schemeClr val="tx1"/>
                </a:solidFill>
                <a:latin typeface="+mn-lt"/>
                <a:cs typeface="+mn-cs"/>
              </a:defRPr>
            </a:lvl5pPr>
            <a:lvl6pPr marL="2514600" indent="-228600" algn="l" rtl="0" eaLnBrk="1" fontAlgn="base" hangingPunct="1">
              <a:spcBef>
                <a:spcPct val="20000"/>
              </a:spcBef>
              <a:spcAft>
                <a:spcPct val="0"/>
              </a:spcAft>
              <a:buChar char="»"/>
              <a:defRPr sz="1800">
                <a:solidFill>
                  <a:schemeClr val="tx1"/>
                </a:solidFill>
                <a:latin typeface="+mn-lt"/>
                <a:cs typeface="+mn-cs"/>
              </a:defRPr>
            </a:lvl6pPr>
            <a:lvl7pPr marL="2971800" indent="-228600" algn="l" rtl="0" eaLnBrk="1" fontAlgn="base" hangingPunct="1">
              <a:spcBef>
                <a:spcPct val="20000"/>
              </a:spcBef>
              <a:spcAft>
                <a:spcPct val="0"/>
              </a:spcAft>
              <a:buChar char="»"/>
              <a:defRPr sz="1800">
                <a:solidFill>
                  <a:schemeClr val="tx1"/>
                </a:solidFill>
                <a:latin typeface="+mn-lt"/>
                <a:cs typeface="+mn-cs"/>
              </a:defRPr>
            </a:lvl7pPr>
            <a:lvl8pPr marL="3429000" indent="-228600" algn="l" rtl="0" eaLnBrk="1" fontAlgn="base" hangingPunct="1">
              <a:spcBef>
                <a:spcPct val="20000"/>
              </a:spcBef>
              <a:spcAft>
                <a:spcPct val="0"/>
              </a:spcAft>
              <a:buChar char="»"/>
              <a:defRPr sz="1800">
                <a:solidFill>
                  <a:schemeClr val="tx1"/>
                </a:solidFill>
                <a:latin typeface="+mn-lt"/>
                <a:cs typeface="+mn-cs"/>
              </a:defRPr>
            </a:lvl8pPr>
            <a:lvl9pPr marL="3886200" indent="-228600" algn="l" rtl="0" eaLnBrk="1" fontAlgn="base" hangingPunct="1">
              <a:spcBef>
                <a:spcPct val="20000"/>
              </a:spcBef>
              <a:spcAft>
                <a:spcPct val="0"/>
              </a:spcAft>
              <a:buChar char="»"/>
              <a:defRPr sz="1800">
                <a:solidFill>
                  <a:schemeClr val="tx1"/>
                </a:solidFill>
                <a:latin typeface="+mn-lt"/>
                <a:cs typeface="+mn-cs"/>
              </a:defRPr>
            </a:lvl9pPr>
          </a:lstStyle>
          <a:p>
            <a:pPr marL="457189" indent="-457189" algn="just" defTabSz="1219170">
              <a:defRPr/>
            </a:pPr>
            <a:r>
              <a:rPr lang="en-US" sz="3600" kern="0" dirty="0">
                <a:solidFill>
                  <a:srgbClr val="000000"/>
                </a:solidFill>
                <a:latin typeface="Arial" panose="020B0604020202020204" pitchFamily="34" charset="0"/>
                <a:cs typeface="Arial" panose="020B0604020202020204" pitchFamily="34" charset="0"/>
              </a:rPr>
              <a:t>We are investigating surrogate models to support MUED operations.</a:t>
            </a:r>
          </a:p>
          <a:p>
            <a:pPr marL="457189" indent="-457189" algn="just" defTabSz="1219170">
              <a:defRPr/>
            </a:pPr>
            <a:r>
              <a:rPr lang="en-US" sz="3600" kern="0" dirty="0">
                <a:solidFill>
                  <a:srgbClr val="000000"/>
                </a:solidFill>
                <a:latin typeface="Arial" panose="020B0604020202020204" pitchFamily="34" charset="0"/>
                <a:cs typeface="Arial" panose="020B0604020202020204" pitchFamily="34" charset="0"/>
              </a:rPr>
              <a:t>Physics simulations can produce accurate results but are also time and computationally intensive.</a:t>
            </a:r>
          </a:p>
          <a:p>
            <a:pPr marL="457189" indent="-457189" algn="just" defTabSz="1219170">
              <a:defRPr/>
            </a:pPr>
            <a:endParaRPr lang="en-US" sz="3600" kern="0" dirty="0">
              <a:solidFill>
                <a:srgbClr val="000000"/>
              </a:solidFill>
              <a:latin typeface="Arial" panose="020B0604020202020204" pitchFamily="34" charset="0"/>
              <a:cs typeface="Arial" panose="020B0604020202020204" pitchFamily="34" charset="0"/>
            </a:endParaRPr>
          </a:p>
          <a:p>
            <a:pPr marL="457189" indent="-457189" algn="just" defTabSz="1219170">
              <a:defRPr/>
            </a:pPr>
            <a:endParaRPr lang="en-US" sz="3600" kern="0" dirty="0">
              <a:solidFill>
                <a:srgbClr val="000000"/>
              </a:solidFill>
              <a:latin typeface="Arial" panose="020B0604020202020204" pitchFamily="34" charset="0"/>
              <a:cs typeface="Arial" panose="020B0604020202020204" pitchFamily="34" charset="0"/>
            </a:endParaRPr>
          </a:p>
          <a:p>
            <a:pPr marL="457189" indent="-457189" algn="just" defTabSz="1219170">
              <a:defRPr/>
            </a:pPr>
            <a:endParaRPr lang="en-US" sz="3600" kern="0" dirty="0">
              <a:solidFill>
                <a:srgbClr val="000000"/>
              </a:solidFill>
              <a:latin typeface="Arial" panose="020B0604020202020204" pitchFamily="34" charset="0"/>
              <a:cs typeface="Arial" panose="020B0604020202020204" pitchFamily="34" charset="0"/>
            </a:endParaRPr>
          </a:p>
          <a:p>
            <a:pPr marL="457189" indent="-457189" algn="just" defTabSz="1219170">
              <a:defRPr/>
            </a:pPr>
            <a:endParaRPr lang="en-US" sz="3600" kern="0" dirty="0">
              <a:solidFill>
                <a:srgbClr val="000000"/>
              </a:solidFill>
              <a:latin typeface="Arial" panose="020B0604020202020204" pitchFamily="34" charset="0"/>
              <a:cs typeface="Arial" panose="020B0604020202020204" pitchFamily="34" charset="0"/>
            </a:endParaRPr>
          </a:p>
          <a:p>
            <a:pPr marL="457189" indent="-457189" algn="just" defTabSz="1219170">
              <a:defRPr/>
            </a:pPr>
            <a:endParaRPr lang="en-US" sz="3600" kern="0" dirty="0">
              <a:solidFill>
                <a:srgbClr val="000000"/>
              </a:solidFill>
              <a:latin typeface="Arial" panose="020B0604020202020204" pitchFamily="34" charset="0"/>
              <a:cs typeface="Arial" panose="020B0604020202020204" pitchFamily="34" charset="0"/>
            </a:endParaRPr>
          </a:p>
          <a:p>
            <a:pPr marL="457189" indent="-457189" algn="just" defTabSz="1219170">
              <a:defRPr/>
            </a:pPr>
            <a:endParaRPr lang="en-US" sz="3600" kern="0" dirty="0">
              <a:solidFill>
                <a:srgbClr val="000000"/>
              </a:solidFill>
              <a:latin typeface="Arial" panose="020B0604020202020204" pitchFamily="34" charset="0"/>
              <a:cs typeface="Arial" panose="020B0604020202020204" pitchFamily="34" charset="0"/>
            </a:endParaRPr>
          </a:p>
          <a:p>
            <a:pPr marL="457189" indent="-457189" algn="just" defTabSz="1219170">
              <a:defRPr/>
            </a:pPr>
            <a:endParaRPr lang="en-US" sz="3600" kern="0" dirty="0">
              <a:solidFill>
                <a:srgbClr val="000000"/>
              </a:solidFill>
              <a:latin typeface="Arial" panose="020B0604020202020204" pitchFamily="34" charset="0"/>
              <a:cs typeface="Arial" panose="020B0604020202020204" pitchFamily="34" charset="0"/>
            </a:endParaRPr>
          </a:p>
          <a:p>
            <a:pPr marL="0" indent="0" algn="just" defTabSz="1219170">
              <a:buNone/>
              <a:defRPr/>
            </a:pPr>
            <a:endParaRPr lang="en-US" sz="3600" kern="0" dirty="0">
              <a:solidFill>
                <a:srgbClr val="000000"/>
              </a:solidFill>
              <a:latin typeface="Arial" panose="020B0604020202020204" pitchFamily="34" charset="0"/>
              <a:cs typeface="Arial" panose="020B0604020202020204" pitchFamily="34" charset="0"/>
            </a:endParaRPr>
          </a:p>
          <a:p>
            <a:pPr marL="457189" indent="-457189" algn="just" defTabSz="1219170">
              <a:defRPr/>
            </a:pPr>
            <a:r>
              <a:rPr lang="en-US" sz="3600" kern="0" dirty="0">
                <a:solidFill>
                  <a:srgbClr val="000000"/>
                </a:solidFill>
                <a:latin typeface="Arial" panose="020B0604020202020204" pitchFamily="34" charset="0"/>
                <a:cs typeface="Arial" panose="020B0604020202020204" pitchFamily="34" charset="0"/>
              </a:rPr>
              <a:t>Training data-set requires thousands of </a:t>
            </a:r>
            <a:r>
              <a:rPr lang="en-US" sz="3600" kern="0" dirty="0" err="1">
                <a:solidFill>
                  <a:srgbClr val="000000"/>
                </a:solidFill>
                <a:latin typeface="Arial" panose="020B0604020202020204" pitchFamily="34" charset="0"/>
                <a:cs typeface="Arial" panose="020B0604020202020204" pitchFamily="34" charset="0"/>
              </a:rPr>
              <a:t>VSim</a:t>
            </a:r>
            <a:r>
              <a:rPr lang="en-US" sz="3600" kern="0" dirty="0">
                <a:solidFill>
                  <a:srgbClr val="000000"/>
                </a:solidFill>
                <a:latin typeface="Arial" panose="020B0604020202020204" pitchFamily="34" charset="0"/>
                <a:cs typeface="Arial" panose="020B0604020202020204" pitchFamily="34" charset="0"/>
              </a:rPr>
              <a:t>-Elegant simulations with varying inputs.</a:t>
            </a:r>
          </a:p>
          <a:p>
            <a:pPr marL="857239" lvl="1" indent="-457189" algn="just" defTabSz="1219170">
              <a:defRPr/>
            </a:pPr>
            <a:r>
              <a:rPr lang="en-US" sz="3600" kern="0" dirty="0">
                <a:solidFill>
                  <a:srgbClr val="000000"/>
                </a:solidFill>
                <a:latin typeface="Arial" panose="020B0604020202020204" pitchFamily="34" charset="0"/>
                <a:cs typeface="Arial" panose="020B0604020202020204" pitchFamily="34" charset="0"/>
              </a:rPr>
              <a:t>Use of HPC and automation is required.</a:t>
            </a:r>
          </a:p>
        </p:txBody>
      </p:sp>
      <p:sp>
        <p:nvSpPr>
          <p:cNvPr id="115" name="TextBox 114">
            <a:extLst>
              <a:ext uri="{FF2B5EF4-FFF2-40B4-BE49-F238E27FC236}">
                <a16:creationId xmlns:a16="http://schemas.microsoft.com/office/drawing/2014/main" id="{7C092333-1B35-2BE5-CC7F-351DED368B0B}"/>
              </a:ext>
            </a:extLst>
          </p:cNvPr>
          <p:cNvSpPr txBox="1"/>
          <p:nvPr/>
        </p:nvSpPr>
        <p:spPr>
          <a:xfrm>
            <a:off x="16803461" y="25875123"/>
            <a:ext cx="15097388" cy="923330"/>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Surrogate model plan for MUED</a:t>
            </a:r>
          </a:p>
        </p:txBody>
      </p:sp>
      <p:grpSp>
        <p:nvGrpSpPr>
          <p:cNvPr id="64" name="Group 63">
            <a:extLst>
              <a:ext uri="{FF2B5EF4-FFF2-40B4-BE49-F238E27FC236}">
                <a16:creationId xmlns:a16="http://schemas.microsoft.com/office/drawing/2014/main" id="{B76DCBBB-DE7B-D7AA-9406-EFD5CF2A5747}"/>
              </a:ext>
            </a:extLst>
          </p:cNvPr>
          <p:cNvGrpSpPr/>
          <p:nvPr/>
        </p:nvGrpSpPr>
        <p:grpSpPr>
          <a:xfrm>
            <a:off x="17364462" y="28791870"/>
            <a:ext cx="14970719" cy="5149247"/>
            <a:chOff x="31450683" y="13909670"/>
            <a:chExt cx="14199585" cy="5149247"/>
          </a:xfrm>
        </p:grpSpPr>
        <p:sp>
          <p:nvSpPr>
            <p:cNvPr id="65" name="TextBox 64">
              <a:extLst>
                <a:ext uri="{FF2B5EF4-FFF2-40B4-BE49-F238E27FC236}">
                  <a16:creationId xmlns:a16="http://schemas.microsoft.com/office/drawing/2014/main" id="{E3AE0702-62E2-4112-E007-DECEDFE5EBD0}"/>
                </a:ext>
              </a:extLst>
            </p:cNvPr>
            <p:cNvSpPr txBox="1"/>
            <p:nvPr/>
          </p:nvSpPr>
          <p:spPr>
            <a:xfrm>
              <a:off x="31450683" y="16672892"/>
              <a:ext cx="5379178" cy="1754326"/>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Physics sim</a:t>
              </a:r>
            </a:p>
            <a:p>
              <a:pPr marL="285750" indent="-285750">
                <a:buFont typeface="Arial" panose="020B0604020202020204" pitchFamily="34" charset="0"/>
                <a:buChar char="•"/>
              </a:pPr>
              <a:r>
                <a:rPr lang="en-US" sz="3600" dirty="0">
                  <a:latin typeface="Arial" panose="020B0604020202020204" pitchFamily="34" charset="0"/>
                  <a:cs typeface="Arial" panose="020B0604020202020204" pitchFamily="34" charset="0"/>
                </a:rPr>
                <a:t>Very detailed (FDTD/PIC)</a:t>
              </a:r>
            </a:p>
            <a:p>
              <a:pPr marL="285750" indent="-285750">
                <a:buFont typeface="Arial" panose="020B0604020202020204" pitchFamily="34" charset="0"/>
                <a:buChar char="•"/>
              </a:pPr>
              <a:r>
                <a:rPr lang="en-US" sz="3600" dirty="0">
                  <a:latin typeface="Arial" panose="020B0604020202020204" pitchFamily="34" charset="0"/>
                  <a:cs typeface="Arial" panose="020B0604020202020204" pitchFamily="34" charset="0"/>
                </a:rPr>
                <a:t>Time consuming.</a:t>
              </a:r>
            </a:p>
          </p:txBody>
        </p:sp>
        <p:sp>
          <p:nvSpPr>
            <p:cNvPr id="66" name="TextBox 65">
              <a:extLst>
                <a:ext uri="{FF2B5EF4-FFF2-40B4-BE49-F238E27FC236}">
                  <a16:creationId xmlns:a16="http://schemas.microsoft.com/office/drawing/2014/main" id="{3537A7C4-94E7-C2CA-1834-7EDFC2564756}"/>
                </a:ext>
              </a:extLst>
            </p:cNvPr>
            <p:cNvSpPr txBox="1"/>
            <p:nvPr/>
          </p:nvSpPr>
          <p:spPr>
            <a:xfrm>
              <a:off x="37952890" y="16750593"/>
              <a:ext cx="7697378" cy="2308324"/>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Surrogate model</a:t>
              </a:r>
              <a:endParaRPr lang="en-US" sz="3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600" dirty="0">
                  <a:latin typeface="Arial" panose="020B0604020202020204" pitchFamily="34" charset="0"/>
                  <a:cs typeface="Arial" panose="020B0604020202020204" pitchFamily="34" charset="0"/>
                </a:rPr>
                <a:t>Training is done offline.</a:t>
              </a:r>
            </a:p>
            <a:p>
              <a:pPr marL="285750" indent="-285750">
                <a:buFont typeface="Arial" panose="020B0604020202020204" pitchFamily="34" charset="0"/>
                <a:buChar char="•"/>
              </a:pPr>
              <a:r>
                <a:rPr lang="en-US" sz="3600" dirty="0">
                  <a:latin typeface="Arial" panose="020B0604020202020204" pitchFamily="34" charset="0"/>
                  <a:cs typeface="Arial" panose="020B0604020202020204" pitchFamily="34" charset="0"/>
                </a:rPr>
                <a:t>Fast computation is better suited for controls.</a:t>
              </a:r>
            </a:p>
          </p:txBody>
        </p:sp>
        <p:grpSp>
          <p:nvGrpSpPr>
            <p:cNvPr id="67" name="Group 66">
              <a:extLst>
                <a:ext uri="{FF2B5EF4-FFF2-40B4-BE49-F238E27FC236}">
                  <a16:creationId xmlns:a16="http://schemas.microsoft.com/office/drawing/2014/main" id="{E95D5DF1-ED55-C78E-1911-F3A495D9FADE}"/>
                </a:ext>
              </a:extLst>
            </p:cNvPr>
            <p:cNvGrpSpPr/>
            <p:nvPr/>
          </p:nvGrpSpPr>
          <p:grpSpPr>
            <a:xfrm>
              <a:off x="31637386" y="13909670"/>
              <a:ext cx="10360750" cy="3009769"/>
              <a:chOff x="31637386" y="13909670"/>
              <a:chExt cx="10360750" cy="3009769"/>
            </a:xfrm>
          </p:grpSpPr>
          <p:pic>
            <p:nvPicPr>
              <p:cNvPr id="71" name="Picture 70" descr="A picture containing graphical user interface&#10;&#10;Description automatically generated">
                <a:extLst>
                  <a:ext uri="{FF2B5EF4-FFF2-40B4-BE49-F238E27FC236}">
                    <a16:creationId xmlns:a16="http://schemas.microsoft.com/office/drawing/2014/main" id="{A791E3E9-E843-BA8E-5BDB-737CAFFF470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637386" y="13909670"/>
                <a:ext cx="5477343" cy="2509133"/>
              </a:xfrm>
              <a:prstGeom prst="rect">
                <a:avLst/>
              </a:prstGeom>
            </p:spPr>
          </p:pic>
          <p:pic>
            <p:nvPicPr>
              <p:cNvPr id="72" name="Picture 71">
                <a:extLst>
                  <a:ext uri="{FF2B5EF4-FFF2-40B4-BE49-F238E27FC236}">
                    <a16:creationId xmlns:a16="http://schemas.microsoft.com/office/drawing/2014/main" id="{1AD73E37-068D-2F8D-B921-2ED93A55F7A9}"/>
                  </a:ext>
                </a:extLst>
              </p:cNvPr>
              <p:cNvPicPr>
                <a:picLocks noChangeAspect="1"/>
              </p:cNvPicPr>
              <p:nvPr/>
            </p:nvPicPr>
            <p:blipFill>
              <a:blip r:embed="rId15"/>
              <a:stretch>
                <a:fillRect/>
              </a:stretch>
            </p:blipFill>
            <p:spPr>
              <a:xfrm>
                <a:off x="39463854" y="14281587"/>
                <a:ext cx="2534282" cy="2020941"/>
              </a:xfrm>
              <a:prstGeom prst="rect">
                <a:avLst/>
              </a:prstGeom>
            </p:spPr>
          </p:pic>
          <p:sp>
            <p:nvSpPr>
              <p:cNvPr id="73" name="Arrow: Right 72">
                <a:extLst>
                  <a:ext uri="{FF2B5EF4-FFF2-40B4-BE49-F238E27FC236}">
                    <a16:creationId xmlns:a16="http://schemas.microsoft.com/office/drawing/2014/main" id="{82E42855-105C-FC54-A275-C7ADA91F2F3F}"/>
                  </a:ext>
                </a:extLst>
              </p:cNvPr>
              <p:cNvSpPr/>
              <p:nvPr/>
            </p:nvSpPr>
            <p:spPr bwMode="auto">
              <a:xfrm>
                <a:off x="37205618" y="14861720"/>
                <a:ext cx="1536071" cy="605035"/>
              </a:xfrm>
              <a:prstGeom prst="rightArrow">
                <a:avLst>
                  <a:gd name="adj1" fmla="val 50000"/>
                  <a:gd name="adj2" fmla="val 100891"/>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12EE68DC-2CDD-EE2A-F8CB-1587DA42360B}"/>
                  </a:ext>
                </a:extLst>
              </p:cNvPr>
              <p:cNvSpPr txBox="1"/>
              <p:nvPr/>
            </p:nvSpPr>
            <p:spPr>
              <a:xfrm>
                <a:off x="36442358" y="15534444"/>
                <a:ext cx="2473897" cy="1384995"/>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X1000s</a:t>
                </a:r>
              </a:p>
              <a:p>
                <a:pPr algn="ctr"/>
                <a:r>
                  <a:rPr lang="en-US" sz="2800" dirty="0">
                    <a:latin typeface="Arial" panose="020B0604020202020204" pitchFamily="34" charset="0"/>
                    <a:cs typeface="Arial" panose="020B0604020202020204" pitchFamily="34" charset="0"/>
                  </a:rPr>
                  <a:t>With varying inputs</a:t>
                </a:r>
              </a:p>
            </p:txBody>
          </p:sp>
        </p:grpSp>
      </p:grpSp>
      <p:sp>
        <p:nvSpPr>
          <p:cNvPr id="171" name="TextBox 170">
            <a:extLst>
              <a:ext uri="{FF2B5EF4-FFF2-40B4-BE49-F238E27FC236}">
                <a16:creationId xmlns:a16="http://schemas.microsoft.com/office/drawing/2014/main" id="{747622A9-EDE4-E313-40FC-6CD4E4F0FF13}"/>
              </a:ext>
            </a:extLst>
          </p:cNvPr>
          <p:cNvSpPr txBox="1"/>
          <p:nvPr/>
        </p:nvSpPr>
        <p:spPr>
          <a:xfrm>
            <a:off x="17353253" y="4919925"/>
            <a:ext cx="14319728" cy="580553"/>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End-to-end simulation of MUED</a:t>
            </a:r>
          </a:p>
        </p:txBody>
      </p:sp>
      <p:grpSp>
        <p:nvGrpSpPr>
          <p:cNvPr id="21" name="Group 20">
            <a:extLst>
              <a:ext uri="{FF2B5EF4-FFF2-40B4-BE49-F238E27FC236}">
                <a16:creationId xmlns:a16="http://schemas.microsoft.com/office/drawing/2014/main" id="{42F77C24-90EF-9D53-1D8C-921BE3E3A9FA}"/>
              </a:ext>
            </a:extLst>
          </p:cNvPr>
          <p:cNvGrpSpPr/>
          <p:nvPr/>
        </p:nvGrpSpPr>
        <p:grpSpPr>
          <a:xfrm>
            <a:off x="16996767" y="19354029"/>
            <a:ext cx="8277710" cy="4967776"/>
            <a:chOff x="23161386" y="11918646"/>
            <a:chExt cx="8759811" cy="4967776"/>
          </a:xfrm>
        </p:grpSpPr>
        <p:grpSp>
          <p:nvGrpSpPr>
            <p:cNvPr id="151" name="Group 150">
              <a:extLst>
                <a:ext uri="{FF2B5EF4-FFF2-40B4-BE49-F238E27FC236}">
                  <a16:creationId xmlns:a16="http://schemas.microsoft.com/office/drawing/2014/main" id="{AF69B94D-AD2C-FF9D-81BB-B2006ACF628E}"/>
                </a:ext>
              </a:extLst>
            </p:cNvPr>
            <p:cNvGrpSpPr/>
            <p:nvPr/>
          </p:nvGrpSpPr>
          <p:grpSpPr>
            <a:xfrm>
              <a:off x="24920395" y="11918646"/>
              <a:ext cx="6352197" cy="3480738"/>
              <a:chOff x="4240823" y="953582"/>
              <a:chExt cx="7926997" cy="4215836"/>
            </a:xfrm>
          </p:grpSpPr>
          <p:pic>
            <p:nvPicPr>
              <p:cNvPr id="152" name="Picture 151">
                <a:extLst>
                  <a:ext uri="{FF2B5EF4-FFF2-40B4-BE49-F238E27FC236}">
                    <a16:creationId xmlns:a16="http://schemas.microsoft.com/office/drawing/2014/main" id="{380CBD64-B9D8-4692-FCEE-196DB5FD5443}"/>
                  </a:ext>
                </a:extLst>
              </p:cNvPr>
              <p:cNvPicPr>
                <a:picLocks noChangeAspect="1"/>
              </p:cNvPicPr>
              <p:nvPr/>
            </p:nvPicPr>
            <p:blipFill>
              <a:blip r:embed="rId16"/>
              <a:stretch>
                <a:fillRect/>
              </a:stretch>
            </p:blipFill>
            <p:spPr>
              <a:xfrm>
                <a:off x="4240823" y="953582"/>
                <a:ext cx="7926997" cy="4215836"/>
              </a:xfrm>
              <a:prstGeom prst="rect">
                <a:avLst/>
              </a:prstGeom>
            </p:spPr>
          </p:pic>
          <p:sp>
            <p:nvSpPr>
              <p:cNvPr id="154" name="Rectangle 153">
                <a:extLst>
                  <a:ext uri="{FF2B5EF4-FFF2-40B4-BE49-F238E27FC236}">
                    <a16:creationId xmlns:a16="http://schemas.microsoft.com/office/drawing/2014/main" id="{2235F1FC-EB65-456F-DE71-44A1C989DF19}"/>
                  </a:ext>
                </a:extLst>
              </p:cNvPr>
              <p:cNvSpPr/>
              <p:nvPr/>
            </p:nvSpPr>
            <p:spPr bwMode="auto">
              <a:xfrm>
                <a:off x="7911036" y="2060641"/>
                <a:ext cx="589280" cy="307392"/>
              </a:xfrm>
              <a:prstGeom prst="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cxnSp>
            <p:nvCxnSpPr>
              <p:cNvPr id="155" name="Straight Connector 154">
                <a:extLst>
                  <a:ext uri="{FF2B5EF4-FFF2-40B4-BE49-F238E27FC236}">
                    <a16:creationId xmlns:a16="http://schemas.microsoft.com/office/drawing/2014/main" id="{1AD11F9D-B1ED-A99C-2372-25A367FA6444}"/>
                  </a:ext>
                </a:extLst>
              </p:cNvPr>
              <p:cNvCxnSpPr>
                <a:cxnSpLocks/>
              </p:cNvCxnSpPr>
              <p:nvPr/>
            </p:nvCxnSpPr>
            <p:spPr bwMode="auto">
              <a:xfrm flipH="1">
                <a:off x="4531360" y="2060641"/>
                <a:ext cx="3379676" cy="600586"/>
              </a:xfrm>
              <a:prstGeom prst="line">
                <a:avLst/>
              </a:prstGeom>
              <a:noFill/>
              <a:ln w="19050" cap="flat" cmpd="sng" algn="ctr">
                <a:solidFill>
                  <a:schemeClr val="bg1"/>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33BCAA15-3762-54EF-3F53-69C84928A126}"/>
                  </a:ext>
                </a:extLst>
              </p:cNvPr>
              <p:cNvCxnSpPr>
                <a:cxnSpLocks/>
              </p:cNvCxnSpPr>
              <p:nvPr/>
            </p:nvCxnSpPr>
            <p:spPr bwMode="auto">
              <a:xfrm>
                <a:off x="8500316" y="2060641"/>
                <a:ext cx="673031" cy="562667"/>
              </a:xfrm>
              <a:prstGeom prst="line">
                <a:avLst/>
              </a:prstGeom>
              <a:noFill/>
              <a:ln w="19050" cap="flat" cmpd="sng" algn="ctr">
                <a:solidFill>
                  <a:schemeClr val="bg1"/>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0F8B33B2-FCFF-0559-115D-B7CD640C9E7F}"/>
                  </a:ext>
                </a:extLst>
              </p:cNvPr>
              <p:cNvCxnSpPr>
                <a:cxnSpLocks/>
              </p:cNvCxnSpPr>
              <p:nvPr/>
            </p:nvCxnSpPr>
            <p:spPr bwMode="auto">
              <a:xfrm flipH="1">
                <a:off x="4530227" y="2336587"/>
                <a:ext cx="3379678" cy="2730315"/>
              </a:xfrm>
              <a:prstGeom prst="line">
                <a:avLst/>
              </a:prstGeom>
              <a:noFill/>
              <a:ln w="19050" cap="flat" cmpd="sng" algn="ctr">
                <a:solidFill>
                  <a:schemeClr val="bg1"/>
                </a:soli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id="{5E6FEACF-A00C-6638-F90C-CE697FB7A06D}"/>
                  </a:ext>
                </a:extLst>
              </p:cNvPr>
              <p:cNvCxnSpPr>
                <a:cxnSpLocks/>
              </p:cNvCxnSpPr>
              <p:nvPr/>
            </p:nvCxnSpPr>
            <p:spPr bwMode="auto">
              <a:xfrm>
                <a:off x="8499183" y="2360934"/>
                <a:ext cx="674164" cy="2719023"/>
              </a:xfrm>
              <a:prstGeom prst="line">
                <a:avLst/>
              </a:prstGeom>
              <a:noFill/>
              <a:ln w="19050" cap="flat" cmpd="sng" algn="ctr">
                <a:solidFill>
                  <a:schemeClr val="bg1"/>
                </a:solidFill>
                <a:prstDash val="solid"/>
                <a:round/>
                <a:headEnd type="none" w="med" len="med"/>
                <a:tailEnd type="none" w="med" len="med"/>
              </a:ln>
              <a:effectLst/>
            </p:spPr>
          </p:cxnSp>
          <p:pic>
            <p:nvPicPr>
              <p:cNvPr id="159" name="Picture 158">
                <a:extLst>
                  <a:ext uri="{FF2B5EF4-FFF2-40B4-BE49-F238E27FC236}">
                    <a16:creationId xmlns:a16="http://schemas.microsoft.com/office/drawing/2014/main" id="{9EE17B57-AB4F-49FC-A588-D583BF3E1F42}"/>
                  </a:ext>
                </a:extLst>
              </p:cNvPr>
              <p:cNvPicPr>
                <a:picLocks noChangeAspect="1"/>
              </p:cNvPicPr>
              <p:nvPr/>
            </p:nvPicPr>
            <p:blipFill>
              <a:blip r:embed="rId17"/>
              <a:stretch>
                <a:fillRect/>
              </a:stretch>
            </p:blipFill>
            <p:spPr>
              <a:xfrm>
                <a:off x="4531360" y="2623308"/>
                <a:ext cx="4643120" cy="2460584"/>
              </a:xfrm>
              <a:prstGeom prst="rect">
                <a:avLst/>
              </a:prstGeom>
            </p:spPr>
          </p:pic>
        </p:grpSp>
        <p:sp>
          <p:nvSpPr>
            <p:cNvPr id="173" name="Text Box 181">
              <a:extLst>
                <a:ext uri="{FF2B5EF4-FFF2-40B4-BE49-F238E27FC236}">
                  <a16:creationId xmlns:a16="http://schemas.microsoft.com/office/drawing/2014/main" id="{A18B3288-43E3-81FF-B8F5-8AA66C482217}"/>
                </a:ext>
              </a:extLst>
            </p:cNvPr>
            <p:cNvSpPr txBox="1">
              <a:spLocks noChangeArrowheads="1"/>
            </p:cNvSpPr>
            <p:nvPr/>
          </p:nvSpPr>
          <p:spPr bwMode="auto">
            <a:xfrm>
              <a:off x="23161386" y="15686093"/>
              <a:ext cx="87598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3600" b="1" dirty="0">
                  <a:latin typeface="Arial" panose="020B0604020202020204" pitchFamily="34" charset="0"/>
                  <a:cs typeface="Arial" panose="020B0604020202020204" pitchFamily="34" charset="0"/>
                </a:rPr>
                <a:t>Figure.</a:t>
              </a:r>
              <a:r>
                <a:rPr lang="en-US" sz="3600" dirty="0">
                  <a:latin typeface="Arial" panose="020B0604020202020204" pitchFamily="34" charset="0"/>
                  <a:cs typeface="Arial" panose="020B0604020202020204" pitchFamily="34" charset="0"/>
                </a:rPr>
                <a:t> Benchmarking. Example of un-diffracted electron beam at the detector.</a:t>
              </a:r>
            </a:p>
          </p:txBody>
        </p:sp>
      </p:grpSp>
      <p:sp>
        <p:nvSpPr>
          <p:cNvPr id="175" name="Content Placeholder 8">
            <a:extLst>
              <a:ext uri="{FF2B5EF4-FFF2-40B4-BE49-F238E27FC236}">
                <a16:creationId xmlns:a16="http://schemas.microsoft.com/office/drawing/2014/main" id="{5320F02D-6EA7-1635-EC1D-3E554C425EA4}"/>
              </a:ext>
            </a:extLst>
          </p:cNvPr>
          <p:cNvSpPr txBox="1">
            <a:spLocks/>
          </p:cNvSpPr>
          <p:nvPr/>
        </p:nvSpPr>
        <p:spPr bwMode="auto">
          <a:xfrm>
            <a:off x="16687294" y="41146864"/>
            <a:ext cx="15676587" cy="17888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1800">
                <a:solidFill>
                  <a:schemeClr val="tx1"/>
                </a:solidFill>
                <a:latin typeface="+mn-lt"/>
                <a:cs typeface="+mn-cs"/>
              </a:defRPr>
            </a:lvl4pPr>
            <a:lvl5pPr marL="2057400" indent="-228600" algn="l" rtl="0" eaLnBrk="1" fontAlgn="base" hangingPunct="1">
              <a:spcBef>
                <a:spcPct val="20000"/>
              </a:spcBef>
              <a:spcAft>
                <a:spcPct val="0"/>
              </a:spcAft>
              <a:buChar char="»"/>
              <a:defRPr sz="1800">
                <a:solidFill>
                  <a:schemeClr val="tx1"/>
                </a:solidFill>
                <a:latin typeface="+mn-lt"/>
                <a:cs typeface="+mn-cs"/>
              </a:defRPr>
            </a:lvl5pPr>
            <a:lvl6pPr marL="2514600" indent="-228600" algn="l" rtl="0" eaLnBrk="1" fontAlgn="base" hangingPunct="1">
              <a:spcBef>
                <a:spcPct val="20000"/>
              </a:spcBef>
              <a:spcAft>
                <a:spcPct val="0"/>
              </a:spcAft>
              <a:buChar char="»"/>
              <a:defRPr sz="1800">
                <a:solidFill>
                  <a:schemeClr val="tx1"/>
                </a:solidFill>
                <a:latin typeface="+mn-lt"/>
                <a:cs typeface="+mn-cs"/>
              </a:defRPr>
            </a:lvl6pPr>
            <a:lvl7pPr marL="2971800" indent="-228600" algn="l" rtl="0" eaLnBrk="1" fontAlgn="base" hangingPunct="1">
              <a:spcBef>
                <a:spcPct val="20000"/>
              </a:spcBef>
              <a:spcAft>
                <a:spcPct val="0"/>
              </a:spcAft>
              <a:buChar char="»"/>
              <a:defRPr sz="1800">
                <a:solidFill>
                  <a:schemeClr val="tx1"/>
                </a:solidFill>
                <a:latin typeface="+mn-lt"/>
                <a:cs typeface="+mn-cs"/>
              </a:defRPr>
            </a:lvl7pPr>
            <a:lvl8pPr marL="3429000" indent="-228600" algn="l" rtl="0" eaLnBrk="1" fontAlgn="base" hangingPunct="1">
              <a:spcBef>
                <a:spcPct val="20000"/>
              </a:spcBef>
              <a:spcAft>
                <a:spcPct val="0"/>
              </a:spcAft>
              <a:buChar char="»"/>
              <a:defRPr sz="1800">
                <a:solidFill>
                  <a:schemeClr val="tx1"/>
                </a:solidFill>
                <a:latin typeface="+mn-lt"/>
                <a:cs typeface="+mn-cs"/>
              </a:defRPr>
            </a:lvl8pPr>
            <a:lvl9pPr marL="3886200" indent="-228600" algn="l" rtl="0" eaLnBrk="1" fontAlgn="base" hangingPunct="1">
              <a:spcBef>
                <a:spcPct val="20000"/>
              </a:spcBef>
              <a:spcAft>
                <a:spcPct val="0"/>
              </a:spcAft>
              <a:buChar char="»"/>
              <a:defRPr sz="1800">
                <a:solidFill>
                  <a:schemeClr val="tx1"/>
                </a:solidFill>
                <a:latin typeface="+mn-lt"/>
                <a:cs typeface="+mn-cs"/>
              </a:defRPr>
            </a:lvl9pPr>
          </a:lstStyle>
          <a:p>
            <a:pPr marL="0" indent="0" algn="just" defTabSz="914400">
              <a:buNone/>
            </a:pPr>
            <a:r>
              <a:rPr kumimoji="0" lang="en-US" sz="2400" i="0" u="none" strike="noStrike" kern="0" cap="none" spc="0" normalizeH="0" baseline="0" noProof="0" dirty="0">
                <a:ln>
                  <a:noFill/>
                </a:ln>
                <a:solidFill>
                  <a:schemeClr val="bg2">
                    <a:lumMod val="50000"/>
                  </a:schemeClr>
                </a:solidFill>
                <a:effectLst/>
                <a:uLnTx/>
                <a:uFillTx/>
                <a:latin typeface="Arial" panose="020B0604020202020204" pitchFamily="34" charset="0"/>
                <a:cs typeface="Arial" panose="020B0604020202020204" pitchFamily="34" charset="0"/>
              </a:rPr>
              <a:t>This material is based upon work supported by the U.S. Department of Energy, Office of Science, Office of Basic Energy Sciences, under award number DE-SC0021365. This funding was made available through the Department of Energy's Established Program to Stimulate Competitive Research (</a:t>
            </a:r>
            <a:r>
              <a:rPr kumimoji="0" lang="en-US" sz="2400" i="0" u="none" strike="noStrike" kern="0" cap="none" spc="0" normalizeH="0" baseline="0" noProof="0" dirty="0" err="1">
                <a:ln>
                  <a:noFill/>
                </a:ln>
                <a:solidFill>
                  <a:schemeClr val="bg2">
                    <a:lumMod val="50000"/>
                  </a:schemeClr>
                </a:solidFill>
                <a:effectLst/>
                <a:uLnTx/>
                <a:uFillTx/>
                <a:latin typeface="Arial" panose="020B0604020202020204" pitchFamily="34" charset="0"/>
                <a:cs typeface="Arial" panose="020B0604020202020204" pitchFamily="34" charset="0"/>
              </a:rPr>
              <a:t>EPSCoR</a:t>
            </a:r>
            <a:r>
              <a:rPr kumimoji="0" lang="en-US" sz="2400" i="0" u="none" strike="noStrike" kern="0" cap="none" spc="0" normalizeH="0" baseline="0" noProof="0" dirty="0">
                <a:ln>
                  <a:noFill/>
                </a:ln>
                <a:solidFill>
                  <a:schemeClr val="bg2">
                    <a:lumMod val="50000"/>
                  </a:schemeClr>
                </a:solidFill>
                <a:effectLst/>
                <a:uLnTx/>
                <a:uFillTx/>
                <a:latin typeface="Arial" panose="020B0604020202020204" pitchFamily="34" charset="0"/>
                <a:cs typeface="Arial" panose="020B0604020202020204" pitchFamily="34" charset="0"/>
              </a:rPr>
              <a:t>) State-National Laboratory Partnerships program in the Office of Basic Energy and Sciences.</a:t>
            </a:r>
            <a:endParaRPr kumimoji="0" lang="en-US" sz="2400" b="0" i="0" u="none" strike="noStrike" kern="0" cap="none" spc="0" normalizeH="0" baseline="0" noProof="0" dirty="0">
              <a:ln>
                <a:noFill/>
              </a:ln>
              <a:solidFill>
                <a:schemeClr val="bg2">
                  <a:lumMod val="50000"/>
                </a:schemeClr>
              </a:solidFill>
              <a:effectLst/>
              <a:uLnTx/>
              <a:uFillTx/>
              <a:latin typeface="Arial" panose="020B0604020202020204" pitchFamily="34" charset="0"/>
              <a:cs typeface="Arial" panose="020B0604020202020204" pitchFamily="34" charset="0"/>
            </a:endParaRPr>
          </a:p>
        </p:txBody>
      </p:sp>
      <p:sp>
        <p:nvSpPr>
          <p:cNvPr id="176" name="Text Box 181">
            <a:extLst>
              <a:ext uri="{FF2B5EF4-FFF2-40B4-BE49-F238E27FC236}">
                <a16:creationId xmlns:a16="http://schemas.microsoft.com/office/drawing/2014/main" id="{5B4844B4-BB09-8637-BEFA-277D7D9E8DB1}"/>
              </a:ext>
            </a:extLst>
          </p:cNvPr>
          <p:cNvSpPr txBox="1">
            <a:spLocks noChangeArrowheads="1"/>
          </p:cNvSpPr>
          <p:nvPr/>
        </p:nvSpPr>
        <p:spPr bwMode="auto">
          <a:xfrm>
            <a:off x="25424180" y="21743075"/>
            <a:ext cx="718770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3600" b="1" dirty="0">
                <a:latin typeface="Arial" panose="020B0604020202020204" pitchFamily="34" charset="0"/>
                <a:cs typeface="Arial" panose="020B0604020202020204" pitchFamily="34" charset="0"/>
              </a:rPr>
              <a:t>Figure.</a:t>
            </a:r>
            <a:r>
              <a:rPr lang="en-US" sz="3600" dirty="0">
                <a:latin typeface="Arial" panose="020B0604020202020204" pitchFamily="34" charset="0"/>
                <a:cs typeface="Arial" panose="020B0604020202020204" pitchFamily="34" charset="0"/>
              </a:rPr>
              <a:t> The longitudinal electric field on the  MUED rf gun (VSim).</a:t>
            </a:r>
          </a:p>
        </p:txBody>
      </p:sp>
      <p:sp>
        <p:nvSpPr>
          <p:cNvPr id="177" name="Rectangle: Rounded Corners 176">
            <a:extLst>
              <a:ext uri="{FF2B5EF4-FFF2-40B4-BE49-F238E27FC236}">
                <a16:creationId xmlns:a16="http://schemas.microsoft.com/office/drawing/2014/main" id="{D3072F68-B5B9-B330-9BFF-1F80BA6FF85E}"/>
              </a:ext>
            </a:extLst>
          </p:cNvPr>
          <p:cNvSpPr/>
          <p:nvPr/>
        </p:nvSpPr>
        <p:spPr>
          <a:xfrm>
            <a:off x="16532026" y="25677941"/>
            <a:ext cx="15814874" cy="10658697"/>
          </a:xfrm>
          <a:prstGeom prst="roundRect">
            <a:avLst>
              <a:gd name="adj" fmla="val 5448"/>
            </a:avLst>
          </a:prstGeom>
          <a:no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Arial" panose="020B0604020202020204" pitchFamily="34" charset="0"/>
              <a:cs typeface="Arial" panose="020B0604020202020204" pitchFamily="34" charset="0"/>
            </a:endParaRPr>
          </a:p>
        </p:txBody>
      </p:sp>
      <p:sp>
        <p:nvSpPr>
          <p:cNvPr id="178" name="Content Placeholder 8">
            <a:extLst>
              <a:ext uri="{FF2B5EF4-FFF2-40B4-BE49-F238E27FC236}">
                <a16:creationId xmlns:a16="http://schemas.microsoft.com/office/drawing/2014/main" id="{1D226109-EC33-9596-34E3-0EE1718455CB}"/>
              </a:ext>
            </a:extLst>
          </p:cNvPr>
          <p:cNvSpPr txBox="1">
            <a:spLocks/>
          </p:cNvSpPr>
          <p:nvPr/>
        </p:nvSpPr>
        <p:spPr bwMode="auto">
          <a:xfrm>
            <a:off x="16714514" y="6049149"/>
            <a:ext cx="10396144" cy="6313829"/>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1800">
                <a:solidFill>
                  <a:schemeClr val="tx1"/>
                </a:solidFill>
                <a:latin typeface="+mn-lt"/>
                <a:cs typeface="+mn-cs"/>
              </a:defRPr>
            </a:lvl4pPr>
            <a:lvl5pPr marL="2057400" indent="-228600" algn="l" rtl="0" eaLnBrk="1" fontAlgn="base" hangingPunct="1">
              <a:spcBef>
                <a:spcPct val="20000"/>
              </a:spcBef>
              <a:spcAft>
                <a:spcPct val="0"/>
              </a:spcAft>
              <a:buChar char="»"/>
              <a:defRPr sz="1800">
                <a:solidFill>
                  <a:schemeClr val="tx1"/>
                </a:solidFill>
                <a:latin typeface="+mn-lt"/>
                <a:cs typeface="+mn-cs"/>
              </a:defRPr>
            </a:lvl5pPr>
            <a:lvl6pPr marL="2514600" indent="-228600" algn="l" rtl="0" eaLnBrk="1" fontAlgn="base" hangingPunct="1">
              <a:spcBef>
                <a:spcPct val="20000"/>
              </a:spcBef>
              <a:spcAft>
                <a:spcPct val="0"/>
              </a:spcAft>
              <a:buChar char="»"/>
              <a:defRPr sz="1800">
                <a:solidFill>
                  <a:schemeClr val="tx1"/>
                </a:solidFill>
                <a:latin typeface="+mn-lt"/>
                <a:cs typeface="+mn-cs"/>
              </a:defRPr>
            </a:lvl6pPr>
            <a:lvl7pPr marL="2971800" indent="-228600" algn="l" rtl="0" eaLnBrk="1" fontAlgn="base" hangingPunct="1">
              <a:spcBef>
                <a:spcPct val="20000"/>
              </a:spcBef>
              <a:spcAft>
                <a:spcPct val="0"/>
              </a:spcAft>
              <a:buChar char="»"/>
              <a:defRPr sz="1800">
                <a:solidFill>
                  <a:schemeClr val="tx1"/>
                </a:solidFill>
                <a:latin typeface="+mn-lt"/>
                <a:cs typeface="+mn-cs"/>
              </a:defRPr>
            </a:lvl7pPr>
            <a:lvl8pPr marL="3429000" indent="-228600" algn="l" rtl="0" eaLnBrk="1" fontAlgn="base" hangingPunct="1">
              <a:spcBef>
                <a:spcPct val="20000"/>
              </a:spcBef>
              <a:spcAft>
                <a:spcPct val="0"/>
              </a:spcAft>
              <a:buChar char="»"/>
              <a:defRPr sz="1800">
                <a:solidFill>
                  <a:schemeClr val="tx1"/>
                </a:solidFill>
                <a:latin typeface="+mn-lt"/>
                <a:cs typeface="+mn-cs"/>
              </a:defRPr>
            </a:lvl8pPr>
            <a:lvl9pPr marL="3886200" indent="-228600" algn="l" rtl="0" eaLnBrk="1" fontAlgn="base" hangingPunct="1">
              <a:spcBef>
                <a:spcPct val="20000"/>
              </a:spcBef>
              <a:spcAft>
                <a:spcPct val="0"/>
              </a:spcAft>
              <a:buChar char="»"/>
              <a:defRPr sz="1800">
                <a:solidFill>
                  <a:schemeClr val="tx1"/>
                </a:solidFill>
                <a:latin typeface="+mn-lt"/>
                <a:cs typeface="+mn-cs"/>
              </a:defRPr>
            </a:lvl9pPr>
          </a:lstStyle>
          <a:p>
            <a:pPr marL="457189" indent="-457189" algn="just" defTabSz="1219170">
              <a:defRPr/>
            </a:pPr>
            <a:r>
              <a:rPr lang="en-US" sz="3600" kern="0" dirty="0">
                <a:solidFill>
                  <a:srgbClr val="000000"/>
                </a:solidFill>
                <a:latin typeface="Arial" panose="020B0604020202020204" pitchFamily="34" charset="0"/>
                <a:cs typeface="Arial" panose="020B0604020202020204" pitchFamily="34" charset="0"/>
              </a:rPr>
              <a:t>We use VSim and elegant to model the beam dynamics of MUED.</a:t>
            </a:r>
          </a:p>
          <a:p>
            <a:pPr marL="857239" lvl="1" indent="-457189" algn="just" defTabSz="1219170">
              <a:defRPr/>
            </a:pPr>
            <a:r>
              <a:rPr lang="en-US" sz="3600" kern="0" dirty="0">
                <a:solidFill>
                  <a:srgbClr val="000000"/>
                </a:solidFill>
                <a:latin typeface="Arial" panose="020B0604020202020204" pitchFamily="34" charset="0"/>
                <a:cs typeface="Arial" panose="020B0604020202020204" pitchFamily="34" charset="0"/>
              </a:rPr>
              <a:t>VSim is used to model the rf gun in full detail, including waveguide, ports and tuners.</a:t>
            </a:r>
          </a:p>
          <a:p>
            <a:pPr marL="857239" lvl="1" indent="-457189" algn="just" defTabSz="1219170">
              <a:defRPr/>
            </a:pPr>
            <a:r>
              <a:rPr lang="en-US" sz="3600" kern="0" dirty="0">
                <a:solidFill>
                  <a:srgbClr val="000000"/>
                </a:solidFill>
                <a:latin typeface="Arial" panose="020B0604020202020204" pitchFamily="34" charset="0"/>
                <a:cs typeface="Arial" panose="020B0604020202020204" pitchFamily="34" charset="0"/>
              </a:rPr>
              <a:t>Elegant tracks the beam through the rest of the beamline.</a:t>
            </a:r>
          </a:p>
          <a:p>
            <a:pPr marL="457189" indent="-457189" algn="just" defTabSz="1219170">
              <a:defRPr/>
            </a:pPr>
            <a:r>
              <a:rPr lang="en-US" sz="3600" kern="0" dirty="0">
                <a:solidFill>
                  <a:srgbClr val="000000"/>
                </a:solidFill>
                <a:latin typeface="Arial" panose="020B0604020202020204" pitchFamily="34" charset="0"/>
                <a:cs typeface="Arial" panose="020B0604020202020204" pitchFamily="34" charset="0"/>
              </a:rPr>
              <a:t>We use THETA supercomputer @ ALCF to expedite the VSim simulations.</a:t>
            </a:r>
          </a:p>
          <a:p>
            <a:pPr marL="857239" lvl="1" indent="-457189" algn="just" defTabSz="1219170">
              <a:defRPr/>
            </a:pPr>
            <a:r>
              <a:rPr lang="en-US" sz="3600" kern="0" dirty="0">
                <a:solidFill>
                  <a:srgbClr val="000000"/>
                </a:solidFill>
                <a:latin typeface="Arial" panose="020B0604020202020204" pitchFamily="34" charset="0"/>
                <a:cs typeface="Arial" panose="020B0604020202020204" pitchFamily="34" charset="0"/>
              </a:rPr>
              <a:t>Also, for ML data production and training.</a:t>
            </a:r>
          </a:p>
          <a:p>
            <a:pPr marL="457189" indent="-457189" algn="just" defTabSz="1219170">
              <a:defRPr/>
            </a:pPr>
            <a:endParaRPr lang="en-US" sz="3600" kern="0" dirty="0">
              <a:solidFill>
                <a:srgbClr val="000000"/>
              </a:solidFill>
              <a:latin typeface="Arial" panose="020B0604020202020204" pitchFamily="34" charset="0"/>
              <a:cs typeface="Arial" panose="020B0604020202020204" pitchFamily="34" charset="0"/>
            </a:endParaRPr>
          </a:p>
        </p:txBody>
      </p:sp>
      <p:pic>
        <p:nvPicPr>
          <p:cNvPr id="140" name="Content Placeholder 7" descr="A picture containing building&#10;&#10;Description automatically generated">
            <a:extLst>
              <a:ext uri="{FF2B5EF4-FFF2-40B4-BE49-F238E27FC236}">
                <a16:creationId xmlns:a16="http://schemas.microsoft.com/office/drawing/2014/main" id="{AEF04799-2EA7-4E16-9064-1C3E2AA30DB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3270540" y="11956654"/>
            <a:ext cx="1939755" cy="1139563"/>
          </a:xfrm>
          <a:prstGeom prst="rect">
            <a:avLst/>
          </a:prstGeom>
        </p:spPr>
      </p:pic>
    </p:spTree>
    <p:extLst>
      <p:ext uri="{BB962C8B-B14F-4D97-AF65-F5344CB8AC3E}">
        <p14:creationId xmlns:p14="http://schemas.microsoft.com/office/powerpoint/2010/main" val="12765433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23396</TotalTime>
  <Words>813</Words>
  <Application>Microsoft Office PowerPoint</Application>
  <PresentationFormat>Custom</PresentationFormat>
  <Paragraphs>88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Jack Smith</dc:creator>
  <cp:lastModifiedBy>Salvador Sosa Guitron</cp:lastModifiedBy>
  <cp:revision>146</cp:revision>
  <dcterms:created xsi:type="dcterms:W3CDTF">2018-04-26T19:13:01Z</dcterms:created>
  <dcterms:modified xsi:type="dcterms:W3CDTF">2022-10-26T20:06:59Z</dcterms:modified>
</cp:coreProperties>
</file>