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918400" cy="438912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1"/>
    <p:restoredTop sz="94694"/>
  </p:normalViewPr>
  <p:slideViewPr>
    <p:cSldViewPr snapToGrid="0" snapToObjects="1">
      <p:cViewPr>
        <p:scale>
          <a:sx n="50" d="100"/>
          <a:sy n="50" d="100"/>
        </p:scale>
        <p:origin x="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81037F-A401-DC3F-0589-40EC362E3E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735D4-70B1-7F15-27B9-AC0370DE4B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194F6-68D3-4100-9261-7A5C75D1E6A8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102E9-167C-B3BF-7812-499C0990D9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4F0EC-6A6B-F15F-A1E5-42FB2FDF5B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0A243-2296-4307-88C9-A4C193E8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7066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3824" userDrawn="1">
          <p15:clr>
            <a:srgbClr val="FBAE40"/>
          </p15:clr>
        </p15:guide>
        <p15:guide id="8" pos="10368" userDrawn="1">
          <p15:clr>
            <a:srgbClr val="FBAE40"/>
          </p15:clr>
        </p15:guide>
        <p15:guide id="9" orient="horz" pos="24883" userDrawn="1">
          <p15:clr>
            <a:srgbClr val="FBAE40"/>
          </p15:clr>
        </p15:guide>
        <p15:guide id="10" pos="972" userDrawn="1">
          <p15:clr>
            <a:srgbClr val="FBAE40"/>
          </p15:clr>
        </p15:guide>
        <p15:guide id="11" pos="19764" userDrawn="1">
          <p15:clr>
            <a:srgbClr val="FBAE40"/>
          </p15:clr>
        </p15:guide>
        <p15:guide id="12" orient="horz" pos="2549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557230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63140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 sz="6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3050" y="6893170"/>
            <a:ext cx="13990320" cy="32639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5920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2336803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051" y="10759443"/>
            <a:ext cx="13926025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3051" y="16032480"/>
            <a:ext cx="13926025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59200" y="10759443"/>
            <a:ext cx="13994608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59200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90" y="1128190"/>
            <a:ext cx="29891484" cy="4147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3490" y="6611814"/>
            <a:ext cx="29891484" cy="32707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dt="0"/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2468880" rtl="0" eaLnBrk="1" latinLnBrk="0" hangingPunct="1">
        <a:lnSpc>
          <a:spcPct val="90000"/>
        </a:lnSpc>
        <a:spcBef>
          <a:spcPts val="2700"/>
        </a:spcBef>
        <a:buFontTx/>
        <a:buNone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0" algn="l" defTabSz="2468880" rtl="0" eaLnBrk="1" latinLnBrk="0" hangingPunct="1">
        <a:lnSpc>
          <a:spcPct val="90000"/>
        </a:lnSpc>
        <a:spcBef>
          <a:spcPts val="1350"/>
        </a:spcBef>
        <a:buFontTx/>
        <a:buNone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indent="0" algn="l" defTabSz="2468880" rtl="0" eaLnBrk="1" latinLnBrk="0" hangingPunct="1">
        <a:lnSpc>
          <a:spcPct val="90000"/>
        </a:lnSpc>
        <a:spcBef>
          <a:spcPts val="135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indent="0" algn="l" defTabSz="2468880" rtl="0" eaLnBrk="1" latinLnBrk="0" hangingPunct="1">
        <a:lnSpc>
          <a:spcPct val="90000"/>
        </a:lnSpc>
        <a:spcBef>
          <a:spcPts val="1350"/>
        </a:spcBef>
        <a:buFontTx/>
        <a:buNone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0" algn="l" defTabSz="2468880" rtl="0" eaLnBrk="1" latinLnBrk="0" hangingPunct="1">
        <a:lnSpc>
          <a:spcPct val="90000"/>
        </a:lnSpc>
        <a:spcBef>
          <a:spcPts val="1350"/>
        </a:spcBef>
        <a:buFontTx/>
        <a:buNone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13824" userDrawn="1">
          <p15:clr>
            <a:srgbClr val="F26B43"/>
          </p15:clr>
        </p15:guide>
        <p15:guide id="8" pos="10368" userDrawn="1">
          <p15:clr>
            <a:srgbClr val="F26B43"/>
          </p15:clr>
        </p15:guide>
        <p15:guide id="9" pos="972" userDrawn="1">
          <p15:clr>
            <a:srgbClr val="F26B43"/>
          </p15:clr>
        </p15:guide>
        <p15:guide id="10" orient="horz" pos="24883" userDrawn="1">
          <p15:clr>
            <a:srgbClr val="F26B43"/>
          </p15:clr>
        </p15:guide>
        <p15:guide id="11" pos="19764" userDrawn="1">
          <p15:clr>
            <a:srgbClr val="F26B43"/>
          </p15:clr>
        </p15:guide>
        <p15:guide id="12" orient="horz" pos="264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763" y="1128190"/>
            <a:ext cx="29421859" cy="2615838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Exploring and Applying Different Machine Learning Techniques in a Synchrotron</a:t>
            </a:r>
            <a:endParaRPr lang="en-US" sz="48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CF4DD3-8338-B148-B3E0-62642A9AF5E5}"/>
              </a:ext>
            </a:extLst>
          </p:cNvPr>
          <p:cNvSpPr/>
          <p:nvPr/>
        </p:nvSpPr>
        <p:spPr>
          <a:xfrm>
            <a:off x="1592762" y="3744028"/>
            <a:ext cx="29421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err="1"/>
              <a:t>Bohong</a:t>
            </a:r>
            <a:r>
              <a:rPr lang="en-US" altLang="zh-CN" sz="4800" dirty="0"/>
              <a:t> Huang</a:t>
            </a:r>
            <a:r>
              <a:rPr lang="en-US" altLang="zh-CN" sz="4800" baseline="30000" dirty="0"/>
              <a:t>1</a:t>
            </a:r>
            <a:r>
              <a:rPr lang="en-US" altLang="zh-CN" sz="4800" dirty="0"/>
              <a:t>, Kevin A Brown</a:t>
            </a:r>
            <a:r>
              <a:rPr lang="en-US" altLang="zh-CN" sz="4800" baseline="30000" dirty="0"/>
              <a:t>1,2</a:t>
            </a:r>
            <a:r>
              <a:rPr lang="en-US" altLang="zh-CN" sz="4800" dirty="0"/>
              <a:t>, Thomas Robertazzi</a:t>
            </a:r>
            <a:r>
              <a:rPr lang="en-US" altLang="zh-CN" sz="4800" baseline="30000" dirty="0"/>
              <a:t>1</a:t>
            </a:r>
          </a:p>
          <a:p>
            <a:r>
              <a:rPr lang="en-US" sz="4800" baseline="30000" dirty="0"/>
              <a:t>1</a:t>
            </a:r>
            <a:r>
              <a:rPr lang="en-US" sz="4800" dirty="0"/>
              <a:t>Stony Brook University, </a:t>
            </a:r>
            <a:r>
              <a:rPr lang="en-US" sz="4800" baseline="30000" dirty="0"/>
              <a:t>2</a:t>
            </a:r>
            <a:r>
              <a:rPr lang="en-US" sz="4800" dirty="0"/>
              <a:t>Collider-accelerator Department, Brookhaven National Laboratory.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E69334-5F19-0E1D-8BD8-6CA5AFAF28FC}"/>
              </a:ext>
            </a:extLst>
          </p:cNvPr>
          <p:cNvSpPr/>
          <p:nvPr/>
        </p:nvSpPr>
        <p:spPr>
          <a:xfrm>
            <a:off x="1143001" y="6204661"/>
            <a:ext cx="31242000" cy="92921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6531BB-8864-A77F-7019-51418A1C4F11}"/>
              </a:ext>
            </a:extLst>
          </p:cNvPr>
          <p:cNvSpPr txBox="1"/>
          <p:nvPr/>
        </p:nvSpPr>
        <p:spPr>
          <a:xfrm>
            <a:off x="6541420" y="6345665"/>
            <a:ext cx="1676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Accelerator Self-Evaluation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7A17F8-AFEB-EC60-28A7-DFD06373BFF8}"/>
                  </a:ext>
                </a:extLst>
              </p:cNvPr>
              <p:cNvSpPr txBox="1"/>
              <p:nvPr/>
            </p:nvSpPr>
            <p:spPr>
              <a:xfrm>
                <a:off x="8893818" y="7160808"/>
                <a:ext cx="15845782" cy="8363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 synchrotron accelerates particle beams that travel around an equilibrium orbit.</a:t>
                </a:r>
              </a:p>
              <a:p>
                <a:r>
                  <a:rPr lang="en-US" sz="3600" dirty="0"/>
                  <a:t>      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3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−1/2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1/2</m:t>
                        </m:r>
                      </m:sup>
                    </m:sSup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/>
                  <a:t>For synchrotron studies: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The conventional methods are less efficient because :</a:t>
                </a:r>
              </a:p>
              <a:p>
                <a:r>
                  <a:rPr lang="en-US" sz="3600" dirty="0"/>
                  <a:t>       1. real machine and instrumentation errors, resolution, and other systematics </a:t>
                </a:r>
              </a:p>
              <a:p>
                <a:r>
                  <a:rPr lang="en-US" sz="3600" dirty="0"/>
                  <a:t>       2. analysis takes iterations with model comparisons to resolve true errors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The Machine learning methods can reduce the unwanted fluctuations and predict unrecognized patterns, so they may give us the ability to handle a variety of data that can hardly be done in traditional way.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r>
                  <a:rPr lang="en-US" sz="2400" dirty="0"/>
                  <a:t>See Lucy Lin’s talk on Thursday: Simulation Studies and ML applications for orbit correction at the AGS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7A17F8-AFEB-EC60-28A7-DFD06373B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818" y="7160808"/>
                <a:ext cx="15845782" cy="8363315"/>
              </a:xfrm>
              <a:prstGeom prst="rect">
                <a:avLst/>
              </a:prstGeom>
              <a:blipFill>
                <a:blip r:embed="rId2"/>
                <a:stretch>
                  <a:fillRect l="-1202" t="-1214" r="-1843" b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B2578F-4AE5-35C0-7971-1ADF2176A880}"/>
              </a:ext>
            </a:extLst>
          </p:cNvPr>
          <p:cNvSpPr/>
          <p:nvPr/>
        </p:nvSpPr>
        <p:spPr>
          <a:xfrm>
            <a:off x="1143001" y="16335910"/>
            <a:ext cx="15369679" cy="179386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69CA9C-A9D1-FF62-DCE1-16C23649A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67" y="19062539"/>
            <a:ext cx="7849695" cy="12479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3A769C-D287-2C48-440B-3EB2462D4791}"/>
              </a:ext>
            </a:extLst>
          </p:cNvPr>
          <p:cNvSpPr txBox="1"/>
          <p:nvPr/>
        </p:nvSpPr>
        <p:spPr>
          <a:xfrm>
            <a:off x="3153035" y="16668206"/>
            <a:ext cx="11054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Rapid calculation of the Ion Coulomb Crystal Baseline State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5903EF-49AE-839D-DB9B-CA0CB9914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2" y="30111893"/>
            <a:ext cx="12714487" cy="3976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F042B3-ED65-3E39-3278-E8EAF3F8DA7A}"/>
                  </a:ext>
                </a:extLst>
              </p:cNvPr>
              <p:cNvSpPr txBox="1"/>
              <p:nvPr/>
            </p:nvSpPr>
            <p:spPr>
              <a:xfrm>
                <a:off x="1284121" y="20584349"/>
                <a:ext cx="14855471" cy="9966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The model of a one-dimensional ion coulomb crystal basically uses the coupled harmonic oscillators with the coulomb interaction acting as the spring constant between the masses.</a:t>
                </a:r>
              </a:p>
              <a:p>
                <a:r>
                  <a:rPr lang="en-US" sz="3600" dirty="0"/>
                  <a:t> </a:t>
                </a:r>
              </a:p>
              <a:p>
                <a:r>
                  <a:rPr lang="en-US" sz="3600" dirty="0"/>
                  <a:t>The numerical solution needs to simultaneously solving a N coupled nonlinear system of algebraic equations,</a:t>
                </a:r>
                <a:r>
                  <a:rPr lang="zh-CN" altLang="en-US" sz="3600" dirty="0"/>
                  <a:t> </a:t>
                </a:r>
                <a:r>
                  <a:rPr lang="en-US" altLang="zh-CN" sz="3600" dirty="0"/>
                  <a:t>and</a:t>
                </a:r>
                <a:r>
                  <a:rPr lang="zh-CN" altLang="en-US" sz="3600" dirty="0"/>
                  <a:t> </a:t>
                </a:r>
                <a:r>
                  <a:rPr lang="en-US" altLang="zh-CN" sz="3600" dirty="0"/>
                  <a:t>it</a:t>
                </a:r>
                <a:r>
                  <a:rPr lang="zh-CN" altLang="en-US" sz="3600" dirty="0"/>
                  <a:t> </a:t>
                </a:r>
                <a:r>
                  <a:rPr lang="en-US" altLang="zh-CN" sz="3600" dirty="0"/>
                  <a:t>is</a:t>
                </a:r>
                <a:r>
                  <a:rPr lang="zh-CN" altLang="en-US" sz="3600" dirty="0"/>
                  <a:t> </a:t>
                </a:r>
                <a:r>
                  <a:rPr lang="en-US" altLang="zh-CN" sz="3600" dirty="0"/>
                  <a:t>a</a:t>
                </a:r>
                <a:r>
                  <a:rPr lang="zh-CN" altLang="en-US" sz="3600" dirty="0"/>
                  <a:t> </a:t>
                </a:r>
                <a:r>
                  <a:rPr lang="en-US" altLang="zh-CN" sz="3600" dirty="0"/>
                  <a:t>time-consuming</a:t>
                </a:r>
                <a:r>
                  <a:rPr lang="zh-CN" altLang="en-US" sz="3600" dirty="0"/>
                  <a:t> </a:t>
                </a:r>
                <a:r>
                  <a:rPr lang="en-US" altLang="zh-CN" sz="3600" dirty="0"/>
                  <a:t>process. </a:t>
                </a:r>
                <a:r>
                  <a:rPr lang="en-US" sz="3600" dirty="0"/>
                  <a:t>Define the dimensionless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600" dirty="0"/>
              </a:p>
              <a:p>
                <a:r>
                  <a:rPr lang="en-US" sz="3600" dirty="0"/>
                  <a:t>Then, for ion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3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Problem encountered when applying neural network method is:</a:t>
                </a:r>
              </a:p>
              <a:p>
                <a:r>
                  <a:rPr lang="en-US" sz="3600" dirty="0"/>
                  <a:t>The solution vector’s size is not fixed and cannot be directly accommodated into a neural network model which usually takes fixed-sized input and output. 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Our solution: Adding a model fitting process to get an approximate solution and a fixed-sized input for NN.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F042B3-ED65-3E39-3278-E8EAF3F8D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21" y="20584349"/>
                <a:ext cx="14855471" cy="9966318"/>
              </a:xfrm>
              <a:prstGeom prst="rect">
                <a:avLst/>
              </a:prstGeom>
              <a:blipFill>
                <a:blip r:embed="rId5"/>
                <a:stretch>
                  <a:fillRect l="-1281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133B43-D054-2FD8-7A51-95F8710FEEC1}"/>
              </a:ext>
            </a:extLst>
          </p:cNvPr>
          <p:cNvSpPr/>
          <p:nvPr/>
        </p:nvSpPr>
        <p:spPr>
          <a:xfrm>
            <a:off x="17250468" y="16335910"/>
            <a:ext cx="15134533" cy="179386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2EA01-0D52-8390-436F-D47E3126498F}"/>
              </a:ext>
            </a:extLst>
          </p:cNvPr>
          <p:cNvSpPr txBox="1"/>
          <p:nvPr/>
        </p:nvSpPr>
        <p:spPr>
          <a:xfrm>
            <a:off x="16794788" y="21488400"/>
            <a:ext cx="914400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53EA02-D1BC-BC41-CB27-0EB0420763C3}"/>
              </a:ext>
            </a:extLst>
          </p:cNvPr>
          <p:cNvSpPr txBox="1"/>
          <p:nvPr/>
        </p:nvSpPr>
        <p:spPr>
          <a:xfrm>
            <a:off x="18998595" y="16787973"/>
            <a:ext cx="121029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Physics-Informed Neural Networks</a:t>
            </a:r>
          </a:p>
          <a:p>
            <a:r>
              <a:rPr lang="en-US" sz="20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-apple-system"/>
              </a:rPr>
              <a:t>Karniadakis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-apple-system"/>
              </a:rPr>
              <a:t>, G.E.,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-apple-system"/>
              </a:rPr>
              <a:t>Kevrekidis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-apple-system"/>
              </a:rPr>
              <a:t>, I.G., Lu, L.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-apple-system"/>
              </a:rPr>
              <a:t> Physics-informed machine learning.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-apple-system"/>
              </a:rPr>
              <a:t>Nat Rev Phys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-apple-system"/>
              </a:rPr>
              <a:t>3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-apple-system"/>
              </a:rPr>
              <a:t>, 422–440 (2021).</a:t>
            </a:r>
            <a:endParaRPr lang="en-US" sz="2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DA713C-DE29-06B4-3F59-DFDD4A95B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2219" y="21981158"/>
            <a:ext cx="9552940" cy="28850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1FAB38-2D71-7178-A3A1-DD69807EEE38}"/>
              </a:ext>
            </a:extLst>
          </p:cNvPr>
          <p:cNvSpPr txBox="1"/>
          <p:nvPr/>
        </p:nvSpPr>
        <p:spPr>
          <a:xfrm>
            <a:off x="17719462" y="17866760"/>
            <a:ext cx="1417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Data driven method:</a:t>
            </a:r>
          </a:p>
          <a:p>
            <a:r>
              <a:rPr lang="en-US" sz="3600" dirty="0"/>
              <a:t>Pro: fit observations very well. Con: poor generalization performance</a:t>
            </a:r>
          </a:p>
          <a:p>
            <a:r>
              <a:rPr lang="en-US" sz="3600" dirty="0"/>
              <a:t>Physics driven method:</a:t>
            </a:r>
          </a:p>
          <a:p>
            <a:r>
              <a:rPr lang="en-US" sz="3600" dirty="0"/>
              <a:t>Pro: able to extract interpretable information. Con: hard to get data.</a:t>
            </a:r>
          </a:p>
          <a:p>
            <a:r>
              <a:rPr lang="en-US" sz="3600" dirty="0"/>
              <a:t>The physics-informed neural networks combine the advantages from both methods by integrating prior knowledge into the data driven methods.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09F73F7-BF22-3CBD-3252-9DCD9AE81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19462" y="26134724"/>
            <a:ext cx="10284625" cy="5465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C7C77BE-F347-6475-E8CC-83DC78C10741}"/>
              </a:ext>
            </a:extLst>
          </p:cNvPr>
          <p:cNvSpPr txBox="1"/>
          <p:nvPr/>
        </p:nvSpPr>
        <p:spPr>
          <a:xfrm>
            <a:off x="26211053" y="25500458"/>
            <a:ext cx="568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260202-8709-2CB8-A2CD-F3D96D36C4AE}"/>
              </a:ext>
            </a:extLst>
          </p:cNvPr>
          <p:cNvSpPr txBox="1"/>
          <p:nvPr/>
        </p:nvSpPr>
        <p:spPr>
          <a:xfrm>
            <a:off x="17996102" y="25287405"/>
            <a:ext cx="1347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framework of Physics informed neural networks (PINN):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E27DDC-2365-4EC2-ADB7-5031A59351DF}"/>
              </a:ext>
            </a:extLst>
          </p:cNvPr>
          <p:cNvSpPr/>
          <p:nvPr/>
        </p:nvSpPr>
        <p:spPr>
          <a:xfrm>
            <a:off x="1143001" y="35036991"/>
            <a:ext cx="31242000" cy="62569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32F2E1-C6A4-D61C-0AA1-232982BF0578}"/>
              </a:ext>
            </a:extLst>
          </p:cNvPr>
          <p:cNvSpPr txBox="1"/>
          <p:nvPr/>
        </p:nvSpPr>
        <p:spPr>
          <a:xfrm>
            <a:off x="6815206" y="35275281"/>
            <a:ext cx="220597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Neural Relational Inference for interacting System ( Unsupervised model)</a:t>
            </a:r>
            <a:r>
              <a:rPr lang="en-US" sz="1050" b="1" i="1" dirty="0">
                <a:solidFill>
                  <a:srgbClr val="303030"/>
                </a:solidFill>
                <a:effectLst/>
                <a:latin typeface="-apple-system"/>
              </a:rPr>
              <a:t> </a:t>
            </a:r>
          </a:p>
          <a:p>
            <a:r>
              <a:rPr lang="en-US" sz="2000" b="1" i="1" dirty="0">
                <a:solidFill>
                  <a:srgbClr val="303030"/>
                </a:solidFill>
                <a:effectLst/>
                <a:latin typeface="-apple-system"/>
              </a:rPr>
              <a:t>Thomas </a:t>
            </a:r>
            <a:r>
              <a:rPr lang="en-US" sz="2000" b="1" i="1" dirty="0" err="1">
                <a:solidFill>
                  <a:srgbClr val="303030"/>
                </a:solidFill>
                <a:effectLst/>
                <a:latin typeface="-apple-system"/>
              </a:rPr>
              <a:t>Kipf</a:t>
            </a:r>
            <a:r>
              <a:rPr lang="en-US" sz="2000" b="1" i="1" dirty="0">
                <a:solidFill>
                  <a:srgbClr val="303030"/>
                </a:solidFill>
                <a:effectLst/>
                <a:latin typeface="-apple-system"/>
              </a:rPr>
              <a:t>, Ethan </a:t>
            </a:r>
            <a:r>
              <a:rPr lang="en-US" sz="2000" b="1" i="1" dirty="0" err="1">
                <a:solidFill>
                  <a:srgbClr val="303030"/>
                </a:solidFill>
                <a:effectLst/>
                <a:latin typeface="-apple-system"/>
              </a:rPr>
              <a:t>Fetaya</a:t>
            </a:r>
            <a:r>
              <a:rPr lang="en-US" sz="2000" b="1" i="1" dirty="0">
                <a:solidFill>
                  <a:srgbClr val="303030"/>
                </a:solidFill>
                <a:effectLst/>
                <a:latin typeface="-apple-system"/>
              </a:rPr>
              <a:t>, </a:t>
            </a:r>
            <a:r>
              <a:rPr lang="en-US" sz="2000" b="1" i="1" dirty="0" err="1">
                <a:solidFill>
                  <a:srgbClr val="303030"/>
                </a:solidFill>
                <a:effectLst/>
                <a:latin typeface="-apple-system"/>
              </a:rPr>
              <a:t>Kuan-Chieh</a:t>
            </a:r>
            <a:r>
              <a:rPr lang="en-US" sz="2000" b="1" i="1" dirty="0">
                <a:solidFill>
                  <a:srgbClr val="303030"/>
                </a:solidFill>
                <a:effectLst/>
                <a:latin typeface="-apple-system"/>
              </a:rPr>
              <a:t> Wang, Max Welling, Richard </a:t>
            </a:r>
            <a:r>
              <a:rPr lang="en-US" sz="2000" b="1" i="1" dirty="0" err="1">
                <a:solidFill>
                  <a:srgbClr val="303030"/>
                </a:solidFill>
                <a:effectLst/>
                <a:latin typeface="-apple-system"/>
              </a:rPr>
              <a:t>Zemel</a:t>
            </a:r>
            <a:r>
              <a:rPr lang="en-US" sz="2000" b="0" i="0" dirty="0">
                <a:solidFill>
                  <a:srgbClr val="303030"/>
                </a:solidFill>
                <a:effectLst/>
                <a:latin typeface="-apple-system"/>
              </a:rPr>
              <a:t> </a:t>
            </a:r>
            <a:r>
              <a:rPr lang="en-US" sz="2000" b="0" i="1" dirty="0">
                <a:solidFill>
                  <a:srgbClr val="303030"/>
                </a:solidFill>
                <a:effectLst/>
                <a:latin typeface="-apple-system"/>
              </a:rPr>
              <a:t>Proceedings of the 35th International Conference on Machine Learning</a:t>
            </a:r>
            <a:r>
              <a:rPr lang="en-US" sz="2000" b="0" i="0" dirty="0">
                <a:solidFill>
                  <a:srgbClr val="303030"/>
                </a:solidFill>
                <a:effectLst/>
                <a:latin typeface="-apple-system"/>
              </a:rPr>
              <a:t>, PMLR 80:2688-2697, 2018.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3CD3BDC-2793-E1E9-3D3A-FF14291E71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5421" y="36586268"/>
            <a:ext cx="15360297" cy="4414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FE7E225-BBFB-017D-0F2E-369C77500D3B}"/>
              </a:ext>
            </a:extLst>
          </p:cNvPr>
          <p:cNvSpPr txBox="1"/>
          <p:nvPr/>
        </p:nvSpPr>
        <p:spPr>
          <a:xfrm>
            <a:off x="18041420" y="36586268"/>
            <a:ext cx="131900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NRI model learns the dynamics with a Graph NN over a discrete latent graph and performs inference over these latent variables. Jointly trained an encoder that predicts the interactions given the trajectories, and a decoder that learns the dynamical model given the interaction graph.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Discuss</a:t>
            </a:r>
            <a:r>
              <a:rPr lang="en-US" sz="3600" dirty="0"/>
              <a:t>: For the particle motion prediction, the forces diverge when the distance between particles goes to zero, It can cause issues when integrating with fixed step size. 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EBACD7-DC4E-FF3F-139E-341E88AC362B}"/>
              </a:ext>
            </a:extLst>
          </p:cNvPr>
          <p:cNvSpPr txBox="1"/>
          <p:nvPr/>
        </p:nvSpPr>
        <p:spPr>
          <a:xfrm>
            <a:off x="18137828" y="31878011"/>
            <a:ext cx="13509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Discuss</a:t>
            </a:r>
            <a:r>
              <a:rPr lang="en-US" sz="3600" dirty="0"/>
              <a:t>: When try to find the particles’ motion with a </a:t>
            </a:r>
            <a:r>
              <a:rPr lang="en-US" sz="3600" dirty="0" err="1"/>
              <a:t>Lagrangian</a:t>
            </a:r>
            <a:r>
              <a:rPr lang="en-US" sz="3600" dirty="0"/>
              <a:t> equation, our PDE contains only u(</a:t>
            </a:r>
            <a:r>
              <a:rPr lang="en-US" sz="3600" dirty="0" err="1"/>
              <a:t>x,t</a:t>
            </a:r>
            <a:r>
              <a:rPr lang="en-US" sz="3600" dirty="0"/>
              <a:t>). The data of boundary condition and Initial condition cannot represent motion.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821B67A-B3F3-D5CA-8458-1FF3D7B7F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62" y="6761163"/>
            <a:ext cx="7301056" cy="80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7D488E-72E4-C61A-5C3C-F7C56B8E32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6302" y="7194355"/>
            <a:ext cx="6866573" cy="32552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E6C75C-57F6-55C1-82D1-5019E5E8BC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06302" y="10872469"/>
            <a:ext cx="6854773" cy="32369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F8B3C1B-6320-4421-C94A-37D28AFF6904}"/>
              </a:ext>
            </a:extLst>
          </p:cNvPr>
          <p:cNvSpPr txBox="1"/>
          <p:nvPr/>
        </p:nvSpPr>
        <p:spPr>
          <a:xfrm>
            <a:off x="1775969" y="18171530"/>
            <a:ext cx="14160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B. Huang, C. González-</a:t>
            </a:r>
            <a:r>
              <a:rPr lang="en-US" sz="2400" dirty="0" err="1"/>
              <a:t>Zacarías</a:t>
            </a:r>
            <a:r>
              <a:rPr lang="en-US" sz="2400" dirty="0"/>
              <a:t>, S. Sosa </a:t>
            </a:r>
            <a:r>
              <a:rPr lang="en-US" sz="2400" dirty="0" err="1"/>
              <a:t>Güitrón</a:t>
            </a:r>
            <a:r>
              <a:rPr lang="en-US" sz="2400" dirty="0"/>
              <a:t>, A. Aslam, S. G. </a:t>
            </a:r>
            <a:r>
              <a:rPr lang="en-US" sz="2400" dirty="0" err="1"/>
              <a:t>Biedron</a:t>
            </a:r>
            <a:r>
              <a:rPr lang="en-US" sz="2400" dirty="0"/>
              <a:t>, K. Brown, T. Bolin, IEEE Access, Volume 10, 2022, pp.14350-14358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5B134B87-6260-844A-A4FA-50B3FBE71422}" vid="{92A980D7-E4AC-104F-BD50-CD7E7ED74D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bnl_2021_poster_template_36x48_portrait</Template>
  <TotalTime>2635</TotalTime>
  <Words>602</Words>
  <Application>Microsoft Macintosh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-apple-system</vt:lpstr>
      <vt:lpstr>Arial</vt:lpstr>
      <vt:lpstr>Calibri</vt:lpstr>
      <vt:lpstr>Cambria Math</vt:lpstr>
      <vt:lpstr>Times New Roman</vt:lpstr>
      <vt:lpstr>BNL</vt:lpstr>
      <vt:lpstr>Exploring and Applying Different Machine Learning Techniques in a Synchrotron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and Applying Different Machine Learning Techniques in a Synchrotron</dc:title>
  <dc:subject/>
  <dc:creator>Yingru Liu</dc:creator>
  <cp:keywords/>
  <dc:description/>
  <cp:lastModifiedBy>Brown, Kevin A</cp:lastModifiedBy>
  <cp:revision>5</cp:revision>
  <dcterms:created xsi:type="dcterms:W3CDTF">2022-10-24T20:49:44Z</dcterms:created>
  <dcterms:modified xsi:type="dcterms:W3CDTF">2022-10-26T16:51:10Z</dcterms:modified>
  <cp:category/>
</cp:coreProperties>
</file>