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307" r:id="rId3"/>
    <p:sldId id="257" r:id="rId4"/>
    <p:sldId id="258" r:id="rId5"/>
    <p:sldId id="292" r:id="rId6"/>
    <p:sldId id="297" r:id="rId7"/>
    <p:sldId id="298" r:id="rId8"/>
    <p:sldId id="300" r:id="rId9"/>
    <p:sldId id="301" r:id="rId10"/>
    <p:sldId id="308" r:id="rId11"/>
    <p:sldId id="302" r:id="rId12"/>
    <p:sldId id="303" r:id="rId13"/>
    <p:sldId id="309" r:id="rId14"/>
    <p:sldId id="305" r:id="rId15"/>
    <p:sldId id="30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481"/>
    <p:restoredTop sz="94694"/>
  </p:normalViewPr>
  <p:slideViewPr>
    <p:cSldViewPr snapToGrid="0" snapToObjects="1">
      <p:cViewPr varScale="1">
        <p:scale>
          <a:sx n="103" d="100"/>
          <a:sy n="103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iner, Robert" userId="e1a0343f-9306-4881-b70a-84df3b8757f7" providerId="ADAL" clId="{24B883F8-09ED-4706-ACC4-A4EA4AFDA601}"/>
    <pc:docChg chg="custSel modSld">
      <pc:chgData name="Rainer, Robert" userId="e1a0343f-9306-4881-b70a-84df3b8757f7" providerId="ADAL" clId="{24B883F8-09ED-4706-ACC4-A4EA4AFDA601}" dt="2022-10-28T18:50:18.233" v="10" actId="478"/>
      <pc:docMkLst>
        <pc:docMk/>
      </pc:docMkLst>
      <pc:sldChg chg="delSp mod">
        <pc:chgData name="Rainer, Robert" userId="e1a0343f-9306-4881-b70a-84df3b8757f7" providerId="ADAL" clId="{24B883F8-09ED-4706-ACC4-A4EA4AFDA601}" dt="2022-10-28T17:34:03.088" v="0" actId="478"/>
        <pc:sldMkLst>
          <pc:docMk/>
          <pc:sldMk cId="3681362828" sldId="257"/>
        </pc:sldMkLst>
        <pc:spChg chg="del">
          <ac:chgData name="Rainer, Robert" userId="e1a0343f-9306-4881-b70a-84df3b8757f7" providerId="ADAL" clId="{24B883F8-09ED-4706-ACC4-A4EA4AFDA601}" dt="2022-10-28T17:34:03.088" v="0" actId="478"/>
          <ac:spMkLst>
            <pc:docMk/>
            <pc:sldMk cId="3681362828" sldId="257"/>
            <ac:spMk id="3" creationId="{F43209C1-AABF-5625-37C8-39EC6E54D780}"/>
          </ac:spMkLst>
        </pc:spChg>
      </pc:sldChg>
      <pc:sldChg chg="delSp mod">
        <pc:chgData name="Rainer, Robert" userId="e1a0343f-9306-4881-b70a-84df3b8757f7" providerId="ADAL" clId="{24B883F8-09ED-4706-ACC4-A4EA4AFDA601}" dt="2022-10-28T17:34:07.908" v="1" actId="478"/>
        <pc:sldMkLst>
          <pc:docMk/>
          <pc:sldMk cId="3810823358" sldId="258"/>
        </pc:sldMkLst>
        <pc:spChg chg="del">
          <ac:chgData name="Rainer, Robert" userId="e1a0343f-9306-4881-b70a-84df3b8757f7" providerId="ADAL" clId="{24B883F8-09ED-4706-ACC4-A4EA4AFDA601}" dt="2022-10-28T17:34:07.908" v="1" actId="478"/>
          <ac:spMkLst>
            <pc:docMk/>
            <pc:sldMk cId="3810823358" sldId="258"/>
            <ac:spMk id="10" creationId="{DF48F3C5-B2C0-2E7B-707A-EA46CC3B4676}"/>
          </ac:spMkLst>
        </pc:spChg>
      </pc:sldChg>
      <pc:sldChg chg="delSp mod">
        <pc:chgData name="Rainer, Robert" userId="e1a0343f-9306-4881-b70a-84df3b8757f7" providerId="ADAL" clId="{24B883F8-09ED-4706-ACC4-A4EA4AFDA601}" dt="2022-10-28T17:34:12.804" v="2" actId="478"/>
        <pc:sldMkLst>
          <pc:docMk/>
          <pc:sldMk cId="1833675675" sldId="292"/>
        </pc:sldMkLst>
        <pc:spChg chg="del">
          <ac:chgData name="Rainer, Robert" userId="e1a0343f-9306-4881-b70a-84df3b8757f7" providerId="ADAL" clId="{24B883F8-09ED-4706-ACC4-A4EA4AFDA601}" dt="2022-10-28T17:34:12.804" v="2" actId="478"/>
          <ac:spMkLst>
            <pc:docMk/>
            <pc:sldMk cId="1833675675" sldId="292"/>
            <ac:spMk id="3" creationId="{5EC485D0-FEB4-4F4E-3EA6-30EA15EB9ED2}"/>
          </ac:spMkLst>
        </pc:spChg>
      </pc:sldChg>
      <pc:sldChg chg="delSp mod">
        <pc:chgData name="Rainer, Robert" userId="e1a0343f-9306-4881-b70a-84df3b8757f7" providerId="ADAL" clId="{24B883F8-09ED-4706-ACC4-A4EA4AFDA601}" dt="2022-10-28T17:34:19.589" v="4" actId="478"/>
        <pc:sldMkLst>
          <pc:docMk/>
          <pc:sldMk cId="28223916" sldId="297"/>
        </pc:sldMkLst>
        <pc:spChg chg="del">
          <ac:chgData name="Rainer, Robert" userId="e1a0343f-9306-4881-b70a-84df3b8757f7" providerId="ADAL" clId="{24B883F8-09ED-4706-ACC4-A4EA4AFDA601}" dt="2022-10-28T17:34:17.924" v="3" actId="478"/>
          <ac:spMkLst>
            <pc:docMk/>
            <pc:sldMk cId="28223916" sldId="297"/>
            <ac:spMk id="8" creationId="{4DBFCE8F-9015-F973-AE9A-72D5965D8F7B}"/>
          </ac:spMkLst>
        </pc:spChg>
        <pc:spChg chg="del">
          <ac:chgData name="Rainer, Robert" userId="e1a0343f-9306-4881-b70a-84df3b8757f7" providerId="ADAL" clId="{24B883F8-09ED-4706-ACC4-A4EA4AFDA601}" dt="2022-10-28T17:34:19.589" v="4" actId="478"/>
          <ac:spMkLst>
            <pc:docMk/>
            <pc:sldMk cId="28223916" sldId="297"/>
            <ac:spMk id="12" creationId="{1BCED782-2587-1231-ADA3-009DD9C1EB16}"/>
          </ac:spMkLst>
        </pc:spChg>
      </pc:sldChg>
      <pc:sldChg chg="delSp mod">
        <pc:chgData name="Rainer, Robert" userId="e1a0343f-9306-4881-b70a-84df3b8757f7" providerId="ADAL" clId="{24B883F8-09ED-4706-ACC4-A4EA4AFDA601}" dt="2022-10-28T17:34:23.301" v="5" actId="478"/>
        <pc:sldMkLst>
          <pc:docMk/>
          <pc:sldMk cId="3344445216" sldId="298"/>
        </pc:sldMkLst>
        <pc:spChg chg="del">
          <ac:chgData name="Rainer, Robert" userId="e1a0343f-9306-4881-b70a-84df3b8757f7" providerId="ADAL" clId="{24B883F8-09ED-4706-ACC4-A4EA4AFDA601}" dt="2022-10-28T17:34:23.301" v="5" actId="478"/>
          <ac:spMkLst>
            <pc:docMk/>
            <pc:sldMk cId="3344445216" sldId="298"/>
            <ac:spMk id="9" creationId="{E183DE40-5D93-3724-8E28-AD3FD0DDDE3E}"/>
          </ac:spMkLst>
        </pc:spChg>
      </pc:sldChg>
      <pc:sldChg chg="delSp mod">
        <pc:chgData name="Rainer, Robert" userId="e1a0343f-9306-4881-b70a-84df3b8757f7" providerId="ADAL" clId="{24B883F8-09ED-4706-ACC4-A4EA4AFDA601}" dt="2022-10-28T17:34:31.749" v="6" actId="478"/>
        <pc:sldMkLst>
          <pc:docMk/>
          <pc:sldMk cId="1979618346" sldId="300"/>
        </pc:sldMkLst>
        <pc:spChg chg="del">
          <ac:chgData name="Rainer, Robert" userId="e1a0343f-9306-4881-b70a-84df3b8757f7" providerId="ADAL" clId="{24B883F8-09ED-4706-ACC4-A4EA4AFDA601}" dt="2022-10-28T17:34:31.749" v="6" actId="478"/>
          <ac:spMkLst>
            <pc:docMk/>
            <pc:sldMk cId="1979618346" sldId="300"/>
            <ac:spMk id="5" creationId="{459AA08C-27C4-6427-AA54-1C30BDD33B5B}"/>
          </ac:spMkLst>
        </pc:spChg>
      </pc:sldChg>
      <pc:sldChg chg="delSp mod">
        <pc:chgData name="Rainer, Robert" userId="e1a0343f-9306-4881-b70a-84df3b8757f7" providerId="ADAL" clId="{24B883F8-09ED-4706-ACC4-A4EA4AFDA601}" dt="2022-10-28T17:34:36.893" v="7" actId="478"/>
        <pc:sldMkLst>
          <pc:docMk/>
          <pc:sldMk cId="1066321593" sldId="301"/>
        </pc:sldMkLst>
        <pc:spChg chg="del">
          <ac:chgData name="Rainer, Robert" userId="e1a0343f-9306-4881-b70a-84df3b8757f7" providerId="ADAL" clId="{24B883F8-09ED-4706-ACC4-A4EA4AFDA601}" dt="2022-10-28T17:34:36.893" v="7" actId="478"/>
          <ac:spMkLst>
            <pc:docMk/>
            <pc:sldMk cId="1066321593" sldId="301"/>
            <ac:spMk id="15" creationId="{02673AE4-DA6C-3EF9-D4B2-9F05C8193972}"/>
          </ac:spMkLst>
        </pc:spChg>
      </pc:sldChg>
      <pc:sldChg chg="delSp mod">
        <pc:chgData name="Rainer, Robert" userId="e1a0343f-9306-4881-b70a-84df3b8757f7" providerId="ADAL" clId="{24B883F8-09ED-4706-ACC4-A4EA4AFDA601}" dt="2022-10-28T18:50:18.233" v="10" actId="478"/>
        <pc:sldMkLst>
          <pc:docMk/>
          <pc:sldMk cId="4101863189" sldId="302"/>
        </pc:sldMkLst>
        <pc:spChg chg="del">
          <ac:chgData name="Rainer, Robert" userId="e1a0343f-9306-4881-b70a-84df3b8757f7" providerId="ADAL" clId="{24B883F8-09ED-4706-ACC4-A4EA4AFDA601}" dt="2022-10-28T17:34:43.789" v="9" actId="478"/>
          <ac:spMkLst>
            <pc:docMk/>
            <pc:sldMk cId="4101863189" sldId="302"/>
            <ac:spMk id="3" creationId="{8402CAE2-47BB-AC61-569B-A0D1CECC906D}"/>
          </ac:spMkLst>
        </pc:spChg>
        <pc:spChg chg="del">
          <ac:chgData name="Rainer, Robert" userId="e1a0343f-9306-4881-b70a-84df3b8757f7" providerId="ADAL" clId="{24B883F8-09ED-4706-ACC4-A4EA4AFDA601}" dt="2022-10-28T18:50:18.233" v="10" actId="478"/>
          <ac:spMkLst>
            <pc:docMk/>
            <pc:sldMk cId="4101863189" sldId="302"/>
            <ac:spMk id="6" creationId="{E24F28C2-BF7E-D146-B7A6-DCC2A2771C66}"/>
          </ac:spMkLst>
        </pc:spChg>
      </pc:sldChg>
      <pc:sldChg chg="delSp mod">
        <pc:chgData name="Rainer, Robert" userId="e1a0343f-9306-4881-b70a-84df3b8757f7" providerId="ADAL" clId="{24B883F8-09ED-4706-ACC4-A4EA4AFDA601}" dt="2022-10-28T17:34:39.341" v="8" actId="478"/>
        <pc:sldMkLst>
          <pc:docMk/>
          <pc:sldMk cId="624993088" sldId="308"/>
        </pc:sldMkLst>
        <pc:spChg chg="del">
          <ac:chgData name="Rainer, Robert" userId="e1a0343f-9306-4881-b70a-84df3b8757f7" providerId="ADAL" clId="{24B883F8-09ED-4706-ACC4-A4EA4AFDA601}" dt="2022-10-28T17:34:39.341" v="8" actId="478"/>
          <ac:spMkLst>
            <pc:docMk/>
            <pc:sldMk cId="624993088" sldId="308"/>
            <ac:spMk id="13" creationId="{719489EE-C254-6263-EA9B-7886F92115E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nima.2021.166060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Data-Driven Chaos Indicators for Beam Dynamics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Nov. 1-4, 2022</a:t>
            </a:r>
          </a:p>
          <a:p>
            <a:r>
              <a:rPr lang="en-US" dirty="0"/>
              <a:t>3rd ICFA Beam Dynamics Mini-Workshop on Machine Learning Applications for Particle Accelerators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Robert Rainer</a:t>
            </a:r>
          </a:p>
          <a:p>
            <a:r>
              <a:rPr lang="en-US" dirty="0"/>
              <a:t>NSLS-II, BNL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966B-8251-E248-7C5B-C1B791A9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 for Surrogate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EFA64-7DF9-80FD-439F-50525F80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25" y="1648336"/>
            <a:ext cx="6960636" cy="267348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‒"/>
            </a:pPr>
            <a:r>
              <a:rPr lang="en-US" dirty="0"/>
              <a:t>4-Later Artificial Neural Network</a:t>
            </a:r>
          </a:p>
          <a:p>
            <a:pPr marL="457200" indent="-457200">
              <a:buFont typeface="Arial" panose="020B0604020202020204" pitchFamily="34" charset="0"/>
              <a:buChar char="‒"/>
            </a:pPr>
            <a:r>
              <a:rPr lang="en-US" dirty="0"/>
              <a:t>I/O: 4-D phase space coordinates</a:t>
            </a:r>
          </a:p>
          <a:p>
            <a:pPr marL="457200" indent="-457200">
              <a:buFont typeface="Arial" panose="020B0604020202020204" pitchFamily="34" charset="0"/>
              <a:buChar char="‒"/>
            </a:pPr>
            <a:r>
              <a:rPr lang="en-US" dirty="0"/>
              <a:t>SCIKIT-LEARN &amp; KERAS Packages</a:t>
            </a:r>
          </a:p>
          <a:p>
            <a:pPr marL="457200" indent="-457200">
              <a:buFont typeface="Arial" panose="020B0604020202020204" pitchFamily="34" charset="0"/>
              <a:buChar char="‒"/>
            </a:pPr>
            <a:r>
              <a:rPr lang="en-US" dirty="0"/>
              <a:t>6 “Families” of Harmonic </a:t>
            </a:r>
            <a:r>
              <a:rPr lang="en-US" dirty="0" err="1"/>
              <a:t>Sextupoles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‒"/>
            </a:pPr>
            <a:r>
              <a:rPr lang="en-US" dirty="0" err="1"/>
              <a:t>Symplectic</a:t>
            </a:r>
            <a:r>
              <a:rPr lang="en-US" dirty="0"/>
              <a:t> Particle Tracking: ELEGANT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8887E-7E24-452D-4844-334803C54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5BB698-2CBB-7D0D-B60A-A3F7C9FF9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94" b="9889"/>
          <a:stretch/>
        </p:blipFill>
        <p:spPr>
          <a:xfrm>
            <a:off x="883784" y="1690688"/>
            <a:ext cx="3622899" cy="280841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373503-6809-1BFC-CBA1-72F1BBB37A35}"/>
              </a:ext>
            </a:extLst>
          </p:cNvPr>
          <p:cNvSpPr txBox="1">
            <a:spLocks/>
          </p:cNvSpPr>
          <p:nvPr/>
        </p:nvSpPr>
        <p:spPr>
          <a:xfrm>
            <a:off x="1156997" y="4400780"/>
            <a:ext cx="3243846" cy="4667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/>
              <a:t>4  X  12 X 12  X 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6DFC4D-2E27-528E-92D6-7BA7621B3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13" y="5200066"/>
            <a:ext cx="3038475" cy="46672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E333E7-8150-173A-34A1-9DD0BE49A6F9}"/>
              </a:ext>
            </a:extLst>
          </p:cNvPr>
          <p:cNvSpPr txBox="1">
            <a:spLocks/>
          </p:cNvSpPr>
          <p:nvPr/>
        </p:nvSpPr>
        <p:spPr>
          <a:xfrm>
            <a:off x="1408826" y="5666791"/>
            <a:ext cx="2992015" cy="4667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/>
              <a:t>Tuning “Knobs”</a:t>
            </a:r>
          </a:p>
        </p:txBody>
      </p:sp>
      <p:pic>
        <p:nvPicPr>
          <p:cNvPr id="12" name="Picture 2" descr="Best of the Best Higher Education/Research: National Synchrotron Light  Source II | 2016-03-09 | ENR | Engineering News-Record">
            <a:extLst>
              <a:ext uri="{FF2B5EF4-FFF2-40B4-BE49-F238E27FC236}">
                <a16:creationId xmlns:a16="http://schemas.microsoft.com/office/drawing/2014/main" id="{89063B87-3D1C-FDAF-F9B2-AE88DE7C4E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t="37055" r="24086" b="23190"/>
          <a:stretch/>
        </p:blipFill>
        <p:spPr bwMode="auto">
          <a:xfrm>
            <a:off x="5256959" y="4572000"/>
            <a:ext cx="5658848" cy="22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93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1DC0A-F992-E149-91ED-A2C7844D5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9001708" cy="1325563"/>
          </a:xfrm>
        </p:spPr>
        <p:txBody>
          <a:bodyPr/>
          <a:lstStyle/>
          <a:p>
            <a:r>
              <a:rPr lang="en-US" dirty="0"/>
              <a:t>DDCI for the NSLS-II Accelerator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64241-B0AD-C14D-853A-78F4C57DF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73B61E6-B531-9647-9DB4-C607CC8A78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/>
        </p:blipFill>
        <p:spPr bwMode="auto">
          <a:xfrm>
            <a:off x="571500" y="160020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4D35DE1-1630-F6B7-3789-5DD0AF390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679" y="1600200"/>
            <a:ext cx="5486400" cy="365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CCFD70-80F6-B7CC-44FF-67AB701BFE71}"/>
              </a:ext>
            </a:extLst>
          </p:cNvPr>
          <p:cNvSpPr txBox="1"/>
          <p:nvPr/>
        </p:nvSpPr>
        <p:spPr>
          <a:xfrm>
            <a:off x="1801158" y="5257800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well-optimized nonlinear lattice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162E1F-C73D-C116-9801-79A283A7D47E}"/>
              </a:ext>
            </a:extLst>
          </p:cNvPr>
          <p:cNvSpPr txBox="1"/>
          <p:nvPr/>
        </p:nvSpPr>
        <p:spPr>
          <a:xfrm>
            <a:off x="7762667" y="5270740"/>
            <a:ext cx="3425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Well-optimized nonlinear lattice</a:t>
            </a:r>
          </a:p>
        </p:txBody>
      </p:sp>
    </p:spTree>
    <p:extLst>
      <p:ext uri="{BB962C8B-B14F-4D97-AF65-F5344CB8AC3E}">
        <p14:creationId xmlns:p14="http://schemas.microsoft.com/office/powerpoint/2010/main" val="410186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2A57-D0C5-424A-A9AB-AF661E47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8712459" cy="1325563"/>
          </a:xfrm>
        </p:spPr>
        <p:txBody>
          <a:bodyPr/>
          <a:lstStyle/>
          <a:p>
            <a:r>
              <a:rPr lang="en-US" dirty="0"/>
              <a:t>DDCI as Optimization Objective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F90A4-DDDE-FB4A-91B5-656CAC085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9C8363E-6399-F549-8131-25F731EA65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339941"/>
            <a:ext cx="50546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62E46B-4BA7-0F40-8E4A-CDF06039534B}"/>
              </a:ext>
            </a:extLst>
          </p:cNvPr>
          <p:cNvSpPr txBox="1"/>
          <p:nvPr/>
        </p:nvSpPr>
        <p:spPr>
          <a:xfrm>
            <a:off x="6096000" y="2339941"/>
            <a:ext cx="5699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Tuning nonlinear magnets in an accelerator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Compute DDCI for each configuration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Using multi-objective genetic algorithm to minimize DDCI</a:t>
            </a:r>
          </a:p>
        </p:txBody>
      </p:sp>
    </p:spTree>
    <p:extLst>
      <p:ext uri="{BB962C8B-B14F-4D97-AF65-F5344CB8AC3E}">
        <p14:creationId xmlns:p14="http://schemas.microsoft.com/office/powerpoint/2010/main" val="3245057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39530-157E-584E-BEFD-BEDA791FA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9953431" cy="1325563"/>
          </a:xfrm>
        </p:spPr>
        <p:txBody>
          <a:bodyPr/>
          <a:lstStyle/>
          <a:p>
            <a:r>
              <a:rPr lang="en-US" dirty="0"/>
              <a:t>Testing with Real Beam at NSLS-II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A3EC4-3423-704B-9BA8-9C398BF99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33F79B8-C7A0-7243-BDBF-9CE8C1146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09" y="1411955"/>
            <a:ext cx="2933091" cy="208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193D4-B5DB-B949-8D4B-848C0C8D6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85" y="3985695"/>
            <a:ext cx="2932781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743067-BAE7-F14E-A106-ED0D948E5A26}"/>
              </a:ext>
            </a:extLst>
          </p:cNvPr>
          <p:cNvSpPr txBox="1"/>
          <p:nvPr/>
        </p:nvSpPr>
        <p:spPr>
          <a:xfrm>
            <a:off x="2214318" y="3512979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Dynamic aperture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1D064-9CA0-D948-93AD-10324B21B25C}"/>
              </a:ext>
            </a:extLst>
          </p:cNvPr>
          <p:cNvSpPr txBox="1"/>
          <p:nvPr/>
        </p:nvSpPr>
        <p:spPr>
          <a:xfrm>
            <a:off x="1915653" y="5890344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Momentum acceptance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85C5999-2E0E-7219-7A1D-E8B371A5C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897" y="1384136"/>
            <a:ext cx="5553075" cy="5172075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9BA87FF8-0328-02D8-B29C-50513548B1A1}"/>
              </a:ext>
            </a:extLst>
          </p:cNvPr>
          <p:cNvSpPr/>
          <p:nvPr/>
        </p:nvSpPr>
        <p:spPr>
          <a:xfrm>
            <a:off x="8531989" y="2258688"/>
            <a:ext cx="1054360" cy="60384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57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5A3D-1162-104D-80B0-CCDFBA787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AA244-DE53-E145-9D22-5A13A0B58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DDCI is independent of model type (polynomial, NN, SVR, etc.)</a:t>
            </a:r>
          </a:p>
          <a:p>
            <a:pPr marL="457200" indent="-457200">
              <a:buFontTx/>
              <a:buChar char="-"/>
            </a:pPr>
            <a:r>
              <a:rPr lang="en-US" dirty="0"/>
              <a:t>Computation cost of DDCI is low</a:t>
            </a:r>
          </a:p>
          <a:p>
            <a:pPr marL="457200" indent="-457200">
              <a:buFontTx/>
              <a:buChar char="-"/>
            </a:pPr>
            <a:r>
              <a:rPr lang="en-US" dirty="0"/>
              <a:t>Used as the objective of population-based optimization</a:t>
            </a:r>
          </a:p>
          <a:p>
            <a:pPr marL="457200" indent="-457200">
              <a:buFontTx/>
              <a:buChar char="-"/>
            </a:pPr>
            <a:r>
              <a:rPr lang="en-US" dirty="0"/>
              <a:t>A new perspective of nonlinear dynamics is provided</a:t>
            </a:r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r>
              <a:rPr lang="en-US" dirty="0"/>
              <a:t>Publication: </a:t>
            </a:r>
            <a:r>
              <a:rPr lang="en-US" dirty="0">
                <a:hlinkClick r:id="rId2" tooltip="Persistent link using digital object identifier"/>
              </a:rPr>
              <a:t>https://doi.org/10.1016/j.nima.2021.166060</a:t>
            </a: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B6BD0-8660-5A47-8112-8134D5982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4109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41C6-7F30-4B5F-2018-D59480A75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E04ED-225D-CB40-2095-E57A99B34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Funded by DoE under Contract No. DE-SC0012704</a:t>
            </a:r>
          </a:p>
          <a:p>
            <a:pPr marL="457200" indent="-457200">
              <a:buFontTx/>
              <a:buChar char="-"/>
            </a:pPr>
            <a:r>
              <a:rPr lang="en-US" dirty="0"/>
              <a:t>NSLS-II colleagues and external collaborators</a:t>
            </a:r>
          </a:p>
          <a:p>
            <a:pPr marL="457200" indent="-457200">
              <a:buFontTx/>
              <a:buChar char="-"/>
            </a:pPr>
            <a:r>
              <a:rPr lang="en-US" dirty="0"/>
              <a:t>ML workshop Committee</a:t>
            </a:r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r>
              <a:rPr lang="en-US" sz="3600" dirty="0"/>
              <a:t>Questions and comments are welcome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C9821-7DA9-3AA7-5AA8-5568B263D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9205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1E28E-D98A-180F-D21A-734D8A60F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737119"/>
            <a:ext cx="5867543" cy="895738"/>
          </a:xfrm>
        </p:spPr>
        <p:txBody>
          <a:bodyPr>
            <a:normAutofit fontScale="90000"/>
          </a:bodyPr>
          <a:lstStyle/>
          <a:p>
            <a:r>
              <a:rPr lang="en-US" dirty="0"/>
              <a:t>Contributors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D086D-A84E-84B0-C27B-CFA7CD47AF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2108718"/>
            <a:ext cx="10334625" cy="36523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Yongjun Li – Brookhaven National Lab, Upton, NY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Jinyu</a:t>
            </a:r>
            <a:r>
              <a:rPr lang="en-US" dirty="0"/>
              <a:t> Wan – Inst. High Energy Physics, Beijing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Allen Liu – Purdue University, W Lafayette,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Yi Jiao – Uni. Chinese Academy of Sciences, Beijing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Rob Rainer – Brookhaven National Lab, Upton, NY</a:t>
            </a:r>
          </a:p>
        </p:txBody>
      </p:sp>
    </p:spTree>
    <p:extLst>
      <p:ext uri="{BB962C8B-B14F-4D97-AF65-F5344CB8AC3E}">
        <p14:creationId xmlns:p14="http://schemas.microsoft.com/office/powerpoint/2010/main" val="373582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2460949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6557088" cy="4207185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Predictability vs. chaos</a:t>
            </a:r>
          </a:p>
          <a:p>
            <a:pPr marL="457200" indent="-457200">
              <a:buFontTx/>
              <a:buChar char="-"/>
            </a:pPr>
            <a:r>
              <a:rPr lang="en-US" dirty="0"/>
              <a:t>Proof-of-principle with </a:t>
            </a:r>
            <a:r>
              <a:rPr lang="en-US" dirty="0" err="1"/>
              <a:t>Hénon</a:t>
            </a:r>
            <a:r>
              <a:rPr lang="en-US" dirty="0"/>
              <a:t> map</a:t>
            </a:r>
          </a:p>
          <a:p>
            <a:pPr marL="457200" indent="-457200">
              <a:buFontTx/>
              <a:buChar char="-"/>
            </a:pPr>
            <a:r>
              <a:rPr lang="en-US" dirty="0"/>
              <a:t>Application on accelerator design</a:t>
            </a:r>
          </a:p>
          <a:p>
            <a:pPr marL="457200" indent="-457200">
              <a:buFontTx/>
              <a:buChar char="-"/>
            </a:pPr>
            <a:r>
              <a:rPr lang="en-US" dirty="0"/>
              <a:t>Summary</a:t>
            </a:r>
          </a:p>
          <a:p>
            <a:pPr marL="457200" indent="-457200">
              <a:buFontTx/>
              <a:buChar char="-"/>
            </a:pPr>
            <a:r>
              <a:rPr lang="en-US" dirty="0"/>
              <a:t>*Brief* Q &amp; 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B151C-2A4B-9049-B23D-35D06CAEC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6948973" cy="1325563"/>
          </a:xfrm>
        </p:spPr>
        <p:txBody>
          <a:bodyPr/>
          <a:lstStyle/>
          <a:p>
            <a:r>
              <a:rPr lang="en-US" dirty="0"/>
              <a:t>Chaos vs. Predictability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5640A-F629-C345-A149-FC77070EE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F8FDC0-551F-0841-B8CE-DD6C29AC0C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60" y="2568824"/>
            <a:ext cx="44704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CC1CCD-9BC6-1C47-A7A5-BB5A6ECBE0B2}"/>
              </a:ext>
            </a:extLst>
          </p:cNvPr>
          <p:cNvSpPr/>
          <p:nvPr/>
        </p:nvSpPr>
        <p:spPr>
          <a:xfrm>
            <a:off x="6421122" y="2690336"/>
            <a:ext cx="447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chaotic, prediction is accurate (interpolate/extrapolate)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Prediction performance appears to be directly related to level of chaos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400" b="1" dirty="0"/>
              <a:t>Is it possible to use the predictability as a chaos indicator?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1D1D24-F30C-46AA-E255-E1D0CA17A22B}"/>
              </a:ext>
            </a:extLst>
          </p:cNvPr>
          <p:cNvSpPr txBox="1"/>
          <p:nvPr/>
        </p:nvSpPr>
        <p:spPr>
          <a:xfrm>
            <a:off x="1914144" y="4474464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Less chaotic</a:t>
            </a:r>
          </a:p>
          <a:p>
            <a:r>
              <a:rPr lang="en-US" dirty="0"/>
              <a:t>Prediction is accurate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600EE3-CA7B-FBB5-6E92-D3B8F33A3DAC}"/>
              </a:ext>
            </a:extLst>
          </p:cNvPr>
          <p:cNvCxnSpPr>
            <a:stCxn id="7" idx="0"/>
          </p:cNvCxnSpPr>
          <p:nvPr/>
        </p:nvCxnSpPr>
        <p:spPr>
          <a:xfrm flipV="1">
            <a:off x="3109343" y="4061074"/>
            <a:ext cx="462913" cy="413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927691-8124-7E15-BAD5-B78540920E01}"/>
              </a:ext>
            </a:extLst>
          </p:cNvPr>
          <p:cNvCxnSpPr/>
          <p:nvPr/>
        </p:nvCxnSpPr>
        <p:spPr>
          <a:xfrm flipH="1">
            <a:off x="5401056" y="2292096"/>
            <a:ext cx="552704" cy="48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0154C5-C3F9-A71D-B380-0DE95A212093}"/>
              </a:ext>
            </a:extLst>
          </p:cNvPr>
          <p:cNvCxnSpPr/>
          <p:nvPr/>
        </p:nvCxnSpPr>
        <p:spPr>
          <a:xfrm flipH="1">
            <a:off x="5547360" y="2292096"/>
            <a:ext cx="406400" cy="1768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87C505-754F-799B-D2F3-12F0D3283671}"/>
              </a:ext>
            </a:extLst>
          </p:cNvPr>
          <p:cNvSpPr txBox="1"/>
          <p:nvPr/>
        </p:nvSpPr>
        <p:spPr>
          <a:xfrm>
            <a:off x="5953760" y="1806590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chaotic</a:t>
            </a:r>
          </a:p>
          <a:p>
            <a:r>
              <a:rPr lang="en-US" dirty="0"/>
              <a:t>Prediction is inaccurate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389B87C8-3A5C-9414-322B-FBC7892C93FF}"/>
              </a:ext>
            </a:extLst>
          </p:cNvPr>
          <p:cNvSpPr txBox="1">
            <a:spLocks/>
          </p:cNvSpPr>
          <p:nvPr/>
        </p:nvSpPr>
        <p:spPr>
          <a:xfrm>
            <a:off x="7455159" y="79828"/>
            <a:ext cx="4593772" cy="211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000" dirty="0"/>
          </a:p>
          <a:p>
            <a:pPr marL="0" indent="0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1082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007D4-6074-6D4C-AB4A-644950E1E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Proof-of-Principle with </a:t>
            </a:r>
            <a:r>
              <a:rPr lang="en-US" dirty="0" err="1"/>
              <a:t>Hénon</a:t>
            </a:r>
            <a:r>
              <a:rPr lang="en-US" dirty="0"/>
              <a:t> Map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4F39C6C-9FD8-524B-B869-E61213807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1050" y="1570486"/>
            <a:ext cx="6328488" cy="132556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A4D68F-3A40-714B-BB83-3655C969A63A}"/>
              </a:ext>
            </a:extLst>
          </p:cNvPr>
          <p:cNvSpPr txBox="1"/>
          <p:nvPr/>
        </p:nvSpPr>
        <p:spPr>
          <a:xfrm>
            <a:off x="3321050" y="3832833"/>
            <a:ext cx="5899150" cy="20621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Blackbox</a:t>
            </a:r>
          </a:p>
          <a:p>
            <a:pPr algn="ctr"/>
            <a:r>
              <a:rPr lang="en-US" sz="4000" dirty="0" err="1"/>
              <a:t>Hénon</a:t>
            </a:r>
            <a:r>
              <a:rPr lang="en-US" sz="4000" dirty="0"/>
              <a:t> map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65C2D64-5B73-FE48-8E7F-AEFA98104742}"/>
              </a:ext>
            </a:extLst>
          </p:cNvPr>
          <p:cNvSpPr/>
          <p:nvPr/>
        </p:nvSpPr>
        <p:spPr>
          <a:xfrm>
            <a:off x="1981200" y="4215709"/>
            <a:ext cx="133985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A9B61619-B9B8-7045-BCE5-D94DE624C647}"/>
              </a:ext>
            </a:extLst>
          </p:cNvPr>
          <p:cNvSpPr/>
          <p:nvPr/>
        </p:nvSpPr>
        <p:spPr>
          <a:xfrm>
            <a:off x="9220200" y="4215709"/>
            <a:ext cx="133985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BEF3A4-0136-CE43-832F-117C77525562}"/>
              </a:ext>
            </a:extLst>
          </p:cNvPr>
          <p:cNvSpPr txBox="1"/>
          <p:nvPr/>
        </p:nvSpPr>
        <p:spPr>
          <a:xfrm>
            <a:off x="1063785" y="4194587"/>
            <a:ext cx="655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X</a:t>
            </a:r>
            <a:r>
              <a:rPr lang="en-US" sz="3600" baseline="-25000" dirty="0"/>
              <a:t>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7248E7-76D9-074E-B29B-80620D8077C6}"/>
              </a:ext>
            </a:extLst>
          </p:cNvPr>
          <p:cNvSpPr txBox="1"/>
          <p:nvPr/>
        </p:nvSpPr>
        <p:spPr>
          <a:xfrm>
            <a:off x="10639585" y="4245387"/>
            <a:ext cx="841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X</a:t>
            </a:r>
            <a:r>
              <a:rPr lang="en-US" sz="3600" baseline="-25000" dirty="0" err="1"/>
              <a:t>out</a:t>
            </a:r>
            <a:endParaRPr lang="en-US" sz="36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EA195E-2C68-2F6A-4632-6509E02582A0}"/>
                  </a:ext>
                </a:extLst>
              </p:cNvPr>
              <p:cNvSpPr txBox="1"/>
              <p:nvPr/>
            </p:nvSpPr>
            <p:spPr>
              <a:xfrm>
                <a:off x="1519160" y="2943082"/>
                <a:ext cx="2963119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EA195E-2C68-2F6A-4632-6509E0258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60" y="2943082"/>
                <a:ext cx="2963119" cy="612796"/>
              </a:xfrm>
              <a:prstGeom prst="rect">
                <a:avLst/>
              </a:prstGeom>
              <a:blipFill>
                <a:blip r:embed="rId3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AE54EB7-5311-65E5-663E-AEBA841FA3A0}"/>
              </a:ext>
            </a:extLst>
          </p:cNvPr>
          <p:cNvSpPr txBox="1"/>
          <p:nvPr/>
        </p:nvSpPr>
        <p:spPr>
          <a:xfrm>
            <a:off x="4482279" y="3064814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resonances, motion is chaotic and even unstable </a:t>
            </a:r>
          </a:p>
        </p:txBody>
      </p:sp>
    </p:spTree>
    <p:extLst>
      <p:ext uri="{BB962C8B-B14F-4D97-AF65-F5344CB8AC3E}">
        <p14:creationId xmlns:p14="http://schemas.microsoft.com/office/powerpoint/2010/main" val="183367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08951-32DA-0F43-BB9F-40054D0C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9794810" cy="1325563"/>
          </a:xfrm>
        </p:spPr>
        <p:txBody>
          <a:bodyPr/>
          <a:lstStyle/>
          <a:p>
            <a:r>
              <a:rPr lang="en-US" dirty="0"/>
              <a:t>Cheap vs. Expensive Computations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0173CE-83A7-B14D-86B0-077EF1627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1068"/>
            <a:ext cx="49657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7D13633-865A-A946-B351-943AA66AE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36468"/>
            <a:ext cx="49149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B09563-4563-264A-B1DC-9A14F21FF3C0}"/>
              </a:ext>
            </a:extLst>
          </p:cNvPr>
          <p:cNvSpPr txBox="1"/>
          <p:nvPr/>
        </p:nvSpPr>
        <p:spPr>
          <a:xfrm>
            <a:off x="877877" y="2130121"/>
            <a:ext cx="453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Cheap: fewer initial conditions, short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E5114-0B22-FE4A-B8A4-9F92AF134672}"/>
              </a:ext>
            </a:extLst>
          </p:cNvPr>
          <p:cNvSpPr txBox="1"/>
          <p:nvPr/>
        </p:nvSpPr>
        <p:spPr>
          <a:xfrm>
            <a:off x="6466066" y="2130121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Expensive: more initial conditions, long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7F01A0-3842-80DF-06F6-E3409D9D04D1}"/>
              </a:ext>
            </a:extLst>
          </p:cNvPr>
          <p:cNvSpPr txBox="1"/>
          <p:nvPr/>
        </p:nvSpPr>
        <p:spPr>
          <a:xfrm>
            <a:off x="1473358" y="2574621"/>
            <a:ext cx="363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-0.6 &lt; X,P &lt; 0.6, 20 iterations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2357A-F3DB-BD5D-042A-889DB177D7B1}"/>
              </a:ext>
            </a:extLst>
          </p:cNvPr>
          <p:cNvSpPr txBox="1"/>
          <p:nvPr/>
        </p:nvSpPr>
        <p:spPr>
          <a:xfrm>
            <a:off x="6841236" y="2574621"/>
            <a:ext cx="342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-1.2 &lt; X,P &lt; 1.2, 2048 iterations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325F4-589C-2A83-06AD-7F6FFB4DCCD5}"/>
              </a:ext>
            </a:extLst>
          </p:cNvPr>
          <p:cNvSpPr txBox="1"/>
          <p:nvPr/>
        </p:nvSpPr>
        <p:spPr>
          <a:xfrm>
            <a:off x="6709722" y="5813111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 box is area of interest</a:t>
            </a:r>
          </a:p>
          <a:p>
            <a:r>
              <a:rPr lang="en-US" dirty="0"/>
              <a:t>Blue points are stable, survived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B1DE6C-6636-08D8-DAB2-77B5C93E102F}"/>
              </a:ext>
            </a:extLst>
          </p:cNvPr>
          <p:cNvCxnSpPr>
            <a:cxnSpLocks/>
          </p:cNvCxnSpPr>
          <p:nvPr/>
        </p:nvCxnSpPr>
        <p:spPr>
          <a:xfrm flipV="1">
            <a:off x="7144512" y="5059680"/>
            <a:ext cx="0" cy="753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3A41AA-6882-E14E-3FE1-856672231AB6}"/>
              </a:ext>
            </a:extLst>
          </p:cNvPr>
          <p:cNvSpPr txBox="1"/>
          <p:nvPr/>
        </p:nvSpPr>
        <p:spPr>
          <a:xfrm>
            <a:off x="1796865" y="505968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9BC6CF-F612-F14C-329C-32076EBD1C61}"/>
              </a:ext>
            </a:extLst>
          </p:cNvPr>
          <p:cNvSpPr txBox="1"/>
          <p:nvPr/>
        </p:nvSpPr>
        <p:spPr>
          <a:xfrm>
            <a:off x="4326705" y="5059680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out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822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700E4-3F30-AD4A-B54B-FC3F88DD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8768443" cy="1325563"/>
          </a:xfrm>
        </p:spPr>
        <p:txBody>
          <a:bodyPr/>
          <a:lstStyle/>
          <a:p>
            <a:r>
              <a:rPr lang="en-US" dirty="0"/>
              <a:t>Surrogate Model’s Performance 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CDDA2DE1-0BC1-D04F-BF05-FDD7A4B19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62" y="2546096"/>
            <a:ext cx="5170663" cy="254555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66B4FD0-D66F-EC42-8A8D-23D5D523E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2159000"/>
            <a:ext cx="61341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404DA6-6B39-20B5-F4D7-29A3AA205B5F}"/>
              </a:ext>
            </a:extLst>
          </p:cNvPr>
          <p:cNvSpPr txBox="1"/>
          <p:nvPr/>
        </p:nvSpPr>
        <p:spPr>
          <a:xfrm>
            <a:off x="797386" y="1555512"/>
            <a:ext cx="7455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data constructs surrogate model: polynomial, NN, SVM, etc.</a:t>
            </a:r>
          </a:p>
          <a:p>
            <a:r>
              <a:rPr lang="en-US" dirty="0"/>
              <a:t>Testing data checks the prediction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4302C0-9F1C-94F0-D5F6-E25CB1AB685B}"/>
              </a:ext>
            </a:extLst>
          </p:cNvPr>
          <p:cNvSpPr txBox="1"/>
          <p:nvPr/>
        </p:nvSpPr>
        <p:spPr>
          <a:xfrm>
            <a:off x="6729984" y="30845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D19529-7F7A-334F-237B-A6D1217E598D}"/>
              </a:ext>
            </a:extLst>
          </p:cNvPr>
          <p:cNvSpPr txBox="1"/>
          <p:nvPr/>
        </p:nvSpPr>
        <p:spPr>
          <a:xfrm>
            <a:off x="9656064" y="30845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1B4A7-A0EB-F99D-E5AD-64435E508DCB}"/>
              </a:ext>
            </a:extLst>
          </p:cNvPr>
          <p:cNvSpPr txBox="1"/>
          <p:nvPr/>
        </p:nvSpPr>
        <p:spPr>
          <a:xfrm>
            <a:off x="8022441" y="540758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test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1866E-5B17-8CA6-9779-734CF76EB2D1}"/>
              </a:ext>
            </a:extLst>
          </p:cNvPr>
          <p:cNvSpPr txBox="1"/>
          <p:nvPr/>
        </p:nvSpPr>
        <p:spPr>
          <a:xfrm>
            <a:off x="4528806" y="3634208"/>
            <a:ext cx="1877437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Model prediction</a:t>
            </a:r>
          </a:p>
        </p:txBody>
      </p:sp>
    </p:spTree>
    <p:extLst>
      <p:ext uri="{BB962C8B-B14F-4D97-AF65-F5344CB8AC3E}">
        <p14:creationId xmlns:p14="http://schemas.microsoft.com/office/powerpoint/2010/main" val="3344445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3A3A1-A258-CB40-83A3-93C5F8B9F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365125"/>
            <a:ext cx="7256884" cy="1325563"/>
          </a:xfrm>
        </p:spPr>
        <p:txBody>
          <a:bodyPr/>
          <a:lstStyle/>
          <a:p>
            <a:r>
              <a:rPr lang="en-US" dirty="0"/>
              <a:t>Tune Scan for </a:t>
            </a:r>
            <a:r>
              <a:rPr lang="en-US" dirty="0" err="1"/>
              <a:t>Hénon</a:t>
            </a:r>
            <a:r>
              <a:rPr lang="en-US" dirty="0"/>
              <a:t>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08062-185B-0744-8E93-F073D45D8DE7}"/>
              </a:ext>
            </a:extLst>
          </p:cNvPr>
          <p:cNvSpPr txBox="1"/>
          <p:nvPr/>
        </p:nvSpPr>
        <p:spPr>
          <a:xfrm>
            <a:off x="7328239" y="2357286"/>
            <a:ext cx="40416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We see:</a:t>
            </a:r>
          </a:p>
          <a:p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/>
              <a:t>Nonlinear resonances </a:t>
            </a:r>
          </a:p>
          <a:p>
            <a:pPr marL="285750" indent="-285750">
              <a:buFontTx/>
              <a:buChar char="-"/>
            </a:pP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/>
              <a:t>Stopband widths</a:t>
            </a:r>
          </a:p>
          <a:p>
            <a:pPr marL="285750" indent="-285750">
              <a:buFontTx/>
              <a:buChar char="-"/>
            </a:pP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b="1" dirty="0"/>
              <a:t>Consistent with (</a:t>
            </a:r>
            <a:r>
              <a:rPr lang="en-US" sz="2800" b="1" dirty="0">
                <a:solidFill>
                  <a:srgbClr val="FF0000"/>
                </a:solidFill>
              </a:rPr>
              <a:t>expensive</a:t>
            </a:r>
            <a:r>
              <a:rPr lang="en-US" sz="2800" b="1" dirty="0"/>
              <a:t>) tracking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0A263-63BB-B8AA-2554-41D5534D9A3A}"/>
              </a:ext>
            </a:extLst>
          </p:cNvPr>
          <p:cNvSpPr txBox="1"/>
          <p:nvPr/>
        </p:nvSpPr>
        <p:spPr>
          <a:xfrm>
            <a:off x="2523744" y="5665569"/>
            <a:ext cx="3967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 line: data-driven chaos indicator</a:t>
            </a:r>
          </a:p>
          <a:p>
            <a:r>
              <a:rPr lang="en-US" dirty="0"/>
              <a:t>Red line: long-term tracking</a:t>
            </a:r>
          </a:p>
          <a:p>
            <a:r>
              <a:rPr lang="en-US" dirty="0"/>
              <a:t>Black dashed lines: stopband width</a:t>
            </a:r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4CB82916-35BF-76BB-5B4E-9B3FBA0EB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13" y="2068511"/>
            <a:ext cx="6031746" cy="3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1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10C6-3DA6-0A41-BB3C-DBA4B185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22598" cy="1325563"/>
          </a:xfrm>
        </p:spPr>
        <p:txBody>
          <a:bodyPr/>
          <a:lstStyle/>
          <a:p>
            <a:r>
              <a:rPr lang="en-US" dirty="0"/>
              <a:t>Applied to Particle Accelerator Design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A2F667A4-71E8-8B45-841E-F3C356E4E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1" t="4602" r="8973"/>
          <a:stretch/>
        </p:blipFill>
        <p:spPr>
          <a:xfrm>
            <a:off x="3920547" y="1903657"/>
            <a:ext cx="4249587" cy="344162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517DB-36FC-2A45-AB4C-7491D6669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9E8D328-77FA-F64E-82D9-5EE0B6CE4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79" y="3001410"/>
            <a:ext cx="2019820" cy="130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E96341-8FDC-8F4A-BF91-89ABCDCF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559" y="2896161"/>
            <a:ext cx="2019820" cy="130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7F2E4DB8-EDF4-3241-8EB9-B383AB9B2B4B}"/>
              </a:ext>
            </a:extLst>
          </p:cNvPr>
          <p:cNvSpPr/>
          <p:nvPr/>
        </p:nvSpPr>
        <p:spPr>
          <a:xfrm>
            <a:off x="2913937" y="3205133"/>
            <a:ext cx="932737" cy="44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7ED0D1A-A378-C945-A02E-16A2955F0602}"/>
              </a:ext>
            </a:extLst>
          </p:cNvPr>
          <p:cNvSpPr/>
          <p:nvPr/>
        </p:nvSpPr>
        <p:spPr>
          <a:xfrm>
            <a:off x="8317503" y="3128059"/>
            <a:ext cx="932737" cy="44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FAB90C-FED8-D449-A9AF-14F21779ED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594" b="9889"/>
          <a:stretch/>
        </p:blipFill>
        <p:spPr>
          <a:xfrm>
            <a:off x="5399803" y="5355774"/>
            <a:ext cx="1782712" cy="1381932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3151FD54-7B9A-3D4F-9FE2-B3DA81D737F9}"/>
              </a:ext>
            </a:extLst>
          </p:cNvPr>
          <p:cNvSpPr/>
          <p:nvPr/>
        </p:nvSpPr>
        <p:spPr>
          <a:xfrm rot="2106431">
            <a:off x="3132803" y="5434380"/>
            <a:ext cx="1573057" cy="44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417787C-0235-7B45-B298-0831CFB63F01}"/>
              </a:ext>
            </a:extLst>
          </p:cNvPr>
          <p:cNvSpPr/>
          <p:nvPr/>
        </p:nvSpPr>
        <p:spPr>
          <a:xfrm rot="19675716">
            <a:off x="7635795" y="5466386"/>
            <a:ext cx="1573057" cy="44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37DB0-F8A4-354B-74C3-A1E17C47E922}"/>
              </a:ext>
            </a:extLst>
          </p:cNvPr>
          <p:cNvSpPr txBox="1"/>
          <p:nvPr/>
        </p:nvSpPr>
        <p:spPr>
          <a:xfrm>
            <a:off x="5242193" y="1562314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NSLS-II ring lattice</a:t>
            </a:r>
          </a:p>
        </p:txBody>
      </p:sp>
    </p:spTree>
    <p:extLst>
      <p:ext uri="{BB962C8B-B14F-4D97-AF65-F5344CB8AC3E}">
        <p14:creationId xmlns:p14="http://schemas.microsoft.com/office/powerpoint/2010/main" val="106632159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10213</TotalTime>
  <Words>480</Words>
  <Application>Microsoft Office PowerPoint</Application>
  <PresentationFormat>Widescreen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BNL</vt:lpstr>
      <vt:lpstr>Data-Driven Chaos Indicators for Beam Dynamics</vt:lpstr>
      <vt:lpstr>Contributors</vt:lpstr>
      <vt:lpstr>Outline</vt:lpstr>
      <vt:lpstr>Chaos vs. Predictability</vt:lpstr>
      <vt:lpstr>Proof-of-Principle with Hénon Map</vt:lpstr>
      <vt:lpstr>Cheap vs. Expensive Computations</vt:lpstr>
      <vt:lpstr>Surrogate Model’s Performance </vt:lpstr>
      <vt:lpstr>Tune Scan for Hénon Map</vt:lpstr>
      <vt:lpstr>Applied to Particle Accelerator Design</vt:lpstr>
      <vt:lpstr>ANN for Surrogate Model</vt:lpstr>
      <vt:lpstr>DDCI for the NSLS-II Accelerator</vt:lpstr>
      <vt:lpstr>DDCI as Optimization Objective</vt:lpstr>
      <vt:lpstr>Testing with Real Beam at NSLS-II</vt:lpstr>
      <vt:lpstr>Summary</vt:lpstr>
      <vt:lpstr>Acknowledgements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Data-driven Chaos Indicators for Beam Dynamics</dc:title>
  <dc:subject/>
  <dc:creator>Li, Yongjun</dc:creator>
  <cp:keywords/>
  <dc:description/>
  <cp:lastModifiedBy>Rainer, Robert</cp:lastModifiedBy>
  <cp:revision>14</cp:revision>
  <dcterms:created xsi:type="dcterms:W3CDTF">2021-10-18T12:28:30Z</dcterms:created>
  <dcterms:modified xsi:type="dcterms:W3CDTF">2022-10-28T18:50:27Z</dcterms:modified>
  <cp:category/>
</cp:coreProperties>
</file>