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sldIdLst>
    <p:sldId id="256" r:id="rId2"/>
    <p:sldId id="738" r:id="rId3"/>
    <p:sldId id="280" r:id="rId4"/>
    <p:sldId id="257" r:id="rId5"/>
    <p:sldId id="259" r:id="rId6"/>
    <p:sldId id="262" r:id="rId7"/>
    <p:sldId id="263" r:id="rId8"/>
    <p:sldId id="277" r:id="rId9"/>
    <p:sldId id="282" r:id="rId10"/>
    <p:sldId id="281" r:id="rId11"/>
    <p:sldId id="283" r:id="rId12"/>
    <p:sldId id="284" r:id="rId13"/>
    <p:sldId id="278" r:id="rId14"/>
    <p:sldId id="737" r:id="rId15"/>
    <p:sldId id="28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7" autoAdjust="0"/>
    <p:restoredTop sz="94694"/>
  </p:normalViewPr>
  <p:slideViewPr>
    <p:cSldViewPr snapToGrid="0" snapToObjects="1">
      <p:cViewPr varScale="1">
        <p:scale>
          <a:sx n="102" d="100"/>
          <a:sy n="102" d="100"/>
        </p:scale>
        <p:origin x="13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1A512-D4D6-498C-B4A8-FD490F16E0DD}" type="slidenum">
              <a:rPr lang="en-US" smtClean="0"/>
              <a:t>2</a:t>
            </a:fld>
            <a:endParaRPr lang="en-US"/>
          </a:p>
        </p:txBody>
      </p:sp>
    </p:spTree>
    <p:extLst>
      <p:ext uri="{BB962C8B-B14F-4D97-AF65-F5344CB8AC3E}">
        <p14:creationId xmlns:p14="http://schemas.microsoft.com/office/powerpoint/2010/main" val="362584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2901529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Layout" Target="../slideLayouts/slideLayout3.xml"/><Relationship Id="rId5" Type="http://schemas.openxmlformats.org/officeDocument/2006/relationships/image" Target="../media/image39.emf"/><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s://www.bnl.gov/science/dayabay.php" TargetMode="External"/><Relationship Id="rId2" Type="http://schemas.openxmlformats.org/officeDocument/2006/relationships/hyperlink" Target="http://www-personal.umich.edu/~jcv/imb/imb.html" TargetMode="External"/><Relationship Id="rId1" Type="http://schemas.openxmlformats.org/officeDocument/2006/relationships/slideLayout" Target="../slideLayouts/slideLayout3.xml"/><Relationship Id="rId4" Type="http://schemas.openxmlformats.org/officeDocument/2006/relationships/hyperlink" Target="https://www.bnl.gov/science/DUNE.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hyperlink" Target="http://arxiv.org/abs/2012.07928" TargetMode="External"/><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hyperlink" Target="http://microboone.fnal.gov/wp-content/uploads/MICROBOONE-NOTE-1095-PUB.pdf" TargetMode="External"/><Relationship Id="rId5" Type="http://schemas.openxmlformats.org/officeDocument/2006/relationships/hyperlink" Target="http://arxiv.org/abs/2011.01375" TargetMode="External"/><Relationship Id="rId4" Type="http://schemas.openxmlformats.org/officeDocument/2006/relationships/hyperlink" Target="https://arxiv.org/abs/2101.0507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6" y="2541806"/>
            <a:ext cx="9075542" cy="887194"/>
          </a:xfrm>
        </p:spPr>
        <p:txBody>
          <a:bodyPr>
            <a:normAutofit fontScale="90000"/>
          </a:bodyPr>
          <a:lstStyle/>
          <a:p>
            <a:r>
              <a:rPr lang="en-US" dirty="0"/>
              <a:t>Neutrino Research at BNL</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5" y="5773229"/>
            <a:ext cx="1270149" cy="410755"/>
          </a:xfrm>
        </p:spPr>
        <p:txBody>
          <a:bodyPr/>
          <a:lstStyle/>
          <a:p>
            <a:r>
              <a:rPr lang="en-US" dirty="0"/>
              <a:t>7/7/2022</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Steve Kettell, EDG Group Leader</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F4C3-AA97-48CB-9B29-336AAF8BC690}"/>
              </a:ext>
            </a:extLst>
          </p:cNvPr>
          <p:cNvSpPr>
            <a:spLocks noGrp="1"/>
          </p:cNvSpPr>
          <p:nvPr>
            <p:ph type="title"/>
          </p:nvPr>
        </p:nvSpPr>
        <p:spPr/>
        <p:txBody>
          <a:bodyPr/>
          <a:lstStyle/>
          <a:p>
            <a:r>
              <a:rPr lang="en-US" dirty="0"/>
              <a:t>BNL involvement in SBN </a:t>
            </a:r>
          </a:p>
        </p:txBody>
      </p:sp>
      <p:sp>
        <p:nvSpPr>
          <p:cNvPr id="3" name="Content Placeholder 2">
            <a:extLst>
              <a:ext uri="{FF2B5EF4-FFF2-40B4-BE49-F238E27FC236}">
                <a16:creationId xmlns:a16="http://schemas.microsoft.com/office/drawing/2014/main" id="{D535201F-80CF-4273-9780-BF30DF93C5B8}"/>
              </a:ext>
            </a:extLst>
          </p:cNvPr>
          <p:cNvSpPr>
            <a:spLocks noGrp="1"/>
          </p:cNvSpPr>
          <p:nvPr>
            <p:ph idx="1"/>
          </p:nvPr>
        </p:nvSpPr>
        <p:spPr/>
        <p:txBody>
          <a:bodyPr/>
          <a:lstStyle/>
          <a:p>
            <a:r>
              <a:rPr lang="en-US" dirty="0"/>
              <a:t>SBN: Common analysis framework development (Diana Mendez-Mendez, Mateus </a:t>
            </a:r>
            <a:r>
              <a:rPr lang="en-US" dirty="0" err="1"/>
              <a:t>Carniero</a:t>
            </a:r>
            <a:r>
              <a:rPr lang="en-US" dirty="0"/>
              <a:t>)</a:t>
            </a:r>
          </a:p>
          <a:p>
            <a:endParaRPr lang="en-US" dirty="0"/>
          </a:p>
          <a:p>
            <a:r>
              <a:rPr lang="en-US" dirty="0"/>
              <a:t>SBND: TPC Design, Cold Electronics  PI: Elizabeth Worcester. Diana Mendez-Mendez (tour)</a:t>
            </a:r>
          </a:p>
          <a:p>
            <a:endParaRPr lang="en-US" dirty="0"/>
          </a:p>
          <a:p>
            <a:r>
              <a:rPr lang="en-US" dirty="0"/>
              <a:t>ICARUS: Signal processing, Simulation, PMT system commissioning, trigger PIs: Chao Zhang, Milind Diwan, Elizabeth Worcester. Andrea Scarpelli (past run coordinator)</a:t>
            </a:r>
          </a:p>
        </p:txBody>
      </p:sp>
      <p:sp>
        <p:nvSpPr>
          <p:cNvPr id="4" name="Slide Number Placeholder 3">
            <a:extLst>
              <a:ext uri="{FF2B5EF4-FFF2-40B4-BE49-F238E27FC236}">
                <a16:creationId xmlns:a16="http://schemas.microsoft.com/office/drawing/2014/main" id="{4095DC27-49E0-426D-A13C-4BC399C826FA}"/>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Tree>
    <p:extLst>
      <p:ext uri="{BB962C8B-B14F-4D97-AF65-F5344CB8AC3E}">
        <p14:creationId xmlns:p14="http://schemas.microsoft.com/office/powerpoint/2010/main" val="812035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52BF-E43A-4854-A5F6-700BA46DED76}"/>
              </a:ext>
            </a:extLst>
          </p:cNvPr>
          <p:cNvSpPr>
            <a:spLocks noGrp="1"/>
          </p:cNvSpPr>
          <p:nvPr>
            <p:ph type="title"/>
          </p:nvPr>
        </p:nvSpPr>
        <p:spPr>
          <a:xfrm>
            <a:off x="571500" y="147055"/>
            <a:ext cx="11049000" cy="1325563"/>
          </a:xfrm>
        </p:spPr>
        <p:txBody>
          <a:bodyPr/>
          <a:lstStyle/>
          <a:p>
            <a:r>
              <a:rPr lang="en-US" dirty="0" err="1"/>
              <a:t>LArTPC</a:t>
            </a:r>
            <a:r>
              <a:rPr lang="en-US" dirty="0"/>
              <a:t> R&amp;D at BNL</a:t>
            </a:r>
            <a:endParaRPr lang="en-US" b="0" dirty="0">
              <a:solidFill>
                <a:srgbClr val="FF0000"/>
              </a:solidFill>
            </a:endParaRPr>
          </a:p>
        </p:txBody>
      </p:sp>
      <p:sp>
        <p:nvSpPr>
          <p:cNvPr id="4" name="Slide Number Placeholder 3">
            <a:extLst>
              <a:ext uri="{FF2B5EF4-FFF2-40B4-BE49-F238E27FC236}">
                <a16:creationId xmlns:a16="http://schemas.microsoft.com/office/drawing/2014/main" id="{671D8818-16A0-4034-A9C8-F4B8C7BF9543}"/>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5124" name="Picture 4">
            <a:extLst>
              <a:ext uri="{FF2B5EF4-FFF2-40B4-BE49-F238E27FC236}">
                <a16:creationId xmlns:a16="http://schemas.microsoft.com/office/drawing/2014/main" id="{19B8CBCB-1BA9-4C31-BC3E-4FEBA025C7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16027" y="1573273"/>
            <a:ext cx="5280177" cy="45277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A1B4509-1C6E-4AB3-9F8E-109D5F50C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69" y="1236810"/>
            <a:ext cx="5133975" cy="2600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D6536E-E5BB-4D15-99CA-50E0D2BBA45C}"/>
              </a:ext>
            </a:extLst>
          </p:cNvPr>
          <p:cNvSpPr txBox="1"/>
          <p:nvPr/>
        </p:nvSpPr>
        <p:spPr>
          <a:xfrm>
            <a:off x="7652479" y="6245043"/>
            <a:ext cx="2953062" cy="369332"/>
          </a:xfrm>
          <a:prstGeom prst="rect">
            <a:avLst/>
          </a:prstGeom>
          <a:noFill/>
        </p:spPr>
        <p:txBody>
          <a:bodyPr wrap="square" rtlCol="0">
            <a:spAutoFit/>
          </a:bodyPr>
          <a:lstStyle/>
          <a:p>
            <a:r>
              <a:rPr lang="en-US" dirty="0"/>
              <a:t>https://lar.bnl.gov/</a:t>
            </a:r>
          </a:p>
        </p:txBody>
      </p:sp>
      <p:pic>
        <p:nvPicPr>
          <p:cNvPr id="5128" name="Picture 8">
            <a:extLst>
              <a:ext uri="{FF2B5EF4-FFF2-40B4-BE49-F238E27FC236}">
                <a16:creationId xmlns:a16="http://schemas.microsoft.com/office/drawing/2014/main" id="{2FD3D951-2A0F-4C3E-BBBE-CA40C4928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310" y="4221484"/>
            <a:ext cx="2483058" cy="23928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4D0448-E1B3-445F-9B90-C66CD3175383}"/>
              </a:ext>
            </a:extLst>
          </p:cNvPr>
          <p:cNvSpPr txBox="1"/>
          <p:nvPr/>
        </p:nvSpPr>
        <p:spPr>
          <a:xfrm>
            <a:off x="6096000" y="5509010"/>
            <a:ext cx="5133974" cy="461665"/>
          </a:xfrm>
          <a:prstGeom prst="rect">
            <a:avLst/>
          </a:prstGeom>
          <a:noFill/>
        </p:spPr>
        <p:txBody>
          <a:bodyPr wrap="square" rtlCol="0">
            <a:spAutoFit/>
          </a:bodyPr>
          <a:lstStyle/>
          <a:p>
            <a:r>
              <a:rPr lang="en-US" sz="2400" dirty="0">
                <a:solidFill>
                  <a:schemeClr val="bg1"/>
                </a:solidFill>
              </a:rPr>
              <a:t>Liquid Argon properties teststand </a:t>
            </a:r>
          </a:p>
        </p:txBody>
      </p:sp>
      <p:sp>
        <p:nvSpPr>
          <p:cNvPr id="8" name="TextBox 7">
            <a:extLst>
              <a:ext uri="{FF2B5EF4-FFF2-40B4-BE49-F238E27FC236}">
                <a16:creationId xmlns:a16="http://schemas.microsoft.com/office/drawing/2014/main" id="{F3D93765-E701-4A5B-8407-0D66719B4BAC}"/>
              </a:ext>
            </a:extLst>
          </p:cNvPr>
          <p:cNvSpPr txBox="1"/>
          <p:nvPr/>
        </p:nvSpPr>
        <p:spPr>
          <a:xfrm>
            <a:off x="571500" y="1840590"/>
            <a:ext cx="4474410" cy="369332"/>
          </a:xfrm>
          <a:prstGeom prst="rect">
            <a:avLst/>
          </a:prstGeom>
          <a:noFill/>
        </p:spPr>
        <p:txBody>
          <a:bodyPr wrap="square" rtlCol="0">
            <a:spAutoFit/>
          </a:bodyPr>
          <a:lstStyle/>
          <a:p>
            <a:r>
              <a:rPr lang="en-US" dirty="0">
                <a:solidFill>
                  <a:schemeClr val="bg1"/>
                </a:solidFill>
              </a:rPr>
              <a:t>Cryogenic electronics design and R&amp;D </a:t>
            </a:r>
          </a:p>
        </p:txBody>
      </p:sp>
      <p:sp>
        <p:nvSpPr>
          <p:cNvPr id="9" name="TextBox 8">
            <a:extLst>
              <a:ext uri="{FF2B5EF4-FFF2-40B4-BE49-F238E27FC236}">
                <a16:creationId xmlns:a16="http://schemas.microsoft.com/office/drawing/2014/main" id="{B0F14F15-A297-4572-8715-F69FE497C8A7}"/>
              </a:ext>
            </a:extLst>
          </p:cNvPr>
          <p:cNvSpPr txBox="1"/>
          <p:nvPr/>
        </p:nvSpPr>
        <p:spPr>
          <a:xfrm>
            <a:off x="571500" y="4771598"/>
            <a:ext cx="1609258" cy="646331"/>
          </a:xfrm>
          <a:prstGeom prst="rect">
            <a:avLst/>
          </a:prstGeom>
          <a:noFill/>
        </p:spPr>
        <p:txBody>
          <a:bodyPr wrap="square" rtlCol="0">
            <a:spAutoFit/>
          </a:bodyPr>
          <a:lstStyle/>
          <a:p>
            <a:r>
              <a:rPr lang="en-US" dirty="0" err="1"/>
              <a:t>LArTPC</a:t>
            </a:r>
            <a:r>
              <a:rPr lang="en-US" dirty="0"/>
              <a:t> novel designs</a:t>
            </a:r>
          </a:p>
        </p:txBody>
      </p:sp>
      <p:sp>
        <p:nvSpPr>
          <p:cNvPr id="15" name="TextBox 14">
            <a:extLst>
              <a:ext uri="{FF2B5EF4-FFF2-40B4-BE49-F238E27FC236}">
                <a16:creationId xmlns:a16="http://schemas.microsoft.com/office/drawing/2014/main" id="{D0FEF346-BA76-4E18-82B8-634A89A5B706}"/>
              </a:ext>
            </a:extLst>
          </p:cNvPr>
          <p:cNvSpPr txBox="1"/>
          <p:nvPr/>
        </p:nvSpPr>
        <p:spPr>
          <a:xfrm>
            <a:off x="7810151" y="1154999"/>
            <a:ext cx="2795390" cy="461665"/>
          </a:xfrm>
          <a:prstGeom prst="rect">
            <a:avLst/>
          </a:prstGeom>
          <a:noFill/>
        </p:spPr>
        <p:txBody>
          <a:bodyPr wrap="square">
            <a:spAutoFit/>
          </a:bodyPr>
          <a:lstStyle/>
          <a:p>
            <a:r>
              <a:rPr lang="en-US" sz="2400" b="0" dirty="0">
                <a:solidFill>
                  <a:srgbClr val="FF0000"/>
                </a:solidFill>
              </a:rPr>
              <a:t>(tour by Yichen Li)</a:t>
            </a:r>
            <a:endParaRPr lang="en-US" sz="2400" dirty="0"/>
          </a:p>
        </p:txBody>
      </p:sp>
      <p:sp>
        <p:nvSpPr>
          <p:cNvPr id="13" name="TextBox 12">
            <a:extLst>
              <a:ext uri="{FF2B5EF4-FFF2-40B4-BE49-F238E27FC236}">
                <a16:creationId xmlns:a16="http://schemas.microsoft.com/office/drawing/2014/main" id="{C21AA71A-417E-44C8-BAFE-8AC8B3EEEEDD}"/>
              </a:ext>
            </a:extLst>
          </p:cNvPr>
          <p:cNvSpPr txBox="1"/>
          <p:nvPr/>
        </p:nvSpPr>
        <p:spPr>
          <a:xfrm>
            <a:off x="352269" y="3829737"/>
            <a:ext cx="3064022" cy="369332"/>
          </a:xfrm>
          <a:prstGeom prst="rect">
            <a:avLst/>
          </a:prstGeom>
          <a:noFill/>
        </p:spPr>
        <p:txBody>
          <a:bodyPr wrap="square">
            <a:spAutoFit/>
          </a:bodyPr>
          <a:lstStyle/>
          <a:p>
            <a:r>
              <a:rPr lang="en-US" sz="1800" b="0" dirty="0">
                <a:solidFill>
                  <a:srgbClr val="FF0000"/>
                </a:solidFill>
              </a:rPr>
              <a:t>(tour by Shanshan Gao)</a:t>
            </a:r>
            <a:endParaRPr lang="en-US" dirty="0"/>
          </a:p>
        </p:txBody>
      </p:sp>
    </p:spTree>
    <p:extLst>
      <p:ext uri="{BB962C8B-B14F-4D97-AF65-F5344CB8AC3E}">
        <p14:creationId xmlns:p14="http://schemas.microsoft.com/office/powerpoint/2010/main" val="2456777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21B8-C4DD-49E7-BF82-B2CB228010BF}"/>
              </a:ext>
            </a:extLst>
          </p:cNvPr>
          <p:cNvSpPr>
            <a:spLocks noGrp="1"/>
          </p:cNvSpPr>
          <p:nvPr>
            <p:ph type="title"/>
          </p:nvPr>
        </p:nvSpPr>
        <p:spPr>
          <a:xfrm>
            <a:off x="571500" y="-185807"/>
            <a:ext cx="11049000" cy="1325563"/>
          </a:xfrm>
        </p:spPr>
        <p:txBody>
          <a:bodyPr/>
          <a:lstStyle/>
          <a:p>
            <a:r>
              <a:rPr lang="en-US" dirty="0" err="1"/>
              <a:t>Daya</a:t>
            </a:r>
            <a:r>
              <a:rPr lang="en-US" dirty="0"/>
              <a:t> Bay Reactor Neutrino Experiment</a:t>
            </a:r>
          </a:p>
        </p:txBody>
      </p:sp>
      <p:sp>
        <p:nvSpPr>
          <p:cNvPr id="4" name="Slide Number Placeholder 3">
            <a:extLst>
              <a:ext uri="{FF2B5EF4-FFF2-40B4-BE49-F238E27FC236}">
                <a16:creationId xmlns:a16="http://schemas.microsoft.com/office/drawing/2014/main" id="{D095E399-7B52-4ED3-9C42-4BB562AAB7F8}"/>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6146" name="Picture 2" descr="Layout of the Daya Bay Neutrino Experiment. ">
            <a:extLst>
              <a:ext uri="{FF2B5EF4-FFF2-40B4-BE49-F238E27FC236}">
                <a16:creationId xmlns:a16="http://schemas.microsoft.com/office/drawing/2014/main" id="{BF96F20C-055A-4E04-998F-F1D8380F81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15426" y="965278"/>
            <a:ext cx="6564776" cy="49274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7C30AF3-02C9-4B5F-8AA1-0F559FD61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72" y="932269"/>
            <a:ext cx="4743926" cy="31547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A8FCD24-E970-4368-A829-3915C6689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382" y="4086980"/>
            <a:ext cx="4079254" cy="2563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EB319D-6457-49D3-9AFD-EFA9972E0049}"/>
              </a:ext>
            </a:extLst>
          </p:cNvPr>
          <p:cNvSpPr txBox="1"/>
          <p:nvPr/>
        </p:nvSpPr>
        <p:spPr>
          <a:xfrm>
            <a:off x="5606321" y="6316595"/>
            <a:ext cx="5149122" cy="369332"/>
          </a:xfrm>
          <a:prstGeom prst="rect">
            <a:avLst/>
          </a:prstGeom>
          <a:noFill/>
        </p:spPr>
        <p:txBody>
          <a:bodyPr wrap="square" rtlCol="0">
            <a:spAutoFit/>
          </a:bodyPr>
          <a:lstStyle/>
          <a:p>
            <a:r>
              <a:rPr lang="en-US" dirty="0"/>
              <a:t>https://www.bnl.gov/science/dayabay.php</a:t>
            </a:r>
          </a:p>
        </p:txBody>
      </p:sp>
    </p:spTree>
    <p:extLst>
      <p:ext uri="{BB962C8B-B14F-4D97-AF65-F5344CB8AC3E}">
        <p14:creationId xmlns:p14="http://schemas.microsoft.com/office/powerpoint/2010/main" val="190690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AE0E-0A97-43BD-A95B-6A49125FF228}"/>
              </a:ext>
            </a:extLst>
          </p:cNvPr>
          <p:cNvSpPr>
            <a:spLocks noGrp="1"/>
          </p:cNvSpPr>
          <p:nvPr>
            <p:ph type="title"/>
          </p:nvPr>
        </p:nvSpPr>
        <p:spPr>
          <a:xfrm>
            <a:off x="543809" y="120981"/>
            <a:ext cx="11485382" cy="704210"/>
          </a:xfrm>
        </p:spPr>
        <p:txBody>
          <a:bodyPr/>
          <a:lstStyle/>
          <a:p>
            <a:r>
              <a:rPr lang="en-US" dirty="0"/>
              <a:t>PROSPECT Reactor Neutrino Experiment </a:t>
            </a:r>
            <a:endParaRPr lang="en-US" b="0" dirty="0"/>
          </a:p>
        </p:txBody>
      </p:sp>
      <p:sp>
        <p:nvSpPr>
          <p:cNvPr id="3" name="Content Placeholder 2">
            <a:extLst>
              <a:ext uri="{FF2B5EF4-FFF2-40B4-BE49-F238E27FC236}">
                <a16:creationId xmlns:a16="http://schemas.microsoft.com/office/drawing/2014/main" id="{69CCFF3D-F33A-4FDC-9B09-81558EEF316A}"/>
              </a:ext>
            </a:extLst>
          </p:cNvPr>
          <p:cNvSpPr>
            <a:spLocks noGrp="1"/>
          </p:cNvSpPr>
          <p:nvPr>
            <p:ph idx="1"/>
          </p:nvPr>
        </p:nvSpPr>
        <p:spPr/>
        <p:txBody>
          <a:bodyPr/>
          <a:lstStyle/>
          <a:p>
            <a:r>
              <a:rPr lang="en-US" dirty="0"/>
              <a:t>Th</a:t>
            </a:r>
          </a:p>
        </p:txBody>
      </p:sp>
      <p:sp>
        <p:nvSpPr>
          <p:cNvPr id="4" name="Slide Number Placeholder 3">
            <a:extLst>
              <a:ext uri="{FF2B5EF4-FFF2-40B4-BE49-F238E27FC236}">
                <a16:creationId xmlns:a16="http://schemas.microsoft.com/office/drawing/2014/main" id="{8B447DDF-4F3A-4562-A969-E23C92078CDD}"/>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3080" name="Picture 8" descr="Refueling of the High Flux Isotope Reactor at Oak Ridge National Laboratory (ORNL). Antineutrinos are emitted from the decays of the fission products. ">
            <a:extLst>
              <a:ext uri="{FF2B5EF4-FFF2-40B4-BE49-F238E27FC236}">
                <a16:creationId xmlns:a16="http://schemas.microsoft.com/office/drawing/2014/main" id="{0D0C9BA3-E74D-482B-9F06-D77FD86BB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570" y="3284523"/>
            <a:ext cx="4859430" cy="3208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6E43AD-1829-43EA-836C-1F8ADF71AD5E}"/>
              </a:ext>
            </a:extLst>
          </p:cNvPr>
          <p:cNvPicPr>
            <a:picLocks noChangeAspect="1"/>
          </p:cNvPicPr>
          <p:nvPr/>
        </p:nvPicPr>
        <p:blipFill>
          <a:blip r:embed="rId3"/>
          <a:stretch>
            <a:fillRect/>
          </a:stretch>
        </p:blipFill>
        <p:spPr>
          <a:xfrm>
            <a:off x="571500" y="1690688"/>
            <a:ext cx="4510166" cy="4609258"/>
          </a:xfrm>
          <a:prstGeom prst="rect">
            <a:avLst/>
          </a:prstGeom>
        </p:spPr>
      </p:pic>
      <p:sp>
        <p:nvSpPr>
          <p:cNvPr id="5" name="TextBox 4">
            <a:extLst>
              <a:ext uri="{FF2B5EF4-FFF2-40B4-BE49-F238E27FC236}">
                <a16:creationId xmlns:a16="http://schemas.microsoft.com/office/drawing/2014/main" id="{4ECFF6AD-62BF-45FA-A3FA-9FF6FEEFDA2C}"/>
              </a:ext>
            </a:extLst>
          </p:cNvPr>
          <p:cNvSpPr txBox="1"/>
          <p:nvPr/>
        </p:nvSpPr>
        <p:spPr>
          <a:xfrm>
            <a:off x="5374599" y="6484226"/>
            <a:ext cx="6682283" cy="369332"/>
          </a:xfrm>
          <a:prstGeom prst="rect">
            <a:avLst/>
          </a:prstGeom>
          <a:noFill/>
        </p:spPr>
        <p:txBody>
          <a:bodyPr wrap="square" rtlCol="0">
            <a:spAutoFit/>
          </a:bodyPr>
          <a:lstStyle/>
          <a:p>
            <a:r>
              <a:rPr lang="en-US" dirty="0"/>
              <a:t>The High Flux Isotope Reactor (HIFR), Oakridge National Lab</a:t>
            </a:r>
          </a:p>
        </p:txBody>
      </p:sp>
      <p:pic>
        <p:nvPicPr>
          <p:cNvPr id="8" name="Picture 7">
            <a:extLst>
              <a:ext uri="{FF2B5EF4-FFF2-40B4-BE49-F238E27FC236}">
                <a16:creationId xmlns:a16="http://schemas.microsoft.com/office/drawing/2014/main" id="{D7D6F441-1B2F-48D8-B5A9-D42992482266}"/>
              </a:ext>
            </a:extLst>
          </p:cNvPr>
          <p:cNvPicPr>
            <a:picLocks noChangeAspect="1"/>
          </p:cNvPicPr>
          <p:nvPr/>
        </p:nvPicPr>
        <p:blipFill>
          <a:blip r:embed="rId4"/>
          <a:stretch>
            <a:fillRect/>
          </a:stretch>
        </p:blipFill>
        <p:spPr>
          <a:xfrm>
            <a:off x="6229815" y="825190"/>
            <a:ext cx="3403839" cy="2459334"/>
          </a:xfrm>
          <a:prstGeom prst="rect">
            <a:avLst/>
          </a:prstGeom>
        </p:spPr>
      </p:pic>
      <p:pic>
        <p:nvPicPr>
          <p:cNvPr id="10" name="Picture 9">
            <a:extLst>
              <a:ext uri="{FF2B5EF4-FFF2-40B4-BE49-F238E27FC236}">
                <a16:creationId xmlns:a16="http://schemas.microsoft.com/office/drawing/2014/main" id="{9C87E00D-17A8-482F-8C63-7F88100CD987}"/>
              </a:ext>
            </a:extLst>
          </p:cNvPr>
          <p:cNvPicPr>
            <a:picLocks noChangeAspect="1"/>
          </p:cNvPicPr>
          <p:nvPr/>
        </p:nvPicPr>
        <p:blipFill>
          <a:blip r:embed="rId5"/>
          <a:stretch>
            <a:fillRect/>
          </a:stretch>
        </p:blipFill>
        <p:spPr>
          <a:xfrm>
            <a:off x="9813079" y="785814"/>
            <a:ext cx="1835112" cy="2454506"/>
          </a:xfrm>
          <a:prstGeom prst="rect">
            <a:avLst/>
          </a:prstGeom>
        </p:spPr>
      </p:pic>
    </p:spTree>
    <p:extLst>
      <p:ext uri="{BB962C8B-B14F-4D97-AF65-F5344CB8AC3E}">
        <p14:creationId xmlns:p14="http://schemas.microsoft.com/office/powerpoint/2010/main" val="259896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F2A5-9208-448E-98AD-0C74AAAADC25}"/>
              </a:ext>
            </a:extLst>
          </p:cNvPr>
          <p:cNvSpPr>
            <a:spLocks noGrp="1"/>
          </p:cNvSpPr>
          <p:nvPr>
            <p:ph type="title"/>
          </p:nvPr>
        </p:nvSpPr>
        <p:spPr/>
        <p:txBody>
          <a:bodyPr/>
          <a:lstStyle/>
          <a:p>
            <a:r>
              <a:rPr lang="en-US" dirty="0"/>
              <a:t>BNL LS Development</a:t>
            </a:r>
          </a:p>
        </p:txBody>
      </p:sp>
      <p:sp>
        <p:nvSpPr>
          <p:cNvPr id="3" name="Content Placeholder 2">
            <a:extLst>
              <a:ext uri="{FF2B5EF4-FFF2-40B4-BE49-F238E27FC236}">
                <a16:creationId xmlns:a16="http://schemas.microsoft.com/office/drawing/2014/main" id="{C3B5B927-98E5-4CF1-87E5-127C4D62F31F}"/>
              </a:ext>
            </a:extLst>
          </p:cNvPr>
          <p:cNvSpPr>
            <a:spLocks noGrp="1"/>
          </p:cNvSpPr>
          <p:nvPr>
            <p:ph idx="1"/>
          </p:nvPr>
        </p:nvSpPr>
        <p:spPr>
          <a:xfrm>
            <a:off x="452230" y="1261121"/>
            <a:ext cx="11380399" cy="2844258"/>
          </a:xfrm>
        </p:spPr>
        <p:txBody>
          <a:bodyPr>
            <a:noAutofit/>
          </a:bodyPr>
          <a:lstStyle/>
          <a:p>
            <a:pPr marL="457200" indent="-457200">
              <a:lnSpc>
                <a:spcPct val="100000"/>
              </a:lnSpc>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Advanced development of novel liquid scintillator-based detector for </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neutrinos </a:t>
            </a:r>
            <a:r>
              <a:rPr lang="en-GB" sz="2400" dirty="0">
                <a:latin typeface="Times New Roman" panose="02020603050405020304" pitchFamily="18" charset="0"/>
                <a:ea typeface="Times New Roman" panose="02020603050405020304" pitchFamily="18" charset="0"/>
                <a:cs typeface="Times New Roman" panose="02020603050405020304" pitchFamily="18" charset="0"/>
              </a:rPr>
              <a:t>and other rare-event physics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0" lvl="1" indent="-457200">
              <a:lnSpc>
                <a:spcPct val="100000"/>
              </a:lnSpc>
            </a:pP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Developer and production lead of </a:t>
            </a:r>
            <a:r>
              <a:rPr lang="en-US" sz="2000" dirty="0">
                <a:latin typeface="Times New Roman" panose="02020603050405020304" pitchFamily="18" charset="0"/>
                <a:ea typeface="Book Antiqua" panose="02040602050305030304" pitchFamily="18" charset="0"/>
                <a:cs typeface="Times New Roman" panose="02020603050405020304" pitchFamily="18" charset="0"/>
              </a:rPr>
              <a:t>G</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d-doped LS for </a:t>
            </a:r>
            <a:r>
              <a:rPr lang="en-US" sz="2000" dirty="0">
                <a:latin typeface="Times New Roman" panose="02020603050405020304" pitchFamily="18" charset="0"/>
                <a:ea typeface="Book Antiqua" panose="02040602050305030304" pitchFamily="18" charset="0"/>
                <a:cs typeface="Times New Roman" panose="02020603050405020304" pitchFamily="18" charset="0"/>
              </a:rPr>
              <a:t>DayaBay experiment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and LZ dark matter search</a:t>
            </a:r>
          </a:p>
          <a:p>
            <a:pPr marL="914400" lvl="1" indent="-457200">
              <a:lnSpc>
                <a:spcPct val="100000"/>
              </a:lnSpc>
            </a:pP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Initiator of Water-based Liquid Scintillator (</a:t>
            </a:r>
            <a:r>
              <a:rPr lang="en-US" sz="2000" dirty="0" err="1">
                <a:effectLst/>
                <a:latin typeface="Times New Roman" panose="02020603050405020304" pitchFamily="18" charset="0"/>
                <a:ea typeface="Book Antiqua" panose="02040602050305030304" pitchFamily="18" charset="0"/>
                <a:cs typeface="Times New Roman" panose="02020603050405020304" pitchFamily="18" charset="0"/>
              </a:rPr>
              <a:t>WbLS</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 high energy Cherenkov &amp; low-energy scintillation; A</a:t>
            </a:r>
            <a:r>
              <a:rPr lang="en-US" sz="2000" spc="-130"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rich</a:t>
            </a:r>
            <a:r>
              <a:rPr lang="en-US" sz="2000" spc="-130"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physics</a:t>
            </a:r>
            <a:r>
              <a:rPr lang="en-US" sz="2000" spc="-12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program</a:t>
            </a:r>
            <a:r>
              <a:rPr lang="en-US" sz="2000" spc="-130"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spanning</a:t>
            </a:r>
            <a:r>
              <a:rPr lang="en-US" sz="2000" spc="-130"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topics</a:t>
            </a:r>
            <a:r>
              <a:rPr lang="en-US" sz="2000" spc="-12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in</a:t>
            </a:r>
            <a:r>
              <a:rPr lang="en-US" sz="2000" spc="-130"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nuclear,</a:t>
            </a:r>
            <a:r>
              <a:rPr lang="en-US" sz="2000" spc="-12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high-</a:t>
            </a:r>
            <a:r>
              <a:rPr lang="en-US" sz="2000" spc="-15" dirty="0">
                <a:effectLst/>
                <a:latin typeface="Times New Roman" panose="02020603050405020304" pitchFamily="18" charset="0"/>
                <a:ea typeface="Book Antiqua" panose="02040602050305030304" pitchFamily="18" charset="0"/>
                <a:cs typeface="Times New Roman" panose="02020603050405020304" pitchFamily="18" charset="0"/>
              </a:rPr>
              <a:t>energy,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and astrophysics, and across a dynamic range from</a:t>
            </a:r>
            <a:r>
              <a:rPr lang="en-US" sz="2000" spc="-40"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hundreds</a:t>
            </a:r>
            <a:r>
              <a:rPr lang="en-US" sz="2000" spc="-3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of</a:t>
            </a:r>
            <a:r>
              <a:rPr lang="en-US" sz="2000" spc="-3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spc="-40" dirty="0">
                <a:effectLst/>
                <a:latin typeface="Times New Roman" panose="02020603050405020304" pitchFamily="18" charset="0"/>
                <a:ea typeface="Book Antiqua" panose="02040602050305030304" pitchFamily="18" charset="0"/>
                <a:cs typeface="Times New Roman" panose="02020603050405020304" pitchFamily="18" charset="0"/>
              </a:rPr>
              <a:t>keV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to</a:t>
            </a:r>
            <a:r>
              <a:rPr lang="en-US" sz="2000" spc="-3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dirty="0">
                <a:effectLst/>
                <a:latin typeface="Times New Roman" panose="02020603050405020304" pitchFamily="18" charset="0"/>
                <a:ea typeface="Book Antiqua" panose="02040602050305030304" pitchFamily="18" charset="0"/>
                <a:cs typeface="Times New Roman" panose="02020603050405020304" pitchFamily="18" charset="0"/>
              </a:rPr>
              <a:t>many</a:t>
            </a:r>
            <a:r>
              <a:rPr lang="en-US" sz="2000" spc="-3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z="2000" spc="-25" dirty="0">
                <a:effectLst/>
                <a:latin typeface="Times New Roman" panose="02020603050405020304" pitchFamily="18" charset="0"/>
                <a:ea typeface="Book Antiqua" panose="02040602050305030304" pitchFamily="18" charset="0"/>
                <a:cs typeface="Times New Roman" panose="02020603050405020304" pitchFamily="18" charset="0"/>
              </a:rPr>
              <a:t>GeV.</a:t>
            </a:r>
          </a:p>
          <a:p>
            <a:pPr marL="914400" lvl="1" indent="-457200">
              <a:lnSpc>
                <a:spcPct val="100000"/>
              </a:lnSpc>
            </a:pPr>
            <a:r>
              <a:rPr lang="en-US" sz="2000" dirty="0">
                <a:effectLst/>
                <a:latin typeface="Times New Roman" panose="02020603050405020304" pitchFamily="18" charset="0"/>
                <a:ea typeface="Times New Roman" panose="02020603050405020304" pitchFamily="18" charset="0"/>
              </a:rPr>
              <a:t>Leverage existing expertise and facilities in photon detection and scintillator detector research with </a:t>
            </a:r>
            <a:r>
              <a:rPr lang="en-US" sz="2000" dirty="0">
                <a:latin typeface="Times New Roman" panose="02020603050405020304" pitchFamily="18" charset="0"/>
                <a:ea typeface="Times New Roman" panose="02020603050405020304" pitchFamily="18" charset="0"/>
              </a:rPr>
              <a:t>unique scientific leads across CO/IO/PO</a:t>
            </a:r>
          </a:p>
          <a:p>
            <a:pPr marL="914400" lvl="1" indent="-457200">
              <a:lnSpc>
                <a:spcPct val="100000"/>
              </a:lnSpc>
            </a:pPr>
            <a:endParaRPr lang="en-US" spc="-25" dirty="0">
              <a:effectLst/>
              <a:latin typeface="Times New Roman" panose="02020603050405020304" pitchFamily="18" charset="0"/>
              <a:ea typeface="Book Antiqua" panose="02040602050305030304" pitchFamily="18" charset="0"/>
              <a:cs typeface="Times New Roman" panose="02020603050405020304" pitchFamily="18" charset="0"/>
            </a:endParaRPr>
          </a:p>
          <a:p>
            <a:pPr marL="914400" lvl="1" indent="-457200">
              <a:lnSpc>
                <a:spcPct val="100000"/>
              </a:lnSpc>
            </a:pPr>
            <a:endParaRPr lang="en-US" dirty="0">
              <a:effectLst/>
              <a:latin typeface="Times New Roman" panose="02020603050405020304" pitchFamily="18" charset="0"/>
              <a:ea typeface="Book Antiqua" panose="0204060205030503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8BC71A98-2D11-43DD-81E6-594DB45282A0}"/>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pic>
        <p:nvPicPr>
          <p:cNvPr id="4" name="Picture 3">
            <a:extLst>
              <a:ext uri="{FF2B5EF4-FFF2-40B4-BE49-F238E27FC236}">
                <a16:creationId xmlns:a16="http://schemas.microsoft.com/office/drawing/2014/main" id="{4F3A0EFE-E125-769E-A50B-D6224AAF28F0}"/>
              </a:ext>
            </a:extLst>
          </p:cNvPr>
          <p:cNvPicPr>
            <a:picLocks noChangeAspect="1"/>
          </p:cNvPicPr>
          <p:nvPr/>
        </p:nvPicPr>
        <p:blipFill>
          <a:blip r:embed="rId2"/>
          <a:stretch>
            <a:fillRect/>
          </a:stretch>
        </p:blipFill>
        <p:spPr>
          <a:xfrm>
            <a:off x="9157251" y="176280"/>
            <a:ext cx="2399311" cy="1150851"/>
          </a:xfrm>
          <a:prstGeom prst="rect">
            <a:avLst/>
          </a:prstGeom>
        </p:spPr>
      </p:pic>
      <p:pic>
        <p:nvPicPr>
          <p:cNvPr id="6" name="Picture 5">
            <a:extLst>
              <a:ext uri="{FF2B5EF4-FFF2-40B4-BE49-F238E27FC236}">
                <a16:creationId xmlns:a16="http://schemas.microsoft.com/office/drawing/2014/main" id="{86B7ED14-3C60-8054-1328-3D2B033AAC93}"/>
              </a:ext>
            </a:extLst>
          </p:cNvPr>
          <p:cNvPicPr>
            <a:picLocks noChangeAspect="1"/>
          </p:cNvPicPr>
          <p:nvPr/>
        </p:nvPicPr>
        <p:blipFill>
          <a:blip r:embed="rId3"/>
          <a:stretch>
            <a:fillRect/>
          </a:stretch>
        </p:blipFill>
        <p:spPr>
          <a:xfrm>
            <a:off x="8532506" y="3788683"/>
            <a:ext cx="3419393" cy="1573683"/>
          </a:xfrm>
          <a:prstGeom prst="rect">
            <a:avLst/>
          </a:prstGeom>
        </p:spPr>
      </p:pic>
      <p:sp>
        <p:nvSpPr>
          <p:cNvPr id="15" name="TextBox 14">
            <a:extLst>
              <a:ext uri="{FF2B5EF4-FFF2-40B4-BE49-F238E27FC236}">
                <a16:creationId xmlns:a16="http://schemas.microsoft.com/office/drawing/2014/main" id="{8649C181-83F9-2F2E-3205-071AE00E665D}"/>
              </a:ext>
            </a:extLst>
          </p:cNvPr>
          <p:cNvSpPr txBox="1"/>
          <p:nvPr/>
        </p:nvSpPr>
        <p:spPr>
          <a:xfrm>
            <a:off x="518846" y="4083758"/>
            <a:ext cx="7042334" cy="2308324"/>
          </a:xfrm>
          <a:prstGeom prst="rect">
            <a:avLst/>
          </a:prstGeom>
          <a:noFill/>
        </p:spPr>
        <p:txBody>
          <a:bodyPr wrap="square">
            <a:spAutoFit/>
          </a:bodyPr>
          <a:lstStyle/>
          <a:p>
            <a:pPr marL="1371600" lvl="2" indent="-457200">
              <a:lnSpc>
                <a:spcPct val="100000"/>
              </a:lnSpc>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LS Research Center includes in-house ton-scale LS production facility and multiple instrumentation labs</a:t>
            </a:r>
          </a:p>
          <a:p>
            <a:pPr marL="1371600" lvl="2" indent="-457200">
              <a:lnSpc>
                <a:spcPct val="100000"/>
              </a:lnSpc>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1T-BNL Testbed: highly instrumented; capable of testing different liquid matrix; commissioned in 2022</a:t>
            </a:r>
          </a:p>
          <a:p>
            <a:pPr marL="1371600" lvl="2" indent="-457200">
              <a:lnSpc>
                <a:spcPct val="100000"/>
              </a:lnSpc>
              <a:buFont typeface="Arial" panose="020B0604020202020204" pitchFamily="34" charset="0"/>
              <a:buChar char="•"/>
            </a:pPr>
            <a:r>
              <a:rPr lang="en-US" spc="-25" dirty="0">
                <a:effectLst/>
                <a:latin typeface="Times New Roman" panose="02020603050405020304" pitchFamily="18" charset="0"/>
                <a:ea typeface="Book Antiqua" panose="02040602050305030304" pitchFamily="18" charset="0"/>
                <a:cs typeface="Times New Roman" panose="02020603050405020304" pitchFamily="18" charset="0"/>
              </a:rPr>
              <a:t>30T-BNL demonstrator; scale-up  subsystems: </a:t>
            </a:r>
            <a:r>
              <a:rPr lang="en-US" spc="-25" dirty="0" err="1">
                <a:effectLst/>
                <a:latin typeface="Times New Roman" panose="02020603050405020304" pitchFamily="18" charset="0"/>
                <a:ea typeface="Book Antiqua" panose="02040602050305030304" pitchFamily="18" charset="0"/>
                <a:cs typeface="Times New Roman" panose="02020603050405020304" pitchFamily="18" charset="0"/>
              </a:rPr>
              <a:t>WbLS</a:t>
            </a:r>
            <a:r>
              <a:rPr lang="en-US" spc="-25" dirty="0">
                <a:effectLst/>
                <a:latin typeface="Times New Roman" panose="02020603050405020304" pitchFamily="18" charset="0"/>
                <a:ea typeface="Book Antiqua" panose="02040602050305030304" pitchFamily="18" charset="0"/>
                <a:cs typeface="Times New Roman" panose="02020603050405020304" pitchFamily="18" charset="0"/>
              </a:rPr>
              <a:t> circulation, Gd-plant, organic-nanofiltration, water-purification for </a:t>
            </a:r>
            <a:r>
              <a:rPr lang="en-US" spc="-25" dirty="0" err="1">
                <a:effectLst/>
                <a:latin typeface="Times New Roman" panose="02020603050405020304" pitchFamily="18" charset="0"/>
                <a:ea typeface="Book Antiqua" panose="02040602050305030304" pitchFamily="18" charset="0"/>
                <a:cs typeface="Times New Roman" panose="02020603050405020304" pitchFamily="18" charset="0"/>
              </a:rPr>
              <a:t>WbLS</a:t>
            </a:r>
            <a:r>
              <a:rPr lang="en-US" spc="-25" dirty="0">
                <a:effectLst/>
                <a:latin typeface="Times New Roman" panose="02020603050405020304" pitchFamily="18" charset="0"/>
                <a:ea typeface="Book Antiqua" panose="02040602050305030304" pitchFamily="18" charset="0"/>
                <a:cs typeface="Times New Roman" panose="02020603050405020304" pitchFamily="18" charset="0"/>
              </a:rPr>
              <a:t> </a:t>
            </a:r>
            <a:r>
              <a:rPr lang="en-US" spc="-25" dirty="0" err="1">
                <a:effectLst/>
                <a:latin typeface="Times New Roman" panose="02020603050405020304" pitchFamily="18" charset="0"/>
                <a:ea typeface="Book Antiqua" panose="02040602050305030304" pitchFamily="18" charset="0"/>
                <a:cs typeface="Times New Roman" panose="02020603050405020304" pitchFamily="18" charset="0"/>
              </a:rPr>
              <a:t>kton</a:t>
            </a:r>
            <a:r>
              <a:rPr lang="en-US" spc="-25" dirty="0">
                <a:effectLst/>
                <a:latin typeface="Times New Roman" panose="02020603050405020304" pitchFamily="18" charset="0"/>
                <a:ea typeface="Book Antiqua" panose="02040602050305030304" pitchFamily="18" charset="0"/>
                <a:cs typeface="Times New Roman" panose="02020603050405020304" pitchFamily="18" charset="0"/>
              </a:rPr>
              <a:t>-deployment; ~ready in 2023 </a:t>
            </a:r>
          </a:p>
          <a:p>
            <a:pPr marL="914400" lvl="1" indent="-457200">
              <a:buFont typeface="Arial" panose="020B0604020202020204" pitchFamily="34" charset="0"/>
              <a:buChar char="•"/>
            </a:pPr>
            <a:r>
              <a:rPr lang="en-US" spc="-25" dirty="0">
                <a:solidFill>
                  <a:srgbClr val="0000FF"/>
                </a:solidFill>
                <a:latin typeface="Times New Roman" panose="02020603050405020304" pitchFamily="18" charset="0"/>
                <a:ea typeface="Book Antiqua" panose="02040602050305030304" pitchFamily="18" charset="0"/>
                <a:cs typeface="Times New Roman" panose="02020603050405020304" pitchFamily="18" charset="0"/>
              </a:rPr>
              <a:t>Ideal research platform for student researches (host ~3 per year)</a:t>
            </a:r>
            <a:endParaRPr lang="en-US" spc="-25" dirty="0">
              <a:solidFill>
                <a:srgbClr val="0000FF"/>
              </a:solidFill>
              <a:effectLst/>
              <a:latin typeface="Times New Roman" panose="02020603050405020304" pitchFamily="18" charset="0"/>
              <a:ea typeface="Book Antiqua" panose="0204060205030503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9A0D65B2-63C5-188C-4A03-B9A7CB199D31}"/>
              </a:ext>
            </a:extLst>
          </p:cNvPr>
          <p:cNvPicPr>
            <a:picLocks noChangeAspect="1"/>
          </p:cNvPicPr>
          <p:nvPr/>
        </p:nvPicPr>
        <p:blipFill>
          <a:blip r:embed="rId4"/>
          <a:stretch>
            <a:fillRect/>
          </a:stretch>
        </p:blipFill>
        <p:spPr>
          <a:xfrm>
            <a:off x="7561180" y="5250128"/>
            <a:ext cx="3110946" cy="1607872"/>
          </a:xfrm>
          <a:prstGeom prst="rect">
            <a:avLst/>
          </a:prstGeom>
        </p:spPr>
      </p:pic>
      <p:sp>
        <p:nvSpPr>
          <p:cNvPr id="21" name="TextBox 20">
            <a:extLst>
              <a:ext uri="{FF2B5EF4-FFF2-40B4-BE49-F238E27FC236}">
                <a16:creationId xmlns:a16="http://schemas.microsoft.com/office/drawing/2014/main" id="{FCD72D21-AB02-19BC-957D-DE8A7D6EE0AE}"/>
              </a:ext>
            </a:extLst>
          </p:cNvPr>
          <p:cNvSpPr txBox="1"/>
          <p:nvPr/>
        </p:nvSpPr>
        <p:spPr>
          <a:xfrm>
            <a:off x="5387009" y="6520070"/>
            <a:ext cx="2113721" cy="276999"/>
          </a:xfrm>
          <a:prstGeom prst="rect">
            <a:avLst/>
          </a:prstGeom>
          <a:noFill/>
        </p:spPr>
        <p:txBody>
          <a:bodyPr wrap="square" rtlCol="0">
            <a:spAutoFit/>
          </a:bodyPr>
          <a:lstStyle/>
          <a:p>
            <a:r>
              <a:rPr lang="en-US" sz="1200" dirty="0">
                <a:solidFill>
                  <a:schemeClr val="accent3">
                    <a:lumMod val="50000"/>
                  </a:schemeClr>
                </a:solidFill>
              </a:rPr>
              <a:t>M. Yeh for </a:t>
            </a:r>
            <a:r>
              <a:rPr lang="en-US" sz="1200" dirty="0" err="1">
                <a:solidFill>
                  <a:schemeClr val="accent3">
                    <a:lumMod val="50000"/>
                  </a:schemeClr>
                </a:solidFill>
              </a:rPr>
              <a:t>WbLS</a:t>
            </a:r>
            <a:r>
              <a:rPr lang="en-US" sz="1200" dirty="0">
                <a:solidFill>
                  <a:schemeClr val="accent3">
                    <a:lumMod val="50000"/>
                  </a:schemeClr>
                </a:solidFill>
              </a:rPr>
              <a:t> Team</a:t>
            </a:r>
          </a:p>
        </p:txBody>
      </p:sp>
      <p:sp>
        <p:nvSpPr>
          <p:cNvPr id="10" name="TextBox 9">
            <a:extLst>
              <a:ext uri="{FF2B5EF4-FFF2-40B4-BE49-F238E27FC236}">
                <a16:creationId xmlns:a16="http://schemas.microsoft.com/office/drawing/2014/main" id="{64162345-F8EE-4749-A4A3-CA54B343FB6E}"/>
              </a:ext>
            </a:extLst>
          </p:cNvPr>
          <p:cNvSpPr txBox="1"/>
          <p:nvPr/>
        </p:nvSpPr>
        <p:spPr>
          <a:xfrm>
            <a:off x="3553906" y="39870"/>
            <a:ext cx="5603346" cy="461665"/>
          </a:xfrm>
          <a:prstGeom prst="rect">
            <a:avLst/>
          </a:prstGeom>
          <a:noFill/>
        </p:spPr>
        <p:txBody>
          <a:bodyPr wrap="square">
            <a:spAutoFit/>
          </a:bodyPr>
          <a:lstStyle/>
          <a:p>
            <a:r>
              <a:rPr lang="en-US" sz="2400" b="0" dirty="0">
                <a:solidFill>
                  <a:srgbClr val="FF0000"/>
                </a:solidFill>
              </a:rPr>
              <a:t>(tours by Richard Rosero and Xin Xing)</a:t>
            </a:r>
            <a:endParaRPr lang="en-US" sz="2400" dirty="0"/>
          </a:p>
        </p:txBody>
      </p:sp>
    </p:spTree>
    <p:extLst>
      <p:ext uri="{BB962C8B-B14F-4D97-AF65-F5344CB8AC3E}">
        <p14:creationId xmlns:p14="http://schemas.microsoft.com/office/powerpoint/2010/main" val="1993613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8346-5513-4756-B69A-5FAE272FB3EB}"/>
              </a:ext>
            </a:extLst>
          </p:cNvPr>
          <p:cNvSpPr>
            <a:spLocks noGrp="1"/>
          </p:cNvSpPr>
          <p:nvPr>
            <p:ph type="ctrTitle"/>
          </p:nvPr>
        </p:nvSpPr>
        <p:spPr/>
        <p:txBody>
          <a:bodyPr/>
          <a:lstStyle/>
          <a:p>
            <a:r>
              <a:rPr lang="en-US" dirty="0"/>
              <a:t>QUESTIONS? DISCUSSION</a:t>
            </a:r>
          </a:p>
        </p:txBody>
      </p:sp>
      <p:sp>
        <p:nvSpPr>
          <p:cNvPr id="3" name="Subtitle 2">
            <a:extLst>
              <a:ext uri="{FF2B5EF4-FFF2-40B4-BE49-F238E27FC236}">
                <a16:creationId xmlns:a16="http://schemas.microsoft.com/office/drawing/2014/main" id="{446103D2-E333-4262-979E-4B0401EDE1C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86DF6A3C-7CAB-42C5-A50B-57559884AA32}"/>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5091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77499B0-3B51-46DB-8FF3-0F6D7B04BEF7}"/>
              </a:ext>
            </a:extLst>
          </p:cNvPr>
          <p:cNvSpPr>
            <a:spLocks noGrp="1"/>
          </p:cNvSpPr>
          <p:nvPr>
            <p:ph type="title"/>
          </p:nvPr>
        </p:nvSpPr>
        <p:spPr>
          <a:xfrm>
            <a:off x="58999" y="-101450"/>
            <a:ext cx="6238106" cy="1143000"/>
          </a:xfrm>
        </p:spPr>
        <p:txBody>
          <a:bodyPr>
            <a:normAutofit fontScale="90000"/>
          </a:bodyPr>
          <a:lstStyle/>
          <a:p>
            <a:r>
              <a:rPr lang="en-US" dirty="0"/>
              <a:t>2016 Breakthrough Prize</a:t>
            </a:r>
          </a:p>
        </p:txBody>
      </p:sp>
      <p:sp>
        <p:nvSpPr>
          <p:cNvPr id="4" name="Footer Placeholder 3">
            <a:extLst>
              <a:ext uri="{FF2B5EF4-FFF2-40B4-BE49-F238E27FC236}">
                <a16:creationId xmlns:a16="http://schemas.microsoft.com/office/drawing/2014/main" id="{E01CA4FB-6906-4385-B78B-C54C8A4421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BNL Colloquium 10/29/2021</a:t>
            </a:r>
          </a:p>
        </p:txBody>
      </p:sp>
      <p:sp>
        <p:nvSpPr>
          <p:cNvPr id="5" name="Slide Number Placeholder 4">
            <a:extLst>
              <a:ext uri="{FF2B5EF4-FFF2-40B4-BE49-F238E27FC236}">
                <a16:creationId xmlns:a16="http://schemas.microsoft.com/office/drawing/2014/main" id="{DCF7DDB8-1033-490A-BDE8-2749528D188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1527F0-6C0F-4278-A470-6291E9863F3E}" type="slidenum">
              <a:rPr lang="en-US" smtClean="0"/>
              <a:pPr/>
              <a:t>2</a:t>
            </a:fld>
            <a:endParaRPr lang="en-US"/>
          </a:p>
        </p:txBody>
      </p:sp>
      <p:pic>
        <p:nvPicPr>
          <p:cNvPr id="6" name="Picture 5" descr=" 12">
            <a:extLst>
              <a:ext uri="{FF2B5EF4-FFF2-40B4-BE49-F238E27FC236}">
                <a16:creationId xmlns:a16="http://schemas.microsoft.com/office/drawing/2014/main" id="{6940AA4F-4A14-4093-B12A-0F9D26BD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739" y="261415"/>
            <a:ext cx="2584594" cy="3563607"/>
          </a:xfrm>
          <a:prstGeom prst="rect">
            <a:avLst/>
          </a:prstGeom>
        </p:spPr>
      </p:pic>
      <p:sp>
        <p:nvSpPr>
          <p:cNvPr id="7" name="TextBox 9" descr=" 14">
            <a:extLst>
              <a:ext uri="{FF2B5EF4-FFF2-40B4-BE49-F238E27FC236}">
                <a16:creationId xmlns:a16="http://schemas.microsoft.com/office/drawing/2014/main" id="{37049B96-340E-441B-9AE5-F65713E88549}"/>
              </a:ext>
            </a:extLst>
          </p:cNvPr>
          <p:cNvSpPr txBox="1"/>
          <p:nvPr/>
        </p:nvSpPr>
        <p:spPr>
          <a:xfrm>
            <a:off x="7630204" y="31724"/>
            <a:ext cx="2298259" cy="584775"/>
          </a:xfrm>
          <a:prstGeom prst="rect">
            <a:avLst/>
          </a:prstGeom>
          <a:solidFill>
            <a:schemeClr val="bg1"/>
          </a:solidFill>
          <a:ln w="317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t>KamLAND</a:t>
            </a:r>
          </a:p>
        </p:txBody>
      </p:sp>
      <p:pic>
        <p:nvPicPr>
          <p:cNvPr id="8" name="Picture 7" descr=" 16">
            <a:extLst>
              <a:ext uri="{FF2B5EF4-FFF2-40B4-BE49-F238E27FC236}">
                <a16:creationId xmlns:a16="http://schemas.microsoft.com/office/drawing/2014/main" id="{B4DA0960-E171-4711-9F27-2596CFE0C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9126" y="1115150"/>
            <a:ext cx="3260499" cy="2445374"/>
          </a:xfrm>
          <a:prstGeom prst="rect">
            <a:avLst/>
          </a:prstGeom>
        </p:spPr>
      </p:pic>
      <p:sp>
        <p:nvSpPr>
          <p:cNvPr id="9" name="TextBox 12" descr=" 20">
            <a:extLst>
              <a:ext uri="{FF2B5EF4-FFF2-40B4-BE49-F238E27FC236}">
                <a16:creationId xmlns:a16="http://schemas.microsoft.com/office/drawing/2014/main" id="{49A6D3C3-03EC-4D17-9F7D-A6E6BEB2A8BC}"/>
              </a:ext>
            </a:extLst>
          </p:cNvPr>
          <p:cNvSpPr txBox="1"/>
          <p:nvPr/>
        </p:nvSpPr>
        <p:spPr>
          <a:xfrm>
            <a:off x="9680019" y="682041"/>
            <a:ext cx="2298259" cy="584775"/>
          </a:xfrm>
          <a:prstGeom prst="rect">
            <a:avLst/>
          </a:prstGeom>
          <a:solidFill>
            <a:schemeClr val="bg1"/>
          </a:solidFill>
          <a:ln w="317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Daya Bay</a:t>
            </a:r>
          </a:p>
        </p:txBody>
      </p:sp>
      <p:pic>
        <p:nvPicPr>
          <p:cNvPr id="11" name="Picture 10" descr="A picture containing metal, wire&#10;&#10;Description automatically generated">
            <a:extLst>
              <a:ext uri="{FF2B5EF4-FFF2-40B4-BE49-F238E27FC236}">
                <a16:creationId xmlns:a16="http://schemas.microsoft.com/office/drawing/2014/main" id="{DDABADAD-F75E-4E75-B503-F829C6911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42" y="994816"/>
            <a:ext cx="4954115" cy="2786690"/>
          </a:xfrm>
          <a:prstGeom prst="rect">
            <a:avLst/>
          </a:prstGeom>
        </p:spPr>
      </p:pic>
      <p:pic>
        <p:nvPicPr>
          <p:cNvPr id="12" name="Picture 11" descr="A close up of a person's skin&#10;&#10;Description automatically generated with low confidence">
            <a:extLst>
              <a:ext uri="{FF2B5EF4-FFF2-40B4-BE49-F238E27FC236}">
                <a16:creationId xmlns:a16="http://schemas.microsoft.com/office/drawing/2014/main" id="{781769AF-5B39-485A-9C8C-F1BC03FCA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523" y="3907811"/>
            <a:ext cx="4364685" cy="2909789"/>
          </a:xfrm>
          <a:prstGeom prst="rect">
            <a:avLst/>
          </a:prstGeom>
        </p:spPr>
      </p:pic>
      <p:sp>
        <p:nvSpPr>
          <p:cNvPr id="13" name="TextBox 9" descr=" 14">
            <a:extLst>
              <a:ext uri="{FF2B5EF4-FFF2-40B4-BE49-F238E27FC236}">
                <a16:creationId xmlns:a16="http://schemas.microsoft.com/office/drawing/2014/main" id="{1C2CBC2F-D969-490B-891A-69A311B9F8BD}"/>
              </a:ext>
            </a:extLst>
          </p:cNvPr>
          <p:cNvSpPr txBox="1"/>
          <p:nvPr/>
        </p:nvSpPr>
        <p:spPr>
          <a:xfrm>
            <a:off x="4449452" y="994816"/>
            <a:ext cx="1171205" cy="584775"/>
          </a:xfrm>
          <a:prstGeom prst="rect">
            <a:avLst/>
          </a:prstGeom>
          <a:solidFill>
            <a:schemeClr val="bg1"/>
          </a:solidFill>
          <a:ln w="317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SNO</a:t>
            </a:r>
          </a:p>
        </p:txBody>
      </p:sp>
      <p:sp>
        <p:nvSpPr>
          <p:cNvPr id="14" name="TextBox 9" descr=" 14">
            <a:extLst>
              <a:ext uri="{FF2B5EF4-FFF2-40B4-BE49-F238E27FC236}">
                <a16:creationId xmlns:a16="http://schemas.microsoft.com/office/drawing/2014/main" id="{D83C2E9F-2FFB-44B6-A950-53418BB72D82}"/>
              </a:ext>
            </a:extLst>
          </p:cNvPr>
          <p:cNvSpPr txBox="1"/>
          <p:nvPr/>
        </p:nvSpPr>
        <p:spPr>
          <a:xfrm>
            <a:off x="3834023" y="4944109"/>
            <a:ext cx="1786633" cy="584775"/>
          </a:xfrm>
          <a:prstGeom prst="rect">
            <a:avLst/>
          </a:prstGeom>
          <a:solidFill>
            <a:schemeClr val="bg1"/>
          </a:solidFill>
          <a:ln w="317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t>Super-K</a:t>
            </a:r>
          </a:p>
        </p:txBody>
      </p:sp>
      <p:pic>
        <p:nvPicPr>
          <p:cNvPr id="15" name="Picture 14" descr=" 10">
            <a:extLst>
              <a:ext uri="{FF2B5EF4-FFF2-40B4-BE49-F238E27FC236}">
                <a16:creationId xmlns:a16="http://schemas.microsoft.com/office/drawing/2014/main" id="{A0F9490F-E91D-4AF9-AE87-C0634B2635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774" y="3907811"/>
            <a:ext cx="1429958" cy="1407078"/>
          </a:xfrm>
          <a:prstGeom prst="rect">
            <a:avLst/>
          </a:prstGeom>
        </p:spPr>
      </p:pic>
      <p:pic>
        <p:nvPicPr>
          <p:cNvPr id="16" name="Picture 15" descr="A picture containing line chart&#10;&#10;Description automatically generated">
            <a:extLst>
              <a:ext uri="{FF2B5EF4-FFF2-40B4-BE49-F238E27FC236}">
                <a16:creationId xmlns:a16="http://schemas.microsoft.com/office/drawing/2014/main" id="{20B4412E-0098-4F54-843D-5F0182F50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6425" y="3888175"/>
            <a:ext cx="5345575" cy="1451240"/>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6E835A06-897D-4CC7-826C-3D9049C7A6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9208" y="5429330"/>
            <a:ext cx="5420417" cy="1514575"/>
          </a:xfrm>
          <a:prstGeom prst="rect">
            <a:avLst/>
          </a:prstGeom>
        </p:spPr>
      </p:pic>
      <p:sp>
        <p:nvSpPr>
          <p:cNvPr id="18" name="TextBox 9" descr=" 14">
            <a:extLst>
              <a:ext uri="{FF2B5EF4-FFF2-40B4-BE49-F238E27FC236}">
                <a16:creationId xmlns:a16="http://schemas.microsoft.com/office/drawing/2014/main" id="{3E567681-5D34-4A1D-805F-FFC902C9CFA0}"/>
              </a:ext>
            </a:extLst>
          </p:cNvPr>
          <p:cNvSpPr txBox="1"/>
          <p:nvPr/>
        </p:nvSpPr>
        <p:spPr>
          <a:xfrm>
            <a:off x="9109960" y="3907811"/>
            <a:ext cx="967294" cy="584775"/>
          </a:xfrm>
          <a:prstGeom prst="rect">
            <a:avLst/>
          </a:prstGeom>
          <a:solidFill>
            <a:schemeClr val="bg1"/>
          </a:solidFill>
          <a:ln w="317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t>K2K</a:t>
            </a:r>
          </a:p>
        </p:txBody>
      </p:sp>
      <p:sp>
        <p:nvSpPr>
          <p:cNvPr id="19" name="TextBox 9" descr=" 14">
            <a:extLst>
              <a:ext uri="{FF2B5EF4-FFF2-40B4-BE49-F238E27FC236}">
                <a16:creationId xmlns:a16="http://schemas.microsoft.com/office/drawing/2014/main" id="{98C6DEBA-0A40-44D2-BCB6-2B4C720DBD4E}"/>
              </a:ext>
            </a:extLst>
          </p:cNvPr>
          <p:cNvSpPr txBox="1"/>
          <p:nvPr/>
        </p:nvSpPr>
        <p:spPr>
          <a:xfrm>
            <a:off x="9109960" y="5359051"/>
            <a:ext cx="967294" cy="584775"/>
          </a:xfrm>
          <a:prstGeom prst="rect">
            <a:avLst/>
          </a:prstGeom>
          <a:solidFill>
            <a:schemeClr val="bg1"/>
          </a:solidFill>
          <a:ln w="317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T2K</a:t>
            </a:r>
          </a:p>
        </p:txBody>
      </p:sp>
      <p:sp>
        <p:nvSpPr>
          <p:cNvPr id="23" name="TextBox 22">
            <a:extLst>
              <a:ext uri="{FF2B5EF4-FFF2-40B4-BE49-F238E27FC236}">
                <a16:creationId xmlns:a16="http://schemas.microsoft.com/office/drawing/2014/main" id="{B8698894-437F-4CD4-8A93-CE7ECDCCC70E}"/>
              </a:ext>
            </a:extLst>
          </p:cNvPr>
          <p:cNvSpPr txBox="1"/>
          <p:nvPr/>
        </p:nvSpPr>
        <p:spPr>
          <a:xfrm>
            <a:off x="154213" y="5312099"/>
            <a:ext cx="2220310" cy="923330"/>
          </a:xfrm>
          <a:prstGeom prst="rect">
            <a:avLst/>
          </a:prstGeom>
          <a:noFill/>
        </p:spPr>
        <p:txBody>
          <a:bodyPr wrap="square" rtlCol="0">
            <a:spAutoFit/>
          </a:bodyPr>
          <a:lstStyle/>
          <a:p>
            <a:r>
              <a:rPr lang="en-US" dirty="0"/>
              <a:t>2015 Nobel Prize</a:t>
            </a:r>
          </a:p>
          <a:p>
            <a:r>
              <a:rPr lang="en-US" b="1" dirty="0" err="1"/>
              <a:t>Takaaki</a:t>
            </a:r>
            <a:r>
              <a:rPr lang="en-US" b="1" dirty="0"/>
              <a:t> </a:t>
            </a:r>
            <a:r>
              <a:rPr lang="en-US" b="1" dirty="0" err="1"/>
              <a:t>Kajita</a:t>
            </a:r>
            <a:r>
              <a:rPr lang="en-US" b="1" dirty="0"/>
              <a:t> &amp; Art</a:t>
            </a:r>
            <a:r>
              <a:rPr lang="en-US" dirty="0"/>
              <a:t> </a:t>
            </a:r>
            <a:r>
              <a:rPr lang="en-US" b="1" dirty="0"/>
              <a:t>McDonald</a:t>
            </a:r>
            <a:endParaRPr lang="en-US" dirty="0"/>
          </a:p>
        </p:txBody>
      </p:sp>
    </p:spTree>
    <p:extLst>
      <p:ext uri="{BB962C8B-B14F-4D97-AF65-F5344CB8AC3E}">
        <p14:creationId xmlns:p14="http://schemas.microsoft.com/office/powerpoint/2010/main" val="159334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89B8-E531-4DEF-9CEA-BF7512765335}"/>
              </a:ext>
            </a:extLst>
          </p:cNvPr>
          <p:cNvSpPr>
            <a:spLocks noGrp="1"/>
          </p:cNvSpPr>
          <p:nvPr>
            <p:ph type="title"/>
          </p:nvPr>
        </p:nvSpPr>
        <p:spPr>
          <a:xfrm>
            <a:off x="571500" y="5362"/>
            <a:ext cx="11049000" cy="983990"/>
          </a:xfrm>
        </p:spPr>
        <p:txBody>
          <a:bodyPr/>
          <a:lstStyle/>
          <a:p>
            <a:r>
              <a:rPr lang="en-US" dirty="0"/>
              <a:t>History of Neutrinos at BNL</a:t>
            </a:r>
          </a:p>
        </p:txBody>
      </p:sp>
      <p:sp>
        <p:nvSpPr>
          <p:cNvPr id="3" name="Content Placeholder 2">
            <a:extLst>
              <a:ext uri="{FF2B5EF4-FFF2-40B4-BE49-F238E27FC236}">
                <a16:creationId xmlns:a16="http://schemas.microsoft.com/office/drawing/2014/main" id="{E241FA37-D873-4651-85A2-404682CEE832}"/>
              </a:ext>
            </a:extLst>
          </p:cNvPr>
          <p:cNvSpPr>
            <a:spLocks noGrp="1"/>
          </p:cNvSpPr>
          <p:nvPr>
            <p:ph idx="1"/>
          </p:nvPr>
        </p:nvSpPr>
        <p:spPr>
          <a:xfrm>
            <a:off x="435829" y="768818"/>
            <a:ext cx="11488846" cy="5547777"/>
          </a:xfrm>
        </p:spPr>
        <p:txBody>
          <a:bodyPr>
            <a:normAutofit fontScale="25000" lnSpcReduction="20000"/>
          </a:bodyPr>
          <a:lstStyle/>
          <a:p>
            <a:pPr algn="l" fontAlgn="base">
              <a:lnSpc>
                <a:spcPct val="120000"/>
              </a:lnSpc>
              <a:spcBef>
                <a:spcPts val="0"/>
              </a:spcBef>
            </a:pPr>
            <a:r>
              <a:rPr lang="en-US" sz="4800" b="0" i="0" dirty="0">
                <a:solidFill>
                  <a:srgbClr val="FF0000"/>
                </a:solidFill>
                <a:effectLst/>
                <a:latin typeface="Roboto" panose="02000000000000000000" pitchFamily="2" charset="0"/>
                <a:ea typeface="Roboto" panose="02000000000000000000" pitchFamily="2" charset="0"/>
              </a:rPr>
              <a:t>Goldhaber Helicity Experiment 1957</a:t>
            </a:r>
            <a:r>
              <a:rPr lang="en-US" sz="4800" b="0" i="0" dirty="0">
                <a:solidFill>
                  <a:srgbClr val="111111"/>
                </a:solidFill>
                <a:effectLst/>
                <a:latin typeface="Roboto" panose="02000000000000000000" pitchFamily="2" charset="0"/>
                <a:ea typeface="Roboto" panose="02000000000000000000" pitchFamily="2" charset="0"/>
              </a:rPr>
              <a:t>: </a:t>
            </a:r>
            <a:r>
              <a:rPr lang="en-US" sz="4800" b="0" i="0" dirty="0">
                <a:solidFill>
                  <a:srgbClr val="494B4D"/>
                </a:solidFill>
                <a:effectLst/>
                <a:latin typeface="Roboto" panose="02000000000000000000" pitchFamily="2" charset="0"/>
                <a:ea typeface="Roboto" panose="02000000000000000000" pitchFamily="2" charset="0"/>
              </a:rPr>
              <a:t>Brookhaven Lab’s Maurice Goldhaber performed an experiment that revealed neutrinos to be "left-handed."</a:t>
            </a:r>
          </a:p>
          <a:p>
            <a:pPr algn="l" fontAlgn="base">
              <a:lnSpc>
                <a:spcPct val="120000"/>
              </a:lnSpc>
              <a:spcBef>
                <a:spcPts val="0"/>
              </a:spcBef>
            </a:pPr>
            <a:r>
              <a:rPr lang="en-US" sz="4800" b="0" i="0" dirty="0">
                <a:solidFill>
                  <a:srgbClr val="FF0000"/>
                </a:solidFill>
                <a:effectLst/>
                <a:latin typeface="Roboto" panose="02000000000000000000" pitchFamily="2" charset="0"/>
                <a:ea typeface="Roboto" panose="02000000000000000000" pitchFamily="2" charset="0"/>
              </a:rPr>
              <a:t>Discovery of the Muon Neutrino 1962</a:t>
            </a:r>
            <a:r>
              <a:rPr lang="en-US" sz="4800" b="0" i="0" dirty="0">
                <a:solidFill>
                  <a:schemeClr val="accent5"/>
                </a:solidFill>
                <a:effectLst/>
                <a:latin typeface="Roboto" panose="02000000000000000000" pitchFamily="2" charset="0"/>
                <a:ea typeface="Roboto" panose="02000000000000000000" pitchFamily="2" charset="0"/>
              </a:rPr>
              <a:t>:</a:t>
            </a:r>
            <a:r>
              <a:rPr lang="en-US" sz="4800" b="0" i="0" dirty="0">
                <a:solidFill>
                  <a:srgbClr val="494B4D"/>
                </a:solidFill>
                <a:effectLst/>
                <a:latin typeface="Roboto" panose="02000000000000000000" pitchFamily="2" charset="0"/>
                <a:ea typeface="Roboto" panose="02000000000000000000" pitchFamily="2" charset="0"/>
              </a:rPr>
              <a:t>, a new type of neutrino, the muon neutrino, was discovered at the Alternating Gradient Synchrotron at Brookhaven. Leon Lederman, Mel Schwartz, and Jack Steinberger received the 1988 Nobel Prize for this work, which established that there was more than one flavor of neutrino.</a:t>
            </a:r>
          </a:p>
          <a:p>
            <a:pPr algn="l" fontAlgn="base">
              <a:lnSpc>
                <a:spcPct val="120000"/>
              </a:lnSpc>
              <a:spcBef>
                <a:spcPts val="0"/>
              </a:spcBef>
            </a:pPr>
            <a:r>
              <a:rPr lang="en-US" sz="4800" b="0" i="0" dirty="0">
                <a:solidFill>
                  <a:srgbClr val="FF0000"/>
                </a:solidFill>
                <a:effectLst/>
                <a:latin typeface="Roboto" panose="02000000000000000000" pitchFamily="2" charset="0"/>
                <a:ea typeface="Roboto" panose="02000000000000000000" pitchFamily="2" charset="0"/>
              </a:rPr>
              <a:t>The Solar Neutrino Problem (Homestake Mine in South Dakota 1962-1980s)</a:t>
            </a:r>
            <a:r>
              <a:rPr lang="en-US" sz="4800" dirty="0">
                <a:solidFill>
                  <a:srgbClr val="494B4D"/>
                </a:solidFill>
                <a:latin typeface="Roboto" panose="02000000000000000000" pitchFamily="2" charset="0"/>
                <a:ea typeface="Roboto" panose="02000000000000000000" pitchFamily="2" charset="0"/>
              </a:rPr>
              <a:t>: Ray </a:t>
            </a:r>
            <a:r>
              <a:rPr lang="en-US" sz="4800" b="0" i="0" dirty="0">
                <a:solidFill>
                  <a:srgbClr val="494B4D"/>
                </a:solidFill>
                <a:effectLst/>
                <a:latin typeface="Roboto" panose="02000000000000000000" pitchFamily="2" charset="0"/>
                <a:ea typeface="Roboto" panose="02000000000000000000" pitchFamily="2" charset="0"/>
              </a:rPr>
              <a:t>Davis was the first to directly detect electron neutrinos produced by the sun. But he only observed about one-third of the expected amount. Ray Davis shared th</a:t>
            </a:r>
            <a:r>
              <a:rPr lang="en-US" sz="4800" dirty="0">
                <a:solidFill>
                  <a:srgbClr val="494B4D"/>
                </a:solidFill>
                <a:latin typeface="Roboto" panose="02000000000000000000" pitchFamily="2" charset="0"/>
                <a:ea typeface="Roboto" panose="02000000000000000000" pitchFamily="2" charset="0"/>
              </a:rPr>
              <a:t>e Nobel Prize in 2002</a:t>
            </a:r>
            <a:endParaRPr lang="en-US" sz="4800" b="0" i="0" dirty="0">
              <a:solidFill>
                <a:srgbClr val="111111"/>
              </a:solidFill>
              <a:effectLst/>
              <a:latin typeface="Roboto" panose="02000000000000000000" pitchFamily="2" charset="0"/>
              <a:ea typeface="Roboto" panose="02000000000000000000" pitchFamily="2" charset="0"/>
            </a:endParaRPr>
          </a:p>
          <a:p>
            <a:pPr algn="l" fontAlgn="base">
              <a:lnSpc>
                <a:spcPct val="120000"/>
              </a:lnSpc>
              <a:spcBef>
                <a:spcPts val="0"/>
              </a:spcBef>
            </a:pPr>
            <a:r>
              <a:rPr lang="en-US" sz="4800" b="0" i="0" dirty="0">
                <a:solidFill>
                  <a:srgbClr val="0070C0"/>
                </a:solidFill>
                <a:effectLst/>
                <a:latin typeface="Roboto" panose="02000000000000000000" pitchFamily="2" charset="0"/>
                <a:ea typeface="Roboto" panose="02000000000000000000" pitchFamily="2" charset="0"/>
              </a:rPr>
              <a:t>The Irvine-Michigan-Brookhaven (</a:t>
            </a:r>
            <a:r>
              <a:rPr lang="en-US" sz="4800" b="0" i="0" u="sng" dirty="0">
                <a:solidFill>
                  <a:srgbClr val="0070C0"/>
                </a:solidFill>
                <a:effectLst/>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IMB</a:t>
            </a:r>
            <a:r>
              <a:rPr lang="en-US" sz="4800" b="0" i="0" dirty="0">
                <a:solidFill>
                  <a:srgbClr val="0070C0"/>
                </a:solidFill>
                <a:effectLst/>
                <a:latin typeface="Roboto" panose="02000000000000000000" pitchFamily="2" charset="0"/>
                <a:ea typeface="Roboto" panose="02000000000000000000" pitchFamily="2" charset="0"/>
              </a:rPr>
              <a:t>) detector </a:t>
            </a:r>
            <a:r>
              <a:rPr lang="en-US" sz="4800" b="0" i="0" dirty="0">
                <a:solidFill>
                  <a:srgbClr val="494B4D"/>
                </a:solidFill>
                <a:effectLst/>
                <a:latin typeface="Roboto" panose="02000000000000000000" pitchFamily="2" charset="0"/>
                <a:ea typeface="Roboto" panose="02000000000000000000" pitchFamily="2" charset="0"/>
              </a:rPr>
              <a:t>Brookhaven’s Maurice Goldhaber was also a founding member of a pioneering experiment in the Morton salt mine in Ohio in the early 1980s that became famous for observing neutrinos from Supernova 1987A (along with the </a:t>
            </a:r>
            <a:r>
              <a:rPr lang="en-US" sz="4800" b="0" i="0" dirty="0" err="1">
                <a:solidFill>
                  <a:srgbClr val="494B4D"/>
                </a:solidFill>
                <a:effectLst/>
                <a:latin typeface="Roboto" panose="02000000000000000000" pitchFamily="2" charset="0"/>
                <a:ea typeface="Roboto" panose="02000000000000000000" pitchFamily="2" charset="0"/>
              </a:rPr>
              <a:t>Kamioka</a:t>
            </a:r>
            <a:r>
              <a:rPr lang="en-US" sz="4800" b="0" i="0" dirty="0">
                <a:solidFill>
                  <a:srgbClr val="494B4D"/>
                </a:solidFill>
                <a:effectLst/>
                <a:latin typeface="Roboto" panose="02000000000000000000" pitchFamily="2" charset="0"/>
                <a:ea typeface="Roboto" panose="02000000000000000000" pitchFamily="2" charset="0"/>
              </a:rPr>
              <a:t> detector in Japan). </a:t>
            </a:r>
          </a:p>
          <a:p>
            <a:pPr algn="l" fontAlgn="base">
              <a:lnSpc>
                <a:spcPct val="120000"/>
              </a:lnSpc>
              <a:spcBef>
                <a:spcPts val="0"/>
              </a:spcBef>
            </a:pPr>
            <a:r>
              <a:rPr lang="en-US" sz="4800" b="0" i="0" dirty="0">
                <a:solidFill>
                  <a:srgbClr val="0070C0"/>
                </a:solidFill>
                <a:effectLst/>
                <a:latin typeface="Roboto" panose="02000000000000000000" pitchFamily="2" charset="0"/>
                <a:ea typeface="Roboto" panose="02000000000000000000" pitchFamily="2" charset="0"/>
              </a:rPr>
              <a:t>GALLEX</a:t>
            </a:r>
            <a:r>
              <a:rPr lang="en-US" sz="4800" b="0" i="0" dirty="0">
                <a:solidFill>
                  <a:srgbClr val="00B0F0"/>
                </a:solidFill>
                <a:effectLst/>
                <a:latin typeface="Roboto" panose="02000000000000000000" pitchFamily="2" charset="0"/>
                <a:ea typeface="Roboto" panose="02000000000000000000" pitchFamily="2" charset="0"/>
              </a:rPr>
              <a:t> </a:t>
            </a:r>
            <a:r>
              <a:rPr lang="en-US" sz="4800" b="0" i="0" dirty="0">
                <a:solidFill>
                  <a:srgbClr val="FF0000"/>
                </a:solidFill>
                <a:effectLst/>
                <a:latin typeface="Roboto" panose="02000000000000000000" pitchFamily="2" charset="0"/>
                <a:ea typeface="Roboto" panose="02000000000000000000" pitchFamily="2" charset="0"/>
              </a:rPr>
              <a:t>and SNO</a:t>
            </a:r>
            <a:r>
              <a:rPr lang="en-US" sz="4800" b="0" i="0" dirty="0">
                <a:solidFill>
                  <a:srgbClr val="111111"/>
                </a:solidFill>
                <a:effectLst/>
                <a:latin typeface="Roboto" panose="02000000000000000000" pitchFamily="2" charset="0"/>
                <a:ea typeface="Roboto" panose="02000000000000000000" pitchFamily="2" charset="0"/>
              </a:rPr>
              <a:t>: </a:t>
            </a:r>
            <a:r>
              <a:rPr lang="en-US" sz="4800" b="0" i="0" dirty="0">
                <a:solidFill>
                  <a:srgbClr val="0070C0"/>
                </a:solidFill>
                <a:effectLst/>
                <a:latin typeface="Roboto" panose="02000000000000000000" pitchFamily="2" charset="0"/>
                <a:ea typeface="Roboto" panose="02000000000000000000" pitchFamily="2" charset="0"/>
              </a:rPr>
              <a:t>From the 1990s through the mid-2000s</a:t>
            </a:r>
            <a:r>
              <a:rPr lang="en-US" sz="4800" b="0" i="0" dirty="0">
                <a:solidFill>
                  <a:srgbClr val="494B4D"/>
                </a:solidFill>
                <a:effectLst/>
                <a:latin typeface="Roboto" panose="02000000000000000000" pitchFamily="2" charset="0"/>
                <a:ea typeface="Roboto" panose="02000000000000000000" pitchFamily="2" charset="0"/>
              </a:rPr>
              <a:t>, Brookhaven's neutrino group played important roles in the GALLEX (Gallium Experiment) and SNO (Sudbury Neutrino Observatory) experiments in Italy and Canada, respectively. In 2015, Arthur B. McDonald of Canada’s Queen's University and SNOLAB, shared the Nobel Prize in Physics with </a:t>
            </a:r>
            <a:r>
              <a:rPr lang="en-US" sz="4800" b="0" i="0" dirty="0" err="1">
                <a:solidFill>
                  <a:srgbClr val="494B4D"/>
                </a:solidFill>
                <a:effectLst/>
                <a:latin typeface="Roboto" panose="02000000000000000000" pitchFamily="2" charset="0"/>
                <a:ea typeface="Roboto" panose="02000000000000000000" pitchFamily="2" charset="0"/>
              </a:rPr>
              <a:t>Takaaki</a:t>
            </a:r>
            <a:r>
              <a:rPr lang="en-US" sz="4800" b="0" i="0" dirty="0">
                <a:solidFill>
                  <a:srgbClr val="494B4D"/>
                </a:solidFill>
                <a:effectLst/>
                <a:latin typeface="Roboto" panose="02000000000000000000" pitchFamily="2" charset="0"/>
                <a:ea typeface="Roboto" panose="02000000000000000000" pitchFamily="2" charset="0"/>
              </a:rPr>
              <a:t> </a:t>
            </a:r>
            <a:r>
              <a:rPr lang="en-US" sz="4800" b="0" i="0" dirty="0" err="1">
                <a:solidFill>
                  <a:srgbClr val="494B4D"/>
                </a:solidFill>
                <a:effectLst/>
                <a:latin typeface="Roboto" panose="02000000000000000000" pitchFamily="2" charset="0"/>
                <a:ea typeface="Roboto" panose="02000000000000000000" pitchFamily="2" charset="0"/>
              </a:rPr>
              <a:t>Kajita</a:t>
            </a:r>
            <a:r>
              <a:rPr lang="en-US" sz="4800" b="0" i="0" dirty="0">
                <a:solidFill>
                  <a:srgbClr val="494B4D"/>
                </a:solidFill>
                <a:effectLst/>
                <a:latin typeface="Roboto" panose="02000000000000000000" pitchFamily="2" charset="0"/>
                <a:ea typeface="Roboto" panose="02000000000000000000" pitchFamily="2" charset="0"/>
              </a:rPr>
              <a:t>, leader of the Super-</a:t>
            </a:r>
            <a:r>
              <a:rPr lang="en-US" sz="4800" b="0" i="0" dirty="0" err="1">
                <a:solidFill>
                  <a:srgbClr val="494B4D"/>
                </a:solidFill>
                <a:effectLst/>
                <a:latin typeface="Roboto" panose="02000000000000000000" pitchFamily="2" charset="0"/>
                <a:ea typeface="Roboto" panose="02000000000000000000" pitchFamily="2" charset="0"/>
              </a:rPr>
              <a:t>Kamiokande</a:t>
            </a:r>
            <a:r>
              <a:rPr lang="en-US" sz="4800" b="0" i="0" dirty="0">
                <a:solidFill>
                  <a:srgbClr val="494B4D"/>
                </a:solidFill>
                <a:effectLst/>
                <a:latin typeface="Roboto" panose="02000000000000000000" pitchFamily="2" charset="0"/>
                <a:ea typeface="Roboto" panose="02000000000000000000" pitchFamily="2" charset="0"/>
              </a:rPr>
              <a:t> experiment in Japan, for their work demonstrating that neutrinos change identities, or oscillate.</a:t>
            </a:r>
          </a:p>
          <a:p>
            <a:pPr algn="l" fontAlgn="base">
              <a:lnSpc>
                <a:spcPct val="120000"/>
              </a:lnSpc>
              <a:spcBef>
                <a:spcPts val="0"/>
              </a:spcBef>
            </a:pPr>
            <a:r>
              <a:rPr lang="en-US" sz="4800" b="0" i="0" dirty="0">
                <a:solidFill>
                  <a:srgbClr val="FF0000"/>
                </a:solidFill>
                <a:effectLst/>
                <a:latin typeface="Roboto" panose="02000000000000000000" pitchFamily="2" charset="0"/>
                <a:ea typeface="Roboto" panose="02000000000000000000" pitchFamily="2" charset="0"/>
              </a:rPr>
              <a:t>Super-</a:t>
            </a:r>
            <a:r>
              <a:rPr lang="en-US" sz="4800" b="0" i="0" dirty="0" err="1">
                <a:solidFill>
                  <a:srgbClr val="FF0000"/>
                </a:solidFill>
                <a:effectLst/>
                <a:latin typeface="Roboto" panose="02000000000000000000" pitchFamily="2" charset="0"/>
                <a:ea typeface="Roboto" panose="02000000000000000000" pitchFamily="2" charset="0"/>
              </a:rPr>
              <a:t>Kamiokande</a:t>
            </a:r>
            <a:r>
              <a:rPr lang="en-US" sz="4800" b="0" i="0" dirty="0">
                <a:solidFill>
                  <a:srgbClr val="FF0000"/>
                </a:solidFill>
                <a:effectLst/>
                <a:latin typeface="Roboto" panose="02000000000000000000" pitchFamily="2" charset="0"/>
                <a:ea typeface="Roboto" panose="02000000000000000000" pitchFamily="2" charset="0"/>
              </a:rPr>
              <a:t>: </a:t>
            </a:r>
            <a:r>
              <a:rPr lang="en-US" sz="4800" b="0" i="0" dirty="0">
                <a:solidFill>
                  <a:srgbClr val="494B4D"/>
                </a:solidFill>
                <a:effectLst/>
                <a:latin typeface="Roboto" panose="02000000000000000000" pitchFamily="2" charset="0"/>
                <a:ea typeface="Roboto" panose="02000000000000000000" pitchFamily="2" charset="0"/>
              </a:rPr>
              <a:t>Brookhaven was represented by physicist and former Lab Director Maurice Goldhaber, confirmed that neutrinos do indeed oscillate and have mass. </a:t>
            </a:r>
          </a:p>
          <a:p>
            <a:pPr algn="l" fontAlgn="base">
              <a:lnSpc>
                <a:spcPct val="120000"/>
              </a:lnSpc>
              <a:spcBef>
                <a:spcPts val="0"/>
              </a:spcBef>
            </a:pPr>
            <a:r>
              <a:rPr lang="en-US" sz="4800" dirty="0">
                <a:solidFill>
                  <a:srgbClr val="0070C0"/>
                </a:solidFill>
                <a:latin typeface="Roboto" panose="02000000000000000000" pitchFamily="2" charset="0"/>
                <a:ea typeface="Roboto" panose="02000000000000000000" pitchFamily="2" charset="0"/>
              </a:rPr>
              <a:t>MINOS 1990’s-2015:</a:t>
            </a:r>
            <a:r>
              <a:rPr lang="en-US" sz="4800" dirty="0">
                <a:solidFill>
                  <a:srgbClr val="494B4D"/>
                </a:solidFill>
                <a:latin typeface="Roboto" panose="02000000000000000000" pitchFamily="2" charset="0"/>
                <a:ea typeface="Roboto" panose="02000000000000000000" pitchFamily="2" charset="0"/>
              </a:rPr>
              <a:t> </a:t>
            </a:r>
            <a:r>
              <a:rPr lang="en-US" sz="4800" b="0" i="0" dirty="0">
                <a:solidFill>
                  <a:srgbClr val="494B4D"/>
                </a:solidFill>
                <a:effectLst/>
                <a:latin typeface="Roboto" panose="02000000000000000000" pitchFamily="2" charset="0"/>
                <a:ea typeface="Roboto" panose="02000000000000000000" pitchFamily="2" charset="0"/>
              </a:rPr>
              <a:t>Brookhaven then became involved in the ongoing MINOS (Main Injector Neutrino Oscillation Search) experiment based at Fermilab, which began taking data in 2005 and has since provided measurements of mixing angles and oscillation frequency that describe how muon and tau neutrino types oscillate between one form and another.</a:t>
            </a:r>
          </a:p>
          <a:p>
            <a:pPr algn="l" fontAlgn="base">
              <a:lnSpc>
                <a:spcPct val="120000"/>
              </a:lnSpc>
              <a:spcBef>
                <a:spcPts val="0"/>
              </a:spcBef>
            </a:pPr>
            <a:r>
              <a:rPr lang="en-US" sz="4800" b="0" i="0" dirty="0">
                <a:solidFill>
                  <a:schemeClr val="accent1"/>
                </a:solidFill>
                <a:effectLst/>
                <a:latin typeface="Roboto" panose="02000000000000000000" pitchFamily="2" charset="0"/>
                <a:ea typeface="Roboto" panose="02000000000000000000" pitchFamily="2" charset="0"/>
              </a:rPr>
              <a:t>T2K:</a:t>
            </a:r>
            <a:r>
              <a:rPr lang="en-US" sz="4800" b="0" i="0" dirty="0">
                <a:solidFill>
                  <a:srgbClr val="111111"/>
                </a:solidFill>
                <a:effectLst/>
                <a:latin typeface="Roboto" panose="02000000000000000000" pitchFamily="2" charset="0"/>
                <a:ea typeface="Roboto" panose="02000000000000000000" pitchFamily="2" charset="0"/>
              </a:rPr>
              <a:t> </a:t>
            </a:r>
            <a:r>
              <a:rPr lang="en-US" sz="4800" b="0" i="0" dirty="0">
                <a:solidFill>
                  <a:srgbClr val="494B4D"/>
                </a:solidFill>
                <a:effectLst/>
                <a:latin typeface="Roboto" panose="02000000000000000000" pitchFamily="2" charset="0"/>
                <a:ea typeface="Roboto" panose="02000000000000000000" pitchFamily="2" charset="0"/>
              </a:rPr>
              <a:t>Physicists in Brookhaven’s Superconducting Magnet Division used direct wind machines to make superconducting corrector magnets for the </a:t>
            </a:r>
            <a:r>
              <a:rPr lang="en-US" sz="4800" b="0" i="0" dirty="0" err="1">
                <a:solidFill>
                  <a:srgbClr val="494B4D"/>
                </a:solidFill>
                <a:effectLst/>
                <a:latin typeface="Roboto" panose="02000000000000000000" pitchFamily="2" charset="0"/>
                <a:ea typeface="Roboto" panose="02000000000000000000" pitchFamily="2" charset="0"/>
              </a:rPr>
              <a:t>JParc</a:t>
            </a:r>
            <a:r>
              <a:rPr lang="en-US" sz="4800" b="0" i="0" dirty="0">
                <a:solidFill>
                  <a:srgbClr val="494B4D"/>
                </a:solidFill>
                <a:effectLst/>
                <a:latin typeface="Roboto" panose="02000000000000000000" pitchFamily="2" charset="0"/>
                <a:ea typeface="Roboto" panose="02000000000000000000" pitchFamily="2" charset="0"/>
              </a:rPr>
              <a:t> beamline that takes protons to the target for making neutrinos for T2K. The correctors were completed in 2008.</a:t>
            </a:r>
          </a:p>
          <a:p>
            <a:pPr algn="l" fontAlgn="base">
              <a:lnSpc>
                <a:spcPct val="120000"/>
              </a:lnSpc>
              <a:spcBef>
                <a:spcPts val="0"/>
              </a:spcBef>
            </a:pPr>
            <a:r>
              <a:rPr lang="en-US" sz="4800" b="0" i="0" dirty="0">
                <a:solidFill>
                  <a:srgbClr val="0070C0"/>
                </a:solidFill>
                <a:effectLst/>
                <a:latin typeface="Roboto" panose="02000000000000000000" pitchFamily="2" charset="0"/>
                <a:ea typeface="Roboto" panose="02000000000000000000" pitchFamily="2" charset="0"/>
              </a:rPr>
              <a:t>Daya Bay</a:t>
            </a:r>
            <a:r>
              <a:rPr lang="en-US" sz="4800" b="0" i="0" dirty="0">
                <a:solidFill>
                  <a:srgbClr val="111111"/>
                </a:solidFill>
                <a:effectLst/>
                <a:latin typeface="Roboto" panose="02000000000000000000" pitchFamily="2" charset="0"/>
                <a:ea typeface="Roboto" panose="02000000000000000000" pitchFamily="2" charset="0"/>
              </a:rPr>
              <a:t>: </a:t>
            </a:r>
            <a:r>
              <a:rPr lang="en-US" sz="4800" dirty="0">
                <a:solidFill>
                  <a:srgbClr val="494B4D"/>
                </a:solidFill>
                <a:latin typeface="Roboto" panose="02000000000000000000" pitchFamily="2" charset="0"/>
                <a:ea typeface="Roboto" panose="02000000000000000000" pitchFamily="2" charset="0"/>
              </a:rPr>
              <a:t>BNL had a lead role in</a:t>
            </a:r>
            <a:r>
              <a:rPr lang="en-US" sz="4800" b="0" i="0" dirty="0">
                <a:solidFill>
                  <a:srgbClr val="494B4D"/>
                </a:solidFill>
                <a:effectLst/>
                <a:latin typeface="Roboto" panose="02000000000000000000" pitchFamily="2" charset="0"/>
                <a:ea typeface="Roboto" panose="02000000000000000000" pitchFamily="2" charset="0"/>
              </a:rPr>
              <a:t> the </a:t>
            </a:r>
            <a:r>
              <a:rPr lang="en-US" sz="4800" b="0" i="0" u="sng" dirty="0">
                <a:solidFill>
                  <a:srgbClr val="105C78"/>
                </a:solidFill>
                <a:effectLst/>
                <a:latin typeface="Roboto" panose="02000000000000000000" pitchFamily="2" charset="0"/>
                <a:ea typeface="Roboto" panose="02000000000000000000" pitchFamily="2" charset="0"/>
                <a:hlinkClick r:id="rId3"/>
              </a:rPr>
              <a:t>Daya Bay Neutrino Project</a:t>
            </a:r>
            <a:r>
              <a:rPr lang="en-US" sz="4800" b="0" i="0" dirty="0">
                <a:solidFill>
                  <a:srgbClr val="494B4D"/>
                </a:solidFill>
                <a:effectLst/>
                <a:latin typeface="Roboto" panose="02000000000000000000" pitchFamily="2" charset="0"/>
                <a:ea typeface="Roboto" panose="02000000000000000000" pitchFamily="2" charset="0"/>
              </a:rPr>
              <a:t>, which took data from </a:t>
            </a:r>
            <a:r>
              <a:rPr lang="en-US" sz="4800" b="0" i="0" dirty="0">
                <a:solidFill>
                  <a:srgbClr val="0070C0"/>
                </a:solidFill>
                <a:effectLst/>
                <a:latin typeface="Roboto" panose="02000000000000000000" pitchFamily="2" charset="0"/>
                <a:ea typeface="Roboto" panose="02000000000000000000" pitchFamily="2" charset="0"/>
              </a:rPr>
              <a:t>2011-2021</a:t>
            </a:r>
            <a:r>
              <a:rPr lang="en-US" sz="4800" b="0" i="0" dirty="0">
                <a:solidFill>
                  <a:schemeClr val="accent1">
                    <a:lumMod val="50000"/>
                  </a:schemeClr>
                </a:solidFill>
                <a:effectLst/>
                <a:latin typeface="Roboto" panose="02000000000000000000" pitchFamily="2" charset="0"/>
                <a:ea typeface="Roboto" panose="02000000000000000000" pitchFamily="2" charset="0"/>
              </a:rPr>
              <a:t>.</a:t>
            </a:r>
            <a:r>
              <a:rPr lang="en-US" sz="4800" b="0" i="0" dirty="0">
                <a:solidFill>
                  <a:srgbClr val="494B4D"/>
                </a:solidFill>
                <a:effectLst/>
                <a:latin typeface="Roboto" panose="02000000000000000000" pitchFamily="2" charset="0"/>
                <a:ea typeface="Roboto" panose="02000000000000000000" pitchFamily="2" charset="0"/>
              </a:rPr>
              <a:t> </a:t>
            </a:r>
          </a:p>
          <a:p>
            <a:pPr algn="l" fontAlgn="base">
              <a:lnSpc>
                <a:spcPct val="120000"/>
              </a:lnSpc>
              <a:spcBef>
                <a:spcPts val="0"/>
              </a:spcBef>
            </a:pPr>
            <a:r>
              <a:rPr lang="en-US" sz="4800" b="0" i="0" dirty="0">
                <a:solidFill>
                  <a:srgbClr val="0070C0"/>
                </a:solidFill>
                <a:effectLst/>
                <a:highlight>
                  <a:srgbClr val="FFFF00"/>
                </a:highlight>
                <a:latin typeface="Roboto" panose="02000000000000000000" pitchFamily="2" charset="0"/>
                <a:ea typeface="Roboto" panose="02000000000000000000" pitchFamily="2" charset="0"/>
              </a:rPr>
              <a:t>MicroBooNE Cryogenic Neutrino Detector</a:t>
            </a:r>
            <a:r>
              <a:rPr lang="en-US" sz="4800" b="0" i="0" dirty="0">
                <a:solidFill>
                  <a:srgbClr val="111111"/>
                </a:solidFill>
                <a:effectLst/>
                <a:highlight>
                  <a:srgbClr val="FFFF00"/>
                </a:highlight>
                <a:latin typeface="Roboto" panose="02000000000000000000" pitchFamily="2" charset="0"/>
                <a:ea typeface="Roboto" panose="02000000000000000000" pitchFamily="2" charset="0"/>
              </a:rPr>
              <a:t>: </a:t>
            </a:r>
            <a:r>
              <a:rPr lang="en-US" sz="4800" b="0" i="0" dirty="0">
                <a:solidFill>
                  <a:srgbClr val="494B4D"/>
                </a:solidFill>
                <a:effectLst/>
                <a:latin typeface="Roboto" panose="02000000000000000000" pitchFamily="2" charset="0"/>
                <a:ea typeface="Roboto" panose="02000000000000000000" pitchFamily="2" charset="0"/>
              </a:rPr>
              <a:t>Brookhaven scientists and engineers played leading roles in design, construction and analysis of MicroBooNE at Fermilab. </a:t>
            </a:r>
            <a:endParaRPr lang="en-US" sz="4800" dirty="0">
              <a:solidFill>
                <a:srgbClr val="111111"/>
              </a:solidFill>
              <a:latin typeface="Roboto" panose="02000000000000000000" pitchFamily="2" charset="0"/>
              <a:ea typeface="Roboto" panose="02000000000000000000" pitchFamily="2" charset="0"/>
            </a:endParaRPr>
          </a:p>
          <a:p>
            <a:pPr algn="l" fontAlgn="base">
              <a:lnSpc>
                <a:spcPct val="120000"/>
              </a:lnSpc>
              <a:spcBef>
                <a:spcPts val="0"/>
              </a:spcBef>
            </a:pPr>
            <a:r>
              <a:rPr lang="en-US" sz="4800" b="0" i="0" dirty="0">
                <a:solidFill>
                  <a:srgbClr val="0070C0"/>
                </a:solidFill>
                <a:effectLst/>
                <a:highlight>
                  <a:srgbClr val="FFFF00"/>
                </a:highlight>
                <a:latin typeface="Roboto" panose="02000000000000000000" pitchFamily="2" charset="0"/>
                <a:ea typeface="Roboto" panose="02000000000000000000" pitchFamily="2" charset="0"/>
              </a:rPr>
              <a:t>The Precision Reactor Oscillation and Spectrum Experiment (PROSPECT): </a:t>
            </a:r>
            <a:r>
              <a:rPr lang="en-US" sz="4800" b="0" i="0" dirty="0">
                <a:solidFill>
                  <a:srgbClr val="494B4D"/>
                </a:solidFill>
                <a:effectLst/>
                <a:latin typeface="Roboto" panose="02000000000000000000" pitchFamily="2" charset="0"/>
                <a:ea typeface="Roboto" panose="02000000000000000000" pitchFamily="2" charset="0"/>
              </a:rPr>
              <a:t>The study of antineutrinos with PROSPECT allows scientists to search for a previously unobserved particle, the so-called sterile neutrino, while probing the nuclear processes inside a reactor. </a:t>
            </a:r>
            <a:r>
              <a:rPr lang="en-US" sz="4800" dirty="0">
                <a:solidFill>
                  <a:srgbClr val="111111"/>
                </a:solidFill>
                <a:latin typeface="Roboto" panose="02000000000000000000" pitchFamily="2" charset="0"/>
                <a:ea typeface="Roboto" panose="02000000000000000000" pitchFamily="2" charset="0"/>
              </a:rPr>
              <a:t>BNL engineers, </a:t>
            </a:r>
            <a:r>
              <a:rPr lang="en-US" sz="4800" dirty="0" err="1">
                <a:solidFill>
                  <a:srgbClr val="111111"/>
                </a:solidFill>
                <a:latin typeface="Roboto" panose="02000000000000000000" pitchFamily="2" charset="0"/>
                <a:ea typeface="Roboto" panose="02000000000000000000" pitchFamily="2" charset="0"/>
              </a:rPr>
              <a:t>physicits</a:t>
            </a:r>
            <a:r>
              <a:rPr lang="en-US" sz="4800" dirty="0">
                <a:solidFill>
                  <a:srgbClr val="111111"/>
                </a:solidFill>
                <a:latin typeface="Roboto" panose="02000000000000000000" pitchFamily="2" charset="0"/>
                <a:ea typeface="Roboto" panose="02000000000000000000" pitchFamily="2" charset="0"/>
              </a:rPr>
              <a:t> and chemists involved in many aspects of PROSPECT</a:t>
            </a:r>
            <a:endParaRPr lang="en-US" sz="4800" b="0" i="0" dirty="0">
              <a:solidFill>
                <a:srgbClr val="111111"/>
              </a:solidFill>
              <a:effectLst/>
              <a:latin typeface="Roboto" panose="02000000000000000000" pitchFamily="2" charset="0"/>
              <a:ea typeface="Roboto" panose="02000000000000000000" pitchFamily="2" charset="0"/>
            </a:endParaRPr>
          </a:p>
          <a:p>
            <a:pPr fontAlgn="base">
              <a:lnSpc>
                <a:spcPct val="120000"/>
              </a:lnSpc>
              <a:spcBef>
                <a:spcPts val="0"/>
              </a:spcBef>
            </a:pPr>
            <a:r>
              <a:rPr lang="en-US" sz="4800" b="0" i="0" dirty="0">
                <a:solidFill>
                  <a:schemeClr val="accent1"/>
                </a:solidFill>
                <a:effectLst/>
                <a:latin typeface="Roboto" panose="02000000000000000000" pitchFamily="2" charset="0"/>
                <a:ea typeface="Roboto" panose="02000000000000000000" pitchFamily="2" charset="0"/>
              </a:rPr>
              <a:t>LBNE: </a:t>
            </a:r>
            <a:r>
              <a:rPr lang="en-US" sz="4800" b="0" i="0" dirty="0">
                <a:solidFill>
                  <a:srgbClr val="494B4D"/>
                </a:solidFill>
                <a:effectLst/>
                <a:latin typeface="Roboto" panose="02000000000000000000" pitchFamily="2" charset="0"/>
                <a:ea typeface="Roboto" panose="02000000000000000000" pitchFamily="2" charset="0"/>
              </a:rPr>
              <a:t>BNL conceived an intense wide-band neutrino beam to travel 800 hundred miles through the Earth to a far detector .This program evolved into the Long-Baseline Neutrino Facility (LBNF) and </a:t>
            </a:r>
            <a:r>
              <a:rPr lang="en-US" sz="4800" b="0" i="0" u="sng" dirty="0">
                <a:solidFill>
                  <a:srgbClr val="105C78"/>
                </a:solidFill>
                <a:effectLst/>
                <a:latin typeface="Roboto" panose="02000000000000000000" pitchFamily="2" charset="0"/>
                <a:ea typeface="Roboto" panose="02000000000000000000" pitchFamily="2" charset="0"/>
                <a:hlinkClick r:id="rId4"/>
              </a:rPr>
              <a:t>Deep Underground Neutrino Experiment</a:t>
            </a:r>
            <a:r>
              <a:rPr lang="en-US" sz="4800" b="0" i="0" dirty="0">
                <a:solidFill>
                  <a:srgbClr val="494B4D"/>
                </a:solidFill>
                <a:effectLst/>
                <a:latin typeface="Roboto" panose="02000000000000000000" pitchFamily="2" charset="0"/>
                <a:ea typeface="Roboto" panose="02000000000000000000" pitchFamily="2" charset="0"/>
              </a:rPr>
              <a:t> (DUNE).</a:t>
            </a:r>
          </a:p>
          <a:p>
            <a:pPr algn="l" fontAlgn="base">
              <a:lnSpc>
                <a:spcPct val="120000"/>
              </a:lnSpc>
              <a:spcBef>
                <a:spcPts val="0"/>
              </a:spcBef>
            </a:pPr>
            <a:r>
              <a:rPr lang="en-US" sz="4800" b="0" i="0" dirty="0">
                <a:solidFill>
                  <a:srgbClr val="0070C0"/>
                </a:solidFill>
                <a:effectLst/>
                <a:highlight>
                  <a:srgbClr val="FFFF00"/>
                </a:highlight>
                <a:latin typeface="Roboto" panose="02000000000000000000" pitchFamily="2" charset="0"/>
                <a:ea typeface="Roboto" panose="02000000000000000000" pitchFamily="2" charset="0"/>
              </a:rPr>
              <a:t>The </a:t>
            </a:r>
            <a:r>
              <a:rPr lang="en-US" sz="4800" b="0" i="0" u="sng" dirty="0">
                <a:solidFill>
                  <a:srgbClr val="0070C0"/>
                </a:solidFill>
                <a:effectLst/>
                <a:highlight>
                  <a:srgbClr val="FFFF00"/>
                </a:highlight>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Deep Underground Neutrino Experiment</a:t>
            </a:r>
            <a:r>
              <a:rPr lang="en-US" sz="4800" b="0" i="0" dirty="0">
                <a:solidFill>
                  <a:srgbClr val="0070C0"/>
                </a:solidFill>
                <a:effectLst/>
                <a:highlight>
                  <a:srgbClr val="FFFF00"/>
                </a:highlight>
                <a:latin typeface="Roboto" panose="02000000000000000000" pitchFamily="2" charset="0"/>
                <a:ea typeface="Roboto" panose="02000000000000000000" pitchFamily="2" charset="0"/>
              </a:rPr>
              <a:t> (DUNE) </a:t>
            </a:r>
            <a:r>
              <a:rPr lang="en-US" sz="4800" b="0" i="0" dirty="0">
                <a:solidFill>
                  <a:srgbClr val="494B4D"/>
                </a:solidFill>
                <a:effectLst/>
                <a:latin typeface="Roboto" panose="02000000000000000000" pitchFamily="2" charset="0"/>
                <a:ea typeface="Roboto" panose="02000000000000000000" pitchFamily="2" charset="0"/>
              </a:rPr>
              <a:t> More than 1100 collaborators. A huge liquid argon Time-Projection-Chambers detector in the Sanford Underground Research Facility (SURF) in Lead, SD. Fermilab’s Main Injector Ring will produce an intense collimated beam of neutrinos that will travel 800 miles through the Earth before striking its target at SURF (Homestake Mine in which Ray Davis did his experiment). Brookhaven Lab is one of the principal collaborators in the planning, design, and operation of this experiment. From fundamental neutrino science to beam and detector design, prototyping and construction, Brookhaven Lab has had a foundational role in DUNE.</a:t>
            </a:r>
          </a:p>
          <a:p>
            <a:endParaRPr lang="en-US" dirty="0"/>
          </a:p>
        </p:txBody>
      </p:sp>
      <p:sp>
        <p:nvSpPr>
          <p:cNvPr id="4" name="Slide Number Placeholder 3">
            <a:extLst>
              <a:ext uri="{FF2B5EF4-FFF2-40B4-BE49-F238E27FC236}">
                <a16:creationId xmlns:a16="http://schemas.microsoft.com/office/drawing/2014/main" id="{E14EE423-5E68-45EC-B4B0-6B11FBA47493}"/>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Tree>
    <p:extLst>
      <p:ext uri="{BB962C8B-B14F-4D97-AF65-F5344CB8AC3E}">
        <p14:creationId xmlns:p14="http://schemas.microsoft.com/office/powerpoint/2010/main" val="591379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71500" y="106585"/>
            <a:ext cx="11049000" cy="678726"/>
          </a:xfrm>
        </p:spPr>
        <p:txBody>
          <a:bodyPr>
            <a:normAutofit fontScale="90000"/>
          </a:bodyPr>
          <a:lstStyle/>
          <a:p>
            <a:r>
              <a:rPr lang="en-US" dirty="0"/>
              <a:t>Latest Results from BNL</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4</a:t>
            </a:fld>
            <a:endParaRPr lang="en-US" dirty="0"/>
          </a:p>
        </p:txBody>
      </p:sp>
      <p:sp>
        <p:nvSpPr>
          <p:cNvPr id="12" name="Rectangle 11">
            <a:extLst>
              <a:ext uri="{FF2B5EF4-FFF2-40B4-BE49-F238E27FC236}">
                <a16:creationId xmlns:a16="http://schemas.microsoft.com/office/drawing/2014/main" id="{02D42443-3343-45F6-8DC5-5DD778D75B39}"/>
              </a:ext>
            </a:extLst>
          </p:cNvPr>
          <p:cNvSpPr/>
          <p:nvPr/>
        </p:nvSpPr>
        <p:spPr>
          <a:xfrm>
            <a:off x="3640282" y="697489"/>
            <a:ext cx="4153284" cy="923330"/>
          </a:xfrm>
          <a:prstGeom prst="rect">
            <a:avLst/>
          </a:prstGeom>
        </p:spPr>
        <p:txBody>
          <a:bodyPr wrap="square" lIns="91440" tIns="45720" rIns="91440" bIns="45720" anchor="t">
            <a:spAutoFit/>
          </a:bodyPr>
          <a:lstStyle/>
          <a:p>
            <a:pPr algn="l"/>
            <a:r>
              <a:rPr lang="en-US" sz="1800" b="0" i="0" u="none" strike="noStrike" baseline="0" dirty="0">
                <a:latin typeface="Raleway-Regular"/>
              </a:rPr>
              <a:t>Observed </a:t>
            </a:r>
            <a:r>
              <a:rPr lang="en-US" sz="1800" b="0" i="0" u="none" strike="noStrike" baseline="0" dirty="0" err="1">
                <a:latin typeface="CambriaMath"/>
              </a:rPr>
              <a:t>ν</a:t>
            </a:r>
            <a:r>
              <a:rPr lang="en-US" sz="1800" b="0" i="0" u="none" strike="noStrike" baseline="-25000" dirty="0" err="1">
                <a:latin typeface="CambriaMath"/>
              </a:rPr>
              <a:t>e</a:t>
            </a:r>
            <a:r>
              <a:rPr lang="en-US" sz="1800" b="0" i="0" u="none" strike="noStrike" baseline="0" dirty="0">
                <a:latin typeface="CambriaMath"/>
              </a:rPr>
              <a:t> </a:t>
            </a:r>
            <a:r>
              <a:rPr lang="en-US" sz="1800" b="0" i="0" u="none" strike="noStrike" baseline="0" dirty="0">
                <a:latin typeface="Raleway-Regular"/>
              </a:rPr>
              <a:t>candidate rates are statistically consistent with predicted background rates in the LEE region</a:t>
            </a:r>
            <a:endParaRPr lang="en-US" sz="2000" dirty="0"/>
          </a:p>
        </p:txBody>
      </p:sp>
      <p:pic>
        <p:nvPicPr>
          <p:cNvPr id="13" name="Picture 6">
            <a:extLst>
              <a:ext uri="{FF2B5EF4-FFF2-40B4-BE49-F238E27FC236}">
                <a16:creationId xmlns:a16="http://schemas.microsoft.com/office/drawing/2014/main" id="{EBCC061B-398A-495A-8F18-F15D14E9139D}"/>
              </a:ext>
            </a:extLst>
          </p:cNvPr>
          <p:cNvPicPr>
            <a:picLocks noChangeAspect="1"/>
          </p:cNvPicPr>
          <p:nvPr/>
        </p:nvPicPr>
        <p:blipFill>
          <a:blip r:embed="rId2"/>
          <a:stretch>
            <a:fillRect/>
          </a:stretch>
        </p:blipFill>
        <p:spPr>
          <a:xfrm>
            <a:off x="571500" y="4407363"/>
            <a:ext cx="2516042" cy="1767340"/>
          </a:xfrm>
          <a:prstGeom prst="rect">
            <a:avLst/>
          </a:prstGeom>
        </p:spPr>
      </p:pic>
      <p:sp>
        <p:nvSpPr>
          <p:cNvPr id="14" name="Content Placeholder 2">
            <a:extLst>
              <a:ext uri="{FF2B5EF4-FFF2-40B4-BE49-F238E27FC236}">
                <a16:creationId xmlns:a16="http://schemas.microsoft.com/office/drawing/2014/main" id="{031A98C5-1E38-4281-B9A3-F3738224B7C6}"/>
              </a:ext>
            </a:extLst>
          </p:cNvPr>
          <p:cNvSpPr txBox="1">
            <a:spLocks/>
          </p:cNvSpPr>
          <p:nvPr/>
        </p:nvSpPr>
        <p:spPr>
          <a:xfrm>
            <a:off x="763675" y="3081611"/>
            <a:ext cx="8978188" cy="1242748"/>
          </a:xfrm>
          <a:prstGeom prst="rect">
            <a:avLst/>
          </a:prstGeom>
        </p:spPr>
        <p:txBody>
          <a:bodyPr lIns="91440" tIns="45720" rIns="91440" bIns="45720" anchor="t"/>
          <a:lstStyle>
            <a:lvl1pPr marL="342900" indent="-342900" algn="l" rtl="0" fontAlgn="base">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42B7F"/>
              </a:buClr>
              <a:buSzPct val="90000"/>
              <a:buFont typeface="Times" charset="0"/>
              <a:buChar char="•"/>
              <a:defRPr sz="2000">
                <a:solidFill>
                  <a:schemeClr val="tx1"/>
                </a:solidFill>
                <a:latin typeface="+mn-lt"/>
                <a:ea typeface="+mn-ea"/>
              </a:defRPr>
            </a:lvl2pPr>
            <a:lvl3pPr marL="1085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3pPr>
            <a:lvl4pPr marL="14287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4pPr>
            <a:lvl5pPr marL="17716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eaLnBrk="1" hangingPunct="1">
              <a:buNone/>
            </a:pPr>
            <a:r>
              <a:rPr lang="en-US" sz="2000" b="1" kern="0" dirty="0">
                <a:ea typeface="+mn-lt"/>
                <a:cs typeface="+mn-lt"/>
              </a:rPr>
              <a:t>Daya Bay</a:t>
            </a:r>
            <a:endParaRPr lang="en-US" sz="2000" b="1" kern="0" dirty="0">
              <a:ea typeface="ＭＳ Ｐゴシック"/>
              <a:cs typeface="+mn-lt"/>
            </a:endParaRPr>
          </a:p>
          <a:p>
            <a:r>
              <a:rPr lang="en-US" sz="1600" kern="0" dirty="0">
                <a:ea typeface="+mn-lt"/>
                <a:cs typeface="+mn-lt"/>
              </a:rPr>
              <a:t>Successful end of operation after 9 years, 2011/12/24 – 2020/12/12 (3275 days)</a:t>
            </a:r>
            <a:endParaRPr lang="en-US" sz="1600" i="1" dirty="0">
              <a:ea typeface="+mn-lt"/>
              <a:cs typeface="+mn-lt"/>
            </a:endParaRPr>
          </a:p>
          <a:p>
            <a:r>
              <a:rPr lang="en-US" sz="1600" kern="0" dirty="0">
                <a:ea typeface="+mn-lt"/>
                <a:cs typeface="+mn-lt"/>
              </a:rPr>
              <a:t>Improved constraints on sterile neutrino mixing in combination with MINOS+ and Bugey-3. </a:t>
            </a:r>
            <a:endParaRPr lang="en-US" sz="1600" dirty="0">
              <a:ea typeface="ＭＳ Ｐゴシック"/>
              <a:cs typeface="+mn-lt"/>
            </a:endParaRPr>
          </a:p>
          <a:p>
            <a:pPr marL="0" indent="0">
              <a:buNone/>
            </a:pPr>
            <a:r>
              <a:rPr lang="en-US" sz="1600" i="1" kern="0" dirty="0">
                <a:ea typeface="+mn-lt"/>
                <a:cs typeface="+mn-lt"/>
              </a:rPr>
              <a:t>     PRL </a:t>
            </a:r>
            <a:r>
              <a:rPr lang="en-US" sz="1600" b="1" i="1" kern="0" dirty="0">
                <a:ea typeface="+mn-lt"/>
                <a:cs typeface="+mn-lt"/>
              </a:rPr>
              <a:t>125:</a:t>
            </a:r>
            <a:r>
              <a:rPr lang="en-US" sz="1600" i="1" kern="0" dirty="0">
                <a:ea typeface="+mn-lt"/>
                <a:cs typeface="+mn-lt"/>
              </a:rPr>
              <a:t>071801 (2020)</a:t>
            </a:r>
            <a:endParaRPr lang="en-US" sz="1600" dirty="0">
              <a:ea typeface="ＭＳ Ｐゴシック"/>
              <a:cs typeface="+mn-lt"/>
            </a:endParaRPr>
          </a:p>
          <a:p>
            <a:pPr marL="0" indent="0">
              <a:buNone/>
            </a:pPr>
            <a:endParaRPr lang="en-US" sz="2000" i="1" kern="0" dirty="0">
              <a:ea typeface="+mn-lt"/>
              <a:cs typeface="+mn-lt"/>
            </a:endParaRPr>
          </a:p>
          <a:p>
            <a:pPr marL="0" indent="0">
              <a:buNone/>
            </a:pPr>
            <a:endParaRPr lang="en-US" sz="2000" kern="0" dirty="0">
              <a:ea typeface="+mn-lt"/>
              <a:cs typeface="+mn-lt"/>
            </a:endParaRPr>
          </a:p>
          <a:p>
            <a:pPr marL="0" indent="0">
              <a:buNone/>
            </a:pPr>
            <a:endParaRPr lang="en-US" sz="2000" kern="0" dirty="0"/>
          </a:p>
        </p:txBody>
      </p:sp>
      <p:pic>
        <p:nvPicPr>
          <p:cNvPr id="15" name="Picture 8">
            <a:extLst>
              <a:ext uri="{FF2B5EF4-FFF2-40B4-BE49-F238E27FC236}">
                <a16:creationId xmlns:a16="http://schemas.microsoft.com/office/drawing/2014/main" id="{BCDD50FB-64A4-471F-AE82-26989041018A}"/>
              </a:ext>
            </a:extLst>
          </p:cNvPr>
          <p:cNvPicPr>
            <a:picLocks noChangeAspect="1"/>
          </p:cNvPicPr>
          <p:nvPr/>
        </p:nvPicPr>
        <p:blipFill>
          <a:blip r:embed="rId3"/>
          <a:stretch>
            <a:fillRect/>
          </a:stretch>
        </p:blipFill>
        <p:spPr>
          <a:xfrm>
            <a:off x="8778655" y="4062315"/>
            <a:ext cx="2610777" cy="2668138"/>
          </a:xfrm>
          <a:prstGeom prst="rect">
            <a:avLst/>
          </a:prstGeom>
        </p:spPr>
      </p:pic>
      <p:sp>
        <p:nvSpPr>
          <p:cNvPr id="16" name="TextBox 15">
            <a:extLst>
              <a:ext uri="{FF2B5EF4-FFF2-40B4-BE49-F238E27FC236}">
                <a16:creationId xmlns:a16="http://schemas.microsoft.com/office/drawing/2014/main" id="{DD495400-EAB3-49C3-B6CB-98C48C59AD5E}"/>
              </a:ext>
            </a:extLst>
          </p:cNvPr>
          <p:cNvSpPr txBox="1"/>
          <p:nvPr/>
        </p:nvSpPr>
        <p:spPr>
          <a:xfrm>
            <a:off x="6446725" y="4229203"/>
            <a:ext cx="261077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ea typeface="ＭＳ Ｐゴシック"/>
                <a:cs typeface="Segoe UI"/>
              </a:rPr>
              <a:t>PROSPECT​</a:t>
            </a:r>
          </a:p>
          <a:p>
            <a:pPr marL="342900" indent="-342900">
              <a:buFont typeface="Arial"/>
              <a:buChar char="•"/>
            </a:pPr>
            <a:r>
              <a:rPr lang="en-US" sz="1600" dirty="0">
                <a:latin typeface="Arial"/>
                <a:ea typeface="ＭＳ Ｐゴシック"/>
                <a:cs typeface="Arial"/>
              </a:rPr>
              <a:t>Improved sterile neutrino oscillation search and reactor neutrino spectrum results with the full data set. </a:t>
            </a:r>
            <a:endParaRPr lang="en-US" sz="1600" dirty="0">
              <a:cs typeface="Arial"/>
            </a:endParaRPr>
          </a:p>
          <a:p>
            <a:r>
              <a:rPr lang="en-US" sz="1600" i="1" dirty="0">
                <a:latin typeface="Arial"/>
                <a:ea typeface="ＭＳ Ｐゴシック"/>
                <a:cs typeface="Arial"/>
              </a:rPr>
              <a:t>     </a:t>
            </a:r>
            <a:r>
              <a:rPr lang="en-US" sz="1400" i="1" dirty="0">
                <a:latin typeface="Arial"/>
                <a:ea typeface="ＭＳ Ｐゴシック"/>
                <a:cs typeface="Arial"/>
              </a:rPr>
              <a:t>PR</a:t>
            </a:r>
            <a:r>
              <a:rPr lang="en-US" sz="1400" b="1" i="1" dirty="0">
                <a:latin typeface="Arial"/>
                <a:ea typeface="ＭＳ Ｐゴシック"/>
                <a:cs typeface="Arial"/>
              </a:rPr>
              <a:t>D103:</a:t>
            </a:r>
            <a:r>
              <a:rPr lang="en-US" sz="1400" i="1" dirty="0">
                <a:latin typeface="Arial"/>
                <a:ea typeface="ＭＳ Ｐゴシック"/>
                <a:cs typeface="Arial"/>
              </a:rPr>
              <a:t>032001 (2021)</a:t>
            </a:r>
            <a:endParaRPr lang="en-US" sz="1400" dirty="0"/>
          </a:p>
        </p:txBody>
      </p:sp>
      <p:pic>
        <p:nvPicPr>
          <p:cNvPr id="17" name="Picture 7">
            <a:extLst>
              <a:ext uri="{FF2B5EF4-FFF2-40B4-BE49-F238E27FC236}">
                <a16:creationId xmlns:a16="http://schemas.microsoft.com/office/drawing/2014/main" id="{C5A789C9-3F9A-46E7-9158-292B5A4FF6AC}"/>
              </a:ext>
            </a:extLst>
          </p:cNvPr>
          <p:cNvPicPr>
            <a:picLocks noChangeAspect="1"/>
          </p:cNvPicPr>
          <p:nvPr/>
        </p:nvPicPr>
        <p:blipFill>
          <a:blip r:embed="rId4"/>
          <a:stretch>
            <a:fillRect/>
          </a:stretch>
        </p:blipFill>
        <p:spPr>
          <a:xfrm>
            <a:off x="3412395" y="4062315"/>
            <a:ext cx="2748562" cy="2668138"/>
          </a:xfrm>
          <a:prstGeom prst="rect">
            <a:avLst/>
          </a:prstGeom>
        </p:spPr>
      </p:pic>
      <p:pic>
        <p:nvPicPr>
          <p:cNvPr id="5" name="Picture 4">
            <a:extLst>
              <a:ext uri="{FF2B5EF4-FFF2-40B4-BE49-F238E27FC236}">
                <a16:creationId xmlns:a16="http://schemas.microsoft.com/office/drawing/2014/main" id="{AF943DA7-E970-4DCE-BD41-376E1C87A2BA}"/>
              </a:ext>
            </a:extLst>
          </p:cNvPr>
          <p:cNvPicPr>
            <a:picLocks noChangeAspect="1"/>
          </p:cNvPicPr>
          <p:nvPr/>
        </p:nvPicPr>
        <p:blipFill>
          <a:blip r:embed="rId5"/>
          <a:stretch>
            <a:fillRect/>
          </a:stretch>
        </p:blipFill>
        <p:spPr>
          <a:xfrm>
            <a:off x="213737" y="612102"/>
            <a:ext cx="3514158" cy="2502506"/>
          </a:xfrm>
          <a:prstGeom prst="rect">
            <a:avLst/>
          </a:prstGeom>
        </p:spPr>
      </p:pic>
      <p:pic>
        <p:nvPicPr>
          <p:cNvPr id="9" name="Picture 8">
            <a:extLst>
              <a:ext uri="{FF2B5EF4-FFF2-40B4-BE49-F238E27FC236}">
                <a16:creationId xmlns:a16="http://schemas.microsoft.com/office/drawing/2014/main" id="{A57498BC-9416-4AB1-83DC-2C2909C1BE68}"/>
              </a:ext>
            </a:extLst>
          </p:cNvPr>
          <p:cNvPicPr>
            <a:picLocks noChangeAspect="1"/>
          </p:cNvPicPr>
          <p:nvPr/>
        </p:nvPicPr>
        <p:blipFill>
          <a:blip r:embed="rId6"/>
          <a:stretch>
            <a:fillRect/>
          </a:stretch>
        </p:blipFill>
        <p:spPr>
          <a:xfrm>
            <a:off x="7937369" y="27579"/>
            <a:ext cx="4153283" cy="3089882"/>
          </a:xfrm>
          <a:prstGeom prst="rect">
            <a:avLst/>
          </a:prstGeom>
        </p:spPr>
      </p:pic>
    </p:spTree>
    <p:extLst>
      <p:ext uri="{BB962C8B-B14F-4D97-AF65-F5344CB8AC3E}">
        <p14:creationId xmlns:p14="http://schemas.microsoft.com/office/powerpoint/2010/main" val="3681362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p:txBody>
          <a:bodyPr>
            <a:normAutofit/>
          </a:bodyPr>
          <a:lstStyle/>
          <a:p>
            <a:r>
              <a:rPr lang="en-US" dirty="0"/>
              <a:t>Wire-Cell 3-D Imaging and Reconstruction </a:t>
            </a:r>
            <a:r>
              <a:rPr lang="en-US" sz="2000" b="0" dirty="0"/>
              <a:t>(Xin Qian, Chao Zhang, Hanyu Wei, Brett Viren)</a:t>
            </a:r>
            <a:endParaRPr lang="en-US" b="0" dirty="0"/>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4" name="Picture 62" descr="C:\Users\czhang\Downloads\Picture1.gif">
            <a:extLst>
              <a:ext uri="{FF2B5EF4-FFF2-40B4-BE49-F238E27FC236}">
                <a16:creationId xmlns:a16="http://schemas.microsoft.com/office/drawing/2014/main" id="{1F4CC41F-C756-4DA2-9917-DCEAB3EBF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283" y="3720594"/>
            <a:ext cx="3607328" cy="2592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2" descr="C:\Users\czhang\Desktop\cell.png">
            <a:extLst>
              <a:ext uri="{FF2B5EF4-FFF2-40B4-BE49-F238E27FC236}">
                <a16:creationId xmlns:a16="http://schemas.microsoft.com/office/drawing/2014/main" id="{F74DBF9A-6628-471F-9999-3CC4F412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897" y="1923814"/>
            <a:ext cx="3566100" cy="1271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1E3462B-6BEF-462A-AD14-403E7370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323" y="1721405"/>
            <a:ext cx="3238499" cy="224072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2">
            <a:extLst>
              <a:ext uri="{FF2B5EF4-FFF2-40B4-BE49-F238E27FC236}">
                <a16:creationId xmlns:a16="http://schemas.microsoft.com/office/drawing/2014/main" id="{D45B50FD-8B10-4664-B9E5-E85266AB7F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8181" y="1847110"/>
            <a:ext cx="1814802" cy="1907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triped Right Arrow 8">
            <a:extLst>
              <a:ext uri="{FF2B5EF4-FFF2-40B4-BE49-F238E27FC236}">
                <a16:creationId xmlns:a16="http://schemas.microsoft.com/office/drawing/2014/main" id="{8ECE0037-D274-47A3-A2F4-1EDFCA56F09A}"/>
              </a:ext>
            </a:extLst>
          </p:cNvPr>
          <p:cNvSpPr/>
          <p:nvPr/>
        </p:nvSpPr>
        <p:spPr>
          <a:xfrm>
            <a:off x="3281999" y="1946079"/>
            <a:ext cx="1294998" cy="613626"/>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slicing</a:t>
            </a:r>
          </a:p>
        </p:txBody>
      </p:sp>
      <p:pic>
        <p:nvPicPr>
          <p:cNvPr id="9" name="Picture 8" descr="C:\Users\czhang\Desktop\Picture1.png">
            <a:extLst>
              <a:ext uri="{FF2B5EF4-FFF2-40B4-BE49-F238E27FC236}">
                <a16:creationId xmlns:a16="http://schemas.microsoft.com/office/drawing/2014/main" id="{46D94DDA-C8F8-4A6B-BBF6-823262CED9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2297" y="4019283"/>
            <a:ext cx="4874938" cy="2274353"/>
          </a:xfrm>
          <a:prstGeom prst="rect">
            <a:avLst/>
          </a:prstGeom>
          <a:ln w="88900" cap="sq" cmpd="thickThin">
            <a:solidFill>
              <a:schemeClr val="accent6"/>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Striped Right Arrow 10">
            <a:extLst>
              <a:ext uri="{FF2B5EF4-FFF2-40B4-BE49-F238E27FC236}">
                <a16:creationId xmlns:a16="http://schemas.microsoft.com/office/drawing/2014/main" id="{2A28449E-13B2-496E-85B3-02B7650F835E}"/>
              </a:ext>
            </a:extLst>
          </p:cNvPr>
          <p:cNvSpPr/>
          <p:nvPr/>
        </p:nvSpPr>
        <p:spPr>
          <a:xfrm>
            <a:off x="5693008" y="1946079"/>
            <a:ext cx="1140333" cy="613626"/>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tiling</a:t>
            </a:r>
          </a:p>
        </p:txBody>
      </p:sp>
      <p:sp>
        <p:nvSpPr>
          <p:cNvPr id="11" name="Striped Right Arrow 11">
            <a:extLst>
              <a:ext uri="{FF2B5EF4-FFF2-40B4-BE49-F238E27FC236}">
                <a16:creationId xmlns:a16="http://schemas.microsoft.com/office/drawing/2014/main" id="{E8F1CE53-30BE-4A10-A652-21A1B6B8BFCB}"/>
              </a:ext>
            </a:extLst>
          </p:cNvPr>
          <p:cNvSpPr/>
          <p:nvPr/>
        </p:nvSpPr>
        <p:spPr>
          <a:xfrm rot="5400000">
            <a:off x="7424154" y="3522760"/>
            <a:ext cx="1420350" cy="613626"/>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merging</a:t>
            </a:r>
          </a:p>
        </p:txBody>
      </p:sp>
      <p:sp>
        <p:nvSpPr>
          <p:cNvPr id="12" name="Left Arrow 12">
            <a:extLst>
              <a:ext uri="{FF2B5EF4-FFF2-40B4-BE49-F238E27FC236}">
                <a16:creationId xmlns:a16="http://schemas.microsoft.com/office/drawing/2014/main" id="{6C66E9E0-3527-48BC-84C6-1CAF52844657}"/>
              </a:ext>
            </a:extLst>
          </p:cNvPr>
          <p:cNvSpPr/>
          <p:nvPr/>
        </p:nvSpPr>
        <p:spPr>
          <a:xfrm>
            <a:off x="5519971" y="4920746"/>
            <a:ext cx="1181101" cy="628650"/>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solving</a:t>
            </a:r>
          </a:p>
        </p:txBody>
      </p:sp>
      <p:sp>
        <p:nvSpPr>
          <p:cNvPr id="13" name="TextBox 12">
            <a:extLst>
              <a:ext uri="{FF2B5EF4-FFF2-40B4-BE49-F238E27FC236}">
                <a16:creationId xmlns:a16="http://schemas.microsoft.com/office/drawing/2014/main" id="{F7D5761D-75E7-4894-84F3-BC8CA5E9F8A7}"/>
              </a:ext>
            </a:extLst>
          </p:cNvPr>
          <p:cNvSpPr txBox="1"/>
          <p:nvPr/>
        </p:nvSpPr>
        <p:spPr>
          <a:xfrm>
            <a:off x="1139784" y="1690688"/>
            <a:ext cx="2559981"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b="1" dirty="0" err="1"/>
              <a:t>LArTPC</a:t>
            </a:r>
            <a:r>
              <a:rPr lang="en-US" sz="1400" b="1" dirty="0"/>
              <a:t> Signal Formation</a:t>
            </a:r>
          </a:p>
        </p:txBody>
      </p:sp>
    </p:spTree>
    <p:extLst>
      <p:ext uri="{BB962C8B-B14F-4D97-AF65-F5344CB8AC3E}">
        <p14:creationId xmlns:p14="http://schemas.microsoft.com/office/powerpoint/2010/main" val="138798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58C5A6-BE2F-4804-B785-B8C4FB2B0E6A}"/>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4" name="Picture 3">
            <a:extLst>
              <a:ext uri="{FF2B5EF4-FFF2-40B4-BE49-F238E27FC236}">
                <a16:creationId xmlns:a16="http://schemas.microsoft.com/office/drawing/2014/main" id="{913F52D3-48C7-4D20-B14A-B05D7A94C991}"/>
              </a:ext>
            </a:extLst>
          </p:cNvPr>
          <p:cNvPicPr>
            <a:picLocks noChangeAspect="1"/>
          </p:cNvPicPr>
          <p:nvPr/>
        </p:nvPicPr>
        <p:blipFill>
          <a:blip r:embed="rId2"/>
          <a:stretch>
            <a:fillRect/>
          </a:stretch>
        </p:blipFill>
        <p:spPr>
          <a:xfrm>
            <a:off x="550985" y="619712"/>
            <a:ext cx="3852911" cy="3124200"/>
          </a:xfrm>
          <a:prstGeom prst="rect">
            <a:avLst/>
          </a:prstGeom>
        </p:spPr>
      </p:pic>
      <p:sp>
        <p:nvSpPr>
          <p:cNvPr id="5" name="Title 1">
            <a:extLst>
              <a:ext uri="{FF2B5EF4-FFF2-40B4-BE49-F238E27FC236}">
                <a16:creationId xmlns:a16="http://schemas.microsoft.com/office/drawing/2014/main" id="{8DE2981F-0C4D-42FC-B480-14E8AD12D73B}"/>
              </a:ext>
            </a:extLst>
          </p:cNvPr>
          <p:cNvSpPr txBox="1">
            <a:spLocks/>
          </p:cNvSpPr>
          <p:nvPr/>
        </p:nvSpPr>
        <p:spPr>
          <a:xfrm>
            <a:off x="6330155" y="622834"/>
            <a:ext cx="4990124" cy="609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400" dirty="0"/>
              <a:t>Wire-Cell in </a:t>
            </a:r>
            <a:r>
              <a:rPr lang="en-US" sz="2400" dirty="0" err="1"/>
              <a:t>MicroBooNE</a:t>
            </a:r>
            <a:endParaRPr lang="en-US" sz="2400" dirty="0"/>
          </a:p>
        </p:txBody>
      </p:sp>
      <p:sp>
        <p:nvSpPr>
          <p:cNvPr id="6" name="Content Placeholder 2">
            <a:extLst>
              <a:ext uri="{FF2B5EF4-FFF2-40B4-BE49-F238E27FC236}">
                <a16:creationId xmlns:a16="http://schemas.microsoft.com/office/drawing/2014/main" id="{1D4F832D-710E-4B9F-9EB4-301B15B2EC67}"/>
              </a:ext>
            </a:extLst>
          </p:cNvPr>
          <p:cNvSpPr txBox="1">
            <a:spLocks/>
          </p:cNvSpPr>
          <p:nvPr/>
        </p:nvSpPr>
        <p:spPr>
          <a:xfrm>
            <a:off x="5583836" y="1134139"/>
            <a:ext cx="5946757" cy="57137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High-performance inclusive charged-current </a:t>
            </a:r>
            <a:r>
              <a:rPr lang="el-GR" sz="2000" dirty="0"/>
              <a:t>ν</a:t>
            </a:r>
            <a:r>
              <a:rPr lang="en-US" sz="2000" baseline="-25000" dirty="0"/>
              <a:t>µ</a:t>
            </a:r>
            <a:r>
              <a:rPr lang="en-US" sz="2000" dirty="0"/>
              <a:t> and </a:t>
            </a:r>
            <a:r>
              <a:rPr lang="el-GR" sz="2000" dirty="0"/>
              <a:t>ν</a:t>
            </a:r>
            <a:r>
              <a:rPr lang="en-US" sz="2000" baseline="-25000" dirty="0"/>
              <a:t>e</a:t>
            </a:r>
            <a:r>
              <a:rPr lang="en-US" sz="2000" dirty="0"/>
              <a:t> event selection is achieved for </a:t>
            </a:r>
            <a:r>
              <a:rPr lang="en-US" sz="2000" b="1" dirty="0"/>
              <a:t>the first time </a:t>
            </a:r>
            <a:r>
              <a:rPr lang="en-US" sz="2000" dirty="0"/>
              <a:t>in a </a:t>
            </a:r>
            <a:r>
              <a:rPr lang="en-US" sz="2000" dirty="0" err="1"/>
              <a:t>LArTPC</a:t>
            </a:r>
            <a:r>
              <a:rPr lang="en-US" sz="2000" dirty="0"/>
              <a:t> </a:t>
            </a:r>
          </a:p>
          <a:p>
            <a:pPr lvl="1"/>
            <a:r>
              <a:rPr lang="en-US" sz="1800" dirty="0"/>
              <a:t>Generic neutrino selection (</a:t>
            </a:r>
            <a:r>
              <a:rPr lang="en-US" sz="1800" dirty="0">
                <a:hlinkClick r:id="rId3"/>
              </a:rPr>
              <a:t>arXiv:2012.07928</a:t>
            </a:r>
            <a:r>
              <a:rPr lang="en-US" sz="1800" dirty="0"/>
              <a:t>, </a:t>
            </a:r>
            <a:r>
              <a:rPr lang="en-US" sz="1800" dirty="0">
                <a:hlinkClick r:id="rId4"/>
              </a:rPr>
              <a:t>arXiv:2101.05076</a:t>
            </a:r>
            <a:r>
              <a:rPr lang="en-US" sz="1800" dirty="0"/>
              <a:t>, submitted to PRL/PR Applied)</a:t>
            </a:r>
            <a:endParaRPr lang="en-US" sz="1800" dirty="0">
              <a:cs typeface="Arial"/>
            </a:endParaRPr>
          </a:p>
          <a:p>
            <a:pPr lvl="1"/>
            <a:r>
              <a:rPr lang="en-US" sz="1800" dirty="0"/>
              <a:t>Wire-Cell 3D imaging, clustering, and charge-light matching (</a:t>
            </a:r>
            <a:r>
              <a:rPr lang="en-US" sz="1800" dirty="0">
                <a:hlinkClick r:id="rId5"/>
              </a:rPr>
              <a:t>arXiv:2011.01375</a:t>
            </a:r>
            <a:r>
              <a:rPr lang="en-US" sz="1800" dirty="0"/>
              <a:t>, accepted by JINST)</a:t>
            </a:r>
            <a:endParaRPr lang="en-US" sz="1800" dirty="0">
              <a:cs typeface="Arial"/>
            </a:endParaRPr>
          </a:p>
          <a:p>
            <a:pPr lvl="1"/>
            <a:r>
              <a:rPr lang="en-US" sz="1800" dirty="0"/>
              <a:t>Wire-Cell 3D pattern recognition (under preparation)</a:t>
            </a:r>
            <a:endParaRPr lang="en-US" sz="1800" dirty="0">
              <a:cs typeface="Arial"/>
            </a:endParaRPr>
          </a:p>
          <a:p>
            <a:r>
              <a:rPr lang="en-US" sz="2000" dirty="0"/>
              <a:t>Improved inclusive </a:t>
            </a:r>
            <a:r>
              <a:rPr lang="el-GR" sz="2000" dirty="0"/>
              <a:t>ν</a:t>
            </a:r>
            <a:r>
              <a:rPr lang="el-GR" sz="2000" baseline="-25000" dirty="0"/>
              <a:t>µ</a:t>
            </a:r>
            <a:r>
              <a:rPr lang="en-US" sz="2000" dirty="0"/>
              <a:t>CC interaction total and differential cross sections focusing on the neutrino energy reconstruction (results in collaboration review)</a:t>
            </a:r>
          </a:p>
          <a:p>
            <a:r>
              <a:rPr lang="en-US" sz="2000" dirty="0"/>
              <a:t>Search for electron low-energy excess with 6.37e+20 POT (data unblinding is in progress, currently far side band opened)</a:t>
            </a:r>
          </a:p>
        </p:txBody>
      </p:sp>
      <p:sp>
        <p:nvSpPr>
          <p:cNvPr id="8" name="TextBox 7">
            <a:extLst>
              <a:ext uri="{FF2B5EF4-FFF2-40B4-BE49-F238E27FC236}">
                <a16:creationId xmlns:a16="http://schemas.microsoft.com/office/drawing/2014/main" id="{EF802F46-43AD-4781-86AD-3CBCA597E73D}"/>
              </a:ext>
            </a:extLst>
          </p:cNvPr>
          <p:cNvSpPr txBox="1"/>
          <p:nvPr/>
        </p:nvSpPr>
        <p:spPr>
          <a:xfrm>
            <a:off x="2712012" y="1776484"/>
            <a:ext cx="1371600" cy="738664"/>
          </a:xfrm>
          <a:prstGeom prst="rect">
            <a:avLst/>
          </a:prstGeom>
          <a:noFill/>
        </p:spPr>
        <p:txBody>
          <a:bodyPr wrap="square" rtlCol="0">
            <a:spAutoFit/>
          </a:bodyPr>
          <a:lstStyle/>
          <a:p>
            <a:r>
              <a:rPr lang="el-GR" sz="1400" dirty="0">
                <a:solidFill>
                  <a:srgbClr val="C00000"/>
                </a:solidFill>
              </a:rPr>
              <a:t>ν</a:t>
            </a:r>
            <a:r>
              <a:rPr lang="en-US" sz="1400" baseline="-25000" dirty="0" err="1">
                <a:solidFill>
                  <a:srgbClr val="C00000"/>
                </a:solidFill>
              </a:rPr>
              <a:t>e</a:t>
            </a:r>
            <a:r>
              <a:rPr lang="en-US" sz="1400" dirty="0" err="1">
                <a:solidFill>
                  <a:srgbClr val="C00000"/>
                </a:solidFill>
              </a:rPr>
              <a:t>CC</a:t>
            </a:r>
            <a:endParaRPr lang="en-US" sz="1400" dirty="0">
              <a:solidFill>
                <a:srgbClr val="C00000"/>
              </a:solidFill>
            </a:endParaRPr>
          </a:p>
          <a:p>
            <a:r>
              <a:rPr lang="en-US" sz="1400" dirty="0">
                <a:solidFill>
                  <a:srgbClr val="C00000"/>
                </a:solidFill>
              </a:rPr>
              <a:t>42% efficiency</a:t>
            </a:r>
          </a:p>
          <a:p>
            <a:r>
              <a:rPr lang="en-US" sz="1400" dirty="0">
                <a:solidFill>
                  <a:srgbClr val="C00000"/>
                </a:solidFill>
              </a:rPr>
              <a:t>83% purity</a:t>
            </a:r>
          </a:p>
        </p:txBody>
      </p:sp>
      <p:sp>
        <p:nvSpPr>
          <p:cNvPr id="9" name="TextBox 8">
            <a:extLst>
              <a:ext uri="{FF2B5EF4-FFF2-40B4-BE49-F238E27FC236}">
                <a16:creationId xmlns:a16="http://schemas.microsoft.com/office/drawing/2014/main" id="{A8C678B6-9278-4E8A-A608-36353678E9EB}"/>
              </a:ext>
            </a:extLst>
          </p:cNvPr>
          <p:cNvSpPr txBox="1"/>
          <p:nvPr/>
        </p:nvSpPr>
        <p:spPr>
          <a:xfrm>
            <a:off x="550985" y="351692"/>
            <a:ext cx="2743200" cy="369332"/>
          </a:xfrm>
          <a:prstGeom prst="rect">
            <a:avLst/>
          </a:prstGeom>
          <a:noFill/>
        </p:spPr>
        <p:txBody>
          <a:bodyPr wrap="square" rtlCol="0">
            <a:spAutoFit/>
          </a:bodyPr>
          <a:lstStyle/>
          <a:p>
            <a:r>
              <a:rPr lang="en-US" sz="1800">
                <a:hlinkClick r:id="rId6"/>
              </a:rPr>
              <a:t>MicroBooNE-PUB 1095</a:t>
            </a:r>
            <a:endParaRPr lang="en-US" sz="1800"/>
          </a:p>
        </p:txBody>
      </p:sp>
      <p:sp>
        <p:nvSpPr>
          <p:cNvPr id="10" name="Title 6">
            <a:extLst>
              <a:ext uri="{FF2B5EF4-FFF2-40B4-BE49-F238E27FC236}">
                <a16:creationId xmlns:a16="http://schemas.microsoft.com/office/drawing/2014/main" id="{74757E83-B3B3-4156-B5CF-CE6F72275F28}"/>
              </a:ext>
            </a:extLst>
          </p:cNvPr>
          <p:cNvSpPr txBox="1">
            <a:spLocks/>
          </p:cNvSpPr>
          <p:nvPr/>
        </p:nvSpPr>
        <p:spPr bwMode="auto">
          <a:xfrm>
            <a:off x="2418862" y="10113"/>
            <a:ext cx="8382000" cy="6095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0000" lnSpcReduction="20000"/>
          </a:bodyPr>
          <a:lstStyle>
            <a:lvl1pPr algn="l" rtl="0" fontAlgn="base">
              <a:lnSpc>
                <a:spcPct val="80000"/>
              </a:lnSpc>
              <a:spcBef>
                <a:spcPct val="0"/>
              </a:spcBef>
              <a:spcAft>
                <a:spcPct val="0"/>
              </a:spcAft>
              <a:defRPr sz="3600" b="1">
                <a:solidFill>
                  <a:srgbClr val="042B7F"/>
                </a:solidFill>
                <a:latin typeface="+mj-lt"/>
                <a:ea typeface="+mj-ea"/>
                <a:cs typeface="+mj-cs"/>
              </a:defRPr>
            </a:lvl1pPr>
            <a:lvl2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pPr algn="ctr" eaLnBrk="1" hangingPunct="1"/>
            <a:r>
              <a:rPr lang="en-US" kern="0" dirty="0"/>
              <a:t>Low-Energy Excess Analysis in </a:t>
            </a:r>
            <a:r>
              <a:rPr lang="en-US" kern="0" dirty="0" err="1"/>
              <a:t>MicroBooNE</a:t>
            </a:r>
            <a:endParaRPr lang="en-US" kern="0" dirty="0"/>
          </a:p>
        </p:txBody>
      </p:sp>
      <p:pic>
        <p:nvPicPr>
          <p:cNvPr id="11" name="Picture 10">
            <a:extLst>
              <a:ext uri="{FF2B5EF4-FFF2-40B4-BE49-F238E27FC236}">
                <a16:creationId xmlns:a16="http://schemas.microsoft.com/office/drawing/2014/main" id="{69750B70-F316-49F5-9409-50BE2B960F7D}"/>
              </a:ext>
            </a:extLst>
          </p:cNvPr>
          <p:cNvPicPr>
            <a:picLocks noChangeAspect="1"/>
          </p:cNvPicPr>
          <p:nvPr/>
        </p:nvPicPr>
        <p:blipFill>
          <a:blip r:embed="rId7"/>
          <a:stretch>
            <a:fillRect/>
          </a:stretch>
        </p:blipFill>
        <p:spPr>
          <a:xfrm>
            <a:off x="661407" y="3658852"/>
            <a:ext cx="3832500" cy="3199148"/>
          </a:xfrm>
          <a:prstGeom prst="rect">
            <a:avLst/>
          </a:prstGeom>
        </p:spPr>
      </p:pic>
      <p:sp>
        <p:nvSpPr>
          <p:cNvPr id="12" name="TextBox 11">
            <a:extLst>
              <a:ext uri="{FF2B5EF4-FFF2-40B4-BE49-F238E27FC236}">
                <a16:creationId xmlns:a16="http://schemas.microsoft.com/office/drawing/2014/main" id="{D8BABD37-87C4-4053-9A4C-CF7560263250}"/>
              </a:ext>
            </a:extLst>
          </p:cNvPr>
          <p:cNvSpPr txBox="1"/>
          <p:nvPr/>
        </p:nvSpPr>
        <p:spPr>
          <a:xfrm>
            <a:off x="2793616" y="4782046"/>
            <a:ext cx="1371600" cy="738664"/>
          </a:xfrm>
          <a:prstGeom prst="rect">
            <a:avLst/>
          </a:prstGeom>
          <a:noFill/>
        </p:spPr>
        <p:txBody>
          <a:bodyPr wrap="square" rtlCol="0">
            <a:spAutoFit/>
          </a:bodyPr>
          <a:lstStyle/>
          <a:p>
            <a:r>
              <a:rPr lang="el-GR" sz="1400" dirty="0">
                <a:solidFill>
                  <a:srgbClr val="C00000"/>
                </a:solidFill>
              </a:rPr>
              <a:t>ν</a:t>
            </a:r>
            <a:r>
              <a:rPr lang="el-GR" sz="1400" baseline="-25000" dirty="0">
                <a:solidFill>
                  <a:srgbClr val="C00000"/>
                </a:solidFill>
              </a:rPr>
              <a:t>µ</a:t>
            </a:r>
            <a:r>
              <a:rPr lang="en-US" sz="1400" dirty="0">
                <a:solidFill>
                  <a:srgbClr val="C00000"/>
                </a:solidFill>
              </a:rPr>
              <a:t>CC</a:t>
            </a:r>
          </a:p>
          <a:p>
            <a:r>
              <a:rPr lang="en-US" sz="1400" dirty="0">
                <a:solidFill>
                  <a:srgbClr val="C00000"/>
                </a:solidFill>
              </a:rPr>
              <a:t>65% efficiency</a:t>
            </a:r>
          </a:p>
          <a:p>
            <a:r>
              <a:rPr lang="en-US" sz="1400" dirty="0">
                <a:solidFill>
                  <a:srgbClr val="C00000"/>
                </a:solidFill>
              </a:rPr>
              <a:t>93% purity</a:t>
            </a:r>
          </a:p>
        </p:txBody>
      </p:sp>
    </p:spTree>
    <p:extLst>
      <p:ext uri="{BB962C8B-B14F-4D97-AF65-F5344CB8AC3E}">
        <p14:creationId xmlns:p14="http://schemas.microsoft.com/office/powerpoint/2010/main" val="2858953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7824-002D-422C-8E29-8B2F118D8695}"/>
              </a:ext>
            </a:extLst>
          </p:cNvPr>
          <p:cNvSpPr>
            <a:spLocks noGrp="1"/>
          </p:cNvSpPr>
          <p:nvPr>
            <p:ph type="title"/>
          </p:nvPr>
        </p:nvSpPr>
        <p:spPr>
          <a:xfrm>
            <a:off x="653946" y="-62095"/>
            <a:ext cx="11049000" cy="1325563"/>
          </a:xfrm>
        </p:spPr>
        <p:txBody>
          <a:bodyPr/>
          <a:lstStyle/>
          <a:p>
            <a:r>
              <a:rPr lang="en-US" dirty="0"/>
              <a:t>DUNE Physics Leadership</a:t>
            </a:r>
          </a:p>
        </p:txBody>
      </p:sp>
      <p:sp>
        <p:nvSpPr>
          <p:cNvPr id="3" name="Slide Number Placeholder 2">
            <a:extLst>
              <a:ext uri="{FF2B5EF4-FFF2-40B4-BE49-F238E27FC236}">
                <a16:creationId xmlns:a16="http://schemas.microsoft.com/office/drawing/2014/main" id="{99378091-318B-46CB-985C-B5BF444D50C1}"/>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5" name="Content Placeholder 2">
            <a:extLst>
              <a:ext uri="{FF2B5EF4-FFF2-40B4-BE49-F238E27FC236}">
                <a16:creationId xmlns:a16="http://schemas.microsoft.com/office/drawing/2014/main" id="{3FCAD402-3E2E-4F87-976D-609261E973D6}"/>
              </a:ext>
            </a:extLst>
          </p:cNvPr>
          <p:cNvSpPr txBox="1">
            <a:spLocks/>
          </p:cNvSpPr>
          <p:nvPr/>
        </p:nvSpPr>
        <p:spPr>
          <a:xfrm>
            <a:off x="217625" y="1066800"/>
            <a:ext cx="7229550" cy="5462587"/>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DUNE papers/documents w/ EDG contributions:</a:t>
            </a:r>
          </a:p>
          <a:p>
            <a:pPr lvl="1">
              <a:lnSpc>
                <a:spcPct val="120000"/>
              </a:lnSpc>
              <a:spcBef>
                <a:spcPts val="0"/>
              </a:spcBef>
            </a:pPr>
            <a:r>
              <a:rPr lang="en-US" dirty="0"/>
              <a:t>“Long-baseline neutrino oscillation physics potential of the DUNE experiment,” </a:t>
            </a:r>
            <a:r>
              <a:rPr lang="en-US" i="1" dirty="0" err="1"/>
              <a:t>Eur.Phys.J.C</a:t>
            </a:r>
            <a:r>
              <a:rPr lang="en-US" dirty="0"/>
              <a:t> 80 (2020) 10, 978.</a:t>
            </a:r>
          </a:p>
          <a:p>
            <a:pPr lvl="1">
              <a:lnSpc>
                <a:spcPct val="120000"/>
              </a:lnSpc>
              <a:spcBef>
                <a:spcPts val="0"/>
              </a:spcBef>
            </a:pPr>
            <a:r>
              <a:rPr lang="en-US" dirty="0"/>
              <a:t>“Neutrino interaction classification with a convolutional neural network in the DUNE far detector,” </a:t>
            </a:r>
            <a:r>
              <a:rPr lang="en-US" i="1" dirty="0" err="1"/>
              <a:t>Phys.Rev.D</a:t>
            </a:r>
            <a:r>
              <a:rPr lang="en-US" dirty="0"/>
              <a:t> 102 (2020) 9, 092003.</a:t>
            </a:r>
          </a:p>
          <a:p>
            <a:pPr lvl="1">
              <a:lnSpc>
                <a:spcPct val="120000"/>
              </a:lnSpc>
              <a:spcBef>
                <a:spcPts val="0"/>
              </a:spcBef>
            </a:pPr>
            <a:r>
              <a:rPr lang="en-US" dirty="0"/>
              <a:t>“Prospects for beyond the Standard Model physics searches at the Deep Underground Neutrino Experiment,” </a:t>
            </a:r>
            <a:r>
              <a:rPr lang="en-US" i="1" dirty="0" err="1"/>
              <a:t>Eur.Phys.J.C</a:t>
            </a:r>
            <a:r>
              <a:rPr lang="en-US" dirty="0"/>
              <a:t> 81 (2021) 4, 322.</a:t>
            </a:r>
          </a:p>
          <a:p>
            <a:pPr lvl="1">
              <a:lnSpc>
                <a:spcPct val="120000"/>
              </a:lnSpc>
              <a:spcBef>
                <a:spcPts val="0"/>
              </a:spcBef>
            </a:pPr>
            <a:r>
              <a:rPr lang="en-US" dirty="0"/>
              <a:t>“Experiment Simulation Configurations Approximating DUNE TDR,” arXiv:2103.04797.</a:t>
            </a:r>
          </a:p>
          <a:p>
            <a:pPr lvl="1">
              <a:lnSpc>
                <a:spcPct val="120000"/>
              </a:lnSpc>
              <a:spcBef>
                <a:spcPts val="0"/>
              </a:spcBef>
            </a:pPr>
            <a:r>
              <a:rPr lang="en-US" dirty="0"/>
              <a:t>“Deep Underground Neutrino Experiment (DUNE) Near Detector Conceptual Design Report,” arXiv:2103.13910.</a:t>
            </a:r>
          </a:p>
          <a:p>
            <a:r>
              <a:rPr lang="en-US" dirty="0"/>
              <a:t>DUNE scientific leadership:</a:t>
            </a:r>
          </a:p>
          <a:p>
            <a:pPr lvl="1"/>
            <a:r>
              <a:rPr lang="en-US" dirty="0"/>
              <a:t>Worcester: past physics Coordinator</a:t>
            </a:r>
          </a:p>
          <a:p>
            <a:pPr lvl="1"/>
            <a:r>
              <a:rPr lang="en-US" dirty="0"/>
              <a:t>Carneiro: Interactions/SM Physics Working Group Convener</a:t>
            </a:r>
          </a:p>
          <a:p>
            <a:pPr lvl="1"/>
            <a:r>
              <a:rPr lang="en-US" dirty="0"/>
              <a:t>Qian, Worcester: Vertical Drift Physics Task Force</a:t>
            </a:r>
          </a:p>
        </p:txBody>
      </p:sp>
      <p:pic>
        <p:nvPicPr>
          <p:cNvPr id="6" name="Picture 5" descr="Chart&#10;&#10;Description automatically generated">
            <a:extLst>
              <a:ext uri="{FF2B5EF4-FFF2-40B4-BE49-F238E27FC236}">
                <a16:creationId xmlns:a16="http://schemas.microsoft.com/office/drawing/2014/main" id="{7DBA2074-792D-4F00-AC31-3A1582DEAEAC}"/>
              </a:ext>
            </a:extLst>
          </p:cNvPr>
          <p:cNvPicPr>
            <a:picLocks noChangeAspect="1"/>
          </p:cNvPicPr>
          <p:nvPr/>
        </p:nvPicPr>
        <p:blipFill rotWithShape="1">
          <a:blip r:embed="rId2"/>
          <a:srcRect l="8088" r="9191" b="494"/>
          <a:stretch/>
        </p:blipFill>
        <p:spPr>
          <a:xfrm>
            <a:off x="7326473" y="998415"/>
            <a:ext cx="4647902" cy="5015886"/>
          </a:xfrm>
          <a:prstGeom prst="rect">
            <a:avLst/>
          </a:prstGeom>
        </p:spPr>
      </p:pic>
    </p:spTree>
    <p:extLst>
      <p:ext uri="{BB962C8B-B14F-4D97-AF65-F5344CB8AC3E}">
        <p14:creationId xmlns:p14="http://schemas.microsoft.com/office/powerpoint/2010/main" val="142271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auto">
          <a:xfrm>
            <a:off x="35052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accent1"/>
                </a:solidFill>
                <a:latin typeface="Arial" charset="0"/>
                <a:ea typeface="ＭＳ Ｐゴシック" charset="0"/>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a:lstStyle>
          <a:p>
            <a:pPr>
              <a:defRPr/>
            </a:pPr>
            <a:endParaRPr lang="en-US"/>
          </a:p>
        </p:txBody>
      </p:sp>
      <p:sp>
        <p:nvSpPr>
          <p:cNvPr id="13" name="Content Placeholder 12"/>
          <p:cNvSpPr>
            <a:spLocks noGrp="1"/>
          </p:cNvSpPr>
          <p:nvPr>
            <p:ph idx="4294967295"/>
          </p:nvPr>
        </p:nvSpPr>
        <p:spPr>
          <a:xfrm>
            <a:off x="464695" y="1063920"/>
            <a:ext cx="11564911" cy="6502400"/>
          </a:xfrm>
          <a:prstGeom prst="rect">
            <a:avLst/>
          </a:prstGeom>
        </p:spPr>
        <p:txBody>
          <a:bodyPr/>
          <a:lstStyle/>
          <a:p>
            <a:r>
              <a:rPr lang="en-US" sz="2000" dirty="0"/>
              <a:t>FD2 (Vertical Drift)</a:t>
            </a:r>
            <a:endParaRPr lang="en-US" dirty="0"/>
          </a:p>
          <a:p>
            <a:pPr lvl="1"/>
            <a:r>
              <a:rPr lang="en-US" sz="1600" dirty="0">
                <a:cs typeface="Arial"/>
              </a:rPr>
              <a:t>Leading overall international Vertical Drift project</a:t>
            </a:r>
            <a:endParaRPr lang="en-US" sz="1600" dirty="0"/>
          </a:p>
          <a:p>
            <a:pPr lvl="2"/>
            <a:r>
              <a:rPr lang="en-US" sz="1200" dirty="0">
                <a:cs typeface="Arial"/>
              </a:rPr>
              <a:t>Technical Design Report</a:t>
            </a:r>
          </a:p>
          <a:p>
            <a:pPr lvl="2"/>
            <a:r>
              <a:rPr lang="en-US" sz="1200" dirty="0">
                <a:cs typeface="Arial"/>
              </a:rPr>
              <a:t>Completed Preliminary technical design</a:t>
            </a:r>
          </a:p>
          <a:p>
            <a:pPr lvl="1"/>
            <a:r>
              <a:rPr lang="en-US" sz="1600" dirty="0">
                <a:cs typeface="Arial"/>
              </a:rPr>
              <a:t>Leading US Vertical Drift project</a:t>
            </a:r>
          </a:p>
          <a:p>
            <a:pPr lvl="2"/>
            <a:r>
              <a:rPr lang="en-US" sz="1200" dirty="0">
                <a:cs typeface="Arial"/>
              </a:rPr>
              <a:t>CD-1rr: July 2022</a:t>
            </a:r>
          </a:p>
          <a:p>
            <a:pPr lvl="2"/>
            <a:r>
              <a:rPr lang="en-US" sz="1200" dirty="0">
                <a:cs typeface="Arial"/>
              </a:rPr>
              <a:t>CD-2/3: March 2023</a:t>
            </a:r>
          </a:p>
          <a:p>
            <a:pPr lvl="2"/>
            <a:r>
              <a:rPr lang="en-US" sz="1200" dirty="0">
                <a:cs typeface="Arial"/>
              </a:rPr>
              <a:t>Operations: 2028</a:t>
            </a:r>
          </a:p>
          <a:p>
            <a:pPr lvl="1"/>
            <a:r>
              <a:rPr lang="en-US" sz="1600" dirty="0">
                <a:cs typeface="Arial"/>
              </a:rPr>
              <a:t>Leading development of anode readout (CRP), HV, cold electronics</a:t>
            </a:r>
          </a:p>
          <a:p>
            <a:pPr lvl="2"/>
            <a:r>
              <a:rPr lang="en-US" sz="1200" dirty="0">
                <a:cs typeface="Arial"/>
              </a:rPr>
              <a:t>Exciting new technology for liquid argon time projection chamber (LArTPC)</a:t>
            </a:r>
          </a:p>
          <a:p>
            <a:pPr lvl="2"/>
            <a:r>
              <a:rPr lang="en-US" sz="1200" dirty="0">
                <a:cs typeface="Arial"/>
              </a:rPr>
              <a:t>Optimizing perforated </a:t>
            </a:r>
            <a:r>
              <a:rPr lang="en-US" sz="1200" dirty="0" err="1">
                <a:cs typeface="Arial"/>
              </a:rPr>
              <a:t>pcb</a:t>
            </a:r>
            <a:r>
              <a:rPr lang="en-US" sz="1200" dirty="0">
                <a:cs typeface="Arial"/>
              </a:rPr>
              <a:t>-anode technology</a:t>
            </a:r>
          </a:p>
          <a:p>
            <a:pPr lvl="1"/>
            <a:r>
              <a:rPr lang="en-US" sz="1600" dirty="0">
                <a:cs typeface="Arial"/>
              </a:rPr>
              <a:t>Leading US contributions to HV, CRP and installation; major contributions to cold electronics</a:t>
            </a:r>
          </a:p>
          <a:p>
            <a:r>
              <a:rPr lang="en-US" sz="2000" dirty="0"/>
              <a:t>FD1 (Horizontal Drift, including joint FD1-FD2 activity)</a:t>
            </a:r>
          </a:p>
          <a:p>
            <a:pPr lvl="1"/>
            <a:r>
              <a:rPr lang="en-US" sz="1600" dirty="0">
                <a:cs typeface="Arial"/>
              </a:rPr>
              <a:t>Major effort in cold electronics (key technology for both FD1 and FD2)</a:t>
            </a:r>
          </a:p>
          <a:p>
            <a:pPr lvl="1"/>
            <a:r>
              <a:rPr lang="en-US" sz="1600" dirty="0">
                <a:cs typeface="Arial"/>
              </a:rPr>
              <a:t>Lead HV</a:t>
            </a:r>
          </a:p>
          <a:p>
            <a:pPr lvl="1"/>
            <a:r>
              <a:rPr lang="en-US" sz="1600" dirty="0">
                <a:cs typeface="Arial"/>
              </a:rPr>
              <a:t>Leading Installation planning</a:t>
            </a:r>
          </a:p>
          <a:p>
            <a:r>
              <a:rPr lang="en-US" sz="2000" dirty="0">
                <a:cs typeface="Arial"/>
              </a:rPr>
              <a:t>LBNF/DUNE Project Leadership Roles</a:t>
            </a:r>
          </a:p>
          <a:p>
            <a:pPr lvl="1"/>
            <a:r>
              <a:rPr lang="en-US" sz="1600" dirty="0">
                <a:cs typeface="Arial"/>
              </a:rPr>
              <a:t>Steve Kettell (FD2 Technical Coordinator, Mary Bishai (Review Office Chair), Jim Stewart (FD Installation Manager)</a:t>
            </a:r>
          </a:p>
          <a:p>
            <a:pPr lvl="1"/>
            <a:endParaRPr lang="en-US" sz="1600" dirty="0">
              <a:cs typeface="Arial"/>
            </a:endParaRPr>
          </a:p>
          <a:p>
            <a:pPr marL="457200" lvl="1" indent="0">
              <a:buNone/>
            </a:pPr>
            <a:endParaRPr lang="en-US" sz="1600" dirty="0">
              <a:cs typeface="Arial"/>
            </a:endParaRPr>
          </a:p>
        </p:txBody>
      </p:sp>
      <p:pic>
        <p:nvPicPr>
          <p:cNvPr id="3" name="Picture 3">
            <a:extLst>
              <a:ext uri="{FF2B5EF4-FFF2-40B4-BE49-F238E27FC236}">
                <a16:creationId xmlns:a16="http://schemas.microsoft.com/office/drawing/2014/main" id="{4F1B2D91-CEFE-42A1-85A0-7C808C262097}"/>
              </a:ext>
            </a:extLst>
          </p:cNvPr>
          <p:cNvPicPr>
            <a:picLocks noChangeAspect="1"/>
          </p:cNvPicPr>
          <p:nvPr/>
        </p:nvPicPr>
        <p:blipFill>
          <a:blip r:embed="rId3"/>
          <a:stretch>
            <a:fillRect/>
          </a:stretch>
        </p:blipFill>
        <p:spPr>
          <a:xfrm>
            <a:off x="7014054" y="2"/>
            <a:ext cx="5125654" cy="3171249"/>
          </a:xfrm>
          <a:prstGeom prst="rect">
            <a:avLst/>
          </a:prstGeom>
        </p:spPr>
      </p:pic>
      <p:sp>
        <p:nvSpPr>
          <p:cNvPr id="7" name="Title 6"/>
          <p:cNvSpPr>
            <a:spLocks noGrp="1"/>
          </p:cNvSpPr>
          <p:nvPr>
            <p:ph type="title"/>
          </p:nvPr>
        </p:nvSpPr>
        <p:spPr>
          <a:xfrm>
            <a:off x="3362739" y="2"/>
            <a:ext cx="5125654" cy="609599"/>
          </a:xfrm>
        </p:spPr>
        <p:txBody>
          <a:bodyPr>
            <a:normAutofit fontScale="90000"/>
          </a:bodyPr>
          <a:lstStyle/>
          <a:p>
            <a:pPr algn="ctr"/>
            <a:r>
              <a:rPr lang="en-US" dirty="0"/>
              <a:t>DUNE Project</a:t>
            </a:r>
          </a:p>
        </p:txBody>
      </p:sp>
    </p:spTree>
    <p:extLst>
      <p:ext uri="{BB962C8B-B14F-4D97-AF65-F5344CB8AC3E}">
        <p14:creationId xmlns:p14="http://schemas.microsoft.com/office/powerpoint/2010/main" val="343995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9704-F150-4CB0-95FF-C78FEFA8D749}"/>
              </a:ext>
            </a:extLst>
          </p:cNvPr>
          <p:cNvSpPr>
            <a:spLocks noGrp="1"/>
          </p:cNvSpPr>
          <p:nvPr>
            <p:ph type="title"/>
          </p:nvPr>
        </p:nvSpPr>
        <p:spPr>
          <a:xfrm>
            <a:off x="346647" y="176280"/>
            <a:ext cx="11620500" cy="586750"/>
          </a:xfrm>
        </p:spPr>
        <p:txBody>
          <a:bodyPr>
            <a:normAutofit fontScale="90000"/>
          </a:bodyPr>
          <a:lstStyle/>
          <a:p>
            <a:r>
              <a:rPr lang="en-US" dirty="0"/>
              <a:t>The Short Baseline Neutrino Program (SBN)</a:t>
            </a:r>
          </a:p>
        </p:txBody>
      </p:sp>
      <p:sp>
        <p:nvSpPr>
          <p:cNvPr id="4" name="Slide Number Placeholder 3">
            <a:extLst>
              <a:ext uri="{FF2B5EF4-FFF2-40B4-BE49-F238E27FC236}">
                <a16:creationId xmlns:a16="http://schemas.microsoft.com/office/drawing/2014/main" id="{06733F29-D0C0-4161-BB85-C1281F186885}"/>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4098" name="Picture 2" descr="Figure 4: Outline of the short baseline neutrino program at Fermialb. The neutrino beam is provided by the booster neutrino beam, and enters via the right hand side of the page. All three detectors, Icarus, MicroBooNE and SBND are liquid argon TPCs of varying size. Icarus has recently arrived at Fermilab, and SBND is currently under construction. MicroBooNE is currently running and is collecting data from the BNB and NuMI (not pictured) neutrino beams. The MicroBooNE TPC has dimenstions of 2.52.310.4 meters.">
            <a:extLst>
              <a:ext uri="{FF2B5EF4-FFF2-40B4-BE49-F238E27FC236}">
                <a16:creationId xmlns:a16="http://schemas.microsoft.com/office/drawing/2014/main" id="{3C1D08B4-AF16-4138-B56F-705FA11DA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1010" y="904421"/>
            <a:ext cx="8327036" cy="559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04941"/>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Template>
  <TotalTime>488</TotalTime>
  <Words>1533</Words>
  <Application>Microsoft Office PowerPoint</Application>
  <PresentationFormat>Widescreen</PresentationFormat>
  <Paragraphs>133</Paragraphs>
  <Slides>15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Calibri</vt:lpstr>
      <vt:lpstr>CambriaMath</vt:lpstr>
      <vt:lpstr>Raleway-Regular</vt:lpstr>
      <vt:lpstr>Roboto</vt:lpstr>
      <vt:lpstr>Times New Roman</vt:lpstr>
      <vt:lpstr>Wingdings</vt:lpstr>
      <vt:lpstr>BNL</vt:lpstr>
      <vt:lpstr>Neutrino Research at BNL</vt:lpstr>
      <vt:lpstr>2016 Breakthrough Prize</vt:lpstr>
      <vt:lpstr>History of Neutrinos at BNL</vt:lpstr>
      <vt:lpstr>Latest Results from BNL</vt:lpstr>
      <vt:lpstr>Wire-Cell 3-D Imaging and Reconstruction (Xin Qian, Chao Zhang, Hanyu Wei, Brett Viren)</vt:lpstr>
      <vt:lpstr>PowerPoint Presentation</vt:lpstr>
      <vt:lpstr>DUNE Physics Leadership</vt:lpstr>
      <vt:lpstr>DUNE Project</vt:lpstr>
      <vt:lpstr>The Short Baseline Neutrino Program (SBN)</vt:lpstr>
      <vt:lpstr>BNL involvement in SBN </vt:lpstr>
      <vt:lpstr>LArTPC R&amp;D at BNL</vt:lpstr>
      <vt:lpstr>Daya Bay Reactor Neutrino Experiment</vt:lpstr>
      <vt:lpstr>PROSPECT Reactor Neutrino Experiment </vt:lpstr>
      <vt:lpstr>BNL LS Development</vt:lpstr>
      <vt:lpstr>QUESTIONS?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BNL Electronic Detector Group (EDG)</dc:title>
  <dc:subject/>
  <dc:creator>Bishai, Mary</dc:creator>
  <cp:keywords/>
  <dc:description/>
  <cp:lastModifiedBy>Kettell, Steven</cp:lastModifiedBy>
  <cp:revision>11</cp:revision>
  <dcterms:created xsi:type="dcterms:W3CDTF">2021-08-18T12:27:12Z</dcterms:created>
  <dcterms:modified xsi:type="dcterms:W3CDTF">2022-07-07T00:23:11Z</dcterms:modified>
  <cp:category/>
</cp:coreProperties>
</file>