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9" r:id="rId1"/>
    <p:sldMasterId id="2147483696" r:id="rId2"/>
    <p:sldMasterId id="2147483825" r:id="rId3"/>
  </p:sldMasterIdLst>
  <p:notesMasterIdLst>
    <p:notesMasterId r:id="rId6"/>
  </p:notesMasterIdLst>
  <p:handoutMasterIdLst>
    <p:handoutMasterId r:id="rId7"/>
  </p:handoutMasterIdLst>
  <p:sldIdLst>
    <p:sldId id="795" r:id="rId4"/>
    <p:sldId id="797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7404"/>
    <a:srgbClr val="660033"/>
    <a:srgbClr val="000099"/>
    <a:srgbClr val="003300"/>
    <a:srgbClr val="006600"/>
    <a:srgbClr val="A50021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8"/>
    <p:restoredTop sz="76550" autoAdjust="0"/>
  </p:normalViewPr>
  <p:slideViewPr>
    <p:cSldViewPr snapToGrid="0">
      <p:cViewPr varScale="1">
        <p:scale>
          <a:sx n="102" d="100"/>
          <a:sy n="102" d="100"/>
        </p:scale>
        <p:origin x="29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D5469D7-11AD-4BC3-89DE-E1A7983B5355}" type="datetime1">
              <a:rPr lang="en-US"/>
              <a:pPr>
                <a:defRPr/>
              </a:pPr>
              <a:t>7/7/22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4B6B811-6ABD-4437-A3AC-511B217CB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7594A12-44DA-4BFE-BFB1-91E8A4438F8E}" type="datetime1">
              <a:rPr lang="en-US"/>
              <a:pPr>
                <a:defRPr/>
              </a:pPr>
              <a:t>7/7/22</a:t>
            </a:fld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9"/>
            <a:ext cx="5139134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65A9E83-7140-4D2A-B4FD-2FB4B47BC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the principle of liquid argon TPC. </a:t>
            </a:r>
          </a:p>
          <a:p>
            <a:r>
              <a:rPr lang="en-US" dirty="0"/>
              <a:t>liquid argon TPC is very sensitive which can meet the requirement of studying neutrino physics and for some of the proton decay channels. </a:t>
            </a:r>
          </a:p>
          <a:p>
            <a:endParaRPr lang="en-US" dirty="0"/>
          </a:p>
          <a:p>
            <a:r>
              <a:rPr lang="en-US" dirty="0"/>
              <a:t>As you can see in this animation,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0000"/>
                </a:solidFill>
              </a:rPr>
              <a:t>Charged particles passing through detector ionize the argon atoms,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0000"/>
                </a:solidFill>
              </a:rPr>
              <a:t> and the ionization electrons drift in the electric field to the anode wall on a timescale of milliseconds.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0000"/>
                </a:solidFill>
              </a:rPr>
              <a:t>The anode consists of layers of active wires forming a grid.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0000"/>
                </a:solidFill>
              </a:rPr>
              <a:t>With 3 wire plane readout, time, geometry and charge information are collected with excellent resolution.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A9E83-7140-4D2A-B4FD-2FB4B47BCE7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signal formation of 4-layer anode plane array. </a:t>
            </a:r>
          </a:p>
          <a:p>
            <a:endParaRPr lang="en-US" dirty="0"/>
          </a:p>
          <a:p>
            <a:r>
              <a:rPr lang="en-US" dirty="0"/>
              <a:t>Grid plane is ESD protection to the inner layers, which is transparent to the drifting electrons. </a:t>
            </a:r>
          </a:p>
          <a:p>
            <a:r>
              <a:rPr lang="en-US" dirty="0"/>
              <a:t>U and V layer, as known as induction layer, produce bipolar induction signals as the electrons pass through them. </a:t>
            </a:r>
          </a:p>
          <a:p>
            <a:r>
              <a:rPr lang="en-US" dirty="0"/>
              <a:t>X layer, as known as collection layer, collects the drifting electrons, resulting in a monopolar signal.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A9E83-7140-4D2A-B4FD-2FB4B47BCE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9A4E-6361-4B80-8C05-032BBD44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90B34-2CB2-4BDB-B092-D9012D6E2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G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58013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E428-174B-449D-8F78-D9F0201C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DG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58013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DEB0-BDA0-4C7B-B0EB-9B4A1C66F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DG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58013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5892-ACCF-425F-A5CB-04E757EE4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DG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58013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E428-174B-449D-8F78-D9F0201C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525F-52C9-42CA-8073-262EAE913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AC6DE-CDAC-4CA6-8CD9-CAC6D9F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13E5-46F1-4C7B-A4B2-EDDF95639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7799"/>
            <a:ext cx="8382000" cy="62445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4956"/>
            <a:ext cx="8382000" cy="5292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49" y="6235700"/>
            <a:ext cx="3586595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err="1"/>
              <a:t>S.Gao</a:t>
            </a:r>
            <a:r>
              <a:rPr lang="en-US"/>
              <a:t> – CE for </a:t>
            </a:r>
            <a:r>
              <a:rPr lang="en-US" err="1"/>
              <a:t>LArTPC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3418" y="6224155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DA5E-B0DB-4BC5-BE53-CAC5CD864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E539D-9446-400C-A1AA-95ED8C35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F92E-1400-4DAE-AB45-3AB174CA6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810D6-8E89-4F24-B47A-12DEE2CC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2F70-9323-47CC-9155-A416B0F19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F121-038C-4E42-BFEF-0C2BAEA7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9C7-536E-4EBD-9529-8CD962D72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2052-EE66-4896-88BA-B0A138847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256377"/>
            <a:ext cx="8229600" cy="53725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905774"/>
            <a:ext cx="8232771" cy="53722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0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256377"/>
            <a:ext cx="8229600" cy="53725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905774"/>
            <a:ext cx="8232771" cy="53722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5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2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44B1-6B86-4364-8B8C-B5B01C89E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994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6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9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732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7799"/>
            <a:ext cx="8382000" cy="62445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4956"/>
            <a:ext cx="8382000" cy="5292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49" y="6235700"/>
            <a:ext cx="3586595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err="1"/>
              <a:t>S.Gao</a:t>
            </a:r>
            <a:r>
              <a:rPr lang="en-US"/>
              <a:t> – CE for </a:t>
            </a:r>
            <a:r>
              <a:rPr lang="en-US" err="1"/>
              <a:t>LArTPC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3418" y="6224155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DA5E-B0DB-4BC5-BE53-CAC5CD864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504C-F807-40FE-831B-48480B3E5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97DA-6206-48C1-A0F8-8E78A5D54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6AA4E-28C4-4DD1-84D0-9280E75B5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00E9-2E9A-4DA6-8FFA-479BC38D1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83CFB-E561-42EC-8F86-0EC514F2E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821B-25D4-4C4D-AFA7-D86598B1D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42B7F"/>
                </a:solidFill>
                <a:latin typeface="Arial" charset="0"/>
              </a:defRPr>
            </a:lvl1pPr>
          </a:lstStyle>
          <a:p>
            <a:pPr>
              <a:defRPr/>
            </a:pPr>
            <a:fld id="{935064D4-F953-4D60-98BC-700ABF45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05" r:id="rId12"/>
    <p:sldLayoutId id="2147483807" r:id="rId13"/>
    <p:sldLayoutId id="2147483803" r:id="rId14"/>
    <p:sldLayoutId id="2147483820" r:id="rId15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42B7F"/>
                </a:solidFill>
                <a:latin typeface="Arial" charset="0"/>
              </a:defRPr>
            </a:lvl1pPr>
          </a:lstStyle>
          <a:p>
            <a:pPr>
              <a:defRPr/>
            </a:pPr>
            <a:fld id="{59CAA917-4EA0-494D-B9A3-388D11A15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7/7/2022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S.Gao – CE for LArTPC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712D8F-3E2A-4917-B896-D53BF2642D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609" y="6508516"/>
            <a:ext cx="914400" cy="2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>
            <a:extLst>
              <a:ext uri="{FF2B5EF4-FFF2-40B4-BE49-F238E27FC236}">
                <a16:creationId xmlns:a16="http://schemas.microsoft.com/office/drawing/2014/main" id="{97ED3A43-EC61-4B23-BDE4-F677D3F9B4C1}"/>
              </a:ext>
            </a:extLst>
          </p:cNvPr>
          <p:cNvGrpSpPr/>
          <p:nvPr/>
        </p:nvGrpSpPr>
        <p:grpSpPr>
          <a:xfrm>
            <a:off x="3105149" y="0"/>
            <a:ext cx="6045926" cy="4659086"/>
            <a:chOff x="37781" y="17477"/>
            <a:chExt cx="7414539" cy="6237549"/>
          </a:xfrm>
        </p:grpSpPr>
        <p:pic>
          <p:nvPicPr>
            <p:cNvPr id="6" name="Picture 2" descr="C:\Documents and Settings\flanni\Desktop\TPC.gif">
              <a:extLst>
                <a:ext uri="{FF2B5EF4-FFF2-40B4-BE49-F238E27FC236}">
                  <a16:creationId xmlns:a16="http://schemas.microsoft.com/office/drawing/2014/main" id="{F2F3AA78-515C-4978-8CC9-552EF0D061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7B4E70-1E96-4EDE-A9A2-B6DCB5D0C36E}"/>
                </a:ext>
              </a:extLst>
            </p:cNvPr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B8EE23-C20D-443D-A7D5-BBC4FDF9459D}"/>
                </a:ext>
              </a:extLst>
            </p:cNvPr>
            <p:cNvCxnSpPr/>
            <p:nvPr/>
          </p:nvCxnSpPr>
          <p:spPr bwMode="auto">
            <a:xfrm>
              <a:off x="4283968" y="5427677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1E70AF-97AE-4CDB-84EC-5CCA65268E3E}"/>
                </a:ext>
              </a:extLst>
            </p:cNvPr>
            <p:cNvSpPr txBox="1"/>
            <p:nvPr/>
          </p:nvSpPr>
          <p:spPr>
            <a:xfrm>
              <a:off x="4377072" y="5482855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411D6A-64E2-4A12-8705-7D7E0CA4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Argon TPC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E1BD-286A-420E-97AB-6F3ADF49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735994"/>
            <a:ext cx="8763000" cy="1300371"/>
          </a:xfrm>
        </p:spPr>
        <p:txBody>
          <a:bodyPr/>
          <a:lstStyle/>
          <a:p>
            <a:r>
              <a:rPr lang="en-US" sz="2000" dirty="0"/>
              <a:t>3 Wire Plane readout with Excellent Space and Energy resolution</a:t>
            </a:r>
          </a:p>
          <a:p>
            <a:r>
              <a:rPr lang="en-US" sz="2000" dirty="0"/>
              <a:t>3D-imaging: full event topology reconstruction</a:t>
            </a:r>
          </a:p>
          <a:p>
            <a:r>
              <a:rPr lang="en-US" sz="2000" dirty="0"/>
              <a:t>Higher sensitivity to neutrino physics and for some of the proton decay channels (e.g. p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K𝛎)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4524-9C9D-4965-9C97-ECD5A6EE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7DA5E-B0DB-4BC5-BE53-CAC5CD864C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F6A6B-91CB-418B-9D61-E6304B93DE43}"/>
              </a:ext>
            </a:extLst>
          </p:cNvPr>
          <p:cNvSpPr/>
          <p:nvPr/>
        </p:nvSpPr>
        <p:spPr>
          <a:xfrm>
            <a:off x="265223" y="1288964"/>
            <a:ext cx="2955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Charged particles passing through detector ionize the argon atoms, and the ionization electrons drift in the electric field to the anode wall on a timescale of milliseconds. The anode consists of layers of active wires forming a grid.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4F9CDE7-D0E1-1F42-BB97-5359920E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ADA364D-2A97-3441-90BF-46B3D0E9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S.Gao – CE for LArTPC</a:t>
            </a:r>
          </a:p>
        </p:txBody>
      </p:sp>
    </p:spTree>
    <p:extLst>
      <p:ext uri="{BB962C8B-B14F-4D97-AF65-F5344CB8AC3E}">
        <p14:creationId xmlns:p14="http://schemas.microsoft.com/office/powerpoint/2010/main" val="6233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EAC9-A376-4C40-BDC4-65755288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4517"/>
            <a:ext cx="8382000" cy="8878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Signal Formation: </a:t>
            </a:r>
            <a:br>
              <a:rPr lang="en-US"/>
            </a:br>
            <a:r>
              <a:rPr lang="en-US"/>
              <a:t>Induced Signals from a Track 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AC675-934E-4D3D-9843-73643E2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7DA5E-B0DB-4BC5-BE53-CAC5CD864C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 descr="C:\Users\yubo\Documents\LBNE\TPC\signal\drift-lines1.gif">
            <a:extLst>
              <a:ext uri="{FF2B5EF4-FFF2-40B4-BE49-F238E27FC236}">
                <a16:creationId xmlns:a16="http://schemas.microsoft.com/office/drawing/2014/main" id="{2F925497-8E6F-4A13-8650-59649FF8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66" y="1143000"/>
            <a:ext cx="4229101" cy="476250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DBD53C-52CC-415A-94D9-BF73DD266DED}"/>
              </a:ext>
            </a:extLst>
          </p:cNvPr>
          <p:cNvCxnSpPr/>
          <p:nvPr/>
        </p:nvCxnSpPr>
        <p:spPr>
          <a:xfrm rot="5400000">
            <a:off x="1988966" y="1828800"/>
            <a:ext cx="990600" cy="99060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yubo\Documents\LBNE\TPC\signal\drift-lines2.gif">
            <a:extLst>
              <a:ext uri="{FF2B5EF4-FFF2-40B4-BE49-F238E27FC236}">
                <a16:creationId xmlns:a16="http://schemas.microsoft.com/office/drawing/2014/main" id="{4B70E932-ECB9-4A80-8430-59B39711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66" y="1143000"/>
            <a:ext cx="4229101" cy="4762500"/>
          </a:xfrm>
          <a:prstGeom prst="rect">
            <a:avLst/>
          </a:prstGeom>
          <a:noFill/>
        </p:spPr>
      </p:pic>
      <p:pic>
        <p:nvPicPr>
          <p:cNvPr id="8" name="Picture 4" descr="C:\Users\yubo\Documents\LBNE\TPC\signal\waveform1.gif">
            <a:extLst>
              <a:ext uri="{FF2B5EF4-FFF2-40B4-BE49-F238E27FC236}">
                <a16:creationId xmlns:a16="http://schemas.microsoft.com/office/drawing/2014/main" id="{FCAA5CB8-8B36-4F03-AF2E-362C0CEE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923" y="2252568"/>
            <a:ext cx="4359965" cy="365601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0D4A11-BFDF-400E-9B43-6934862860D9}"/>
              </a:ext>
            </a:extLst>
          </p:cNvPr>
          <p:cNvSpPr/>
          <p:nvPr/>
        </p:nvSpPr>
        <p:spPr>
          <a:xfrm>
            <a:off x="4387923" y="2252568"/>
            <a:ext cx="43434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5" descr="C:\Users\yubo\Documents\LBNE\TPC\signal\waveform2.gif">
            <a:extLst>
              <a:ext uri="{FF2B5EF4-FFF2-40B4-BE49-F238E27FC236}">
                <a16:creationId xmlns:a16="http://schemas.microsoft.com/office/drawing/2014/main" id="{1362CC71-784F-4C10-9C92-3124887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2081" y="2252568"/>
            <a:ext cx="4359965" cy="365601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183570-F40C-4EAC-AB86-D3B9012C9C2A}"/>
              </a:ext>
            </a:extLst>
          </p:cNvPr>
          <p:cNvSpPr txBox="1"/>
          <p:nvPr/>
        </p:nvSpPr>
        <p:spPr>
          <a:xfrm>
            <a:off x="8312222" y="46909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[µs]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1E288E-59EB-4AEF-8ECA-5531C0496749}"/>
              </a:ext>
            </a:extLst>
          </p:cNvPr>
          <p:cNvSpPr txBox="1"/>
          <p:nvPr/>
        </p:nvSpPr>
        <p:spPr>
          <a:xfrm>
            <a:off x="106886" y="3610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Grid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C50A4-DB30-4483-B67F-AF6D1C8AA0CD}"/>
              </a:ext>
            </a:extLst>
          </p:cNvPr>
          <p:cNvSpPr txBox="1"/>
          <p:nvPr/>
        </p:nvSpPr>
        <p:spPr>
          <a:xfrm>
            <a:off x="106886" y="41047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00B0F0"/>
                </a:solidFill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0060E-CFEF-4796-B84C-6AF921DE7144}"/>
              </a:ext>
            </a:extLst>
          </p:cNvPr>
          <p:cNvSpPr txBox="1"/>
          <p:nvPr/>
        </p:nvSpPr>
        <p:spPr>
          <a:xfrm>
            <a:off x="106886" y="4546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6C7D4-651E-48A1-8072-C921A2632B2F}"/>
              </a:ext>
            </a:extLst>
          </p:cNvPr>
          <p:cNvSpPr txBox="1"/>
          <p:nvPr/>
        </p:nvSpPr>
        <p:spPr>
          <a:xfrm>
            <a:off x="106886" y="50408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92D050"/>
                </a:solidFill>
              </a:rPr>
              <a:t>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C89E99-BCD5-422A-82C7-A002A20AEB44}"/>
              </a:ext>
            </a:extLst>
          </p:cNvPr>
          <p:cNvCxnSpPr/>
          <p:nvPr/>
        </p:nvCxnSpPr>
        <p:spPr>
          <a:xfrm flipV="1">
            <a:off x="3445558" y="2971800"/>
            <a:ext cx="981808" cy="1184032"/>
          </a:xfrm>
          <a:prstGeom prst="straightConnector1">
            <a:avLst/>
          </a:prstGeom>
          <a:ln w="127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3F3A10-6899-44C9-8F5A-FC4838AAB65C}"/>
              </a:ext>
            </a:extLst>
          </p:cNvPr>
          <p:cNvCxnSpPr/>
          <p:nvPr/>
        </p:nvCxnSpPr>
        <p:spPr>
          <a:xfrm flipV="1">
            <a:off x="3665366" y="3581400"/>
            <a:ext cx="762000" cy="1031632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E77248-F581-4A5A-B92A-753E087A4A9D}"/>
              </a:ext>
            </a:extLst>
          </p:cNvPr>
          <p:cNvCxnSpPr/>
          <p:nvPr/>
        </p:nvCxnSpPr>
        <p:spPr>
          <a:xfrm flipV="1">
            <a:off x="3436766" y="4191000"/>
            <a:ext cx="990600" cy="914400"/>
          </a:xfrm>
          <a:prstGeom prst="straightConnector1">
            <a:avLst/>
          </a:prstGeom>
          <a:ln w="12700">
            <a:solidFill>
              <a:srgbClr val="92D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89CEA1-4DE5-457B-A5B5-FF992987A061}"/>
              </a:ext>
            </a:extLst>
          </p:cNvPr>
          <p:cNvSpPr txBox="1"/>
          <p:nvPr/>
        </p:nvSpPr>
        <p:spPr>
          <a:xfrm>
            <a:off x="312566" y="5694402"/>
            <a:ext cx="705851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prstClr val="black"/>
                </a:solidFill>
              </a:rPr>
              <a:t>DUNE style wire arrangement:  3 instrumented wire planes + 1 grid plane</a:t>
            </a:r>
          </a:p>
          <a:p>
            <a:r>
              <a:rPr lang="en-US" sz="1500">
                <a:solidFill>
                  <a:prstClr val="black"/>
                </a:solidFill>
              </a:rPr>
              <a:t>Raw current waveforms convolved with a 0.5µs </a:t>
            </a:r>
            <a:r>
              <a:rPr lang="en-US" sz="1500" err="1">
                <a:solidFill>
                  <a:prstClr val="black"/>
                </a:solidFill>
              </a:rPr>
              <a:t>gaussian</a:t>
            </a:r>
            <a:r>
              <a:rPr lang="en-US" sz="1500">
                <a:solidFill>
                  <a:prstClr val="black"/>
                </a:solidFill>
              </a:rPr>
              <a:t> to mimic diffusion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C49D4-8307-8641-A784-54633CBF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7/7/2022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4327261-77EB-3143-8ECF-82028A9F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S.Gao – CE for LArTPC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404794-C9A2-2303-78F2-89A7B843787C}"/>
              </a:ext>
            </a:extLst>
          </p:cNvPr>
          <p:cNvSpPr txBox="1"/>
          <p:nvPr/>
        </p:nvSpPr>
        <p:spPr>
          <a:xfrm>
            <a:off x="4270492" y="4949667"/>
            <a:ext cx="457826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Charge signal is very small due to there is no electron amplification inside Lar.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78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5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3.51145E-6 L 0.00417 0.549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42124E-6 L 0.47083 -3.42124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NL_rev12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333</Words>
  <Application>Microsoft Macintosh PowerPoint</Application>
  <PresentationFormat>On-screen Show (4:3)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Helvetica</vt:lpstr>
      <vt:lpstr>Lucida Grande</vt:lpstr>
      <vt:lpstr>Times</vt:lpstr>
      <vt:lpstr>Wingdings</vt:lpstr>
      <vt:lpstr>1_BNL_rev0412</vt:lpstr>
      <vt:lpstr>BNL_rev1212</vt:lpstr>
      <vt:lpstr>LBNF Content-Footer Theme</vt:lpstr>
      <vt:lpstr>Liquid Argon TPC</vt:lpstr>
      <vt:lpstr>Signal Formation:  Induced Signals from a Track Segment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gao shan</cp:lastModifiedBy>
  <cp:revision>18</cp:revision>
  <cp:lastPrinted>2007-07-02T19:06:14Z</cp:lastPrinted>
  <dcterms:created xsi:type="dcterms:W3CDTF">2007-06-28T20:22:43Z</dcterms:created>
  <dcterms:modified xsi:type="dcterms:W3CDTF">2022-07-07T18:57:20Z</dcterms:modified>
</cp:coreProperties>
</file>