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oboto"/>
      <p:regular r:id="rId23"/>
      <p:bold r:id="rId24"/>
      <p:italic r:id="rId25"/>
      <p:boldItalic r:id="rId26"/>
    </p:embeddedFont>
    <p:embeddedFont>
      <p:font typeface="Monoton"/>
      <p:regular r:id="rId27"/>
    </p:embeddedFont>
    <p:embeddedFont>
      <p:font typeface="Merriweather"/>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Merriweather-regular.fntdata"/><Relationship Id="rId27" Type="http://schemas.openxmlformats.org/officeDocument/2006/relationships/font" Target="fonts/Monoton-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erriweather-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erriweather-boldItalic.fntdata"/><Relationship Id="rId30" Type="http://schemas.openxmlformats.org/officeDocument/2006/relationships/font" Target="fonts/Merriweather-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f47aadddb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f47aadddb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3c502abb3e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3c502abb3e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3d1d7e13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3d1d7e13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3c502abb3e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3c502abb3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3c4a0e2ef7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3c4a0e2ef7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3c502abb3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3c502abb3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3c502abb3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3c502abb3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3c4a0e2ef7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3c4a0e2ef7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3c502abb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3c502abb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f47aadddb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f47aadddb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3c4a0e2ef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3c4a0e2ef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3c4a0e2ef7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3c4a0e2ef7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3c4a0e2ef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3c4a0e2ef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3d1d7e109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3d1d7e109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3c4a0e2ef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3c4a0e2ef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3c4a0e2ef7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3c4a0e2ef7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3c502abb3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3c502abb3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youtube.com/watch?v=iMtXqTmfta0" TargetMode="Externa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1.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jayanand90.github.io/Classifying-Devanagari-vowels-with-TFLearn/" TargetMode="External"/><Relationship Id="rId4" Type="http://schemas.openxmlformats.org/officeDocument/2006/relationships/hyperlink" Target="https://www.youtube.com/watch?v=aircAruvnKk" TargetMode="External"/><Relationship Id="rId5" Type="http://schemas.openxmlformats.org/officeDocument/2006/relationships/hyperlink" Target="https://en.wikipedia.org/wiki/Neuron" TargetMode="External"/><Relationship Id="rId6" Type="http://schemas.openxmlformats.org/officeDocument/2006/relationships/hyperlink" Target="https://en.wikipedia.org/wiki/Neural_networ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hyperlink" Target="https://www.goodreads.com/work/quotes/3634639"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jp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9.jpg"/><Relationship Id="rId5"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huggingface.co/spaces/dalle-mini/dalle-mini"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0"/>
            <a:ext cx="8520600" cy="2127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5400">
                <a:solidFill>
                  <a:srgbClr val="FFFF00"/>
                </a:solidFill>
                <a:latin typeface="Monoton"/>
                <a:ea typeface="Monoton"/>
                <a:cs typeface="Monoton"/>
                <a:sym typeface="Monoton"/>
              </a:rPr>
              <a:t>NEURAL_NETWORKS</a:t>
            </a:r>
            <a:endParaRPr sz="5400">
              <a:solidFill>
                <a:srgbClr val="FFFF00"/>
              </a:solidFill>
              <a:latin typeface="Monoton"/>
              <a:ea typeface="Monoton"/>
              <a:cs typeface="Monoton"/>
              <a:sym typeface="Monoton"/>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4C1130"/>
                </a:solidFill>
                <a:latin typeface="Times New Roman"/>
                <a:ea typeface="Times New Roman"/>
                <a:cs typeface="Times New Roman"/>
                <a:sym typeface="Times New Roman"/>
              </a:rPr>
              <a:t>By: Jose Modesto Alanis III</a:t>
            </a:r>
            <a:endParaRPr>
              <a:solidFill>
                <a:srgbClr val="4C1130"/>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 name="Shape 120"/>
        <p:cNvGrpSpPr/>
        <p:nvPr/>
      </p:nvGrpSpPr>
      <p:grpSpPr>
        <a:xfrm>
          <a:off x="0" y="0"/>
          <a:ext cx="0" cy="0"/>
          <a:chOff x="0" y="0"/>
          <a:chExt cx="0" cy="0"/>
        </a:xfrm>
      </p:grpSpPr>
      <p:sp>
        <p:nvSpPr>
          <p:cNvPr id="121" name="Google Shape;121;p22"/>
          <p:cNvSpPr txBox="1"/>
          <p:nvPr/>
        </p:nvSpPr>
        <p:spPr>
          <a:xfrm>
            <a:off x="104650" y="4722450"/>
            <a:ext cx="2747100" cy="30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50">
                <a:solidFill>
                  <a:srgbClr val="1A1A1A"/>
                </a:solidFill>
                <a:highlight>
                  <a:srgbClr val="FFFFFF"/>
                </a:highlight>
              </a:rPr>
              <a:t>Kouzou Sakai for Quanta Magazine</a:t>
            </a:r>
            <a:endParaRPr/>
          </a:p>
        </p:txBody>
      </p:sp>
      <p:sp>
        <p:nvSpPr>
          <p:cNvPr id="122" name="Google Shape;122;p22"/>
          <p:cNvSpPr txBox="1"/>
          <p:nvPr/>
        </p:nvSpPr>
        <p:spPr>
          <a:xfrm>
            <a:off x="1452025" y="91550"/>
            <a:ext cx="30219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2000">
                <a:solidFill>
                  <a:srgbClr val="0000FF"/>
                </a:solidFill>
                <a:latin typeface="Times New Roman"/>
                <a:ea typeface="Times New Roman"/>
                <a:cs typeface="Times New Roman"/>
                <a:sym typeface="Times New Roman"/>
              </a:rPr>
              <a:t>Data processing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126" name="Shape 126"/>
        <p:cNvGrpSpPr/>
        <p:nvPr/>
      </p:nvGrpSpPr>
      <p:grpSpPr>
        <a:xfrm>
          <a:off x="0" y="0"/>
          <a:ext cx="0" cy="0"/>
          <a:chOff x="0" y="0"/>
          <a:chExt cx="0" cy="0"/>
        </a:xfrm>
      </p:grpSpPr>
      <p:sp>
        <p:nvSpPr>
          <p:cNvPr id="127" name="Google Shape;127;p23"/>
          <p:cNvSpPr txBox="1"/>
          <p:nvPr>
            <p:ph type="title"/>
          </p:nvPr>
        </p:nvSpPr>
        <p:spPr>
          <a:xfrm>
            <a:off x="311700" y="348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b="1" lang="en" sz="4208">
                <a:solidFill>
                  <a:srgbClr val="FFFF00"/>
                </a:solidFill>
                <a:latin typeface="Monoton"/>
                <a:ea typeface="Monoton"/>
                <a:cs typeface="Monoton"/>
                <a:sym typeface="Monoton"/>
              </a:rPr>
              <a:t>BIOMIMICRY</a:t>
            </a:r>
            <a:endParaRPr sz="3020"/>
          </a:p>
        </p:txBody>
      </p:sp>
      <p:sp>
        <p:nvSpPr>
          <p:cNvPr id="128" name="Google Shape;128;p23"/>
          <p:cNvSpPr txBox="1"/>
          <p:nvPr>
            <p:ph idx="1" type="body"/>
          </p:nvPr>
        </p:nvSpPr>
        <p:spPr>
          <a:xfrm>
            <a:off x="311700" y="1152475"/>
            <a:ext cx="4385700" cy="3416400"/>
          </a:xfrm>
          <a:prstGeom prst="rect">
            <a:avLst/>
          </a:prstGeom>
        </p:spPr>
        <p:txBody>
          <a:bodyPr anchorCtr="0" anchor="t" bIns="91425" lIns="91425" spcFirstLastPara="1" rIns="91425" wrap="square" tIns="91425">
            <a:normAutofit fontScale="55000" lnSpcReduction="10000"/>
          </a:bodyPr>
          <a:lstStyle/>
          <a:p>
            <a:pPr indent="0" lvl="0" marL="0" rtl="0" algn="l">
              <a:spcBef>
                <a:spcPts val="0"/>
              </a:spcBef>
              <a:spcAft>
                <a:spcPts val="0"/>
              </a:spcAft>
              <a:buNone/>
            </a:pPr>
            <a:r>
              <a:rPr lang="en" sz="3250">
                <a:solidFill>
                  <a:srgbClr val="00FF00"/>
                </a:solidFill>
                <a:latin typeface="Times New Roman"/>
                <a:ea typeface="Times New Roman"/>
                <a:cs typeface="Times New Roman"/>
                <a:sym typeface="Times New Roman"/>
              </a:rPr>
              <a:t>The concept of Neural Networking is a perfect example of BIOMIMICRY. </a:t>
            </a:r>
            <a:endParaRPr sz="3250">
              <a:solidFill>
                <a:srgbClr val="00FF00"/>
              </a:solidFill>
              <a:latin typeface="Times New Roman"/>
              <a:ea typeface="Times New Roman"/>
              <a:cs typeface="Times New Roman"/>
              <a:sym typeface="Times New Roman"/>
            </a:endParaRPr>
          </a:p>
          <a:p>
            <a:pPr indent="0" lvl="0" marL="0" rtl="0" algn="l">
              <a:spcBef>
                <a:spcPts val="1200"/>
              </a:spcBef>
              <a:spcAft>
                <a:spcPts val="0"/>
              </a:spcAft>
              <a:buNone/>
            </a:pPr>
            <a:r>
              <a:rPr lang="en" sz="3250">
                <a:solidFill>
                  <a:srgbClr val="00FF00"/>
                </a:solidFill>
                <a:latin typeface="Times New Roman"/>
                <a:ea typeface="Times New Roman"/>
                <a:cs typeface="Times New Roman"/>
                <a:sym typeface="Times New Roman"/>
              </a:rPr>
              <a:t>In </a:t>
            </a:r>
            <a:r>
              <a:rPr lang="en" sz="3250">
                <a:solidFill>
                  <a:srgbClr val="00FF00"/>
                </a:solidFill>
                <a:latin typeface="Times New Roman"/>
                <a:ea typeface="Times New Roman"/>
                <a:cs typeface="Times New Roman"/>
                <a:sym typeface="Times New Roman"/>
              </a:rPr>
              <a:t>essence we are trying to make computers mimic our human biology something that was naturally evolved by nature.</a:t>
            </a:r>
            <a:r>
              <a:rPr lang="en" sz="2000" u="sng">
                <a:solidFill>
                  <a:schemeClr val="hlink"/>
                </a:solidFill>
                <a:latin typeface="Times New Roman"/>
                <a:ea typeface="Times New Roman"/>
                <a:cs typeface="Times New Roman"/>
                <a:sym typeface="Times New Roman"/>
                <a:hlinkClick r:id="rId3"/>
              </a:rPr>
              <a:t>https://www.youtube.com/watch?v=iMtXqTmfta0</a:t>
            </a:r>
            <a:endParaRPr sz="2000">
              <a:solidFill>
                <a:srgbClr val="00FF00"/>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ct val="47826"/>
              <a:buFont typeface="Arial"/>
              <a:buNone/>
            </a:pPr>
            <a:r>
              <a:rPr lang="en" sz="2300">
                <a:solidFill>
                  <a:schemeClr val="dk1"/>
                </a:solidFill>
                <a:latin typeface="Roboto"/>
                <a:ea typeface="Roboto"/>
                <a:cs typeface="Roboto"/>
                <a:sym typeface="Roboto"/>
              </a:rPr>
              <a:t>The world is poorly designed. But copying nature helps.</a:t>
            </a:r>
            <a:endParaRPr sz="2300">
              <a:solidFill>
                <a:schemeClr val="dk1"/>
              </a:solidFill>
              <a:latin typeface="Roboto"/>
              <a:ea typeface="Roboto"/>
              <a:cs typeface="Roboto"/>
              <a:sym typeface="Roboto"/>
            </a:endParaRPr>
          </a:p>
          <a:p>
            <a:pPr indent="0" lvl="0" marL="0" rtl="0" algn="l">
              <a:spcBef>
                <a:spcPts val="0"/>
              </a:spcBef>
              <a:spcAft>
                <a:spcPts val="0"/>
              </a:spcAft>
              <a:buNone/>
            </a:pPr>
            <a:r>
              <a:t/>
            </a:r>
            <a:endParaRPr sz="2000">
              <a:solidFill>
                <a:srgbClr val="00FF00"/>
              </a:solidFill>
              <a:latin typeface="Times New Roman"/>
              <a:ea typeface="Times New Roman"/>
              <a:cs typeface="Times New Roman"/>
              <a:sym typeface="Times New Roman"/>
            </a:endParaRPr>
          </a:p>
          <a:p>
            <a:pPr indent="0" lvl="0" marL="0" rtl="0" algn="l">
              <a:spcBef>
                <a:spcPts val="1200"/>
              </a:spcBef>
              <a:spcAft>
                <a:spcPts val="0"/>
              </a:spcAft>
              <a:buNone/>
            </a:pPr>
            <a:r>
              <a:t/>
            </a:r>
            <a:endParaRPr sz="2000">
              <a:solidFill>
                <a:srgbClr val="00FF00"/>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2000">
              <a:solidFill>
                <a:srgbClr val="00FF00"/>
              </a:solidFill>
              <a:latin typeface="Times New Roman"/>
              <a:ea typeface="Times New Roman"/>
              <a:cs typeface="Times New Roman"/>
              <a:sym typeface="Times New Roman"/>
            </a:endParaRPr>
          </a:p>
        </p:txBody>
      </p:sp>
      <p:pic>
        <p:nvPicPr>
          <p:cNvPr id="129" name="Google Shape;129;p23"/>
          <p:cNvPicPr preferRelativeResize="0"/>
          <p:nvPr/>
        </p:nvPicPr>
        <p:blipFill>
          <a:blip r:embed="rId4">
            <a:alphaModFix/>
          </a:blip>
          <a:stretch>
            <a:fillRect/>
          </a:stretch>
        </p:blipFill>
        <p:spPr>
          <a:xfrm>
            <a:off x="4697525" y="1152475"/>
            <a:ext cx="4134774" cy="3101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4"/>
          <p:cNvPicPr preferRelativeResize="0"/>
          <p:nvPr/>
        </p:nvPicPr>
        <p:blipFill>
          <a:blip r:embed="rId3">
            <a:alphaModFix/>
          </a:blip>
          <a:stretch>
            <a:fillRect/>
          </a:stretch>
        </p:blipFill>
        <p:spPr>
          <a:xfrm>
            <a:off x="310125" y="888900"/>
            <a:ext cx="4487603" cy="3365702"/>
          </a:xfrm>
          <a:prstGeom prst="rect">
            <a:avLst/>
          </a:prstGeom>
          <a:noFill/>
          <a:ln>
            <a:noFill/>
          </a:ln>
        </p:spPr>
      </p:pic>
      <p:pic>
        <p:nvPicPr>
          <p:cNvPr id="135" name="Google Shape;135;p24"/>
          <p:cNvPicPr preferRelativeResize="0"/>
          <p:nvPr/>
        </p:nvPicPr>
        <p:blipFill>
          <a:blip r:embed="rId4">
            <a:alphaModFix/>
          </a:blip>
          <a:stretch>
            <a:fillRect/>
          </a:stretch>
        </p:blipFill>
        <p:spPr>
          <a:xfrm>
            <a:off x="4960828" y="551013"/>
            <a:ext cx="4041472" cy="404147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39" name="Shape 139"/>
        <p:cNvGrpSpPr/>
        <p:nvPr/>
      </p:nvGrpSpPr>
      <p:grpSpPr>
        <a:xfrm>
          <a:off x="0" y="0"/>
          <a:ext cx="0" cy="0"/>
          <a:chOff x="0" y="0"/>
          <a:chExt cx="0" cy="0"/>
        </a:xfrm>
      </p:grpSpPr>
      <p:sp>
        <p:nvSpPr>
          <p:cNvPr id="140" name="Google Shape;140;p25"/>
          <p:cNvSpPr txBox="1"/>
          <p:nvPr>
            <p:ph type="title"/>
          </p:nvPr>
        </p:nvSpPr>
        <p:spPr>
          <a:xfrm>
            <a:off x="311700" y="263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26612"/>
              <a:buFont typeface="Arial"/>
              <a:buNone/>
            </a:pPr>
            <a:r>
              <a:rPr b="1" lang="en" sz="3720">
                <a:solidFill>
                  <a:srgbClr val="FFFF00"/>
                </a:solidFill>
                <a:latin typeface="Monoton"/>
                <a:ea typeface="Monoton"/>
                <a:cs typeface="Monoton"/>
                <a:sym typeface="Monoton"/>
              </a:rPr>
              <a:t>REFERENCES</a:t>
            </a:r>
            <a:endParaRPr/>
          </a:p>
        </p:txBody>
      </p:sp>
      <p:sp>
        <p:nvSpPr>
          <p:cNvPr id="141" name="Google Shape;141;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298450" lvl="0" marL="457200" rtl="0" algn="l">
              <a:spcBef>
                <a:spcPts val="1200"/>
              </a:spcBef>
              <a:spcAft>
                <a:spcPts val="0"/>
              </a:spcAft>
              <a:buClr>
                <a:schemeClr val="dk1"/>
              </a:buClr>
              <a:buSzPts val="1100"/>
              <a:buChar char="●"/>
            </a:pPr>
            <a:r>
              <a:rPr lang="en" sz="1200">
                <a:solidFill>
                  <a:schemeClr val="dk1"/>
                </a:solidFill>
              </a:rPr>
              <a:t>Borrowed from, </a:t>
            </a:r>
            <a:r>
              <a:rPr lang="en" sz="1400">
                <a:solidFill>
                  <a:srgbClr val="777777"/>
                </a:solidFill>
                <a:latin typeface="Roboto"/>
                <a:ea typeface="Roboto"/>
                <a:cs typeface="Roboto"/>
                <a:sym typeface="Roboto"/>
              </a:rPr>
              <a:t>Nitish Nayak’s</a:t>
            </a:r>
            <a:r>
              <a:rPr lang="en" sz="1300">
                <a:solidFill>
                  <a:srgbClr val="777777"/>
                </a:solidFill>
                <a:latin typeface="Roboto"/>
                <a:ea typeface="Roboto"/>
                <a:cs typeface="Roboto"/>
                <a:sym typeface="Roboto"/>
              </a:rPr>
              <a:t> (BNL)</a:t>
            </a:r>
            <a:r>
              <a:rPr lang="en" sz="1200">
                <a:solidFill>
                  <a:schemeClr val="dk1"/>
                </a:solidFill>
              </a:rPr>
              <a:t>, “Machine Learning for Neutrino Identification”.</a:t>
            </a:r>
            <a:r>
              <a:rPr lang="en" sz="1100">
                <a:solidFill>
                  <a:schemeClr val="dk1"/>
                </a:solidFill>
              </a:rPr>
              <a:t>  </a:t>
            </a:r>
            <a:endParaRPr sz="1100">
              <a:solidFill>
                <a:schemeClr val="dk1"/>
              </a:solidFill>
            </a:endParaRPr>
          </a:p>
          <a:p>
            <a:pPr indent="0" lvl="0" marL="355600" rtl="0" algn="l">
              <a:spcBef>
                <a:spcPts val="1200"/>
              </a:spcBef>
              <a:spcAft>
                <a:spcPts val="0"/>
              </a:spcAft>
              <a:buNone/>
            </a:pPr>
            <a:r>
              <a:rPr lang="en" sz="1100">
                <a:solidFill>
                  <a:schemeClr val="dk1"/>
                </a:solidFill>
              </a:rPr>
              <a:t>Vijayan, J. (2017, August 25). </a:t>
            </a:r>
            <a:r>
              <a:rPr i="1" lang="en" sz="1100">
                <a:solidFill>
                  <a:schemeClr val="dk1"/>
                </a:solidFill>
              </a:rPr>
              <a:t>Classifying devanagari vowels with TFLearn</a:t>
            </a:r>
            <a:r>
              <a:rPr lang="en" sz="1100">
                <a:solidFill>
                  <a:schemeClr val="dk1"/>
                </a:solidFill>
              </a:rPr>
              <a:t>. Jayanand Vijayan. Retrieved July 15, 2022, from </a:t>
            </a:r>
            <a:r>
              <a:rPr lang="en" sz="1100" u="sng">
                <a:solidFill>
                  <a:schemeClr val="hlink"/>
                </a:solidFill>
                <a:hlinkClick r:id="rId3"/>
              </a:rPr>
              <a:t>https://jayanand90.github.io/Classifying-Devanagari-vowels-with-TFLearn/</a:t>
            </a:r>
            <a:endParaRPr sz="1100">
              <a:solidFill>
                <a:schemeClr val="dk1"/>
              </a:solidFill>
            </a:endParaRPr>
          </a:p>
          <a:p>
            <a:pPr indent="0" lvl="0" marL="355600" rtl="0" algn="l">
              <a:spcBef>
                <a:spcPts val="1200"/>
              </a:spcBef>
              <a:spcAft>
                <a:spcPts val="0"/>
              </a:spcAft>
              <a:buNone/>
            </a:pPr>
            <a:r>
              <a:rPr lang="en" sz="1100">
                <a:solidFill>
                  <a:schemeClr val="dk1"/>
                </a:solidFill>
              </a:rPr>
              <a:t>3Blue1Brown. (2017, October 5). </a:t>
            </a:r>
            <a:r>
              <a:rPr i="1" lang="en" sz="1100">
                <a:solidFill>
                  <a:schemeClr val="dk1"/>
                </a:solidFill>
              </a:rPr>
              <a:t>But what is a neural network? | Chapter 1, Deep Learning</a:t>
            </a:r>
            <a:r>
              <a:rPr lang="en" sz="1100">
                <a:solidFill>
                  <a:schemeClr val="dk1"/>
                </a:solidFill>
              </a:rPr>
              <a:t>. YouTube. Retrieved July 15, 2022, from </a:t>
            </a:r>
            <a:r>
              <a:rPr lang="en" sz="1100" u="sng">
                <a:solidFill>
                  <a:schemeClr val="hlink"/>
                </a:solidFill>
                <a:hlinkClick r:id="rId4"/>
              </a:rPr>
              <a:t>https://www.youtube.com/watch?v=aircAruvnKk</a:t>
            </a:r>
            <a:endParaRPr sz="1100">
              <a:solidFill>
                <a:schemeClr val="dk1"/>
              </a:solidFill>
            </a:endParaRPr>
          </a:p>
          <a:p>
            <a:pPr indent="0" lvl="0" marL="355600" rtl="0" algn="l">
              <a:spcBef>
                <a:spcPts val="1200"/>
              </a:spcBef>
              <a:spcAft>
                <a:spcPts val="0"/>
              </a:spcAft>
              <a:buNone/>
            </a:pPr>
            <a:r>
              <a:rPr lang="en" sz="1100">
                <a:solidFill>
                  <a:schemeClr val="dk1"/>
                </a:solidFill>
              </a:rPr>
              <a:t>Wikimedia Foundation. (2022, July 11). </a:t>
            </a:r>
            <a:r>
              <a:rPr i="1" lang="en" sz="1100">
                <a:solidFill>
                  <a:schemeClr val="dk1"/>
                </a:solidFill>
              </a:rPr>
              <a:t>Neuron</a:t>
            </a:r>
            <a:r>
              <a:rPr lang="en" sz="1100">
                <a:solidFill>
                  <a:schemeClr val="dk1"/>
                </a:solidFill>
              </a:rPr>
              <a:t>. Wikipedia. Retrieved July 15, 2022, from </a:t>
            </a:r>
            <a:r>
              <a:rPr lang="en" sz="1100" u="sng">
                <a:solidFill>
                  <a:schemeClr val="hlink"/>
                </a:solidFill>
                <a:hlinkClick r:id="rId5"/>
              </a:rPr>
              <a:t>https://en.wikipedia.org/wiki/Neuron</a:t>
            </a:r>
            <a:endParaRPr sz="1100">
              <a:solidFill>
                <a:schemeClr val="dk1"/>
              </a:solidFill>
            </a:endParaRPr>
          </a:p>
          <a:p>
            <a:pPr indent="0" lvl="0" marL="355600" rtl="0" algn="l">
              <a:spcBef>
                <a:spcPts val="1200"/>
              </a:spcBef>
              <a:spcAft>
                <a:spcPts val="0"/>
              </a:spcAft>
              <a:buNone/>
            </a:pPr>
            <a:r>
              <a:rPr lang="en" sz="1100">
                <a:solidFill>
                  <a:schemeClr val="dk1"/>
                </a:solidFill>
              </a:rPr>
              <a:t>Wikimedia Foundation. (2022, June 27). </a:t>
            </a:r>
            <a:r>
              <a:rPr i="1" lang="en" sz="1100">
                <a:solidFill>
                  <a:schemeClr val="dk1"/>
                </a:solidFill>
              </a:rPr>
              <a:t>Neural network</a:t>
            </a:r>
            <a:r>
              <a:rPr lang="en" sz="1100">
                <a:solidFill>
                  <a:schemeClr val="dk1"/>
                </a:solidFill>
              </a:rPr>
              <a:t>. Wikipedia. Retrieved July 15, 2022, from </a:t>
            </a:r>
            <a:r>
              <a:rPr lang="en" sz="1100" u="sng">
                <a:solidFill>
                  <a:schemeClr val="hlink"/>
                </a:solidFill>
                <a:hlinkClick r:id="rId6"/>
              </a:rPr>
              <a:t>https://en.wikipedia.org/wiki/Neural_network</a:t>
            </a:r>
            <a:endParaRPr sz="1100">
              <a:solidFill>
                <a:schemeClr val="dk1"/>
              </a:solidFill>
            </a:endParaRPr>
          </a:p>
          <a:p>
            <a:pPr indent="0" lvl="0" marL="355600" rtl="0" algn="l">
              <a:spcBef>
                <a:spcPts val="1200"/>
              </a:spcBef>
              <a:spcAft>
                <a:spcPts val="1200"/>
              </a:spcAft>
              <a:buNone/>
            </a:pPr>
            <a:r>
              <a:t/>
            </a:r>
            <a:endParaRPr sz="11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6"/>
          <p:cNvPicPr preferRelativeResize="0"/>
          <p:nvPr/>
        </p:nvPicPr>
        <p:blipFill>
          <a:blip r:embed="rId3">
            <a:alphaModFix/>
          </a:blip>
          <a:stretch>
            <a:fillRect/>
          </a:stretch>
        </p:blipFill>
        <p:spPr>
          <a:xfrm>
            <a:off x="152400" y="139025"/>
            <a:ext cx="3639049" cy="4852076"/>
          </a:xfrm>
          <a:prstGeom prst="rect">
            <a:avLst/>
          </a:prstGeom>
          <a:noFill/>
          <a:ln>
            <a:noFill/>
          </a:ln>
        </p:spPr>
      </p:pic>
      <p:pic>
        <p:nvPicPr>
          <p:cNvPr id="147" name="Google Shape;147;p26"/>
          <p:cNvPicPr preferRelativeResize="0"/>
          <p:nvPr/>
        </p:nvPicPr>
        <p:blipFill>
          <a:blip r:embed="rId4">
            <a:alphaModFix/>
          </a:blip>
          <a:stretch>
            <a:fillRect/>
          </a:stretch>
        </p:blipFill>
        <p:spPr>
          <a:xfrm>
            <a:off x="4735149" y="145713"/>
            <a:ext cx="3629027" cy="48387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txBox="1"/>
          <p:nvPr/>
        </p:nvSpPr>
        <p:spPr>
          <a:xfrm>
            <a:off x="427725" y="342175"/>
            <a:ext cx="6531600" cy="2841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850">
                <a:solidFill>
                  <a:srgbClr val="181818"/>
                </a:solidFill>
                <a:latin typeface="Merriweather"/>
                <a:ea typeface="Merriweather"/>
                <a:cs typeface="Merriweather"/>
                <a:sym typeface="Merriweather"/>
              </a:rPr>
              <a:t>“The mystery of life isn't a problem to solve, but a reality to experience.”</a:t>
            </a:r>
            <a:endParaRPr sz="1850">
              <a:solidFill>
                <a:srgbClr val="181818"/>
              </a:solidFill>
              <a:latin typeface="Merriweather"/>
              <a:ea typeface="Merriweather"/>
              <a:cs typeface="Merriweather"/>
              <a:sym typeface="Merriweather"/>
            </a:endParaRPr>
          </a:p>
          <a:p>
            <a:pPr indent="0" lvl="0" marL="0" rtl="0" algn="l">
              <a:lnSpc>
                <a:spcPct val="150000"/>
              </a:lnSpc>
              <a:spcBef>
                <a:spcPts val="1100"/>
              </a:spcBef>
              <a:spcAft>
                <a:spcPts val="0"/>
              </a:spcAft>
              <a:buNone/>
            </a:pPr>
            <a:r>
              <a:rPr lang="en" sz="1850">
                <a:solidFill>
                  <a:srgbClr val="181818"/>
                </a:solidFill>
                <a:latin typeface="Merriweather"/>
                <a:ea typeface="Merriweather"/>
                <a:cs typeface="Merriweather"/>
                <a:sym typeface="Merriweather"/>
              </a:rPr>
              <a:t>“A process cannot be understood by stopping it. Understanding must move with the flow of the process, must join it and flow with it.”</a:t>
            </a:r>
            <a:endParaRPr sz="1850">
              <a:solidFill>
                <a:srgbClr val="181818"/>
              </a:solidFill>
              <a:latin typeface="Merriweather"/>
              <a:ea typeface="Merriweather"/>
              <a:cs typeface="Merriweather"/>
              <a:sym typeface="Merriweather"/>
            </a:endParaRPr>
          </a:p>
          <a:p>
            <a:pPr indent="0" lvl="0" marL="0" rtl="0" algn="l">
              <a:spcBef>
                <a:spcPts val="1100"/>
              </a:spcBef>
              <a:spcAft>
                <a:spcPts val="0"/>
              </a:spcAft>
              <a:buNone/>
            </a:pPr>
            <a:r>
              <a:rPr b="1" lang="en" sz="1550">
                <a:solidFill>
                  <a:srgbClr val="333333"/>
                </a:solidFill>
              </a:rPr>
              <a:t>Frank Herbert, </a:t>
            </a:r>
            <a:r>
              <a:rPr b="1" lang="en" sz="1550">
                <a:solidFill>
                  <a:srgbClr val="333333"/>
                </a:solidFill>
                <a:uFill>
                  <a:noFill/>
                </a:uFill>
                <a:hlinkClick r:id="rId3">
                  <a:extLst>
                    <a:ext uri="{A12FA001-AC4F-418D-AE19-62706E023703}">
                      <ahyp:hlinkClr val="tx"/>
                    </a:ext>
                  </a:extLst>
                </a:hlinkClick>
              </a:rPr>
              <a:t>Dune</a:t>
            </a:r>
            <a:endParaRPr sz="2500">
              <a:latin typeface="Times New Roman"/>
              <a:ea typeface="Times New Roman"/>
              <a:cs typeface="Times New Roman"/>
              <a:sym typeface="Times New Roman"/>
            </a:endParaRPr>
          </a:p>
        </p:txBody>
      </p:sp>
      <p:sp>
        <p:nvSpPr>
          <p:cNvPr id="153" name="Google Shape;153;p27"/>
          <p:cNvSpPr txBox="1"/>
          <p:nvPr/>
        </p:nvSpPr>
        <p:spPr>
          <a:xfrm>
            <a:off x="510175" y="3728250"/>
            <a:ext cx="6531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Thank you, Brookhaven National Laboratory, and NuSTEAM, it was a pleasure to meet everyone.</a:t>
            </a:r>
            <a:r>
              <a:rPr lang="en"/>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57" name="Shape 157"/>
        <p:cNvGrpSpPr/>
        <p:nvPr/>
      </p:nvGrpSpPr>
      <p:grpSpPr>
        <a:xfrm>
          <a:off x="0" y="0"/>
          <a:ext cx="0" cy="0"/>
          <a:chOff x="0" y="0"/>
          <a:chExt cx="0" cy="0"/>
        </a:xfrm>
      </p:grpSpPr>
      <p:sp>
        <p:nvSpPr>
          <p:cNvPr id="158" name="Google Shape;158;p28"/>
          <p:cNvSpPr txBox="1"/>
          <p:nvPr>
            <p:ph type="title"/>
          </p:nvPr>
        </p:nvSpPr>
        <p:spPr>
          <a:xfrm>
            <a:off x="311700" y="274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720">
                <a:solidFill>
                  <a:srgbClr val="FFFF00"/>
                </a:solidFill>
                <a:latin typeface="Monoton"/>
                <a:ea typeface="Monoton"/>
                <a:cs typeface="Monoton"/>
                <a:sym typeface="Monoton"/>
              </a:rPr>
              <a:t>General_Outline</a:t>
            </a:r>
            <a:endParaRPr b="1" sz="3720">
              <a:solidFill>
                <a:srgbClr val="FFFF00"/>
              </a:solidFill>
              <a:latin typeface="Monoton"/>
              <a:ea typeface="Monoton"/>
              <a:cs typeface="Monoton"/>
              <a:sym typeface="Monoton"/>
            </a:endParaRPr>
          </a:p>
        </p:txBody>
      </p:sp>
      <p:sp>
        <p:nvSpPr>
          <p:cNvPr id="159" name="Google Shape;159;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0000FF"/>
              </a:buClr>
              <a:buSzPts val="2000"/>
              <a:buFont typeface="Times New Roman"/>
              <a:buChar char="❏"/>
            </a:pPr>
            <a:r>
              <a:rPr lang="en" sz="2000">
                <a:solidFill>
                  <a:srgbClr val="0000FF"/>
                </a:solidFill>
                <a:latin typeface="Times New Roman"/>
                <a:ea typeface="Times New Roman"/>
                <a:cs typeface="Times New Roman"/>
                <a:sym typeface="Times New Roman"/>
              </a:rPr>
              <a:t>What is a Neural Network?</a:t>
            </a:r>
            <a:endParaRPr sz="2000">
              <a:solidFill>
                <a:srgbClr val="0000FF"/>
              </a:solidFill>
              <a:latin typeface="Times New Roman"/>
              <a:ea typeface="Times New Roman"/>
              <a:cs typeface="Times New Roman"/>
              <a:sym typeface="Times New Roman"/>
            </a:endParaRPr>
          </a:p>
          <a:p>
            <a:pPr indent="-355600" lvl="0" marL="457200" rtl="0" algn="l">
              <a:spcBef>
                <a:spcPts val="0"/>
              </a:spcBef>
              <a:spcAft>
                <a:spcPts val="0"/>
              </a:spcAft>
              <a:buClr>
                <a:srgbClr val="0000FF"/>
              </a:buClr>
              <a:buSzPts val="2000"/>
              <a:buFont typeface="Times New Roman"/>
              <a:buChar char="❏"/>
            </a:pPr>
            <a:r>
              <a:rPr lang="en" sz="2000">
                <a:solidFill>
                  <a:srgbClr val="0000FF"/>
                </a:solidFill>
                <a:latin typeface="Times New Roman"/>
                <a:ea typeface="Times New Roman"/>
                <a:cs typeface="Times New Roman"/>
                <a:sym typeface="Times New Roman"/>
              </a:rPr>
              <a:t>How will it help us?  </a:t>
            </a:r>
            <a:endParaRPr sz="2000">
              <a:solidFill>
                <a:srgbClr val="0000FF"/>
              </a:solidFill>
              <a:latin typeface="Times New Roman"/>
              <a:ea typeface="Times New Roman"/>
              <a:cs typeface="Times New Roman"/>
              <a:sym typeface="Times New Roman"/>
            </a:endParaRPr>
          </a:p>
          <a:p>
            <a:pPr indent="-355600" lvl="0" marL="457200" rtl="0" algn="l">
              <a:spcBef>
                <a:spcPts val="0"/>
              </a:spcBef>
              <a:spcAft>
                <a:spcPts val="0"/>
              </a:spcAft>
              <a:buClr>
                <a:srgbClr val="0000FF"/>
              </a:buClr>
              <a:buSzPts val="2000"/>
              <a:buFont typeface="Times New Roman"/>
              <a:buChar char="❏"/>
            </a:pPr>
            <a:r>
              <a:rPr lang="en" sz="2000">
                <a:solidFill>
                  <a:srgbClr val="0000FF"/>
                </a:solidFill>
                <a:latin typeface="Times New Roman"/>
                <a:ea typeface="Times New Roman"/>
                <a:cs typeface="Times New Roman"/>
                <a:sym typeface="Times New Roman"/>
              </a:rPr>
              <a:t>(NNS) Data processing</a:t>
            </a:r>
            <a:endParaRPr sz="2000">
              <a:solidFill>
                <a:srgbClr val="0000FF"/>
              </a:solidFill>
              <a:latin typeface="Times New Roman"/>
              <a:ea typeface="Times New Roman"/>
              <a:cs typeface="Times New Roman"/>
              <a:sym typeface="Times New Roman"/>
            </a:endParaRPr>
          </a:p>
          <a:p>
            <a:pPr indent="-355600" lvl="0" marL="457200" rtl="0" algn="l">
              <a:spcBef>
                <a:spcPts val="0"/>
              </a:spcBef>
              <a:spcAft>
                <a:spcPts val="0"/>
              </a:spcAft>
              <a:buClr>
                <a:srgbClr val="0000FF"/>
              </a:buClr>
              <a:buSzPts val="2000"/>
              <a:buFont typeface="Times New Roman"/>
              <a:buChar char="❏"/>
            </a:pPr>
            <a:r>
              <a:rPr lang="en" sz="2000">
                <a:solidFill>
                  <a:srgbClr val="0000FF"/>
                </a:solidFill>
                <a:latin typeface="Times New Roman"/>
                <a:ea typeface="Times New Roman"/>
                <a:cs typeface="Times New Roman"/>
                <a:sym typeface="Times New Roman"/>
              </a:rPr>
              <a:t>(NNS) &amp; Philosophy</a:t>
            </a:r>
            <a:endParaRPr sz="2000">
              <a:solidFill>
                <a:srgbClr val="0000FF"/>
              </a:solidFill>
              <a:latin typeface="Times New Roman"/>
              <a:ea typeface="Times New Roman"/>
              <a:cs typeface="Times New Roman"/>
              <a:sym typeface="Times New Roman"/>
            </a:endParaRPr>
          </a:p>
          <a:p>
            <a:pPr indent="-355600" lvl="0" marL="457200" rtl="0" algn="l">
              <a:spcBef>
                <a:spcPts val="0"/>
              </a:spcBef>
              <a:spcAft>
                <a:spcPts val="0"/>
              </a:spcAft>
              <a:buClr>
                <a:srgbClr val="0000FF"/>
              </a:buClr>
              <a:buSzPts val="2000"/>
              <a:buFont typeface="Times New Roman"/>
              <a:buChar char="❏"/>
            </a:pPr>
            <a:r>
              <a:rPr lang="en" sz="2000">
                <a:solidFill>
                  <a:srgbClr val="0000FF"/>
                </a:solidFill>
                <a:latin typeface="Times New Roman"/>
                <a:ea typeface="Times New Roman"/>
                <a:cs typeface="Times New Roman"/>
                <a:sym typeface="Times New Roman"/>
              </a:rPr>
              <a:t>(NNS) &amp; Physics</a:t>
            </a:r>
            <a:endParaRPr sz="2000">
              <a:solidFill>
                <a:srgbClr val="0000FF"/>
              </a:solidFill>
              <a:latin typeface="Times New Roman"/>
              <a:ea typeface="Times New Roman"/>
              <a:cs typeface="Times New Roman"/>
              <a:sym typeface="Times New Roman"/>
            </a:endParaRPr>
          </a:p>
          <a:p>
            <a:pPr indent="-355600" lvl="0" marL="457200" rtl="0" algn="l">
              <a:spcBef>
                <a:spcPts val="0"/>
              </a:spcBef>
              <a:spcAft>
                <a:spcPts val="0"/>
              </a:spcAft>
              <a:buClr>
                <a:srgbClr val="0000FF"/>
              </a:buClr>
              <a:buSzPts val="2000"/>
              <a:buFont typeface="Times New Roman"/>
              <a:buChar char="❏"/>
            </a:pPr>
            <a:r>
              <a:rPr lang="en" sz="2000">
                <a:solidFill>
                  <a:srgbClr val="0000FF"/>
                </a:solidFill>
                <a:latin typeface="Times New Roman"/>
                <a:ea typeface="Times New Roman"/>
                <a:cs typeface="Times New Roman"/>
                <a:sym typeface="Times New Roman"/>
              </a:rPr>
              <a:t>(NNS) &amp; Art</a:t>
            </a:r>
            <a:endParaRPr sz="2000">
              <a:solidFill>
                <a:srgbClr val="0000FF"/>
              </a:solidFill>
              <a:latin typeface="Times New Roman"/>
              <a:ea typeface="Times New Roman"/>
              <a:cs typeface="Times New Roman"/>
              <a:sym typeface="Times New Roman"/>
            </a:endParaRPr>
          </a:p>
          <a:p>
            <a:pPr indent="-355600" lvl="0" marL="457200" rtl="0" algn="l">
              <a:spcBef>
                <a:spcPts val="0"/>
              </a:spcBef>
              <a:spcAft>
                <a:spcPts val="0"/>
              </a:spcAft>
              <a:buClr>
                <a:srgbClr val="0000FF"/>
              </a:buClr>
              <a:buSzPts val="2000"/>
              <a:buFont typeface="Times New Roman"/>
              <a:buChar char="❏"/>
            </a:pPr>
            <a:r>
              <a:rPr lang="en" sz="2000">
                <a:solidFill>
                  <a:srgbClr val="0000FF"/>
                </a:solidFill>
                <a:latin typeface="Times New Roman"/>
                <a:ea typeface="Times New Roman"/>
                <a:cs typeface="Times New Roman"/>
                <a:sym typeface="Times New Roman"/>
              </a:rPr>
              <a:t>AI</a:t>
            </a:r>
            <a:endParaRPr sz="2000">
              <a:solidFill>
                <a:srgbClr val="0000FF"/>
              </a:solidFill>
              <a:latin typeface="Times New Roman"/>
              <a:ea typeface="Times New Roman"/>
              <a:cs typeface="Times New Roman"/>
              <a:sym typeface="Times New Roman"/>
            </a:endParaRPr>
          </a:p>
          <a:p>
            <a:pPr indent="-355600" lvl="0" marL="457200" rtl="0" algn="l">
              <a:spcBef>
                <a:spcPts val="0"/>
              </a:spcBef>
              <a:spcAft>
                <a:spcPts val="0"/>
              </a:spcAft>
              <a:buClr>
                <a:srgbClr val="0000FF"/>
              </a:buClr>
              <a:buSzPts val="2000"/>
              <a:buFont typeface="Times New Roman"/>
              <a:buChar char="❏"/>
            </a:pPr>
            <a:r>
              <a:rPr lang="en" sz="2000">
                <a:solidFill>
                  <a:srgbClr val="0000FF"/>
                </a:solidFill>
                <a:latin typeface="Times New Roman"/>
                <a:ea typeface="Times New Roman"/>
                <a:cs typeface="Times New Roman"/>
                <a:sym typeface="Times New Roman"/>
              </a:rPr>
              <a:t>Biomimicry</a:t>
            </a:r>
            <a:endParaRPr sz="2000">
              <a:solidFill>
                <a:srgbClr val="0000FF"/>
              </a:solidFill>
              <a:latin typeface="Times New Roman"/>
              <a:ea typeface="Times New Roman"/>
              <a:cs typeface="Times New Roman"/>
              <a:sym typeface="Times New Roman"/>
            </a:endParaRPr>
          </a:p>
          <a:p>
            <a:pPr indent="-355600" lvl="0" marL="457200" rtl="0" algn="l">
              <a:spcBef>
                <a:spcPts val="0"/>
              </a:spcBef>
              <a:spcAft>
                <a:spcPts val="0"/>
              </a:spcAft>
              <a:buClr>
                <a:srgbClr val="0000FF"/>
              </a:buClr>
              <a:buSzPts val="2000"/>
              <a:buFont typeface="Times New Roman"/>
              <a:buChar char="❏"/>
            </a:pPr>
            <a:r>
              <a:rPr lang="en" sz="2000">
                <a:solidFill>
                  <a:srgbClr val="0000FF"/>
                </a:solidFill>
                <a:latin typeface="Times New Roman"/>
                <a:ea typeface="Times New Roman"/>
                <a:cs typeface="Times New Roman"/>
                <a:sym typeface="Times New Roman"/>
              </a:rPr>
              <a:t>References</a:t>
            </a:r>
            <a:endParaRPr sz="2000">
              <a:solidFill>
                <a:srgbClr val="0000FF"/>
              </a:solidFill>
              <a:latin typeface="Times New Roman"/>
              <a:ea typeface="Times New Roman"/>
              <a:cs typeface="Times New Roman"/>
              <a:sym typeface="Times New Roman"/>
            </a:endParaRPr>
          </a:p>
        </p:txBody>
      </p:sp>
      <p:pic>
        <p:nvPicPr>
          <p:cNvPr id="160" name="Google Shape;160;p28"/>
          <p:cNvPicPr preferRelativeResize="0"/>
          <p:nvPr/>
        </p:nvPicPr>
        <p:blipFill>
          <a:blip r:embed="rId3">
            <a:alphaModFix/>
          </a:blip>
          <a:stretch>
            <a:fillRect/>
          </a:stretch>
        </p:blipFill>
        <p:spPr>
          <a:xfrm>
            <a:off x="4676600" y="1152475"/>
            <a:ext cx="4317350" cy="3713000"/>
          </a:xfrm>
          <a:prstGeom prst="rect">
            <a:avLst/>
          </a:prstGeom>
          <a:noFill/>
          <a:ln>
            <a:noFill/>
          </a:ln>
        </p:spPr>
      </p:pic>
      <p:sp>
        <p:nvSpPr>
          <p:cNvPr id="161" name="Google Shape;161;p28"/>
          <p:cNvSpPr txBox="1"/>
          <p:nvPr/>
        </p:nvSpPr>
        <p:spPr>
          <a:xfrm>
            <a:off x="4726450" y="1208350"/>
            <a:ext cx="2427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Me not knowing what Neural Networks are? </a:t>
            </a:r>
            <a:endParaRPr sz="1200">
              <a:latin typeface="Times New Roman"/>
              <a:ea typeface="Times New Roman"/>
              <a:cs typeface="Times New Roman"/>
              <a:sym typeface="Times New Roman"/>
            </a:endParaRPr>
          </a:p>
        </p:txBody>
      </p:sp>
      <p:sp>
        <p:nvSpPr>
          <p:cNvPr id="162" name="Google Shape;162;p28"/>
          <p:cNvSpPr txBox="1"/>
          <p:nvPr/>
        </p:nvSpPr>
        <p:spPr>
          <a:xfrm>
            <a:off x="4779925" y="2010350"/>
            <a:ext cx="2373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My brain while looking at, Jose’s, presentation.</a:t>
            </a:r>
            <a:endParaRPr sz="1200">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66" name="Shape 166"/>
        <p:cNvGrpSpPr/>
        <p:nvPr/>
      </p:nvGrpSpPr>
      <p:grpSpPr>
        <a:xfrm>
          <a:off x="0" y="0"/>
          <a:ext cx="0" cy="0"/>
          <a:chOff x="0" y="0"/>
          <a:chExt cx="0" cy="0"/>
        </a:xfrm>
      </p:grpSpPr>
      <p:sp>
        <p:nvSpPr>
          <p:cNvPr id="167" name="Google Shape;167;p29"/>
          <p:cNvSpPr txBox="1"/>
          <p:nvPr>
            <p:ph type="title"/>
          </p:nvPr>
        </p:nvSpPr>
        <p:spPr>
          <a:xfrm>
            <a:off x="311700" y="263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26612"/>
              <a:buFont typeface="Arial"/>
              <a:buNone/>
            </a:pPr>
            <a:r>
              <a:rPr b="1" lang="en" sz="3720">
                <a:solidFill>
                  <a:srgbClr val="FFFF00"/>
                </a:solidFill>
                <a:latin typeface="Monoton"/>
                <a:ea typeface="Monoton"/>
                <a:cs typeface="Monoton"/>
                <a:sym typeface="Monoton"/>
              </a:rPr>
              <a:t>END REMAR</a:t>
            </a:r>
            <a:endParaRPr/>
          </a:p>
        </p:txBody>
      </p:sp>
      <p:sp>
        <p:nvSpPr>
          <p:cNvPr id="168" name="Google Shape;168;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1200"/>
              </a:spcAft>
              <a:buNone/>
            </a:pPr>
            <a:r>
              <a:t/>
            </a:r>
            <a:endParaRPr sz="1100">
              <a:solidFill>
                <a:schemeClr val="dk1"/>
              </a:solidFill>
            </a:endParaRPr>
          </a:p>
        </p:txBody>
      </p:sp>
      <p:pic>
        <p:nvPicPr>
          <p:cNvPr id="169" name="Google Shape;169;p29"/>
          <p:cNvPicPr preferRelativeResize="0"/>
          <p:nvPr/>
        </p:nvPicPr>
        <p:blipFill>
          <a:blip r:embed="rId3">
            <a:alphaModFix/>
          </a:blip>
          <a:stretch>
            <a:fillRect/>
          </a:stretch>
        </p:blipFill>
        <p:spPr>
          <a:xfrm>
            <a:off x="311699" y="25"/>
            <a:ext cx="3857626" cy="5143444"/>
          </a:xfrm>
          <a:prstGeom prst="rect">
            <a:avLst/>
          </a:prstGeom>
          <a:noFill/>
          <a:ln>
            <a:noFill/>
          </a:ln>
        </p:spPr>
      </p:pic>
      <p:pic>
        <p:nvPicPr>
          <p:cNvPr id="170" name="Google Shape;170;p29"/>
          <p:cNvPicPr preferRelativeResize="0"/>
          <p:nvPr/>
        </p:nvPicPr>
        <p:blipFill>
          <a:blip r:embed="rId4">
            <a:alphaModFix/>
          </a:blip>
          <a:stretch>
            <a:fillRect/>
          </a:stretch>
        </p:blipFill>
        <p:spPr>
          <a:xfrm>
            <a:off x="5072488" y="0"/>
            <a:ext cx="3857626"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274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720">
                <a:solidFill>
                  <a:srgbClr val="FFFF00"/>
                </a:solidFill>
                <a:latin typeface="Monoton"/>
                <a:ea typeface="Monoton"/>
                <a:cs typeface="Monoton"/>
                <a:sym typeface="Monoton"/>
              </a:rPr>
              <a:t>General_Outline</a:t>
            </a:r>
            <a:endParaRPr b="1" sz="3720">
              <a:solidFill>
                <a:srgbClr val="FFFF00"/>
              </a:solidFill>
              <a:latin typeface="Monoton"/>
              <a:ea typeface="Monoton"/>
              <a:cs typeface="Monoton"/>
              <a:sym typeface="Monoton"/>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0000FF"/>
              </a:buClr>
              <a:buSzPts val="2000"/>
              <a:buFont typeface="Times New Roman"/>
              <a:buChar char="❏"/>
            </a:pPr>
            <a:r>
              <a:rPr lang="en" sz="2000">
                <a:solidFill>
                  <a:srgbClr val="0000FF"/>
                </a:solidFill>
                <a:latin typeface="Times New Roman"/>
                <a:ea typeface="Times New Roman"/>
                <a:cs typeface="Times New Roman"/>
                <a:sym typeface="Times New Roman"/>
              </a:rPr>
              <a:t>What is a Neural Network?</a:t>
            </a:r>
            <a:endParaRPr sz="2000">
              <a:solidFill>
                <a:srgbClr val="0000FF"/>
              </a:solidFill>
              <a:latin typeface="Times New Roman"/>
              <a:ea typeface="Times New Roman"/>
              <a:cs typeface="Times New Roman"/>
              <a:sym typeface="Times New Roman"/>
            </a:endParaRPr>
          </a:p>
          <a:p>
            <a:pPr indent="-355600" lvl="0" marL="457200" rtl="0" algn="l">
              <a:spcBef>
                <a:spcPts val="0"/>
              </a:spcBef>
              <a:spcAft>
                <a:spcPts val="0"/>
              </a:spcAft>
              <a:buClr>
                <a:srgbClr val="0000FF"/>
              </a:buClr>
              <a:buSzPts val="2000"/>
              <a:buFont typeface="Times New Roman"/>
              <a:buChar char="❏"/>
            </a:pPr>
            <a:r>
              <a:rPr lang="en" sz="2000">
                <a:solidFill>
                  <a:srgbClr val="0000FF"/>
                </a:solidFill>
                <a:latin typeface="Times New Roman"/>
                <a:ea typeface="Times New Roman"/>
                <a:cs typeface="Times New Roman"/>
                <a:sym typeface="Times New Roman"/>
              </a:rPr>
              <a:t>How does it help us?</a:t>
            </a:r>
            <a:endParaRPr sz="2000">
              <a:solidFill>
                <a:srgbClr val="0000FF"/>
              </a:solidFill>
              <a:latin typeface="Times New Roman"/>
              <a:ea typeface="Times New Roman"/>
              <a:cs typeface="Times New Roman"/>
              <a:sym typeface="Times New Roman"/>
            </a:endParaRPr>
          </a:p>
          <a:p>
            <a:pPr indent="-355600" lvl="0" marL="457200" rtl="0" algn="l">
              <a:spcBef>
                <a:spcPts val="0"/>
              </a:spcBef>
              <a:spcAft>
                <a:spcPts val="0"/>
              </a:spcAft>
              <a:buClr>
                <a:srgbClr val="0000FF"/>
              </a:buClr>
              <a:buSzPts val="2000"/>
              <a:buFont typeface="Times New Roman"/>
              <a:buChar char="❏"/>
            </a:pPr>
            <a:r>
              <a:rPr lang="en" sz="2000">
                <a:solidFill>
                  <a:srgbClr val="0000FF"/>
                </a:solidFill>
                <a:latin typeface="Times New Roman"/>
                <a:ea typeface="Times New Roman"/>
                <a:cs typeface="Times New Roman"/>
                <a:sym typeface="Times New Roman"/>
              </a:rPr>
              <a:t>(NNS) &amp; Physics</a:t>
            </a:r>
            <a:endParaRPr sz="2000">
              <a:solidFill>
                <a:srgbClr val="0000FF"/>
              </a:solidFill>
              <a:latin typeface="Times New Roman"/>
              <a:ea typeface="Times New Roman"/>
              <a:cs typeface="Times New Roman"/>
              <a:sym typeface="Times New Roman"/>
            </a:endParaRPr>
          </a:p>
          <a:p>
            <a:pPr indent="-355600" lvl="0" marL="457200" rtl="0" algn="l">
              <a:spcBef>
                <a:spcPts val="0"/>
              </a:spcBef>
              <a:spcAft>
                <a:spcPts val="0"/>
              </a:spcAft>
              <a:buClr>
                <a:srgbClr val="0000FF"/>
              </a:buClr>
              <a:buSzPts val="2000"/>
              <a:buFont typeface="Times New Roman"/>
              <a:buChar char="❏"/>
            </a:pPr>
            <a:r>
              <a:rPr lang="en" sz="2000">
                <a:solidFill>
                  <a:srgbClr val="0000FF"/>
                </a:solidFill>
                <a:latin typeface="Times New Roman"/>
                <a:ea typeface="Times New Roman"/>
                <a:cs typeface="Times New Roman"/>
                <a:sym typeface="Times New Roman"/>
              </a:rPr>
              <a:t>Data processing</a:t>
            </a:r>
            <a:endParaRPr sz="2000">
              <a:solidFill>
                <a:srgbClr val="0000FF"/>
              </a:solidFill>
              <a:latin typeface="Times New Roman"/>
              <a:ea typeface="Times New Roman"/>
              <a:cs typeface="Times New Roman"/>
              <a:sym typeface="Times New Roman"/>
            </a:endParaRPr>
          </a:p>
          <a:p>
            <a:pPr indent="-355600" lvl="0" marL="457200" rtl="0" algn="l">
              <a:spcBef>
                <a:spcPts val="0"/>
              </a:spcBef>
              <a:spcAft>
                <a:spcPts val="0"/>
              </a:spcAft>
              <a:buClr>
                <a:srgbClr val="0000FF"/>
              </a:buClr>
              <a:buSzPts val="2000"/>
              <a:buFont typeface="Times New Roman"/>
              <a:buChar char="❏"/>
            </a:pPr>
            <a:r>
              <a:rPr lang="en" sz="2000">
                <a:solidFill>
                  <a:srgbClr val="0000FF"/>
                </a:solidFill>
                <a:latin typeface="Times New Roman"/>
                <a:ea typeface="Times New Roman"/>
                <a:cs typeface="Times New Roman"/>
                <a:sym typeface="Times New Roman"/>
              </a:rPr>
              <a:t>(NNS) &amp; image recognition</a:t>
            </a:r>
            <a:endParaRPr sz="2000">
              <a:solidFill>
                <a:srgbClr val="0000FF"/>
              </a:solidFill>
              <a:latin typeface="Times New Roman"/>
              <a:ea typeface="Times New Roman"/>
              <a:cs typeface="Times New Roman"/>
              <a:sym typeface="Times New Roman"/>
            </a:endParaRPr>
          </a:p>
          <a:p>
            <a:pPr indent="-355600" lvl="0" marL="457200" rtl="0" algn="l">
              <a:spcBef>
                <a:spcPts val="0"/>
              </a:spcBef>
              <a:spcAft>
                <a:spcPts val="0"/>
              </a:spcAft>
              <a:buClr>
                <a:srgbClr val="0000FF"/>
              </a:buClr>
              <a:buSzPts val="2000"/>
              <a:buFont typeface="Times New Roman"/>
              <a:buChar char="❏"/>
            </a:pPr>
            <a:r>
              <a:rPr lang="en" sz="2000">
                <a:solidFill>
                  <a:srgbClr val="0000FF"/>
                </a:solidFill>
                <a:latin typeface="Times New Roman"/>
                <a:ea typeface="Times New Roman"/>
                <a:cs typeface="Times New Roman"/>
                <a:sym typeface="Times New Roman"/>
              </a:rPr>
              <a:t>Biomimicry</a:t>
            </a:r>
            <a:endParaRPr sz="2000">
              <a:solidFill>
                <a:srgbClr val="0000FF"/>
              </a:solidFill>
              <a:latin typeface="Times New Roman"/>
              <a:ea typeface="Times New Roman"/>
              <a:cs typeface="Times New Roman"/>
              <a:sym typeface="Times New Roman"/>
            </a:endParaRPr>
          </a:p>
          <a:p>
            <a:pPr indent="-355600" lvl="0" marL="457200" rtl="0" algn="l">
              <a:spcBef>
                <a:spcPts val="0"/>
              </a:spcBef>
              <a:spcAft>
                <a:spcPts val="0"/>
              </a:spcAft>
              <a:buClr>
                <a:srgbClr val="0000FF"/>
              </a:buClr>
              <a:buSzPts val="2000"/>
              <a:buFont typeface="Times New Roman"/>
              <a:buChar char="❏"/>
            </a:pPr>
            <a:r>
              <a:rPr lang="en" sz="2000">
                <a:solidFill>
                  <a:srgbClr val="0000FF"/>
                </a:solidFill>
                <a:latin typeface="Times New Roman"/>
                <a:ea typeface="Times New Roman"/>
                <a:cs typeface="Times New Roman"/>
                <a:sym typeface="Times New Roman"/>
              </a:rPr>
              <a:t>References</a:t>
            </a:r>
            <a:endParaRPr sz="2000">
              <a:solidFill>
                <a:srgbClr val="0000FF"/>
              </a:solidFill>
              <a:latin typeface="Times New Roman"/>
              <a:ea typeface="Times New Roman"/>
              <a:cs typeface="Times New Roman"/>
              <a:sym typeface="Times New Roman"/>
            </a:endParaRPr>
          </a:p>
        </p:txBody>
      </p:sp>
      <p:pic>
        <p:nvPicPr>
          <p:cNvPr id="62" name="Google Shape;62;p14"/>
          <p:cNvPicPr preferRelativeResize="0"/>
          <p:nvPr/>
        </p:nvPicPr>
        <p:blipFill>
          <a:blip r:embed="rId3">
            <a:alphaModFix/>
          </a:blip>
          <a:stretch>
            <a:fillRect/>
          </a:stretch>
        </p:blipFill>
        <p:spPr>
          <a:xfrm>
            <a:off x="4676600" y="1152475"/>
            <a:ext cx="4317350" cy="3713000"/>
          </a:xfrm>
          <a:prstGeom prst="rect">
            <a:avLst/>
          </a:prstGeom>
          <a:noFill/>
          <a:ln>
            <a:noFill/>
          </a:ln>
        </p:spPr>
      </p:pic>
      <p:sp>
        <p:nvSpPr>
          <p:cNvPr id="63" name="Google Shape;63;p14"/>
          <p:cNvSpPr txBox="1"/>
          <p:nvPr/>
        </p:nvSpPr>
        <p:spPr>
          <a:xfrm>
            <a:off x="4726450" y="1208350"/>
            <a:ext cx="2427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Me not knowing what Neural Networks are? </a:t>
            </a:r>
            <a:endParaRPr sz="1200">
              <a:latin typeface="Times New Roman"/>
              <a:ea typeface="Times New Roman"/>
              <a:cs typeface="Times New Roman"/>
              <a:sym typeface="Times New Roman"/>
            </a:endParaRPr>
          </a:p>
        </p:txBody>
      </p:sp>
      <p:sp>
        <p:nvSpPr>
          <p:cNvPr id="64" name="Google Shape;64;p14"/>
          <p:cNvSpPr txBox="1"/>
          <p:nvPr/>
        </p:nvSpPr>
        <p:spPr>
          <a:xfrm>
            <a:off x="4779925" y="2010350"/>
            <a:ext cx="2373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My brain while looking at, Jose’s, presentation.</a:t>
            </a:r>
            <a:endParaRPr sz="1200">
              <a:latin typeface="Times New Roman"/>
              <a:ea typeface="Times New Roman"/>
              <a:cs typeface="Times New Roman"/>
              <a:sym typeface="Times New Roman"/>
            </a:endParaRPr>
          </a:p>
        </p:txBody>
      </p:sp>
      <p:sp>
        <p:nvSpPr>
          <p:cNvPr id="65" name="Google Shape;65;p14"/>
          <p:cNvSpPr txBox="1"/>
          <p:nvPr/>
        </p:nvSpPr>
        <p:spPr>
          <a:xfrm>
            <a:off x="4749400" y="2708175"/>
            <a:ext cx="2427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Learning about Neural Networks and using them to my advantage.</a:t>
            </a:r>
            <a:endParaRPr sz="1200">
              <a:latin typeface="Times New Roman"/>
              <a:ea typeface="Times New Roman"/>
              <a:cs typeface="Times New Roman"/>
              <a:sym typeface="Times New Roman"/>
            </a:endParaRPr>
          </a:p>
        </p:txBody>
      </p:sp>
      <p:sp>
        <p:nvSpPr>
          <p:cNvPr id="66" name="Google Shape;66;p14"/>
          <p:cNvSpPr txBox="1"/>
          <p:nvPr/>
        </p:nvSpPr>
        <p:spPr>
          <a:xfrm>
            <a:off x="4769600" y="3506475"/>
            <a:ext cx="2373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Creating my own Neural Network to enhance my capabilities.</a:t>
            </a:r>
            <a:endParaRPr sz="1200">
              <a:latin typeface="Times New Roman"/>
              <a:ea typeface="Times New Roman"/>
              <a:cs typeface="Times New Roman"/>
              <a:sym typeface="Times New Roman"/>
            </a:endParaRPr>
          </a:p>
        </p:txBody>
      </p:sp>
      <p:sp>
        <p:nvSpPr>
          <p:cNvPr id="67" name="Google Shape;67;p14"/>
          <p:cNvSpPr txBox="1"/>
          <p:nvPr/>
        </p:nvSpPr>
        <p:spPr>
          <a:xfrm>
            <a:off x="4795075" y="4126575"/>
            <a:ext cx="2343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Working at BNL while using a Neural Network to classify Neutrino flavors.</a:t>
            </a:r>
            <a:endParaRPr sz="12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71" name="Shape 71"/>
        <p:cNvGrpSpPr/>
        <p:nvPr/>
      </p:nvGrpSpPr>
      <p:grpSpPr>
        <a:xfrm>
          <a:off x="0" y="0"/>
          <a:ext cx="0" cy="0"/>
          <a:chOff x="0" y="0"/>
          <a:chExt cx="0" cy="0"/>
        </a:xfrm>
      </p:grpSpPr>
      <p:sp>
        <p:nvSpPr>
          <p:cNvPr id="72" name="Google Shape;72;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26612"/>
              <a:buFont typeface="Arial"/>
              <a:buNone/>
            </a:pPr>
            <a:r>
              <a:rPr b="1" lang="en" sz="3720">
                <a:solidFill>
                  <a:srgbClr val="FFFF00"/>
                </a:solidFill>
                <a:latin typeface="Monoton"/>
                <a:ea typeface="Monoton"/>
                <a:cs typeface="Monoton"/>
                <a:sym typeface="Monoton"/>
              </a:rPr>
              <a:t>ACTIVATING_MY_NEURONS</a:t>
            </a:r>
            <a:endParaRPr>
              <a:latin typeface="Monoton"/>
              <a:ea typeface="Monoton"/>
              <a:cs typeface="Monoton"/>
              <a:sym typeface="Monoton"/>
            </a:endParaRPr>
          </a:p>
        </p:txBody>
      </p:sp>
      <p:sp>
        <p:nvSpPr>
          <p:cNvPr id="73" name="Google Shape;73;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solidFill>
                  <a:srgbClr val="00FF00"/>
                </a:solidFill>
                <a:latin typeface="Times New Roman"/>
                <a:ea typeface="Times New Roman"/>
                <a:cs typeface="Times New Roman"/>
                <a:sym typeface="Times New Roman"/>
              </a:rPr>
              <a:t>What do you all see in these images?</a:t>
            </a:r>
            <a:endParaRPr sz="2000">
              <a:solidFill>
                <a:srgbClr val="00FF00"/>
              </a:solidFill>
              <a:latin typeface="Times New Roman"/>
              <a:ea typeface="Times New Roman"/>
              <a:cs typeface="Times New Roman"/>
              <a:sym typeface="Times New Roman"/>
            </a:endParaRPr>
          </a:p>
        </p:txBody>
      </p:sp>
      <p:pic>
        <p:nvPicPr>
          <p:cNvPr id="74" name="Google Shape;74;p15"/>
          <p:cNvPicPr preferRelativeResize="0"/>
          <p:nvPr/>
        </p:nvPicPr>
        <p:blipFill>
          <a:blip r:embed="rId3">
            <a:alphaModFix/>
          </a:blip>
          <a:stretch>
            <a:fillRect/>
          </a:stretch>
        </p:blipFill>
        <p:spPr>
          <a:xfrm>
            <a:off x="1849787" y="1777575"/>
            <a:ext cx="5444426" cy="31655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26612"/>
              <a:buFont typeface="Arial"/>
              <a:buNone/>
            </a:pPr>
            <a:r>
              <a:rPr b="1" lang="en" sz="3720">
                <a:solidFill>
                  <a:srgbClr val="FFFF00"/>
                </a:solidFill>
                <a:latin typeface="Monoton"/>
                <a:ea typeface="Monoton"/>
                <a:cs typeface="Monoton"/>
                <a:sym typeface="Monoton"/>
              </a:rPr>
              <a:t>ACTIVATING_MY_NEURONS</a:t>
            </a:r>
            <a:endParaRPr>
              <a:latin typeface="Monoton"/>
              <a:ea typeface="Monoton"/>
              <a:cs typeface="Monoton"/>
              <a:sym typeface="Monoton"/>
            </a:endParaRPr>
          </a:p>
        </p:txBody>
      </p:sp>
      <p:sp>
        <p:nvSpPr>
          <p:cNvPr id="80" name="Google Shape;80;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rgbClr val="00FF00"/>
                </a:solidFill>
                <a:latin typeface="Times New Roman"/>
                <a:ea typeface="Times New Roman"/>
                <a:cs typeface="Times New Roman"/>
                <a:sym typeface="Times New Roman"/>
              </a:rPr>
              <a:t>What do you all see in these images?</a:t>
            </a:r>
            <a:endParaRPr sz="2000">
              <a:solidFill>
                <a:srgbClr val="00FF00"/>
              </a:solidFill>
              <a:latin typeface="Times New Roman"/>
              <a:ea typeface="Times New Roman"/>
              <a:cs typeface="Times New Roman"/>
              <a:sym typeface="Times New Roman"/>
            </a:endParaRPr>
          </a:p>
          <a:p>
            <a:pPr indent="457200" lvl="0" marL="0" rtl="0" algn="l">
              <a:spcBef>
                <a:spcPts val="1200"/>
              </a:spcBef>
              <a:spcAft>
                <a:spcPts val="0"/>
              </a:spcAft>
              <a:buNone/>
            </a:pPr>
            <a:r>
              <a:rPr lang="en" sz="2000">
                <a:solidFill>
                  <a:srgbClr val="00FF00"/>
                </a:solidFill>
                <a:latin typeface="Times New Roman"/>
                <a:ea typeface="Times New Roman"/>
                <a:cs typeface="Times New Roman"/>
                <a:sym typeface="Times New Roman"/>
              </a:rPr>
              <a:t>That is right, the low rendered images are </a:t>
            </a:r>
            <a:r>
              <a:rPr lang="en" sz="2000">
                <a:solidFill>
                  <a:srgbClr val="00FF00"/>
                </a:solidFill>
                <a:latin typeface="Times New Roman"/>
                <a:ea typeface="Times New Roman"/>
                <a:cs typeface="Times New Roman"/>
                <a:sym typeface="Times New Roman"/>
              </a:rPr>
              <a:t>portraying numbers, eight, zero, one, three, seven, and six.</a:t>
            </a:r>
            <a:endParaRPr sz="2000">
              <a:solidFill>
                <a:srgbClr val="00FF00"/>
              </a:solidFill>
              <a:latin typeface="Times New Roman"/>
              <a:ea typeface="Times New Roman"/>
              <a:cs typeface="Times New Roman"/>
              <a:sym typeface="Times New Roman"/>
            </a:endParaRPr>
          </a:p>
          <a:p>
            <a:pPr indent="457200" lvl="0" marL="0" rtl="0" algn="l">
              <a:spcBef>
                <a:spcPts val="1200"/>
              </a:spcBef>
              <a:spcAft>
                <a:spcPts val="0"/>
              </a:spcAft>
              <a:buNone/>
            </a:pPr>
            <a:r>
              <a:rPr lang="en" sz="2000">
                <a:solidFill>
                  <a:srgbClr val="00FF00"/>
                </a:solidFill>
                <a:latin typeface="Times New Roman"/>
                <a:ea typeface="Times New Roman"/>
                <a:cs typeface="Times New Roman"/>
                <a:sym typeface="Times New Roman"/>
              </a:rPr>
              <a:t>Your eyes alone did not recognize the numbers, something within your brain helped you classify each individual image. Your neurons themselves had to activate and look in to passed experiences in order to obtain a recognition of the numbers.</a:t>
            </a:r>
            <a:endParaRPr sz="2000">
              <a:solidFill>
                <a:srgbClr val="00FF00"/>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2000">
              <a:solidFill>
                <a:srgbClr val="00FF00"/>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84" name="Shape 84"/>
        <p:cNvGrpSpPr/>
        <p:nvPr/>
      </p:nvGrpSpPr>
      <p:grpSpPr>
        <a:xfrm>
          <a:off x="0" y="0"/>
          <a:ext cx="0" cy="0"/>
          <a:chOff x="0" y="0"/>
          <a:chExt cx="0" cy="0"/>
        </a:xfrm>
      </p:grpSpPr>
      <p:sp>
        <p:nvSpPr>
          <p:cNvPr id="85" name="Google Shape;85;p17"/>
          <p:cNvSpPr txBox="1"/>
          <p:nvPr>
            <p:ph type="title"/>
          </p:nvPr>
        </p:nvSpPr>
        <p:spPr>
          <a:xfrm>
            <a:off x="311700" y="128325"/>
            <a:ext cx="8520600" cy="102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990"/>
              <a:buFont typeface="Arial"/>
              <a:buNone/>
            </a:pPr>
            <a:r>
              <a:rPr b="1" lang="en" sz="4120">
                <a:solidFill>
                  <a:srgbClr val="FFFF00"/>
                </a:solidFill>
                <a:latin typeface="Monoton"/>
                <a:ea typeface="Monoton"/>
                <a:cs typeface="Monoton"/>
                <a:sym typeface="Monoton"/>
              </a:rPr>
              <a:t>NEURAL _NETWORKS (NNS)</a:t>
            </a:r>
            <a:endParaRPr sz="3200"/>
          </a:p>
        </p:txBody>
      </p:sp>
      <p:sp>
        <p:nvSpPr>
          <p:cNvPr id="86" name="Google Shape;86;p17"/>
          <p:cNvSpPr txBox="1"/>
          <p:nvPr>
            <p:ph idx="1" type="body"/>
          </p:nvPr>
        </p:nvSpPr>
        <p:spPr>
          <a:xfrm>
            <a:off x="311700" y="1152475"/>
            <a:ext cx="4566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rgbClr val="00FFFF"/>
                </a:solidFill>
                <a:latin typeface="Times New Roman"/>
                <a:ea typeface="Times New Roman"/>
                <a:cs typeface="Times New Roman"/>
                <a:sym typeface="Times New Roman"/>
              </a:rPr>
              <a:t>First</a:t>
            </a:r>
            <a:r>
              <a:rPr lang="en" sz="2000">
                <a:solidFill>
                  <a:srgbClr val="00FFFF"/>
                </a:solidFill>
                <a:latin typeface="Times New Roman"/>
                <a:ea typeface="Times New Roman"/>
                <a:cs typeface="Times New Roman"/>
                <a:sym typeface="Times New Roman"/>
              </a:rPr>
              <a:t> and foremost, what is a neuron?</a:t>
            </a:r>
            <a:endParaRPr sz="2000">
              <a:solidFill>
                <a:srgbClr val="00FFFF"/>
              </a:solidFill>
              <a:latin typeface="Times New Roman"/>
              <a:ea typeface="Times New Roman"/>
              <a:cs typeface="Times New Roman"/>
              <a:sym typeface="Times New Roman"/>
            </a:endParaRPr>
          </a:p>
          <a:p>
            <a:pPr indent="0" lvl="0" marL="0" rtl="0" algn="l">
              <a:spcBef>
                <a:spcPts val="1200"/>
              </a:spcBef>
              <a:spcAft>
                <a:spcPts val="1200"/>
              </a:spcAft>
              <a:buNone/>
            </a:pPr>
            <a:r>
              <a:rPr lang="en" sz="2000">
                <a:solidFill>
                  <a:srgbClr val="00FFFF"/>
                </a:solidFill>
                <a:latin typeface="Times New Roman"/>
                <a:ea typeface="Times New Roman"/>
                <a:cs typeface="Times New Roman"/>
                <a:sym typeface="Times New Roman"/>
              </a:rPr>
              <a:t>A neuron or nerve cell is an electrically excitable cell that communicates with other cells via specialized connections called synapses.</a:t>
            </a:r>
            <a:endParaRPr sz="2000">
              <a:solidFill>
                <a:srgbClr val="00FFFF"/>
              </a:solidFill>
              <a:latin typeface="Times New Roman"/>
              <a:ea typeface="Times New Roman"/>
              <a:cs typeface="Times New Roman"/>
              <a:sym typeface="Times New Roman"/>
            </a:endParaRPr>
          </a:p>
        </p:txBody>
      </p:sp>
      <p:pic>
        <p:nvPicPr>
          <p:cNvPr id="87" name="Google Shape;87;p17"/>
          <p:cNvPicPr preferRelativeResize="0"/>
          <p:nvPr/>
        </p:nvPicPr>
        <p:blipFill>
          <a:blip r:embed="rId3">
            <a:alphaModFix/>
          </a:blip>
          <a:stretch>
            <a:fillRect/>
          </a:stretch>
        </p:blipFill>
        <p:spPr>
          <a:xfrm>
            <a:off x="4878325" y="1152475"/>
            <a:ext cx="1306425" cy="2125575"/>
          </a:xfrm>
          <a:prstGeom prst="rect">
            <a:avLst/>
          </a:prstGeom>
          <a:noFill/>
          <a:ln>
            <a:noFill/>
          </a:ln>
        </p:spPr>
      </p:pic>
      <p:pic>
        <p:nvPicPr>
          <p:cNvPr id="88" name="Google Shape;88;p17"/>
          <p:cNvPicPr preferRelativeResize="0"/>
          <p:nvPr/>
        </p:nvPicPr>
        <p:blipFill>
          <a:blip r:embed="rId4">
            <a:alphaModFix/>
          </a:blip>
          <a:stretch>
            <a:fillRect/>
          </a:stretch>
        </p:blipFill>
        <p:spPr>
          <a:xfrm>
            <a:off x="6425250" y="1152525"/>
            <a:ext cx="2407050" cy="1357625"/>
          </a:xfrm>
          <a:prstGeom prst="rect">
            <a:avLst/>
          </a:prstGeom>
          <a:noFill/>
          <a:ln>
            <a:noFill/>
          </a:ln>
        </p:spPr>
      </p:pic>
      <p:pic>
        <p:nvPicPr>
          <p:cNvPr id="89" name="Google Shape;89;p17"/>
          <p:cNvPicPr preferRelativeResize="0"/>
          <p:nvPr/>
        </p:nvPicPr>
        <p:blipFill>
          <a:blip r:embed="rId5">
            <a:alphaModFix/>
          </a:blip>
          <a:stretch>
            <a:fillRect/>
          </a:stretch>
        </p:blipFill>
        <p:spPr>
          <a:xfrm>
            <a:off x="6425250" y="2976834"/>
            <a:ext cx="2407050" cy="13539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93" name="Shape 93"/>
        <p:cNvGrpSpPr/>
        <p:nvPr/>
      </p:nvGrpSpPr>
      <p:grpSpPr>
        <a:xfrm>
          <a:off x="0" y="0"/>
          <a:ext cx="0" cy="0"/>
          <a:chOff x="0" y="0"/>
          <a:chExt cx="0" cy="0"/>
        </a:xfrm>
      </p:grpSpPr>
      <p:sp>
        <p:nvSpPr>
          <p:cNvPr id="94" name="Google Shape;94;p18"/>
          <p:cNvSpPr txBox="1"/>
          <p:nvPr>
            <p:ph type="title"/>
          </p:nvPr>
        </p:nvSpPr>
        <p:spPr>
          <a:xfrm>
            <a:off x="311700" y="128325"/>
            <a:ext cx="8520600" cy="102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990"/>
              <a:buFont typeface="Arial"/>
              <a:buNone/>
            </a:pPr>
            <a:r>
              <a:rPr b="1" lang="en" sz="4120">
                <a:solidFill>
                  <a:srgbClr val="FFFF00"/>
                </a:solidFill>
                <a:latin typeface="Monoton"/>
                <a:ea typeface="Monoton"/>
                <a:cs typeface="Monoton"/>
                <a:sym typeface="Monoton"/>
              </a:rPr>
              <a:t>NEURAL _NETWORKS (NNS)</a:t>
            </a:r>
            <a:endParaRPr sz="3200"/>
          </a:p>
        </p:txBody>
      </p:sp>
      <p:sp>
        <p:nvSpPr>
          <p:cNvPr id="95" name="Google Shape;95;p18"/>
          <p:cNvSpPr txBox="1"/>
          <p:nvPr>
            <p:ph idx="1" type="body"/>
          </p:nvPr>
        </p:nvSpPr>
        <p:spPr>
          <a:xfrm>
            <a:off x="311700" y="1152475"/>
            <a:ext cx="4566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000">
                <a:solidFill>
                  <a:srgbClr val="00FFFF"/>
                </a:solidFill>
                <a:latin typeface="Times New Roman"/>
                <a:ea typeface="Times New Roman"/>
                <a:cs typeface="Times New Roman"/>
                <a:sym typeface="Times New Roman"/>
              </a:rPr>
              <a:t>What is a (NNS)?</a:t>
            </a:r>
            <a:endParaRPr sz="2000">
              <a:solidFill>
                <a:srgbClr val="00FFFF"/>
              </a:solidFill>
              <a:latin typeface="Times New Roman"/>
              <a:ea typeface="Times New Roman"/>
              <a:cs typeface="Times New Roman"/>
              <a:sym typeface="Times New Roman"/>
            </a:endParaRPr>
          </a:p>
          <a:p>
            <a:pPr indent="0" lvl="0" marL="0" rtl="0" algn="l">
              <a:spcBef>
                <a:spcPts val="1200"/>
              </a:spcBef>
              <a:spcAft>
                <a:spcPts val="1200"/>
              </a:spcAft>
              <a:buNone/>
            </a:pPr>
            <a:r>
              <a:rPr lang="en" sz="2000">
                <a:solidFill>
                  <a:srgbClr val="00FFFF"/>
                </a:solidFill>
                <a:latin typeface="Times New Roman"/>
                <a:ea typeface="Times New Roman"/>
                <a:cs typeface="Times New Roman"/>
                <a:sym typeface="Times New Roman"/>
              </a:rPr>
              <a:t>A neural network is a network or circuit of biological neurons, or, in a modern sense, an artificial neural network, composed of artificial neurons or nodes. Thus, a neural network is either a biological neural network, made up of biological neurons, or an artificial neural network, used for solving artificial intelligence (AI) problems.</a:t>
            </a:r>
            <a:endParaRPr sz="2000">
              <a:solidFill>
                <a:srgbClr val="00FFFF"/>
              </a:solidFill>
              <a:latin typeface="Times New Roman"/>
              <a:ea typeface="Times New Roman"/>
              <a:cs typeface="Times New Roman"/>
              <a:sym typeface="Times New Roman"/>
            </a:endParaRPr>
          </a:p>
        </p:txBody>
      </p:sp>
      <p:pic>
        <p:nvPicPr>
          <p:cNvPr id="96" name="Google Shape;96;p18"/>
          <p:cNvPicPr preferRelativeResize="0"/>
          <p:nvPr/>
        </p:nvPicPr>
        <p:blipFill>
          <a:blip r:embed="rId3">
            <a:alphaModFix/>
          </a:blip>
          <a:stretch>
            <a:fillRect/>
          </a:stretch>
        </p:blipFill>
        <p:spPr>
          <a:xfrm>
            <a:off x="5030700" y="1304925"/>
            <a:ext cx="3596487" cy="3686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00" name="Shape 100"/>
        <p:cNvGrpSpPr/>
        <p:nvPr/>
      </p:nvGrpSpPr>
      <p:grpSpPr>
        <a:xfrm>
          <a:off x="0" y="0"/>
          <a:ext cx="0" cy="0"/>
          <a:chOff x="0" y="0"/>
          <a:chExt cx="0" cy="0"/>
        </a:xfrm>
      </p:grpSpPr>
      <p:sp>
        <p:nvSpPr>
          <p:cNvPr id="101" name="Google Shape;101;p19"/>
          <p:cNvSpPr txBox="1"/>
          <p:nvPr>
            <p:ph type="title"/>
          </p:nvPr>
        </p:nvSpPr>
        <p:spPr>
          <a:xfrm>
            <a:off x="311700" y="263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26612"/>
              <a:buFont typeface="Arial"/>
              <a:buNone/>
            </a:pPr>
            <a:r>
              <a:rPr b="1" lang="en" sz="3720">
                <a:solidFill>
                  <a:srgbClr val="FFFF00"/>
                </a:solidFill>
                <a:latin typeface="Monoton"/>
                <a:ea typeface="Monoton"/>
                <a:cs typeface="Monoton"/>
                <a:sym typeface="Monoton"/>
              </a:rPr>
              <a:t>HOW_CAN_IT_HELP_US</a:t>
            </a:r>
            <a:endParaRPr/>
          </a:p>
        </p:txBody>
      </p:sp>
      <p:sp>
        <p:nvSpPr>
          <p:cNvPr id="102" name="Google Shape;102;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457200" lvl="0" marL="0" rtl="0" algn="l">
              <a:spcBef>
                <a:spcPts val="0"/>
              </a:spcBef>
              <a:spcAft>
                <a:spcPts val="0"/>
              </a:spcAft>
              <a:buNone/>
            </a:pPr>
            <a:r>
              <a:rPr lang="en" sz="2000">
                <a:solidFill>
                  <a:srgbClr val="741B47"/>
                </a:solidFill>
                <a:latin typeface="Times New Roman"/>
                <a:ea typeface="Times New Roman"/>
                <a:cs typeface="Times New Roman"/>
                <a:sym typeface="Times New Roman"/>
              </a:rPr>
              <a:t>Ever heard of, Alexa, Cortana, Siri, or Google </a:t>
            </a:r>
            <a:r>
              <a:rPr lang="en" sz="2000">
                <a:solidFill>
                  <a:srgbClr val="741B47"/>
                </a:solidFill>
                <a:latin typeface="Times New Roman"/>
                <a:ea typeface="Times New Roman"/>
                <a:cs typeface="Times New Roman"/>
                <a:sym typeface="Times New Roman"/>
              </a:rPr>
              <a:t>assistant. All of these involve some form of speech pattern recognition.</a:t>
            </a:r>
            <a:endParaRPr sz="2000">
              <a:solidFill>
                <a:srgbClr val="741B47"/>
              </a:solidFill>
              <a:latin typeface="Times New Roman"/>
              <a:ea typeface="Times New Roman"/>
              <a:cs typeface="Times New Roman"/>
              <a:sym typeface="Times New Roman"/>
            </a:endParaRPr>
          </a:p>
          <a:p>
            <a:pPr indent="457200" lvl="0" marL="0" rtl="0" algn="l">
              <a:spcBef>
                <a:spcPts val="1200"/>
              </a:spcBef>
              <a:spcAft>
                <a:spcPts val="1200"/>
              </a:spcAft>
              <a:buNone/>
            </a:pPr>
            <a:r>
              <a:rPr lang="en" sz="2000">
                <a:solidFill>
                  <a:srgbClr val="741B47"/>
                </a:solidFill>
                <a:latin typeface="Times New Roman"/>
                <a:ea typeface="Times New Roman"/>
                <a:cs typeface="Times New Roman"/>
                <a:sym typeface="Times New Roman"/>
              </a:rPr>
              <a:t>Have you tried searching for similar image/items on a database. Or similar song. Who do you think is doing the searching?</a:t>
            </a:r>
            <a:endParaRPr sz="2000">
              <a:solidFill>
                <a:srgbClr val="741B47"/>
              </a:solidFill>
              <a:latin typeface="Times New Roman"/>
              <a:ea typeface="Times New Roman"/>
              <a:cs typeface="Times New Roman"/>
              <a:sym typeface="Times New Roman"/>
            </a:endParaRPr>
          </a:p>
        </p:txBody>
      </p:sp>
      <p:pic>
        <p:nvPicPr>
          <p:cNvPr id="103" name="Google Shape;103;p19"/>
          <p:cNvPicPr preferRelativeResize="0"/>
          <p:nvPr/>
        </p:nvPicPr>
        <p:blipFill>
          <a:blip r:embed="rId3">
            <a:alphaModFix/>
          </a:blip>
          <a:stretch>
            <a:fillRect/>
          </a:stretch>
        </p:blipFill>
        <p:spPr>
          <a:xfrm>
            <a:off x="1927474" y="2892450"/>
            <a:ext cx="5289050" cy="2051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07" name="Shape 107"/>
        <p:cNvGrpSpPr/>
        <p:nvPr/>
      </p:nvGrpSpPr>
      <p:grpSpPr>
        <a:xfrm>
          <a:off x="0" y="0"/>
          <a:ext cx="0" cy="0"/>
          <a:chOff x="0" y="0"/>
          <a:chExt cx="0" cy="0"/>
        </a:xfrm>
      </p:grpSpPr>
      <p:sp>
        <p:nvSpPr>
          <p:cNvPr id="108" name="Google Shape;108;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26612"/>
              <a:buFont typeface="Arial"/>
              <a:buNone/>
            </a:pPr>
            <a:r>
              <a:rPr b="1" lang="en" sz="3720">
                <a:solidFill>
                  <a:srgbClr val="FFFF00"/>
                </a:solidFill>
                <a:latin typeface="Monoton"/>
                <a:ea typeface="Monoton"/>
                <a:cs typeface="Monoton"/>
                <a:sym typeface="Monoton"/>
              </a:rPr>
              <a:t>(NNS)_&amp;_PHYSICS</a:t>
            </a:r>
            <a:endParaRPr/>
          </a:p>
        </p:txBody>
      </p:sp>
      <p:sp>
        <p:nvSpPr>
          <p:cNvPr id="109" name="Google Shape;109;p20"/>
          <p:cNvSpPr txBox="1"/>
          <p:nvPr>
            <p:ph idx="1" type="body"/>
          </p:nvPr>
        </p:nvSpPr>
        <p:spPr>
          <a:xfrm>
            <a:off x="311700" y="1152475"/>
            <a:ext cx="3835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rgbClr val="93C47D"/>
                </a:solidFill>
                <a:latin typeface="Times New Roman"/>
                <a:ea typeface="Times New Roman"/>
                <a:cs typeface="Times New Roman"/>
                <a:sym typeface="Times New Roman"/>
              </a:rPr>
              <a:t>How are Neural Networks used at Brookheaven National Laboratory?</a:t>
            </a:r>
            <a:endParaRPr sz="2000">
              <a:solidFill>
                <a:srgbClr val="93C47D"/>
              </a:solidFill>
              <a:latin typeface="Times New Roman"/>
              <a:ea typeface="Times New Roman"/>
              <a:cs typeface="Times New Roman"/>
              <a:sym typeface="Times New Roman"/>
            </a:endParaRPr>
          </a:p>
          <a:p>
            <a:pPr indent="0" lvl="0" marL="0" rtl="0" algn="l">
              <a:spcBef>
                <a:spcPts val="1200"/>
              </a:spcBef>
              <a:spcAft>
                <a:spcPts val="1200"/>
              </a:spcAft>
              <a:buNone/>
            </a:pPr>
            <a:r>
              <a:rPr lang="en" sz="2000">
                <a:solidFill>
                  <a:srgbClr val="93C47D"/>
                </a:solidFill>
                <a:latin typeface="Times New Roman"/>
                <a:ea typeface="Times New Roman"/>
                <a:cs typeface="Times New Roman"/>
                <a:sym typeface="Times New Roman"/>
              </a:rPr>
              <a:t>BNL is starting to implement “Deep Neural Networks” particularly a brand called convolutional neural networks in order to classify Neutrino Flavors.</a:t>
            </a:r>
            <a:endParaRPr sz="2000">
              <a:solidFill>
                <a:srgbClr val="93C47D"/>
              </a:solidFill>
              <a:latin typeface="Times New Roman"/>
              <a:ea typeface="Times New Roman"/>
              <a:cs typeface="Times New Roman"/>
              <a:sym typeface="Times New Roman"/>
            </a:endParaRPr>
          </a:p>
        </p:txBody>
      </p:sp>
      <p:pic>
        <p:nvPicPr>
          <p:cNvPr id="110" name="Google Shape;110;p20"/>
          <p:cNvPicPr preferRelativeResize="0"/>
          <p:nvPr/>
        </p:nvPicPr>
        <p:blipFill>
          <a:blip r:embed="rId3">
            <a:alphaModFix/>
          </a:blip>
          <a:stretch>
            <a:fillRect/>
          </a:stretch>
        </p:blipFill>
        <p:spPr>
          <a:xfrm>
            <a:off x="5021925" y="1017725"/>
            <a:ext cx="3157075" cy="40453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14" name="Shape 114"/>
        <p:cNvGrpSpPr/>
        <p:nvPr/>
      </p:nvGrpSpPr>
      <p:grpSpPr>
        <a:xfrm>
          <a:off x="0" y="0"/>
          <a:ext cx="0" cy="0"/>
          <a:chOff x="0" y="0"/>
          <a:chExt cx="0" cy="0"/>
        </a:xfrm>
      </p:grpSpPr>
      <p:sp>
        <p:nvSpPr>
          <p:cNvPr id="115" name="Google Shape;115;p21"/>
          <p:cNvSpPr txBox="1"/>
          <p:nvPr>
            <p:ph type="title"/>
          </p:nvPr>
        </p:nvSpPr>
        <p:spPr>
          <a:xfrm>
            <a:off x="311700" y="263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26612"/>
              <a:buFont typeface="Arial"/>
              <a:buNone/>
            </a:pPr>
            <a:r>
              <a:rPr b="1" lang="en" sz="3720">
                <a:solidFill>
                  <a:srgbClr val="FFFF00"/>
                </a:solidFill>
                <a:latin typeface="Monoton"/>
                <a:ea typeface="Monoton"/>
                <a:cs typeface="Monoton"/>
                <a:sym typeface="Monoton"/>
              </a:rPr>
              <a:t>Image_Regocnition</a:t>
            </a:r>
            <a:endParaRPr/>
          </a:p>
        </p:txBody>
      </p:sp>
      <p:sp>
        <p:nvSpPr>
          <p:cNvPr id="116" name="Google Shape;116;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457200" lvl="0" marL="0" rtl="0" algn="l">
              <a:spcBef>
                <a:spcPts val="0"/>
              </a:spcBef>
              <a:spcAft>
                <a:spcPts val="0"/>
              </a:spcAft>
              <a:buNone/>
            </a:pPr>
            <a:r>
              <a:rPr lang="en" sz="2000">
                <a:solidFill>
                  <a:srgbClr val="741B47"/>
                </a:solidFill>
                <a:latin typeface="Times New Roman"/>
                <a:ea typeface="Times New Roman"/>
                <a:cs typeface="Times New Roman"/>
                <a:sym typeface="Times New Roman"/>
              </a:rPr>
              <a:t>Something that, Mr. </a:t>
            </a:r>
            <a:r>
              <a:rPr lang="en" sz="1900">
                <a:solidFill>
                  <a:srgbClr val="777777"/>
                </a:solidFill>
                <a:latin typeface="Roboto"/>
                <a:ea typeface="Roboto"/>
                <a:cs typeface="Roboto"/>
                <a:sym typeface="Roboto"/>
              </a:rPr>
              <a:t>Nitish Nayak</a:t>
            </a:r>
            <a:r>
              <a:rPr lang="en" sz="2000">
                <a:solidFill>
                  <a:srgbClr val="741B47"/>
                </a:solidFill>
                <a:latin typeface="Times New Roman"/>
                <a:ea typeface="Times New Roman"/>
                <a:cs typeface="Times New Roman"/>
                <a:sym typeface="Times New Roman"/>
              </a:rPr>
              <a:t>, showed me was a Neural Network that works to recreate a typed phrase or word. </a:t>
            </a:r>
            <a:endParaRPr sz="2000">
              <a:solidFill>
                <a:srgbClr val="741B47"/>
              </a:solidFill>
              <a:latin typeface="Times New Roman"/>
              <a:ea typeface="Times New Roman"/>
              <a:cs typeface="Times New Roman"/>
              <a:sym typeface="Times New Roman"/>
            </a:endParaRPr>
          </a:p>
          <a:p>
            <a:pPr indent="457200" lvl="0" marL="0" rtl="0" algn="l">
              <a:spcBef>
                <a:spcPts val="1200"/>
              </a:spcBef>
              <a:spcAft>
                <a:spcPts val="0"/>
              </a:spcAft>
              <a:buNone/>
            </a:pPr>
            <a:r>
              <a:rPr lang="en" sz="2000" u="sng">
                <a:solidFill>
                  <a:schemeClr val="hlink"/>
                </a:solidFill>
                <a:latin typeface="Times New Roman"/>
                <a:ea typeface="Times New Roman"/>
                <a:cs typeface="Times New Roman"/>
                <a:sym typeface="Times New Roman"/>
                <a:hlinkClick r:id="rId3"/>
              </a:rPr>
              <a:t>https://huggingface.co/spaces/dalle-mini/dalle-mini</a:t>
            </a:r>
            <a:endParaRPr sz="2000">
              <a:solidFill>
                <a:srgbClr val="741B47"/>
              </a:solidFill>
              <a:latin typeface="Times New Roman"/>
              <a:ea typeface="Times New Roman"/>
              <a:cs typeface="Times New Roman"/>
              <a:sym typeface="Times New Roman"/>
            </a:endParaRPr>
          </a:p>
          <a:p>
            <a:pPr indent="457200" lvl="0" marL="0" rtl="0" algn="l">
              <a:spcBef>
                <a:spcPts val="1200"/>
              </a:spcBef>
              <a:spcAft>
                <a:spcPts val="1200"/>
              </a:spcAft>
              <a:buNone/>
            </a:pPr>
            <a:r>
              <a:rPr lang="en" sz="2000">
                <a:solidFill>
                  <a:srgbClr val="741B47"/>
                </a:solidFill>
                <a:latin typeface="Times New Roman"/>
                <a:ea typeface="Times New Roman"/>
                <a:cs typeface="Times New Roman"/>
                <a:sym typeface="Times New Roman"/>
              </a:rPr>
              <a:t>Following the link will show us a brief example.</a:t>
            </a:r>
            <a:endParaRPr sz="2000">
              <a:solidFill>
                <a:srgbClr val="741B47"/>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