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6" r:id="rId5"/>
    <p:sldId id="260" r:id="rId6"/>
    <p:sldId id="265" r:id="rId7"/>
    <p:sldId id="267" r:id="rId8"/>
    <p:sldId id="26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80"/>
    <p:restoredTop sz="96327"/>
  </p:normalViewPr>
  <p:slideViewPr>
    <p:cSldViewPr snapToGrid="0" snapToObjects="1">
      <p:cViewPr>
        <p:scale>
          <a:sx n="152" d="100"/>
          <a:sy n="152" d="100"/>
        </p:scale>
        <p:origin x="-2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BE40B-DBAD-74CC-C602-27470B7F54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460F26-3AA5-4448-AF8B-E29A7B85DE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A8D191-D7AE-EB4A-245D-BCDAC3495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81CC5-DCF7-464D-B2D1-F1E29BD0B1AC}" type="datetimeFigureOut">
              <a:rPr lang="en-US" smtClean="0"/>
              <a:t>6/14/22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F4B320-E6C3-09E4-80C5-149720A6B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270A4B-B212-B372-DEFD-6AE098D88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FE15F-074D-2B47-9CC5-D2DCBEDDD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896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69987-B47F-D1E8-FA4A-E662514FF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65B40E-079B-A4C0-6A1E-60197BE0F1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3F9A43-673B-FDD2-0B8C-B1458EC3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81CC5-DCF7-464D-B2D1-F1E29BD0B1AC}" type="datetimeFigureOut">
              <a:rPr lang="en-US" smtClean="0"/>
              <a:t>6/14/22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DB76FF-C4AB-C46B-EB48-8B9023B74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5B4BA-8910-625B-11BD-FE2DD9239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FE15F-074D-2B47-9CC5-D2DCBEDDD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321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DE521B-941A-6B86-5F11-43D9AD1C26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61060D-CB60-B770-DF98-01A958B2D4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9B7233-FBB6-2BE8-C9D3-3767BC6AC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81CC5-DCF7-464D-B2D1-F1E29BD0B1AC}" type="datetimeFigureOut">
              <a:rPr lang="en-US" smtClean="0"/>
              <a:t>6/14/22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8C6E4-CACD-AE71-0B15-3E29BACA4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E24C0E-A3EE-0D7E-3473-F8DB85D39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FE15F-074D-2B47-9CC5-D2DCBEDDD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150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562" y="273352"/>
            <a:ext cx="10971684" cy="114468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5325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562" y="1604515"/>
            <a:ext cx="10971684" cy="397748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874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2825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90215-CEE0-2132-C626-591B479EB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7E74B-BF5F-1749-F6F1-9C848210F6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AA851-E687-7F1E-8ABE-2F676FCBB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81CC5-DCF7-464D-B2D1-F1E29BD0B1AC}" type="datetimeFigureOut">
              <a:rPr lang="en-US" smtClean="0"/>
              <a:t>6/14/22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0973D7-49E9-CE97-CA2B-8A8BBD341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821852-676E-1293-F4B6-F8B9ACA01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FE15F-074D-2B47-9CC5-D2DCBEDDD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631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A40DE-4BE5-AAAF-A3B1-7C192D56E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32177-D98D-7F8B-AC59-FB574CAB84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842FE7-6164-B58A-102C-91E0BEBB6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81CC5-DCF7-464D-B2D1-F1E29BD0B1AC}" type="datetimeFigureOut">
              <a:rPr lang="en-US" smtClean="0"/>
              <a:t>6/14/22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A6E04-83EE-CF13-68F1-39BF2BF64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2A172-36B5-2A64-E352-D9B6F1080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FE15F-074D-2B47-9CC5-D2DCBEDDD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685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69F61-1296-846C-CA87-00B0FA4A7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587D3-DAE0-E6BC-416D-7EBB9877DF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496F11-8540-5386-5088-D804A0194B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2B56F9-3D9E-B405-081A-9F5D2E34D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81CC5-DCF7-464D-B2D1-F1E29BD0B1AC}" type="datetimeFigureOut">
              <a:rPr lang="en-US" smtClean="0"/>
              <a:t>6/14/22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50FE82-ED50-11A2-9B32-DDF4667B9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7B3BF2-5EEB-8010-0ED3-DBFA81893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FE15F-074D-2B47-9CC5-D2DCBEDDD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168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EE5A1-AEAB-C2BB-780C-036A69C80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0E8C99-14C4-2A65-B4BE-831217077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3AE303-A187-44A5-F95E-2C9A3064AF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7CE547-54C9-700C-BF4E-94F2FF299A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3A6CA8-B9CF-CB2A-328A-E1DB65D8FA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253320-F6D8-1B46-B7B2-F33F331C5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81CC5-DCF7-464D-B2D1-F1E29BD0B1AC}" type="datetimeFigureOut">
              <a:rPr lang="en-US" smtClean="0"/>
              <a:t>6/14/22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18A254-75AF-242C-50DE-F8BE87691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1D52B-D2FE-50F6-0F1D-3242175EE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FE15F-074D-2B47-9CC5-D2DCBEDDD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915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55610-00B4-A043-8539-3DD4F3393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10CD10-5E26-261C-9851-01F858BDD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81CC5-DCF7-464D-B2D1-F1E29BD0B1AC}" type="datetimeFigureOut">
              <a:rPr lang="en-US" smtClean="0"/>
              <a:t>6/14/22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25BF4-71A2-84AB-DDFD-E6F2E224D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7DD1BA-CE61-782C-4A30-EB2B9C31D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FE15F-074D-2B47-9CC5-D2DCBEDDD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225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AB49F2-1D96-0B6B-358D-AA4508434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81CC5-DCF7-464D-B2D1-F1E29BD0B1AC}" type="datetimeFigureOut">
              <a:rPr lang="en-US" smtClean="0"/>
              <a:t>6/14/22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DC46C6-29BA-2BB7-C5BD-871DDD9FB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1945F1-82DC-B18B-CD88-8AC600BCC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FE15F-074D-2B47-9CC5-D2DCBEDDD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35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9D3AD-9FBA-7CF9-4EF2-775CB83A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23409-DE6C-AD3C-438C-312306929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40D513-4A45-8C28-EFAF-1695DEFA72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68F0A7-14C3-7A12-7A0D-E4C10B656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81CC5-DCF7-464D-B2D1-F1E29BD0B1AC}" type="datetimeFigureOut">
              <a:rPr lang="en-US" smtClean="0"/>
              <a:t>6/14/22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2E9610-57E8-97A9-0145-674B32D69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A9A89F-6803-873A-EB15-8C8A79391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FE15F-074D-2B47-9CC5-D2DCBEDDD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891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DF1D5-E4F7-BF02-0C51-05BF1A6F3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1A426A-6458-DA58-B720-65D6B635E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ADF847-E184-43BA-8328-85CD3C9840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1A8EC1-2C34-248C-BA1F-85B3FF141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81CC5-DCF7-464D-B2D1-F1E29BD0B1AC}" type="datetimeFigureOut">
              <a:rPr lang="en-US" smtClean="0"/>
              <a:t>6/14/22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E9CA6B-C1B8-F054-DF6F-DD5BC2BD5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BBAB17-AF4F-9F2B-C55F-6C5ECC46B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FE15F-074D-2B47-9CC5-D2DCBEDDD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65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CB65A1-6A88-F357-8497-22D7CFA27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7B0C9C-A89B-DE85-3E3D-A39FAE566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EF5ED6-C25A-6A9B-0898-7D7610E159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81CC5-DCF7-464D-B2D1-F1E29BD0B1AC}" type="datetimeFigureOut">
              <a:rPr lang="en-US" smtClean="0"/>
              <a:t>6/14/22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B6F8C6-7BB9-4426-FF39-8108BDA4D9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1FA9C8-875D-8134-D977-B4F1A20776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FE15F-074D-2B47-9CC5-D2DCBEDDD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511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B7F99-D579-8C45-5834-0DD34E7D62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DUNE CE ASIC R&amp;D &amp; QA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36311F-A0BA-A815-C583-F52D415721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Carl Bromberg, Kendall </a:t>
            </a:r>
            <a:r>
              <a:rPr lang="en-US" dirty="0" err="1"/>
              <a:t>Mahn</a:t>
            </a:r>
            <a:r>
              <a:rPr lang="en-US" dirty="0"/>
              <a:t>, Dean </a:t>
            </a:r>
            <a:r>
              <a:rPr lang="en-US" dirty="0" err="1"/>
              <a:t>Shooltz</a:t>
            </a:r>
            <a:r>
              <a:rPr lang="en-US" dirty="0"/>
              <a:t> </a:t>
            </a:r>
          </a:p>
          <a:p>
            <a:r>
              <a:rPr lang="en-US" dirty="0"/>
              <a:t>Michigan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1520791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Shape 1"/>
          <p:cNvSpPr txBox="1"/>
          <p:nvPr/>
        </p:nvSpPr>
        <p:spPr>
          <a:xfrm>
            <a:off x="1606473" y="82953"/>
            <a:ext cx="2832149" cy="467997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>
            <a:noAutofit/>
          </a:bodyPr>
          <a:lstStyle/>
          <a:p>
            <a:r>
              <a:rPr lang="en-US" sz="1452" spc="-1">
                <a:latin typeface="Arial"/>
              </a:rPr>
              <a:t>“Foam insulated kitchen sink”</a:t>
            </a:r>
          </a:p>
          <a:p>
            <a:r>
              <a:rPr lang="en-US" sz="1270" b="1" i="1" spc="-1">
                <a:latin typeface="Arial"/>
              </a:rPr>
              <a:t>...quote from FNAL safety review</a:t>
            </a:r>
            <a:endParaRPr lang="en-US" sz="1270" spc="-1">
              <a:latin typeface="Arial"/>
            </a:endParaRPr>
          </a:p>
        </p:txBody>
      </p:sp>
      <p:pic>
        <p:nvPicPr>
          <p:cNvPr id="127" name="Picture 126"/>
          <p:cNvPicPr/>
          <p:nvPr/>
        </p:nvPicPr>
        <p:blipFill>
          <a:blip r:embed="rId2"/>
          <a:srcRect l="27070" r="35443"/>
          <a:stretch/>
        </p:blipFill>
        <p:spPr>
          <a:xfrm>
            <a:off x="1606473" y="663622"/>
            <a:ext cx="2720784" cy="5486636"/>
          </a:xfrm>
          <a:prstGeom prst="rect">
            <a:avLst/>
          </a:prstGeom>
          <a:ln>
            <a:noFill/>
          </a:ln>
        </p:spPr>
      </p:pic>
      <p:sp>
        <p:nvSpPr>
          <p:cNvPr id="128" name="TextShape 2"/>
          <p:cNvSpPr txBox="1"/>
          <p:nvPr/>
        </p:nvSpPr>
        <p:spPr>
          <a:xfrm>
            <a:off x="3841297" y="6304406"/>
            <a:ext cx="1083284" cy="314175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>
            <a:noAutofit/>
          </a:bodyPr>
          <a:lstStyle/>
          <a:p>
            <a:r>
              <a:rPr lang="en-US" sz="1452" spc="-1">
                <a:latin typeface="Arial"/>
              </a:rPr>
              <a:t>LN2 Dewar</a:t>
            </a:r>
          </a:p>
        </p:txBody>
      </p:sp>
      <p:sp>
        <p:nvSpPr>
          <p:cNvPr id="129" name="Line 3"/>
          <p:cNvSpPr/>
          <p:nvPr/>
        </p:nvSpPr>
        <p:spPr>
          <a:xfrm flipH="1">
            <a:off x="3841296" y="550949"/>
            <a:ext cx="114477" cy="1266003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0" name="Line 4"/>
          <p:cNvSpPr/>
          <p:nvPr/>
        </p:nvSpPr>
        <p:spPr>
          <a:xfrm flipH="1" flipV="1">
            <a:off x="3265527" y="4479447"/>
            <a:ext cx="1078385" cy="18249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1" name="CustomShape 5"/>
          <p:cNvSpPr/>
          <p:nvPr/>
        </p:nvSpPr>
        <p:spPr>
          <a:xfrm>
            <a:off x="5506884" y="2168855"/>
            <a:ext cx="4147635" cy="4147635"/>
          </a:xfrm>
          <a:prstGeom prst="ellipse">
            <a:avLst/>
          </a:prstGeom>
          <a:noFill/>
          <a:ln w="3672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2" name="TextShape 6"/>
          <p:cNvSpPr txBox="1"/>
          <p:nvPr/>
        </p:nvSpPr>
        <p:spPr>
          <a:xfrm>
            <a:off x="6900750" y="1801423"/>
            <a:ext cx="1493149" cy="1259314"/>
          </a:xfrm>
          <a:prstGeom prst="rect">
            <a:avLst/>
          </a:prstGeom>
          <a:solidFill>
            <a:srgbClr val="FFFFFF"/>
          </a:solidFill>
          <a:ln w="18360">
            <a:solidFill>
              <a:srgbClr val="000000"/>
            </a:solidFill>
            <a:round/>
          </a:ln>
        </p:spPr>
        <p:txBody>
          <a:bodyPr lIns="89811" tIns="48988" rIns="89811" bIns="48988">
            <a:noAutofit/>
          </a:bodyPr>
          <a:lstStyle/>
          <a:p>
            <a:pPr algn="ctr"/>
            <a:r>
              <a:rPr lang="en-US" sz="1633" b="1" spc="-1" dirty="0">
                <a:latin typeface="Arial"/>
              </a:rPr>
              <a:t>Load/Unload</a:t>
            </a:r>
            <a:endParaRPr lang="en-US" sz="1633" spc="-1" dirty="0">
              <a:latin typeface="Arial"/>
            </a:endParaRPr>
          </a:p>
          <a:p>
            <a:pPr algn="ctr"/>
            <a:r>
              <a:rPr lang="en-US" sz="1633" spc="-1" dirty="0">
                <a:latin typeface="Arial"/>
              </a:rPr>
              <a:t>Lid removed</a:t>
            </a:r>
          </a:p>
          <a:p>
            <a:pPr algn="ctr"/>
            <a:r>
              <a:rPr lang="en-US" sz="1633" spc="-1" dirty="0">
                <a:latin typeface="Arial"/>
              </a:rPr>
              <a:t>Fan off</a:t>
            </a:r>
          </a:p>
          <a:p>
            <a:pPr algn="ctr"/>
            <a:r>
              <a:rPr lang="en-US" sz="1633" spc="-1" dirty="0">
                <a:latin typeface="Arial"/>
              </a:rPr>
              <a:t>Heat off</a:t>
            </a:r>
          </a:p>
          <a:p>
            <a:pPr algn="ctr"/>
            <a:r>
              <a:rPr lang="en-US" sz="1633" spc="-1" dirty="0">
                <a:latin typeface="Arial"/>
              </a:rPr>
              <a:t>no LN2</a:t>
            </a:r>
          </a:p>
        </p:txBody>
      </p:sp>
      <p:sp>
        <p:nvSpPr>
          <p:cNvPr id="133" name="TextShape 7"/>
          <p:cNvSpPr txBox="1"/>
          <p:nvPr/>
        </p:nvSpPr>
        <p:spPr>
          <a:xfrm>
            <a:off x="8891615" y="3368729"/>
            <a:ext cx="1659054" cy="1259314"/>
          </a:xfrm>
          <a:prstGeom prst="rect">
            <a:avLst/>
          </a:prstGeom>
          <a:solidFill>
            <a:srgbClr val="FFFFFF"/>
          </a:solidFill>
          <a:ln w="18360">
            <a:solidFill>
              <a:srgbClr val="000000"/>
            </a:solidFill>
            <a:round/>
          </a:ln>
        </p:spPr>
        <p:txBody>
          <a:bodyPr lIns="89811" tIns="48988" rIns="89811" bIns="48988">
            <a:noAutofit/>
          </a:bodyPr>
          <a:lstStyle/>
          <a:p>
            <a:pPr algn="ctr"/>
            <a:r>
              <a:rPr lang="en-US" sz="1633" b="1" spc="-1">
                <a:latin typeface="Arial"/>
              </a:rPr>
              <a:t>Purge and Dry</a:t>
            </a:r>
            <a:endParaRPr lang="en-US" sz="1633" spc="-1">
              <a:latin typeface="Arial"/>
            </a:endParaRPr>
          </a:p>
          <a:p>
            <a:pPr algn="ctr"/>
            <a:r>
              <a:rPr lang="en-US" sz="1633" spc="-1">
                <a:latin typeface="Arial"/>
              </a:rPr>
              <a:t>Fan on</a:t>
            </a:r>
          </a:p>
          <a:p>
            <a:pPr algn="ctr"/>
            <a:r>
              <a:rPr lang="en-US" sz="1633" spc="-1">
                <a:latin typeface="Arial"/>
              </a:rPr>
              <a:t>Heat on</a:t>
            </a:r>
          </a:p>
          <a:p>
            <a:pPr algn="ctr"/>
            <a:r>
              <a:rPr lang="en-US" sz="1633" spc="-1">
                <a:latin typeface="Arial"/>
              </a:rPr>
              <a:t>no LN2</a:t>
            </a:r>
          </a:p>
          <a:p>
            <a:pPr algn="ctr"/>
            <a:r>
              <a:rPr lang="en-US" sz="1633" spc="-1">
                <a:latin typeface="Arial"/>
              </a:rPr>
              <a:t>Supply N2 gas</a:t>
            </a:r>
          </a:p>
        </p:txBody>
      </p:sp>
      <p:sp>
        <p:nvSpPr>
          <p:cNvPr id="134" name="TextShape 8"/>
          <p:cNvSpPr txBox="1"/>
          <p:nvPr/>
        </p:nvSpPr>
        <p:spPr>
          <a:xfrm>
            <a:off x="8280900" y="5562404"/>
            <a:ext cx="1274990" cy="1027111"/>
          </a:xfrm>
          <a:prstGeom prst="rect">
            <a:avLst/>
          </a:prstGeom>
          <a:solidFill>
            <a:srgbClr val="FFFFFF"/>
          </a:solidFill>
          <a:ln w="18360">
            <a:solidFill>
              <a:srgbClr val="000000"/>
            </a:solidFill>
            <a:round/>
          </a:ln>
        </p:spPr>
        <p:txBody>
          <a:bodyPr lIns="89811" tIns="48988" rIns="89811" bIns="48988">
            <a:noAutofit/>
          </a:bodyPr>
          <a:lstStyle/>
          <a:p>
            <a:pPr algn="ctr"/>
            <a:r>
              <a:rPr lang="en-US" sz="1633" b="1" spc="-1">
                <a:latin typeface="Arial"/>
              </a:rPr>
              <a:t>Cooldown</a:t>
            </a:r>
            <a:endParaRPr lang="en-US" sz="1633" spc="-1">
              <a:latin typeface="Arial"/>
            </a:endParaRPr>
          </a:p>
          <a:p>
            <a:pPr algn="ctr"/>
            <a:r>
              <a:rPr lang="en-US" sz="1633" spc="-1">
                <a:latin typeface="Arial"/>
              </a:rPr>
              <a:t>Fan on</a:t>
            </a:r>
          </a:p>
          <a:p>
            <a:pPr algn="ctr"/>
            <a:r>
              <a:rPr lang="en-US" sz="1633" spc="-1">
                <a:latin typeface="Arial"/>
              </a:rPr>
              <a:t>Heat off</a:t>
            </a:r>
          </a:p>
          <a:p>
            <a:pPr algn="ctr"/>
            <a:r>
              <a:rPr lang="en-US" sz="1633" spc="-1">
                <a:latin typeface="Arial"/>
              </a:rPr>
              <a:t>1 cm LN2</a:t>
            </a:r>
          </a:p>
        </p:txBody>
      </p:sp>
      <p:sp>
        <p:nvSpPr>
          <p:cNvPr id="135" name="TextShape 9"/>
          <p:cNvSpPr txBox="1"/>
          <p:nvPr/>
        </p:nvSpPr>
        <p:spPr>
          <a:xfrm>
            <a:off x="5860249" y="5535951"/>
            <a:ext cx="1191384" cy="1053565"/>
          </a:xfrm>
          <a:prstGeom prst="rect">
            <a:avLst/>
          </a:prstGeom>
          <a:solidFill>
            <a:srgbClr val="FFFFFF"/>
          </a:solidFill>
          <a:ln w="18360">
            <a:solidFill>
              <a:srgbClr val="000000"/>
            </a:solidFill>
            <a:round/>
          </a:ln>
        </p:spPr>
        <p:txBody>
          <a:bodyPr lIns="89811" tIns="48988" rIns="89811" bIns="48988">
            <a:noAutofit/>
          </a:bodyPr>
          <a:lstStyle/>
          <a:p>
            <a:pPr algn="ctr"/>
            <a:r>
              <a:rPr lang="en-US" sz="1633" b="1" spc="-1">
                <a:latin typeface="Arial"/>
              </a:rPr>
              <a:t>Immerse</a:t>
            </a:r>
            <a:endParaRPr lang="en-US" sz="1633" spc="-1">
              <a:latin typeface="Arial"/>
            </a:endParaRPr>
          </a:p>
          <a:p>
            <a:pPr algn="ctr"/>
            <a:r>
              <a:rPr lang="en-US" sz="1633" spc="-1">
                <a:latin typeface="Arial"/>
              </a:rPr>
              <a:t>Fan off</a:t>
            </a:r>
          </a:p>
          <a:p>
            <a:pPr algn="ctr"/>
            <a:r>
              <a:rPr lang="en-US" sz="1633" spc="-1">
                <a:latin typeface="Arial"/>
              </a:rPr>
              <a:t>Heat off</a:t>
            </a:r>
          </a:p>
          <a:p>
            <a:pPr algn="ctr"/>
            <a:r>
              <a:rPr lang="en-US" sz="1633" spc="-1">
                <a:latin typeface="Arial"/>
              </a:rPr>
              <a:t>10 cm LN2</a:t>
            </a:r>
          </a:p>
        </p:txBody>
      </p:sp>
      <p:sp>
        <p:nvSpPr>
          <p:cNvPr id="136" name="TextShape 10"/>
          <p:cNvSpPr txBox="1"/>
          <p:nvPr/>
        </p:nvSpPr>
        <p:spPr>
          <a:xfrm>
            <a:off x="4743980" y="3368729"/>
            <a:ext cx="1576101" cy="1259314"/>
          </a:xfrm>
          <a:prstGeom prst="rect">
            <a:avLst/>
          </a:prstGeom>
          <a:solidFill>
            <a:srgbClr val="FFFFFF"/>
          </a:solidFill>
          <a:ln w="18360">
            <a:solidFill>
              <a:srgbClr val="000000"/>
            </a:solidFill>
            <a:round/>
          </a:ln>
        </p:spPr>
        <p:txBody>
          <a:bodyPr lIns="89811" tIns="48988" rIns="89811" bIns="48988">
            <a:noAutofit/>
          </a:bodyPr>
          <a:lstStyle/>
          <a:p>
            <a:pPr algn="ctr"/>
            <a:r>
              <a:rPr lang="en-US" sz="1633" b="1" spc="-1">
                <a:latin typeface="Arial"/>
              </a:rPr>
              <a:t>Warmup</a:t>
            </a:r>
            <a:endParaRPr lang="en-US" sz="1633" spc="-1">
              <a:latin typeface="Arial"/>
            </a:endParaRPr>
          </a:p>
          <a:p>
            <a:pPr algn="ctr"/>
            <a:r>
              <a:rPr lang="en-US" sz="1633" spc="-1">
                <a:latin typeface="Arial"/>
              </a:rPr>
              <a:t>Fan on</a:t>
            </a:r>
          </a:p>
          <a:p>
            <a:pPr algn="ctr"/>
            <a:r>
              <a:rPr lang="en-US" sz="1633" spc="-1">
                <a:latin typeface="Arial"/>
              </a:rPr>
              <a:t>Heat on</a:t>
            </a:r>
          </a:p>
          <a:p>
            <a:pPr algn="ctr"/>
            <a:r>
              <a:rPr lang="en-US" sz="1633" spc="-1">
                <a:latin typeface="Arial"/>
              </a:rPr>
              <a:t>no LN2</a:t>
            </a:r>
          </a:p>
          <a:p>
            <a:pPr algn="ctr"/>
            <a:r>
              <a:rPr lang="en-US" sz="1633" spc="-1">
                <a:latin typeface="Arial"/>
              </a:rPr>
              <a:t>Supply N2 gas</a:t>
            </a:r>
          </a:p>
        </p:txBody>
      </p:sp>
      <p:sp>
        <p:nvSpPr>
          <p:cNvPr id="137" name="CustomShape 11"/>
          <p:cNvSpPr/>
          <p:nvPr/>
        </p:nvSpPr>
        <p:spPr>
          <a:xfrm rot="9000000">
            <a:off x="9323035" y="3039531"/>
            <a:ext cx="165905" cy="331811"/>
          </a:xfrm>
          <a:custGeom>
            <a:avLst/>
            <a:gdLst/>
            <a:ahLst/>
            <a:cxnLst/>
            <a:rect l="0" t="0" r="r" b="b"/>
            <a:pathLst>
              <a:path w="510" h="1018">
                <a:moveTo>
                  <a:pt x="254" y="0"/>
                </a:moveTo>
                <a:lnTo>
                  <a:pt x="509" y="1017"/>
                </a:lnTo>
                <a:lnTo>
                  <a:pt x="0" y="1017"/>
                </a:lnTo>
                <a:lnTo>
                  <a:pt x="254" y="0"/>
                </a:lnTo>
              </a:path>
            </a:pathLst>
          </a:custGeom>
          <a:solidFill>
            <a:srgbClr val="000000"/>
          </a:solidFill>
          <a:ln w="18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" name="CustomShape 12"/>
          <p:cNvSpPr/>
          <p:nvPr/>
        </p:nvSpPr>
        <p:spPr>
          <a:xfrm rot="3480000">
            <a:off x="6686510" y="2159710"/>
            <a:ext cx="165905" cy="331811"/>
          </a:xfrm>
          <a:custGeom>
            <a:avLst/>
            <a:gdLst/>
            <a:ahLst/>
            <a:cxnLst/>
            <a:rect l="0" t="0" r="r" b="b"/>
            <a:pathLst>
              <a:path w="510" h="1019">
                <a:moveTo>
                  <a:pt x="254" y="0"/>
                </a:moveTo>
                <a:lnTo>
                  <a:pt x="509" y="1018"/>
                </a:lnTo>
                <a:lnTo>
                  <a:pt x="0" y="1017"/>
                </a:lnTo>
                <a:lnTo>
                  <a:pt x="254" y="0"/>
                </a:lnTo>
              </a:path>
            </a:pathLst>
          </a:custGeom>
          <a:solidFill>
            <a:srgbClr val="000000"/>
          </a:solidFill>
          <a:ln w="18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9" name="CustomShape 13"/>
          <p:cNvSpPr/>
          <p:nvPr/>
        </p:nvSpPr>
        <p:spPr>
          <a:xfrm rot="20700000">
            <a:off x="5508843" y="4638820"/>
            <a:ext cx="165905" cy="331811"/>
          </a:xfrm>
          <a:custGeom>
            <a:avLst/>
            <a:gdLst/>
            <a:ahLst/>
            <a:cxnLst/>
            <a:rect l="0" t="0" r="r" b="b"/>
            <a:pathLst>
              <a:path w="510" h="1018">
                <a:moveTo>
                  <a:pt x="255" y="0"/>
                </a:moveTo>
                <a:lnTo>
                  <a:pt x="509" y="1017"/>
                </a:lnTo>
                <a:lnTo>
                  <a:pt x="0" y="1017"/>
                </a:lnTo>
                <a:lnTo>
                  <a:pt x="255" y="0"/>
                </a:lnTo>
              </a:path>
            </a:pathLst>
          </a:custGeom>
          <a:solidFill>
            <a:srgbClr val="000000"/>
          </a:solidFill>
          <a:ln w="18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" name="CustomShape 14"/>
          <p:cNvSpPr/>
          <p:nvPr/>
        </p:nvSpPr>
        <p:spPr>
          <a:xfrm rot="17100000">
            <a:off x="7115970" y="6106822"/>
            <a:ext cx="165905" cy="331811"/>
          </a:xfrm>
          <a:custGeom>
            <a:avLst/>
            <a:gdLst/>
            <a:ahLst/>
            <a:cxnLst/>
            <a:rect l="0" t="0" r="r" b="b"/>
            <a:pathLst>
              <a:path w="511" h="1018">
                <a:moveTo>
                  <a:pt x="254" y="0"/>
                </a:moveTo>
                <a:lnTo>
                  <a:pt x="510" y="1017"/>
                </a:lnTo>
                <a:lnTo>
                  <a:pt x="0" y="1017"/>
                </a:lnTo>
                <a:lnTo>
                  <a:pt x="254" y="0"/>
                </a:lnTo>
              </a:path>
            </a:pathLst>
          </a:custGeom>
          <a:solidFill>
            <a:srgbClr val="000000"/>
          </a:solidFill>
          <a:ln w="18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1" name="CustomShape 15"/>
          <p:cNvSpPr/>
          <p:nvPr/>
        </p:nvSpPr>
        <p:spPr>
          <a:xfrm rot="12600000">
            <a:off x="9202198" y="5267824"/>
            <a:ext cx="165905" cy="331811"/>
          </a:xfrm>
          <a:custGeom>
            <a:avLst/>
            <a:gdLst/>
            <a:ahLst/>
            <a:cxnLst/>
            <a:rect l="0" t="0" r="r" b="b"/>
            <a:pathLst>
              <a:path w="509" h="1018">
                <a:moveTo>
                  <a:pt x="253" y="0"/>
                </a:moveTo>
                <a:lnTo>
                  <a:pt x="508" y="1017"/>
                </a:lnTo>
                <a:lnTo>
                  <a:pt x="0" y="1017"/>
                </a:lnTo>
                <a:lnTo>
                  <a:pt x="253" y="0"/>
                </a:lnTo>
              </a:path>
            </a:pathLst>
          </a:custGeom>
          <a:solidFill>
            <a:srgbClr val="000000"/>
          </a:solidFill>
          <a:ln w="18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2" name="TextShape 16"/>
          <p:cNvSpPr txBox="1"/>
          <p:nvPr/>
        </p:nvSpPr>
        <p:spPr>
          <a:xfrm>
            <a:off x="4648617" y="0"/>
            <a:ext cx="5916749" cy="1808946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>
            <a:noAutofit/>
          </a:bodyPr>
          <a:lstStyle/>
          <a:p>
            <a:pPr algn="ctr"/>
            <a:r>
              <a:rPr lang="en-US" sz="1633" b="1" u="sng" spc="-1" dirty="0" err="1">
                <a:latin typeface="Arial"/>
              </a:rPr>
              <a:t>Cryo</a:t>
            </a:r>
            <a:r>
              <a:rPr lang="en-US" sz="1633" b="1" u="sng" spc="-1" dirty="0">
                <a:latin typeface="Arial"/>
              </a:rPr>
              <a:t> Testing Station</a:t>
            </a:r>
            <a:endParaRPr lang="en-US" sz="1633" spc="-1" dirty="0">
              <a:latin typeface="Arial"/>
            </a:endParaRPr>
          </a:p>
          <a:p>
            <a:r>
              <a:rPr lang="en-US" sz="1633" spc="-1" dirty="0">
                <a:latin typeface="Arial"/>
              </a:rPr>
              <a:t>– Cycle time is roughly one hour (plus electronics testing time)</a:t>
            </a:r>
          </a:p>
          <a:p>
            <a:r>
              <a:rPr lang="en-US" sz="1633" spc="-1" dirty="0">
                <a:latin typeface="Arial"/>
              </a:rPr>
              <a:t>– Fans and heaters are located inside test chamber</a:t>
            </a:r>
          </a:p>
          <a:p>
            <a:r>
              <a:rPr lang="en-US" sz="1633" spc="-1" dirty="0">
                <a:latin typeface="Arial"/>
              </a:rPr>
              <a:t>– Slight pressure in Dewar used to raise LN2 into test chamber</a:t>
            </a:r>
          </a:p>
          <a:p>
            <a:r>
              <a:rPr lang="en-US" sz="1633" spc="-1" dirty="0">
                <a:latin typeface="Arial"/>
              </a:rPr>
              <a:t>– Relieve pressure and LN drains back into Dewar</a:t>
            </a:r>
          </a:p>
          <a:p>
            <a:r>
              <a:rPr lang="en-US" sz="1633" spc="-1" dirty="0">
                <a:latin typeface="Arial"/>
              </a:rPr>
              <a:t>– CTS cycle keeps DUT dry throughout the cycle</a:t>
            </a:r>
          </a:p>
        </p:txBody>
      </p:sp>
      <p:sp>
        <p:nvSpPr>
          <p:cNvPr id="143" name="TextShape 17"/>
          <p:cNvSpPr txBox="1"/>
          <p:nvPr/>
        </p:nvSpPr>
        <p:spPr>
          <a:xfrm>
            <a:off x="7149282" y="3795577"/>
            <a:ext cx="965713" cy="751473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>
            <a:noAutofit/>
          </a:bodyPr>
          <a:lstStyle/>
          <a:p>
            <a:pPr algn="ctr"/>
            <a:r>
              <a:rPr lang="en-US" sz="2359" b="1" spc="-1">
                <a:latin typeface="Arial"/>
              </a:rPr>
              <a:t>CTS</a:t>
            </a:r>
            <a:endParaRPr lang="en-US" sz="2359" spc="-1">
              <a:latin typeface="Arial"/>
            </a:endParaRPr>
          </a:p>
          <a:p>
            <a:pPr algn="ctr"/>
            <a:r>
              <a:rPr lang="en-US" sz="2359" b="1" spc="-1">
                <a:latin typeface="Arial"/>
              </a:rPr>
              <a:t>Cycle</a:t>
            </a:r>
            <a:endParaRPr lang="en-US" sz="2359" spc="-1">
              <a:latin typeface="Arial"/>
            </a:endParaRPr>
          </a:p>
        </p:txBody>
      </p:sp>
      <p:sp>
        <p:nvSpPr>
          <p:cNvPr id="144" name="Line 18"/>
          <p:cNvSpPr/>
          <p:nvPr/>
        </p:nvSpPr>
        <p:spPr>
          <a:xfrm flipV="1">
            <a:off x="2850764" y="5308974"/>
            <a:ext cx="82953" cy="995759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" name="TextShape 19"/>
          <p:cNvSpPr txBox="1"/>
          <p:nvPr/>
        </p:nvSpPr>
        <p:spPr>
          <a:xfrm>
            <a:off x="2567941" y="6304406"/>
            <a:ext cx="715549" cy="314175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>
            <a:noAutofit/>
          </a:bodyPr>
          <a:lstStyle/>
          <a:p>
            <a:r>
              <a:rPr lang="en-US" sz="1452" spc="-1">
                <a:latin typeface="Arial"/>
              </a:rPr>
              <a:t>Heater</a:t>
            </a:r>
          </a:p>
        </p:txBody>
      </p:sp>
      <p:sp>
        <p:nvSpPr>
          <p:cNvPr id="25" name="TextShape 16">
            <a:extLst>
              <a:ext uri="{FF2B5EF4-FFF2-40B4-BE49-F238E27FC236}">
                <a16:creationId xmlns:a16="http://schemas.microsoft.com/office/drawing/2014/main" id="{4565D82D-9330-B13B-2820-1C63B00F6F79}"/>
              </a:ext>
            </a:extLst>
          </p:cNvPr>
          <p:cNvSpPr txBox="1"/>
          <p:nvPr/>
        </p:nvSpPr>
        <p:spPr>
          <a:xfrm>
            <a:off x="206646" y="992010"/>
            <a:ext cx="1054217" cy="390489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>
            <a:noAutofit/>
          </a:bodyPr>
          <a:lstStyle/>
          <a:p>
            <a:pPr algn="ctr"/>
            <a:r>
              <a:rPr lang="en-US" sz="1633" spc="-1" dirty="0">
                <a:latin typeface="Arial"/>
              </a:rPr>
              <a:t>4 ASICs</a:t>
            </a:r>
            <a:br>
              <a:rPr lang="en-US" sz="1633" spc="-1" dirty="0">
                <a:latin typeface="Arial"/>
              </a:rPr>
            </a:br>
            <a:r>
              <a:rPr lang="en-US" sz="1633" spc="-1" dirty="0">
                <a:latin typeface="Arial"/>
              </a:rPr>
              <a:t>or</a:t>
            </a:r>
            <a:br>
              <a:rPr lang="en-US" sz="1633" spc="-1" dirty="0">
                <a:latin typeface="Arial"/>
              </a:rPr>
            </a:br>
            <a:r>
              <a:rPr lang="en-US" sz="1633" spc="-1" dirty="0">
                <a:latin typeface="Arial"/>
              </a:rPr>
              <a:t>1 FEMB</a:t>
            </a:r>
          </a:p>
        </p:txBody>
      </p:sp>
      <p:sp>
        <p:nvSpPr>
          <p:cNvPr id="28" name="Line 3">
            <a:extLst>
              <a:ext uri="{FF2B5EF4-FFF2-40B4-BE49-F238E27FC236}">
                <a16:creationId xmlns:a16="http://schemas.microsoft.com/office/drawing/2014/main" id="{17894634-53F5-56E6-B63B-7D70C2C30320}"/>
              </a:ext>
            </a:extLst>
          </p:cNvPr>
          <p:cNvSpPr/>
          <p:nvPr/>
        </p:nvSpPr>
        <p:spPr>
          <a:xfrm>
            <a:off x="1189750" y="1172816"/>
            <a:ext cx="1925547" cy="201159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" name="Line 3">
            <a:extLst>
              <a:ext uri="{FF2B5EF4-FFF2-40B4-BE49-F238E27FC236}">
                <a16:creationId xmlns:a16="http://schemas.microsoft.com/office/drawing/2014/main" id="{A511B205-ABA6-7019-6B72-43A10F754A53}"/>
              </a:ext>
            </a:extLst>
          </p:cNvPr>
          <p:cNvSpPr/>
          <p:nvPr/>
        </p:nvSpPr>
        <p:spPr>
          <a:xfrm>
            <a:off x="1189750" y="1707063"/>
            <a:ext cx="480079" cy="390489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Picture 145"/>
          <p:cNvPicPr/>
          <p:nvPr/>
        </p:nvPicPr>
        <p:blipFill>
          <a:blip r:embed="rId2"/>
          <a:srcRect l="5863" r="20656"/>
          <a:stretch/>
        </p:blipFill>
        <p:spPr>
          <a:xfrm>
            <a:off x="1672770" y="876556"/>
            <a:ext cx="4330197" cy="4420334"/>
          </a:xfrm>
          <a:prstGeom prst="rect">
            <a:avLst/>
          </a:prstGeom>
          <a:ln>
            <a:noFill/>
          </a:ln>
        </p:spPr>
      </p:pic>
      <p:pic>
        <p:nvPicPr>
          <p:cNvPr id="147" name="Picture 146"/>
          <p:cNvPicPr/>
          <p:nvPr/>
        </p:nvPicPr>
        <p:blipFill>
          <a:blip r:embed="rId3"/>
          <a:srcRect l="4956" r="22470" b="37614"/>
          <a:stretch/>
        </p:blipFill>
        <p:spPr>
          <a:xfrm>
            <a:off x="6251825" y="893538"/>
            <a:ext cx="4215565" cy="2717844"/>
          </a:xfrm>
          <a:prstGeom prst="rect">
            <a:avLst/>
          </a:prstGeom>
          <a:ln>
            <a:noFill/>
          </a:ln>
        </p:spPr>
      </p:pic>
      <p:sp>
        <p:nvSpPr>
          <p:cNvPr id="148" name="TextShape 1"/>
          <p:cNvSpPr txBox="1"/>
          <p:nvPr/>
        </p:nvSpPr>
        <p:spPr>
          <a:xfrm>
            <a:off x="1802425" y="17636"/>
            <a:ext cx="8529759" cy="778580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>
            <a:noAutofit/>
          </a:bodyPr>
          <a:lstStyle/>
          <a:p>
            <a:pPr algn="ctr"/>
            <a:r>
              <a:rPr lang="en-US" sz="1633" b="1" u="sng" spc="-1">
                <a:latin typeface="Arial"/>
              </a:rPr>
              <a:t>Robotic ASIC Handling</a:t>
            </a:r>
            <a:endParaRPr lang="en-US" sz="1633" spc="-1">
              <a:latin typeface="Arial"/>
            </a:endParaRPr>
          </a:p>
          <a:p>
            <a:r>
              <a:rPr lang="en-US" sz="1633" spc="-1">
                <a:latin typeface="Arial"/>
              </a:rPr>
              <a:t>– SCARA 4-axis robot</a:t>
            </a:r>
          </a:p>
          <a:p>
            <a:r>
              <a:rPr lang="en-US" sz="1633" spc="-1">
                <a:latin typeface="Arial"/>
              </a:rPr>
              <a:t>– End-Of-Arm-Tooling designed to load/unload LQFP-128 and LQFP-208 ASIC test sockets</a:t>
            </a:r>
          </a:p>
        </p:txBody>
      </p:sp>
      <p:pic>
        <p:nvPicPr>
          <p:cNvPr id="149" name="Picture 148"/>
          <p:cNvPicPr/>
          <p:nvPr/>
        </p:nvPicPr>
        <p:blipFill>
          <a:blip r:embed="rId4"/>
          <a:srcRect t="10266"/>
          <a:stretch/>
        </p:blipFill>
        <p:spPr>
          <a:xfrm>
            <a:off x="6176710" y="3702827"/>
            <a:ext cx="3800802" cy="2915755"/>
          </a:xfrm>
          <a:prstGeom prst="rect">
            <a:avLst/>
          </a:prstGeom>
          <a:ln>
            <a:noFill/>
          </a:ln>
        </p:spPr>
      </p:pic>
      <p:sp>
        <p:nvSpPr>
          <p:cNvPr id="150" name="TextShape 2"/>
          <p:cNvSpPr txBox="1"/>
          <p:nvPr/>
        </p:nvSpPr>
        <p:spPr>
          <a:xfrm>
            <a:off x="3265527" y="5525827"/>
            <a:ext cx="2779569" cy="1010782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>
            <a:noAutofit/>
          </a:bodyPr>
          <a:lstStyle/>
          <a:p>
            <a:r>
              <a:rPr lang="en-US" sz="1633" b="1" u="sng" spc="-1">
                <a:latin typeface="Arial"/>
              </a:rPr>
              <a:t>Includes a camera system</a:t>
            </a:r>
            <a:endParaRPr lang="en-US" sz="1633" spc="-1">
              <a:latin typeface="Arial"/>
            </a:endParaRPr>
          </a:p>
          <a:p>
            <a:r>
              <a:rPr lang="en-US" sz="1633" spc="-1">
                <a:latin typeface="Arial"/>
              </a:rPr>
              <a:t>– Positioning refinement</a:t>
            </a:r>
          </a:p>
          <a:p>
            <a:r>
              <a:rPr lang="en-US" sz="1633" spc="-1">
                <a:latin typeface="Arial"/>
              </a:rPr>
              <a:t>– ASIC optical inspection</a:t>
            </a:r>
          </a:p>
          <a:p>
            <a:r>
              <a:rPr lang="en-US" sz="1633" spc="-1">
                <a:latin typeface="Arial"/>
              </a:rPr>
              <a:t>– Bent pin detection</a:t>
            </a:r>
          </a:p>
        </p:txBody>
      </p:sp>
      <p:sp>
        <p:nvSpPr>
          <p:cNvPr id="151" name="Line 3"/>
          <p:cNvSpPr/>
          <p:nvPr/>
        </p:nvSpPr>
        <p:spPr>
          <a:xfrm flipV="1">
            <a:off x="5339345" y="5640785"/>
            <a:ext cx="2239723" cy="746574"/>
          </a:xfrm>
          <a:prstGeom prst="line">
            <a:avLst/>
          </a:prstGeom>
          <a:ln w="18360">
            <a:solidFill>
              <a:srgbClr val="ED1C24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Picture 153"/>
          <p:cNvPicPr/>
          <p:nvPr/>
        </p:nvPicPr>
        <p:blipFill>
          <a:blip r:embed="rId2"/>
          <a:srcRect l="10616" t="3425" r="25880" b="3637"/>
          <a:stretch/>
        </p:blipFill>
        <p:spPr>
          <a:xfrm>
            <a:off x="1571855" y="580670"/>
            <a:ext cx="5396498" cy="5628047"/>
          </a:xfrm>
          <a:prstGeom prst="rect">
            <a:avLst/>
          </a:prstGeom>
          <a:ln>
            <a:noFill/>
          </a:ln>
        </p:spPr>
      </p:pic>
      <p:sp>
        <p:nvSpPr>
          <p:cNvPr id="155" name="TextShape 1"/>
          <p:cNvSpPr txBox="1"/>
          <p:nvPr/>
        </p:nvSpPr>
        <p:spPr>
          <a:xfrm>
            <a:off x="4049986" y="82953"/>
            <a:ext cx="4362855" cy="314175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>
            <a:noAutofit/>
          </a:bodyPr>
          <a:lstStyle/>
          <a:p>
            <a:r>
              <a:rPr lang="en-US" sz="1633" b="1" spc="-1">
                <a:latin typeface="Arial"/>
              </a:rPr>
              <a:t>Scaling up to a full-size dual-chamber RTS</a:t>
            </a:r>
            <a:endParaRPr lang="en-US" sz="1633" spc="-1">
              <a:latin typeface="Arial"/>
            </a:endParaRPr>
          </a:p>
        </p:txBody>
      </p:sp>
      <p:sp>
        <p:nvSpPr>
          <p:cNvPr id="156" name="TextShape 2"/>
          <p:cNvSpPr txBox="1"/>
          <p:nvPr/>
        </p:nvSpPr>
        <p:spPr>
          <a:xfrm>
            <a:off x="6953330" y="532988"/>
            <a:ext cx="3620200" cy="5190423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>
            <a:noAutofit/>
          </a:bodyPr>
          <a:lstStyle/>
          <a:p>
            <a:r>
              <a:rPr lang="en-US" sz="1633" spc="-1">
                <a:latin typeface="Arial"/>
              </a:rPr>
              <a:t>The membrane-style test chamber</a:t>
            </a:r>
          </a:p>
          <a:p>
            <a:r>
              <a:rPr lang="en-US" sz="1633" spc="-1">
                <a:latin typeface="Arial"/>
              </a:rPr>
              <a:t>is easy to scale up to fit the 26”</a:t>
            </a:r>
          </a:p>
          <a:p>
            <a:r>
              <a:rPr lang="en-US" sz="1633" spc="-1">
                <a:latin typeface="Arial"/>
              </a:rPr>
              <a:t>by 13” BNL DAT board.</a:t>
            </a:r>
          </a:p>
          <a:p>
            <a:endParaRPr lang="en-US" sz="1633" spc="-1">
              <a:latin typeface="Arial"/>
            </a:endParaRPr>
          </a:p>
          <a:p>
            <a:r>
              <a:rPr lang="en-US" sz="1633" spc="-1">
                <a:latin typeface="Arial"/>
              </a:rPr>
              <a:t>Two chambers just fit within the </a:t>
            </a:r>
          </a:p>
          <a:p>
            <a:r>
              <a:rPr lang="en-US" sz="1633" spc="-1">
                <a:latin typeface="Arial"/>
              </a:rPr>
              <a:t>operating envelope of a SCARA</a:t>
            </a:r>
          </a:p>
          <a:p>
            <a:r>
              <a:rPr lang="en-US" sz="1633" spc="-1">
                <a:latin typeface="Arial"/>
              </a:rPr>
              <a:t>robot with 550 mm reach.</a:t>
            </a:r>
          </a:p>
          <a:p>
            <a:endParaRPr lang="en-US" sz="1633" spc="-1">
              <a:latin typeface="Arial"/>
            </a:endParaRPr>
          </a:p>
          <a:p>
            <a:r>
              <a:rPr lang="en-US" sz="1633" spc="-1">
                <a:latin typeface="Arial"/>
              </a:rPr>
              <a:t>The system needs to be mounted</a:t>
            </a:r>
          </a:p>
          <a:p>
            <a:r>
              <a:rPr lang="en-US" sz="1633" spc="-1">
                <a:latin typeface="Arial"/>
              </a:rPr>
              <a:t>to a stiff working table.</a:t>
            </a:r>
          </a:p>
          <a:p>
            <a:endParaRPr lang="en-US" sz="1633" spc="-1">
              <a:latin typeface="Arial"/>
            </a:endParaRPr>
          </a:p>
          <a:p>
            <a:r>
              <a:rPr lang="en-US" sz="1633" spc="-1">
                <a:latin typeface="Arial"/>
              </a:rPr>
              <a:t>Current table design is welded from</a:t>
            </a:r>
          </a:p>
          <a:p>
            <a:r>
              <a:rPr lang="en-US" sz="1633" spc="-1">
                <a:latin typeface="Arial"/>
              </a:rPr>
              <a:t>3” square steel box beams with a</a:t>
            </a:r>
          </a:p>
          <a:p>
            <a:r>
              <a:rPr lang="en-US" sz="1633" spc="-1">
                <a:latin typeface="Arial"/>
              </a:rPr>
              <a:t>steel top plate.  This follows common</a:t>
            </a:r>
          </a:p>
          <a:p>
            <a:r>
              <a:rPr lang="en-US" sz="1633" spc="-1">
                <a:latin typeface="Arial"/>
              </a:rPr>
              <a:t>designs found in industry.</a:t>
            </a:r>
          </a:p>
          <a:p>
            <a:endParaRPr lang="en-US" sz="1633" spc="-1">
              <a:latin typeface="Arial"/>
            </a:endParaRPr>
          </a:p>
          <a:p>
            <a:r>
              <a:rPr lang="en-US" sz="1633" spc="-1">
                <a:latin typeface="Arial"/>
              </a:rPr>
              <a:t>The table is designed to be movable</a:t>
            </a:r>
          </a:p>
          <a:p>
            <a:r>
              <a:rPr lang="en-US" sz="1633" spc="-1">
                <a:latin typeface="Arial"/>
              </a:rPr>
              <a:t>with a standard pallet jack.</a:t>
            </a:r>
          </a:p>
          <a:p>
            <a:endParaRPr lang="en-US" sz="1633" spc="-1">
              <a:latin typeface="Arial"/>
            </a:endParaRPr>
          </a:p>
          <a:p>
            <a:r>
              <a:rPr lang="en-US" sz="1633" spc="-1">
                <a:latin typeface="Arial"/>
              </a:rPr>
              <a:t>We will also explore options based on</a:t>
            </a:r>
          </a:p>
          <a:p>
            <a:r>
              <a:rPr lang="en-US" sz="1633" spc="-1">
                <a:latin typeface="Arial"/>
              </a:rPr>
              <a:t>aluminum strut systems (“80/20” or </a:t>
            </a:r>
          </a:p>
          <a:p>
            <a:r>
              <a:rPr lang="en-US" sz="1633" spc="-1">
                <a:latin typeface="Arial"/>
              </a:rPr>
              <a:t>Similar).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Picture 151"/>
          <p:cNvPicPr/>
          <p:nvPr/>
        </p:nvPicPr>
        <p:blipFill>
          <a:blip r:embed="rId2"/>
          <a:srcRect l="24205" t="19393" r="22270" b="13062"/>
          <a:stretch/>
        </p:blipFill>
        <p:spPr>
          <a:xfrm>
            <a:off x="3112032" y="2510463"/>
            <a:ext cx="6158096" cy="4070235"/>
          </a:xfrm>
          <a:prstGeom prst="rect">
            <a:avLst/>
          </a:prstGeom>
          <a:ln>
            <a:noFill/>
          </a:ln>
        </p:spPr>
      </p:pic>
      <p:sp>
        <p:nvSpPr>
          <p:cNvPr id="153" name="TextShape 1"/>
          <p:cNvSpPr txBox="1"/>
          <p:nvPr/>
        </p:nvSpPr>
        <p:spPr>
          <a:xfrm>
            <a:off x="1683221" y="17962"/>
            <a:ext cx="8890636" cy="2403996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>
            <a:noAutofit/>
          </a:bodyPr>
          <a:lstStyle/>
          <a:p>
            <a:pPr algn="ctr"/>
            <a:r>
              <a:rPr lang="en-US" sz="1633" b="1" u="sng" spc="-1" dirty="0">
                <a:latin typeface="Arial"/>
              </a:rPr>
              <a:t>Straw-Man design for DUNE CE testing boards</a:t>
            </a:r>
            <a:endParaRPr lang="en-US" sz="1633" spc="-1" dirty="0">
              <a:latin typeface="Arial"/>
            </a:endParaRPr>
          </a:p>
          <a:p>
            <a:endParaRPr lang="en-US" sz="1633" spc="-1" dirty="0">
              <a:latin typeface="Arial"/>
            </a:endParaRPr>
          </a:p>
          <a:p>
            <a:r>
              <a:rPr lang="en-US" sz="1633" spc="-1" dirty="0">
                <a:latin typeface="Arial"/>
              </a:rPr>
              <a:t>– Topology follows FEMB design (18 ASICs)</a:t>
            </a:r>
          </a:p>
          <a:p>
            <a:endParaRPr lang="en-US" sz="1633" spc="-1" dirty="0">
              <a:latin typeface="Arial"/>
            </a:endParaRPr>
          </a:p>
          <a:p>
            <a:r>
              <a:rPr lang="en-US" sz="1633" spc="-1" dirty="0">
                <a:latin typeface="Arial"/>
              </a:rPr>
              <a:t>– All 18 ASICs (8 </a:t>
            </a:r>
            <a:r>
              <a:rPr lang="en-US" sz="1633" spc="-1" dirty="0" err="1">
                <a:latin typeface="Arial"/>
              </a:rPr>
              <a:t>LArASIC</a:t>
            </a:r>
            <a:r>
              <a:rPr lang="en-US" sz="1633" spc="-1" dirty="0">
                <a:latin typeface="Arial"/>
              </a:rPr>
              <a:t>, 8 </a:t>
            </a:r>
            <a:r>
              <a:rPr lang="en-US" sz="1633" spc="-1" dirty="0" err="1">
                <a:latin typeface="Arial"/>
              </a:rPr>
              <a:t>ColdADC</a:t>
            </a:r>
            <a:r>
              <a:rPr lang="en-US" sz="1633" spc="-1" dirty="0">
                <a:latin typeface="Arial"/>
              </a:rPr>
              <a:t>, 2 </a:t>
            </a:r>
            <a:r>
              <a:rPr lang="en-US" sz="1633" spc="-1" dirty="0" err="1">
                <a:latin typeface="Arial"/>
              </a:rPr>
              <a:t>ColdData</a:t>
            </a:r>
            <a:r>
              <a:rPr lang="en-US" sz="1633" spc="-1" dirty="0">
                <a:latin typeface="Arial"/>
              </a:rPr>
              <a:t>) are located on one side of the PCB</a:t>
            </a:r>
          </a:p>
          <a:p>
            <a:endParaRPr lang="en-US" sz="1633" spc="-1" dirty="0">
              <a:latin typeface="Arial"/>
            </a:endParaRPr>
          </a:p>
          <a:p>
            <a:r>
              <a:rPr lang="en-US" sz="1633" spc="-1" dirty="0">
                <a:latin typeface="Arial"/>
              </a:rPr>
              <a:t>– PCB is spread out enough to allow ASIC mezzanines (soldered or socketed) at each position</a:t>
            </a:r>
          </a:p>
          <a:p>
            <a:r>
              <a:rPr lang="en-US" sz="1633" spc="-1" dirty="0">
                <a:latin typeface="Arial"/>
              </a:rPr>
              <a:t>	– Spacing derived from previous BNL testing hardware (quad-socket </a:t>
            </a:r>
            <a:r>
              <a:rPr lang="en-US" sz="1633" spc="-1" dirty="0" err="1">
                <a:latin typeface="Arial"/>
              </a:rPr>
              <a:t>LArASIC</a:t>
            </a:r>
            <a:r>
              <a:rPr lang="en-US" sz="1633" spc="-1" dirty="0">
                <a:latin typeface="Arial"/>
              </a:rPr>
              <a:t> tester)</a:t>
            </a:r>
          </a:p>
          <a:p>
            <a:endParaRPr lang="en-US" sz="1633" spc="-1" dirty="0">
              <a:latin typeface="Arial"/>
            </a:endParaRPr>
          </a:p>
          <a:p>
            <a:r>
              <a:rPr lang="en-US" sz="1633" spc="-1" dirty="0">
                <a:latin typeface="Arial"/>
              </a:rPr>
              <a:t>– BNL (Shanshan) seems to think that this is a reasonable starting point for designing new CTS</a:t>
            </a:r>
          </a:p>
        </p:txBody>
      </p:sp>
      <p:sp>
        <p:nvSpPr>
          <p:cNvPr id="154" name="TextShape 2"/>
          <p:cNvSpPr txBox="1"/>
          <p:nvPr/>
        </p:nvSpPr>
        <p:spPr>
          <a:xfrm>
            <a:off x="3514385" y="3233523"/>
            <a:ext cx="1224369" cy="314175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>
            <a:noAutofit/>
          </a:bodyPr>
          <a:lstStyle/>
          <a:p>
            <a:r>
              <a:rPr lang="en-US" sz="1633" b="1" spc="-1" dirty="0">
                <a:latin typeface="Arial"/>
              </a:rPr>
              <a:t>The “DAT”</a:t>
            </a:r>
            <a:endParaRPr lang="en-US" sz="1633" spc="-1" dirty="0"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Picture 175"/>
          <p:cNvPicPr/>
          <p:nvPr/>
        </p:nvPicPr>
        <p:blipFill>
          <a:blip r:embed="rId2"/>
          <a:srcRect l="1842" t="4437" r="72932" b="14520"/>
          <a:stretch/>
        </p:blipFill>
        <p:spPr>
          <a:xfrm>
            <a:off x="1855331" y="331811"/>
            <a:ext cx="2239397" cy="5557505"/>
          </a:xfrm>
          <a:prstGeom prst="rect">
            <a:avLst/>
          </a:prstGeom>
          <a:ln>
            <a:noFill/>
          </a:ln>
        </p:spPr>
      </p:pic>
      <p:pic>
        <p:nvPicPr>
          <p:cNvPr id="177" name="Picture 176"/>
          <p:cNvPicPr/>
          <p:nvPr/>
        </p:nvPicPr>
        <p:blipFill>
          <a:blip r:embed="rId3"/>
          <a:stretch/>
        </p:blipFill>
        <p:spPr>
          <a:xfrm>
            <a:off x="5295909" y="2868074"/>
            <a:ext cx="3460173" cy="3852076"/>
          </a:xfrm>
          <a:prstGeom prst="rect">
            <a:avLst/>
          </a:prstGeom>
          <a:ln>
            <a:noFill/>
          </a:ln>
        </p:spPr>
      </p:pic>
      <p:sp>
        <p:nvSpPr>
          <p:cNvPr id="178" name="TextShape 1"/>
          <p:cNvSpPr txBox="1"/>
          <p:nvPr/>
        </p:nvSpPr>
        <p:spPr>
          <a:xfrm>
            <a:off x="4306355" y="20249"/>
            <a:ext cx="3545738" cy="314175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>
            <a:noAutofit/>
          </a:bodyPr>
          <a:lstStyle/>
          <a:p>
            <a:r>
              <a:rPr lang="en-US" sz="1633" spc="-1">
                <a:latin typeface="Arial"/>
              </a:rPr>
              <a:t>Modular Design for RTS cryo system</a:t>
            </a:r>
          </a:p>
        </p:txBody>
      </p:sp>
      <p:sp>
        <p:nvSpPr>
          <p:cNvPr id="179" name="TextShape 2"/>
          <p:cNvSpPr txBox="1"/>
          <p:nvPr/>
        </p:nvSpPr>
        <p:spPr>
          <a:xfrm>
            <a:off x="4086890" y="388311"/>
            <a:ext cx="6349475" cy="2257032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>
            <a:noAutofit/>
          </a:bodyPr>
          <a:lstStyle/>
          <a:p>
            <a:r>
              <a:rPr lang="en-US" sz="1270" b="1" spc="-1">
                <a:latin typeface="Arial"/>
              </a:rPr>
              <a:t>A standard LN2 Dewar has become an integral part of the RTS cryogenic design.</a:t>
            </a:r>
            <a:endParaRPr lang="en-US" sz="1270" spc="-1">
              <a:latin typeface="Arial"/>
            </a:endParaRPr>
          </a:p>
          <a:p>
            <a:r>
              <a:rPr lang="en-US" sz="1270" spc="-1">
                <a:latin typeface="Arial"/>
              </a:rPr>
              <a:t>– Common in many Physics labs</a:t>
            </a:r>
          </a:p>
          <a:p>
            <a:r>
              <a:rPr lang="en-US" sz="1270" spc="-1">
                <a:latin typeface="Arial"/>
              </a:rPr>
              <a:t>– Can be filled locally from on-site supply </a:t>
            </a:r>
          </a:p>
          <a:p>
            <a:r>
              <a:rPr lang="en-US" sz="1270" spc="-1">
                <a:latin typeface="Arial"/>
              </a:rPr>
              <a:t>– Also available from commercial vendors (delivered full)</a:t>
            </a:r>
          </a:p>
          <a:p>
            <a:r>
              <a:rPr lang="en-US" sz="1270" spc="-1">
                <a:latin typeface="Arial"/>
              </a:rPr>
              <a:t>– At MSU we can get 250 liters delivered for $100, with no rental fee</a:t>
            </a:r>
          </a:p>
          <a:p>
            <a:r>
              <a:rPr lang="en-US" sz="1270" spc="-1">
                <a:latin typeface="Arial"/>
              </a:rPr>
              <a:t>   (which is half the price of using our own on-site LN2 supply)</a:t>
            </a:r>
          </a:p>
          <a:p>
            <a:r>
              <a:rPr lang="en-US" sz="1270" spc="-1">
                <a:latin typeface="Arial"/>
              </a:rPr>
              <a:t>– These Dewars are self-pressurizing, simplifying RTS (-vs- CTS)</a:t>
            </a:r>
          </a:p>
          <a:p>
            <a:r>
              <a:rPr lang="en-US" sz="1270" spc="-1">
                <a:latin typeface="Arial"/>
              </a:rPr>
              <a:t>     – Eliminates need for placing heaters in the Storage Dewar</a:t>
            </a:r>
          </a:p>
          <a:p>
            <a:r>
              <a:rPr lang="en-US" sz="1270" spc="-1">
                <a:latin typeface="Arial"/>
              </a:rPr>
              <a:t>– Use this “Vendor Dewar” (VD) to:</a:t>
            </a:r>
          </a:p>
          <a:p>
            <a:r>
              <a:rPr lang="en-US" sz="1270" spc="-1">
                <a:latin typeface="Arial"/>
              </a:rPr>
              <a:t>     (1) Refill SD before </a:t>
            </a:r>
            <a:r>
              <a:rPr lang="en-US" sz="1270" b="1" spc="-1">
                <a:latin typeface="Arial"/>
              </a:rPr>
              <a:t>each</a:t>
            </a:r>
            <a:r>
              <a:rPr lang="en-US" sz="1270" spc="-1">
                <a:latin typeface="Arial"/>
              </a:rPr>
              <a:t> RTS cycle </a:t>
            </a:r>
            <a:r>
              <a:rPr lang="en-US" sz="1270" b="1" spc="-1">
                <a:latin typeface="Arial"/>
              </a:rPr>
              <a:t>(auto-refill while we change ASICs)</a:t>
            </a:r>
            <a:endParaRPr lang="en-US" sz="1270" spc="-1">
              <a:latin typeface="Arial"/>
            </a:endParaRPr>
          </a:p>
          <a:p>
            <a:r>
              <a:rPr lang="en-US" sz="1270" spc="-1">
                <a:latin typeface="Arial"/>
              </a:rPr>
              <a:t>     (2) Supply N2 gas under pressure to operate the CTS cycle</a:t>
            </a:r>
          </a:p>
          <a:p>
            <a:r>
              <a:rPr lang="en-US" sz="1270" spc="-1">
                <a:latin typeface="Arial"/>
              </a:rPr>
              <a:t>– Swap to a full “Vendor Dewar” as necessary (once per week?)</a:t>
            </a:r>
          </a:p>
        </p:txBody>
      </p:sp>
      <p:sp>
        <p:nvSpPr>
          <p:cNvPr id="180" name="TextShape 3"/>
          <p:cNvSpPr txBox="1"/>
          <p:nvPr/>
        </p:nvSpPr>
        <p:spPr>
          <a:xfrm>
            <a:off x="2196940" y="5839675"/>
            <a:ext cx="1998703" cy="444483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>
            <a:noAutofit/>
          </a:bodyPr>
          <a:lstStyle/>
          <a:p>
            <a:pPr algn="ctr"/>
            <a:r>
              <a:rPr lang="en-US" sz="1270" b="1" spc="-1">
                <a:latin typeface="Arial"/>
              </a:rPr>
              <a:t>VD</a:t>
            </a:r>
            <a:r>
              <a:rPr lang="en-US" sz="1270" spc="-1">
                <a:latin typeface="Arial"/>
              </a:rPr>
              <a:t> = Vendor Dewar</a:t>
            </a:r>
          </a:p>
          <a:p>
            <a:pPr algn="ctr"/>
            <a:r>
              <a:rPr lang="en-US" sz="1270" spc="-1">
                <a:latin typeface="Arial"/>
              </a:rPr>
              <a:t>LN2 Dewar 160-250 liters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Picture 187"/>
          <p:cNvPicPr/>
          <p:nvPr/>
        </p:nvPicPr>
        <p:blipFill>
          <a:blip r:embed="rId2"/>
          <a:srcRect l="4668" t="6044" r="4725" b="14122"/>
          <a:stretch/>
        </p:blipFill>
        <p:spPr>
          <a:xfrm>
            <a:off x="1564017" y="40497"/>
            <a:ext cx="7255423" cy="4936666"/>
          </a:xfrm>
          <a:prstGeom prst="rect">
            <a:avLst/>
          </a:prstGeom>
          <a:ln>
            <a:noFill/>
          </a:ln>
        </p:spPr>
      </p:pic>
      <p:sp>
        <p:nvSpPr>
          <p:cNvPr id="189" name="TextShape 1"/>
          <p:cNvSpPr txBox="1"/>
          <p:nvPr/>
        </p:nvSpPr>
        <p:spPr>
          <a:xfrm>
            <a:off x="4306355" y="20249"/>
            <a:ext cx="3545738" cy="314175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>
            <a:noAutofit/>
          </a:bodyPr>
          <a:lstStyle/>
          <a:p>
            <a:r>
              <a:rPr lang="en-US" sz="1633" spc="-1">
                <a:latin typeface="Arial"/>
              </a:rPr>
              <a:t>Modular Design for RTS cryo system</a:t>
            </a:r>
          </a:p>
        </p:txBody>
      </p:sp>
      <p:pic>
        <p:nvPicPr>
          <p:cNvPr id="190" name="Picture 189"/>
          <p:cNvPicPr/>
          <p:nvPr/>
        </p:nvPicPr>
        <p:blipFill>
          <a:blip r:embed="rId3"/>
          <a:srcRect l="57881" t="58862" r="4753" b="20569"/>
          <a:stretch/>
        </p:blipFill>
        <p:spPr>
          <a:xfrm>
            <a:off x="5837061" y="3048349"/>
            <a:ext cx="4816156" cy="2047038"/>
          </a:xfrm>
          <a:prstGeom prst="rect">
            <a:avLst/>
          </a:prstGeom>
          <a:ln>
            <a:noFill/>
          </a:ln>
        </p:spPr>
      </p:pic>
      <p:sp>
        <p:nvSpPr>
          <p:cNvPr id="191" name="TextShape 2"/>
          <p:cNvSpPr txBox="1"/>
          <p:nvPr/>
        </p:nvSpPr>
        <p:spPr>
          <a:xfrm>
            <a:off x="2660038" y="5759009"/>
            <a:ext cx="2307980" cy="50784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txBody>
          <a:bodyPr lIns="89811" tIns="48988" rIns="89811" bIns="48988">
            <a:noAutofit/>
          </a:bodyPr>
          <a:lstStyle/>
          <a:p>
            <a:pPr algn="ctr"/>
            <a:r>
              <a:rPr lang="en-US" sz="1452" u="sng" spc="-1">
                <a:latin typeface="Arial"/>
              </a:rPr>
              <a:t>Inputs</a:t>
            </a:r>
            <a:endParaRPr lang="en-US" sz="1452" spc="-1">
              <a:latin typeface="Arial"/>
            </a:endParaRPr>
          </a:p>
          <a:p>
            <a:pPr algn="ctr"/>
            <a:r>
              <a:rPr lang="en-US" sz="1452" spc="-1">
                <a:latin typeface="Arial"/>
              </a:rPr>
              <a:t>LS1, LS2, PT1, PT2, User</a:t>
            </a:r>
          </a:p>
        </p:txBody>
      </p:sp>
      <p:sp>
        <p:nvSpPr>
          <p:cNvPr id="192" name="TextShape 3"/>
          <p:cNvSpPr txBox="1"/>
          <p:nvPr/>
        </p:nvSpPr>
        <p:spPr>
          <a:xfrm>
            <a:off x="7591805" y="5759335"/>
            <a:ext cx="2307980" cy="50784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txBody>
          <a:bodyPr lIns="89811" tIns="48988" rIns="89811" bIns="48988">
            <a:noAutofit/>
          </a:bodyPr>
          <a:lstStyle/>
          <a:p>
            <a:pPr algn="ctr"/>
            <a:r>
              <a:rPr lang="en-US" sz="1452" u="sng" spc="-1">
                <a:latin typeface="Arial"/>
              </a:rPr>
              <a:t>Outputs</a:t>
            </a:r>
            <a:endParaRPr lang="en-US" sz="1452" spc="-1">
              <a:latin typeface="Arial"/>
            </a:endParaRPr>
          </a:p>
          <a:p>
            <a:pPr algn="ctr"/>
            <a:r>
              <a:rPr lang="en-US" sz="1452" spc="-1">
                <a:latin typeface="Arial"/>
              </a:rPr>
              <a:t>Valves V3, V4, V5, V6, V7</a:t>
            </a:r>
          </a:p>
        </p:txBody>
      </p:sp>
      <p:sp>
        <p:nvSpPr>
          <p:cNvPr id="193" name="TextShape 4"/>
          <p:cNvSpPr txBox="1"/>
          <p:nvPr/>
        </p:nvSpPr>
        <p:spPr>
          <a:xfrm>
            <a:off x="5632292" y="5759335"/>
            <a:ext cx="1358269" cy="50784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txBody>
          <a:bodyPr lIns="89811" tIns="48988" rIns="89811" bIns="48988">
            <a:noAutofit/>
          </a:bodyPr>
          <a:lstStyle/>
          <a:p>
            <a:pPr algn="ctr"/>
            <a:r>
              <a:rPr lang="en-US" sz="1452" u="sng" spc="-1">
                <a:latin typeface="Arial"/>
              </a:rPr>
              <a:t>Logic (PLC)</a:t>
            </a:r>
            <a:endParaRPr lang="en-US" sz="1452" spc="-1">
              <a:latin typeface="Arial"/>
            </a:endParaRPr>
          </a:p>
          <a:p>
            <a:pPr algn="ctr"/>
            <a:r>
              <a:rPr lang="en-US" sz="1452" spc="-1">
                <a:latin typeface="Arial"/>
              </a:rPr>
              <a:t>State Machine</a:t>
            </a:r>
          </a:p>
        </p:txBody>
      </p:sp>
      <p:sp>
        <p:nvSpPr>
          <p:cNvPr id="194" name="Line 5"/>
          <p:cNvSpPr/>
          <p:nvPr/>
        </p:nvSpPr>
        <p:spPr>
          <a:xfrm>
            <a:off x="4968017" y="6007867"/>
            <a:ext cx="664275" cy="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5" name="Line 6"/>
          <p:cNvSpPr/>
          <p:nvPr/>
        </p:nvSpPr>
        <p:spPr>
          <a:xfrm>
            <a:off x="6990561" y="6007867"/>
            <a:ext cx="601244" cy="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6" name="TextShape 7"/>
          <p:cNvSpPr txBox="1"/>
          <p:nvPr/>
        </p:nvSpPr>
        <p:spPr>
          <a:xfrm>
            <a:off x="3863832" y="5391927"/>
            <a:ext cx="5251436" cy="286742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>
            <a:noAutofit/>
          </a:bodyPr>
          <a:lstStyle/>
          <a:p>
            <a:r>
              <a:rPr lang="en-US" sz="1452" b="1" spc="-1" dirty="0">
                <a:latin typeface="Arial"/>
              </a:rPr>
              <a:t>Control system is simply a state machine with 6 states</a:t>
            </a:r>
            <a:endParaRPr lang="en-US" sz="1452" spc="-1" dirty="0"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Shape 1">
            <a:extLst>
              <a:ext uri="{FF2B5EF4-FFF2-40B4-BE49-F238E27FC236}">
                <a16:creationId xmlns:a16="http://schemas.microsoft.com/office/drawing/2014/main" id="{3C6D75D9-61B8-C538-D7C6-F24D09B0D8A0}"/>
              </a:ext>
            </a:extLst>
          </p:cNvPr>
          <p:cNvSpPr txBox="1"/>
          <p:nvPr/>
        </p:nvSpPr>
        <p:spPr>
          <a:xfrm>
            <a:off x="1683221" y="17961"/>
            <a:ext cx="8890636" cy="4310758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>
            <a:noAutofit/>
          </a:bodyPr>
          <a:lstStyle/>
          <a:p>
            <a:pPr algn="ctr"/>
            <a:r>
              <a:rPr lang="en-US" sz="1633" b="1" u="sng" spc="-1" dirty="0">
                <a:latin typeface="Arial"/>
              </a:rPr>
              <a:t>DUNE CE Robotic Testing Station (RTS) Status</a:t>
            </a:r>
          </a:p>
          <a:p>
            <a:endParaRPr lang="en-US" sz="1633" u="sng" spc="-1" dirty="0">
              <a:latin typeface="Arial"/>
            </a:endParaRPr>
          </a:p>
          <a:p>
            <a:r>
              <a:rPr lang="en-US" sz="1633" spc="-1" dirty="0">
                <a:latin typeface="Arial"/>
              </a:rPr>
              <a:t>– Robotics in hand and ASIC loading tested</a:t>
            </a:r>
          </a:p>
          <a:p>
            <a:r>
              <a:rPr lang="en-US" sz="1633" spc="-1" dirty="0">
                <a:latin typeface="Arial"/>
              </a:rPr>
              <a:t>– Preliminary review at FNAL of Cryogenic system design saw no show-stoppers</a:t>
            </a:r>
          </a:p>
          <a:p>
            <a:r>
              <a:rPr lang="en-US" sz="1633" spc="-1" dirty="0">
                <a:latin typeface="Arial"/>
              </a:rPr>
              <a:t>– Cryogenic valving &amp; piping components in hand and being assembled</a:t>
            </a:r>
          </a:p>
          <a:p>
            <a:r>
              <a:rPr lang="en-US" sz="1633" spc="-1" dirty="0">
                <a:latin typeface="Arial"/>
              </a:rPr>
              <a:t>– Pan and supports for DAT board have been prototyped and LN2 tested</a:t>
            </a:r>
          </a:p>
          <a:p>
            <a:r>
              <a:rPr lang="en-US" sz="1633" spc="-1" dirty="0">
                <a:latin typeface="Arial"/>
              </a:rPr>
              <a:t>– DAT board layout at BNL being reviewed to be followed by fabrication</a:t>
            </a:r>
          </a:p>
          <a:p>
            <a:endParaRPr lang="en-US" sz="1633" spc="-1" dirty="0">
              <a:latin typeface="Arial"/>
            </a:endParaRPr>
          </a:p>
          <a:p>
            <a:r>
              <a:rPr lang="en-US" sz="1633" spc="-1" dirty="0">
                <a:latin typeface="Arial"/>
              </a:rPr>
              <a:t>             </a:t>
            </a:r>
            <a:r>
              <a:rPr lang="en-US" sz="1633" u="sng" spc="-1" dirty="0">
                <a:latin typeface="Arial"/>
              </a:rPr>
              <a:t>Socket test is the current focus at MSU</a:t>
            </a:r>
          </a:p>
          <a:p>
            <a:r>
              <a:rPr lang="en-US" sz="1633" spc="-1" dirty="0">
                <a:latin typeface="Arial"/>
              </a:rPr>
              <a:t>– Mockup board with multiple sockets prepared</a:t>
            </a:r>
          </a:p>
          <a:p>
            <a:r>
              <a:rPr lang="en-US" sz="1633" spc="-1" dirty="0">
                <a:latin typeface="Arial"/>
              </a:rPr>
              <a:t>– Loaded with 16 dummy chips (128 pins) with internal pair-connection – then daisy-chained</a:t>
            </a:r>
          </a:p>
          <a:p>
            <a:r>
              <a:rPr lang="en-US" sz="1633" spc="-1" dirty="0">
                <a:latin typeface="Arial"/>
              </a:rPr>
              <a:t>– Run robotic load/unload with full cryogenic cycle to determine socket mean-time to failure.</a:t>
            </a:r>
          </a:p>
          <a:p>
            <a:r>
              <a:rPr lang="en-US" sz="1633" spc="-1" dirty="0">
                <a:latin typeface="Arial"/>
              </a:rPr>
              <a:t>   </a:t>
            </a:r>
          </a:p>
          <a:p>
            <a:r>
              <a:rPr lang="en-US" sz="1633" spc="-1" dirty="0">
                <a:latin typeface="Arial"/>
              </a:rPr>
              <a:t>– Sockets on DAT board are replaceable (socketed) </a:t>
            </a:r>
            <a:r>
              <a:rPr lang="en-US" sz="1633" spc="-1">
                <a:latin typeface="Arial"/>
              </a:rPr>
              <a:t>– but with </a:t>
            </a:r>
            <a:r>
              <a:rPr lang="en-US" sz="1633" spc="-1" dirty="0">
                <a:latin typeface="Arial"/>
              </a:rPr>
              <a:t>robotic handling this may be rare</a:t>
            </a:r>
          </a:p>
          <a:p>
            <a:endParaRPr lang="en-US" sz="1633" spc="-1" dirty="0">
              <a:latin typeface="Arial"/>
            </a:endParaRPr>
          </a:p>
          <a:p>
            <a:endParaRPr lang="en-US" sz="1633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9221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732</Words>
  <Application>Microsoft Macintosh PowerPoint</Application>
  <PresentationFormat>Widescreen</PresentationFormat>
  <Paragraphs>117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DUNE CE ASIC R&amp;D &amp; QA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DUNE CE ASIC R&amp;D &amp; QA</dc:title>
  <dc:creator>carlobromberg@gmail.com</dc:creator>
  <cp:lastModifiedBy>carlobromberg@gmail.com</cp:lastModifiedBy>
  <cp:revision>4</cp:revision>
  <dcterms:created xsi:type="dcterms:W3CDTF">2022-06-14T16:27:45Z</dcterms:created>
  <dcterms:modified xsi:type="dcterms:W3CDTF">2022-06-14T17:58:52Z</dcterms:modified>
</cp:coreProperties>
</file>