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6" r:id="rId5"/>
    <p:sldId id="3786" r:id="rId6"/>
    <p:sldId id="3791" r:id="rId7"/>
    <p:sldId id="3759" r:id="rId8"/>
    <p:sldId id="3678" r:id="rId9"/>
    <p:sldId id="3760" r:id="rId10"/>
    <p:sldId id="3687" r:id="rId11"/>
    <p:sldId id="3688" r:id="rId12"/>
    <p:sldId id="3764" r:id="rId13"/>
    <p:sldId id="3767" r:id="rId14"/>
    <p:sldId id="3765" r:id="rId15"/>
    <p:sldId id="3766" r:id="rId16"/>
    <p:sldId id="3772" r:id="rId17"/>
    <p:sldId id="3773" r:id="rId18"/>
    <p:sldId id="3774" r:id="rId19"/>
    <p:sldId id="3768" r:id="rId20"/>
    <p:sldId id="3769" r:id="rId21"/>
    <p:sldId id="3787" r:id="rId22"/>
    <p:sldId id="3788" r:id="rId23"/>
    <p:sldId id="3790" r:id="rId24"/>
    <p:sldId id="3789" r:id="rId25"/>
    <p:sldId id="3785"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uka Rajput-Ghoshal" initials="RR" lastIdx="1" clrIdx="0">
    <p:extLst>
      <p:ext uri="{19B8F6BF-5375-455C-9EA6-DF929625EA0E}">
        <p15:presenceInfo xmlns:p15="http://schemas.microsoft.com/office/powerpoint/2012/main" userId="S-1-5-21-1097014734-140981682-1849977318-31869" providerId="AD"/>
      </p:ext>
    </p:extLst>
  </p:cmAuthor>
  <p:cmAuthor id="2" name="Elke-Caroline Aschenauer" initials="EA" lastIdx="5" clrIdx="1">
    <p:extLst>
      <p:ext uri="{19B8F6BF-5375-455C-9EA6-DF929625EA0E}">
        <p15:presenceInfo xmlns:p15="http://schemas.microsoft.com/office/powerpoint/2012/main" userId="Elke-Caroline Aschenau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7B"/>
    <a:srgbClr val="305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46"/>
  </p:normalViewPr>
  <p:slideViewPr>
    <p:cSldViewPr snapToGrid="0" snapToObjects="1">
      <p:cViewPr varScale="1">
        <p:scale>
          <a:sx n="68" d="100"/>
          <a:sy n="68" d="100"/>
        </p:scale>
        <p:origin x="140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6/26/2022</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6/26/2022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6/26/2022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2139518" y="1174459"/>
            <a:ext cx="6866257" cy="2254541"/>
          </a:xfrm>
        </p:spPr>
        <p:txBody>
          <a:bodyPr>
            <a:normAutofit fontScale="90000"/>
          </a:bodyPr>
          <a:lstStyle/>
          <a:p>
            <a:r>
              <a:rPr lang="en-US" sz="4000" dirty="0"/>
              <a:t>60% Design/Engineering for EIC Detector Solenoid Magnet</a:t>
            </a:r>
            <a:br>
              <a:rPr lang="en-US" sz="4000" dirty="0"/>
            </a:br>
            <a:r>
              <a:rPr lang="en-US" sz="4000" dirty="0"/>
              <a:t> </a:t>
            </a:r>
            <a:br>
              <a:rPr lang="en-US" dirty="0"/>
            </a:br>
            <a:r>
              <a:rPr lang="en-US" sz="2000" dirty="0"/>
              <a:t>Renuka Rajput-Ghoshal (JLab) </a:t>
            </a:r>
            <a:br>
              <a:rPr lang="en-US" sz="2000" dirty="0"/>
            </a:br>
            <a:r>
              <a:rPr lang="en-US" sz="2000" dirty="0"/>
              <a:t>On Behalf of EIC Detector Magnet team</a:t>
            </a:r>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626864" y="3842158"/>
            <a:ext cx="5230906" cy="1567402"/>
          </a:xfrm>
        </p:spPr>
        <p:txBody>
          <a:bodyPr vert="horz" lIns="91440" tIns="45720" rIns="91440" bIns="45720" rtlCol="0" anchor="t">
            <a:normAutofit fontScale="92500" lnSpcReduction="20000"/>
          </a:bodyPr>
          <a:lstStyle/>
          <a:p>
            <a:endParaRPr lang="en-US" dirty="0">
              <a:latin typeface="Arial"/>
              <a:cs typeface="Arial"/>
            </a:endParaRPr>
          </a:p>
          <a:p>
            <a:pPr>
              <a:spcBef>
                <a:spcPts val="1800"/>
              </a:spcBef>
            </a:pPr>
            <a:r>
              <a:rPr lang="en-US" dirty="0"/>
              <a:t>Solenoid Design Project Overview</a:t>
            </a:r>
          </a:p>
          <a:p>
            <a:pPr>
              <a:spcBef>
                <a:spcPts val="1800"/>
              </a:spcBef>
            </a:pPr>
            <a:r>
              <a:rPr lang="en-US" sz="1600" dirty="0"/>
              <a:t>Mid-Project Review</a:t>
            </a:r>
          </a:p>
          <a:p>
            <a:r>
              <a:rPr lang="en-US" sz="1600"/>
              <a:t>2022-06-27</a:t>
            </a:r>
            <a:endParaRPr lang="en-US" sz="1600" dirty="0"/>
          </a:p>
        </p:txBody>
      </p:sp>
      <p:pic>
        <p:nvPicPr>
          <p:cNvPr id="4" name="Picture 9" descr="cea_logo_small2.jpg">
            <a:extLst>
              <a:ext uri="{FF2B5EF4-FFF2-40B4-BE49-F238E27FC236}">
                <a16:creationId xmlns:a16="http://schemas.microsoft.com/office/drawing/2014/main" id="{4A05CA9B-78C6-4C2E-9C88-E4D419ACA1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8624" y="6139182"/>
            <a:ext cx="582760" cy="475680"/>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Design of 1.5T Magnet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pPr>
              <a:lnSpc>
                <a:spcPct val="120000"/>
              </a:lnSpc>
            </a:pPr>
            <a:r>
              <a:rPr lang="en-US" sz="2000" dirty="0"/>
              <a:t>The design will be divided in 60% and 90% design phase.</a:t>
            </a:r>
          </a:p>
          <a:p>
            <a:pPr>
              <a:lnSpc>
                <a:spcPct val="120000"/>
              </a:lnSpc>
            </a:pPr>
            <a:r>
              <a:rPr lang="en-US" sz="2000" dirty="0"/>
              <a:t>Conductor R&amp;D </a:t>
            </a:r>
          </a:p>
          <a:p>
            <a:pPr>
              <a:lnSpc>
                <a:spcPct val="120000"/>
              </a:lnSpc>
            </a:pPr>
            <a:r>
              <a:rPr lang="en-US" sz="2000" dirty="0"/>
              <a:t>In parallel:</a:t>
            </a:r>
          </a:p>
          <a:p>
            <a:pPr marL="685800" lvl="2">
              <a:spcBef>
                <a:spcPts val="1000"/>
              </a:spcBef>
            </a:pPr>
            <a:r>
              <a:rPr lang="en-US" dirty="0"/>
              <a:t>Continue monitoring sPHENIX magnet run</a:t>
            </a:r>
          </a:p>
          <a:p>
            <a:pPr marL="685800" lvl="2">
              <a:spcBef>
                <a:spcPts val="1000"/>
              </a:spcBef>
            </a:pPr>
            <a:r>
              <a:rPr lang="en-US" dirty="0"/>
              <a:t>Update risk analysis based on the sPHENIX run.</a:t>
            </a:r>
          </a:p>
          <a:p>
            <a:pPr marL="685800" lvl="2">
              <a:spcBef>
                <a:spcPts val="1000"/>
              </a:spcBef>
            </a:pPr>
            <a:r>
              <a:rPr lang="en-US" dirty="0"/>
              <a:t>Update the Risk analysis document</a:t>
            </a:r>
          </a:p>
          <a:p>
            <a:pPr marL="685800" lvl="2">
              <a:spcBef>
                <a:spcPts val="1000"/>
              </a:spcBef>
            </a:pPr>
            <a:r>
              <a:rPr lang="en-US" dirty="0"/>
              <a:t>Review the results</a:t>
            </a:r>
          </a:p>
          <a:p>
            <a:pPr marL="685800" lvl="2">
              <a:spcBef>
                <a:spcPts val="1000"/>
              </a:spcBef>
            </a:pPr>
            <a:r>
              <a:rPr lang="en-US" dirty="0"/>
              <a:t>Make a decision about the magnet choice (existing vs replacement new)</a:t>
            </a:r>
          </a:p>
          <a:p>
            <a:pPr marL="228600" lvl="1">
              <a:spcBef>
                <a:spcPts val="1000"/>
              </a:spcBef>
            </a:pPr>
            <a:r>
              <a:rPr lang="en-US" sz="2000" dirty="0"/>
              <a:t>Prepare document for RFQ </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10</a:t>
            </a:fld>
            <a:endParaRPr lang="en-US"/>
          </a:p>
        </p:txBody>
      </p:sp>
    </p:spTree>
    <p:extLst>
      <p:ext uri="{BB962C8B-B14F-4D97-AF65-F5344CB8AC3E}">
        <p14:creationId xmlns:p14="http://schemas.microsoft.com/office/powerpoint/2010/main" val="140504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Design of 1.5 T Magnet (60% milestones)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pPr>
              <a:lnSpc>
                <a:spcPct val="120000"/>
              </a:lnSpc>
            </a:pPr>
            <a:r>
              <a:rPr lang="en-US" sz="1800" dirty="0"/>
              <a:t>Complete 60% design including the following:</a:t>
            </a:r>
          </a:p>
          <a:p>
            <a:pPr lvl="1">
              <a:lnSpc>
                <a:spcPct val="120000"/>
              </a:lnSpc>
            </a:pPr>
            <a:r>
              <a:rPr lang="en-US" sz="1400" dirty="0"/>
              <a:t>Complete conductor stability calculation (100%)</a:t>
            </a:r>
          </a:p>
          <a:p>
            <a:pPr lvl="1">
              <a:lnSpc>
                <a:spcPct val="120000"/>
              </a:lnSpc>
            </a:pPr>
            <a:r>
              <a:rPr lang="en-US" sz="1400" dirty="0"/>
              <a:t>Finalize the conductor R&amp;D plan (100%) </a:t>
            </a:r>
          </a:p>
          <a:p>
            <a:pPr lvl="1">
              <a:lnSpc>
                <a:spcPct val="120000"/>
              </a:lnSpc>
            </a:pPr>
            <a:r>
              <a:rPr lang="en-US" sz="1400" dirty="0"/>
              <a:t>Start preparing conductor samples (after finalizing the vendor) (100%) , </a:t>
            </a:r>
          </a:p>
          <a:p>
            <a:pPr lvl="1">
              <a:lnSpc>
                <a:spcPct val="120000"/>
              </a:lnSpc>
            </a:pPr>
            <a:r>
              <a:rPr lang="en-US" sz="1400" dirty="0"/>
              <a:t>Preliminary quench calculation on the selected conductor (100%) , </a:t>
            </a:r>
          </a:p>
          <a:p>
            <a:pPr lvl="1">
              <a:lnSpc>
                <a:spcPct val="120000"/>
              </a:lnSpc>
            </a:pPr>
            <a:r>
              <a:rPr lang="en-US" sz="1400" dirty="0"/>
              <a:t>Finalize the conductor (100%) </a:t>
            </a:r>
          </a:p>
          <a:p>
            <a:pPr lvl="1">
              <a:lnSpc>
                <a:spcPct val="120000"/>
              </a:lnSpc>
            </a:pPr>
            <a:r>
              <a:rPr lang="en-US" sz="1400" dirty="0"/>
              <a:t>Finalize power supply, current leads and quench protection scheme (100%) </a:t>
            </a:r>
          </a:p>
          <a:p>
            <a:pPr lvl="1">
              <a:lnSpc>
                <a:spcPct val="120000"/>
              </a:lnSpc>
            </a:pPr>
            <a:r>
              <a:rPr lang="en-US" sz="1400" dirty="0"/>
              <a:t>Request for Information (RFI) to magnet and power supply vendors (100%) </a:t>
            </a:r>
          </a:p>
          <a:p>
            <a:pPr lvl="1">
              <a:lnSpc>
                <a:spcPct val="120000"/>
              </a:lnSpc>
            </a:pPr>
            <a:r>
              <a:rPr lang="en-US" sz="1400" dirty="0"/>
              <a:t>Detailed electromagnetic Design (60%)</a:t>
            </a:r>
          </a:p>
          <a:p>
            <a:pPr lvl="1">
              <a:lnSpc>
                <a:spcPct val="120000"/>
              </a:lnSpc>
            </a:pPr>
            <a:r>
              <a:rPr lang="en-US" sz="1400" dirty="0"/>
              <a:t>Detailed  mechanical (60%)</a:t>
            </a:r>
          </a:p>
          <a:p>
            <a:pPr lvl="1">
              <a:lnSpc>
                <a:spcPct val="120000"/>
              </a:lnSpc>
            </a:pPr>
            <a:r>
              <a:rPr lang="en-US" sz="1400" dirty="0"/>
              <a:t>Thermal Analysis (60%)</a:t>
            </a:r>
          </a:p>
          <a:p>
            <a:pPr lvl="1">
              <a:lnSpc>
                <a:spcPct val="120000"/>
              </a:lnSpc>
            </a:pPr>
            <a:r>
              <a:rPr lang="en-US" sz="1400" dirty="0"/>
              <a:t>Quench Analysis (60%)</a:t>
            </a:r>
          </a:p>
          <a:p>
            <a:pPr lvl="1">
              <a:lnSpc>
                <a:spcPct val="120000"/>
              </a:lnSpc>
            </a:pPr>
            <a:r>
              <a:rPr lang="en-US" sz="1400" dirty="0"/>
              <a:t>Cryogenic Design (30%)</a:t>
            </a:r>
          </a:p>
          <a:p>
            <a:pPr lvl="1">
              <a:lnSpc>
                <a:spcPct val="120000"/>
              </a:lnSpc>
            </a:pPr>
            <a:r>
              <a:rPr lang="en-US" sz="1400" dirty="0"/>
              <a:t>I&amp;C (10%)</a:t>
            </a:r>
          </a:p>
          <a:p>
            <a:pPr lvl="1">
              <a:lnSpc>
                <a:spcPct val="120000"/>
              </a:lnSpc>
            </a:pPr>
            <a:r>
              <a:rPr lang="en-US" sz="1400" dirty="0"/>
              <a:t>System and sub-system drawings (60%)</a:t>
            </a:r>
          </a:p>
          <a:p>
            <a:pPr lvl="1">
              <a:lnSpc>
                <a:spcPct val="120000"/>
              </a:lnSpc>
            </a:pPr>
            <a:r>
              <a:rPr lang="en-US" sz="1400" dirty="0"/>
              <a:t>Vendor search for conductor, magnet, power supply, current leads and other subsystems (60%)</a:t>
            </a:r>
          </a:p>
          <a:p>
            <a:pPr marL="0" lvl="1" indent="0">
              <a:spcBef>
                <a:spcPts val="1000"/>
              </a:spcBef>
              <a:buNone/>
            </a:pPr>
            <a:endParaRPr lang="en-US" sz="1600" dirty="0"/>
          </a:p>
          <a:p>
            <a:pPr marL="228600" lvl="1">
              <a:spcBef>
                <a:spcPts val="1000"/>
              </a:spcBef>
            </a:pPr>
            <a:endParaRPr lang="en-US" sz="22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11</a:t>
            </a:fld>
            <a:endParaRPr lang="en-US"/>
          </a:p>
        </p:txBody>
      </p:sp>
    </p:spTree>
    <p:extLst>
      <p:ext uri="{BB962C8B-B14F-4D97-AF65-F5344CB8AC3E}">
        <p14:creationId xmlns:p14="http://schemas.microsoft.com/office/powerpoint/2010/main" val="268443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Design of 1.5 T Magnet (90% milestones)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pPr>
              <a:lnSpc>
                <a:spcPct val="120000"/>
              </a:lnSpc>
            </a:pPr>
            <a:r>
              <a:rPr lang="en-US" sz="1800" dirty="0"/>
              <a:t>Complete 90% design including the following:</a:t>
            </a:r>
          </a:p>
          <a:p>
            <a:pPr lvl="1">
              <a:lnSpc>
                <a:spcPct val="120000"/>
              </a:lnSpc>
            </a:pPr>
            <a:r>
              <a:rPr lang="en-US" sz="1400" dirty="0"/>
              <a:t>Complete electromagnetic Design (90%)</a:t>
            </a:r>
          </a:p>
          <a:p>
            <a:pPr lvl="1">
              <a:lnSpc>
                <a:spcPct val="120000"/>
              </a:lnSpc>
            </a:pPr>
            <a:r>
              <a:rPr lang="en-US" sz="1400" dirty="0"/>
              <a:t>Complete  mechanical (90%)</a:t>
            </a:r>
          </a:p>
          <a:p>
            <a:pPr lvl="1">
              <a:lnSpc>
                <a:spcPct val="120000"/>
              </a:lnSpc>
            </a:pPr>
            <a:r>
              <a:rPr lang="en-US" sz="1400" dirty="0"/>
              <a:t>Thermal Analysis (90%)</a:t>
            </a:r>
          </a:p>
          <a:p>
            <a:pPr lvl="1">
              <a:lnSpc>
                <a:spcPct val="120000"/>
              </a:lnSpc>
            </a:pPr>
            <a:r>
              <a:rPr lang="en-US" sz="1400" dirty="0"/>
              <a:t>Quench Analysis (90%)</a:t>
            </a:r>
          </a:p>
          <a:p>
            <a:pPr lvl="1">
              <a:lnSpc>
                <a:spcPct val="120000"/>
              </a:lnSpc>
            </a:pPr>
            <a:r>
              <a:rPr lang="en-US" sz="1400" dirty="0"/>
              <a:t>Cryogenic Design (90%)</a:t>
            </a:r>
          </a:p>
          <a:p>
            <a:pPr lvl="2">
              <a:lnSpc>
                <a:spcPct val="120000"/>
              </a:lnSpc>
            </a:pPr>
            <a:r>
              <a:rPr lang="en-US" sz="1400" dirty="0" err="1"/>
              <a:t>Cryoflex</a:t>
            </a:r>
            <a:r>
              <a:rPr lang="en-US" sz="1400" dirty="0"/>
              <a:t> line design (100%)</a:t>
            </a:r>
          </a:p>
          <a:p>
            <a:pPr lvl="2">
              <a:lnSpc>
                <a:spcPct val="120000"/>
              </a:lnSpc>
            </a:pPr>
            <a:r>
              <a:rPr lang="en-US" sz="1400" dirty="0" err="1"/>
              <a:t>Cryocan</a:t>
            </a:r>
            <a:r>
              <a:rPr lang="en-US" sz="1400" dirty="0"/>
              <a:t> design (100%)</a:t>
            </a:r>
          </a:p>
          <a:p>
            <a:pPr lvl="1">
              <a:lnSpc>
                <a:spcPct val="120000"/>
              </a:lnSpc>
            </a:pPr>
            <a:r>
              <a:rPr lang="en-US" sz="1400" dirty="0"/>
              <a:t>I&amp;C (90%)</a:t>
            </a:r>
          </a:p>
          <a:p>
            <a:pPr lvl="1">
              <a:lnSpc>
                <a:spcPct val="120000"/>
              </a:lnSpc>
            </a:pPr>
            <a:r>
              <a:rPr lang="en-US" sz="1400" dirty="0"/>
              <a:t>System and sub-system drawings (90%)</a:t>
            </a:r>
          </a:p>
          <a:p>
            <a:pPr lvl="1">
              <a:lnSpc>
                <a:spcPct val="120000"/>
              </a:lnSpc>
            </a:pPr>
            <a:r>
              <a:rPr lang="en-US" sz="1400" dirty="0"/>
              <a:t>Vendor search for conductor, magnet, power supply, current leads and other subsystems (100%)</a:t>
            </a:r>
          </a:p>
          <a:p>
            <a:pPr lvl="1">
              <a:lnSpc>
                <a:spcPct val="120000"/>
              </a:lnSpc>
            </a:pPr>
            <a:r>
              <a:rPr lang="en-US" sz="1400" dirty="0"/>
              <a:t>Procurement reviews for all sub-systems</a:t>
            </a:r>
          </a:p>
          <a:p>
            <a:pPr lvl="1">
              <a:lnSpc>
                <a:spcPct val="120000"/>
              </a:lnSpc>
            </a:pPr>
            <a:r>
              <a:rPr lang="en-US" sz="1400" dirty="0"/>
              <a:t>Complete RFQ documents</a:t>
            </a:r>
          </a:p>
          <a:p>
            <a:pPr lvl="1">
              <a:lnSpc>
                <a:spcPct val="120000"/>
              </a:lnSpc>
            </a:pPr>
            <a:endParaRPr lang="en-US" sz="1400" dirty="0"/>
          </a:p>
          <a:p>
            <a:pPr marL="228600" lvl="1">
              <a:spcBef>
                <a:spcPts val="1000"/>
              </a:spcBef>
            </a:pPr>
            <a:endParaRPr lang="en-US" sz="1600" dirty="0"/>
          </a:p>
          <a:p>
            <a:pPr marL="228600" lvl="1">
              <a:spcBef>
                <a:spcPts val="1000"/>
              </a:spcBef>
            </a:pPr>
            <a:endParaRPr lang="en-US" sz="22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12</a:t>
            </a:fld>
            <a:endParaRPr lang="en-US"/>
          </a:p>
        </p:txBody>
      </p:sp>
    </p:spTree>
    <p:extLst>
      <p:ext uri="{BB962C8B-B14F-4D97-AF65-F5344CB8AC3E}">
        <p14:creationId xmlns:p14="http://schemas.microsoft.com/office/powerpoint/2010/main" val="32934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9462" y="136525"/>
            <a:ext cx="8093680" cy="523647"/>
          </a:xfrm>
        </p:spPr>
        <p:txBody>
          <a:bodyPr>
            <a:normAutofit fontScale="90000"/>
          </a:bodyPr>
          <a:lstStyle/>
          <a:p>
            <a:r>
              <a:rPr lang="en-US" dirty="0"/>
              <a:t>JLab- Technical Team Members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13</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616" y="866092"/>
            <a:ext cx="1714500" cy="1714500"/>
          </a:xfrm>
        </p:spPr>
      </p:pic>
      <p:sp>
        <p:nvSpPr>
          <p:cNvPr id="10" name="Rectangle 9"/>
          <p:cNvSpPr/>
          <p:nvPr/>
        </p:nvSpPr>
        <p:spPr>
          <a:xfrm>
            <a:off x="199854" y="2623196"/>
            <a:ext cx="3004204" cy="1169551"/>
          </a:xfrm>
          <a:prstGeom prst="rect">
            <a:avLst/>
          </a:prstGeom>
        </p:spPr>
        <p:txBody>
          <a:bodyPr wrap="square">
            <a:spAutoFit/>
          </a:bodyPr>
          <a:lstStyle/>
          <a:p>
            <a:r>
              <a:rPr lang="en-US" sz="1400" dirty="0">
                <a:solidFill>
                  <a:srgbClr val="C00000"/>
                </a:solidFill>
              </a:rPr>
              <a:t>RENUKA RAJPUT-GHOSHAL</a:t>
            </a:r>
          </a:p>
          <a:p>
            <a:r>
              <a:rPr lang="en-US" sz="1400" dirty="0">
                <a:solidFill>
                  <a:srgbClr val="C00000"/>
                </a:solidFill>
              </a:rPr>
              <a:t>L3 CAM, JLab Project Lead, Conductor R&amp;D, Electromagnetic design, Conductor Stability, Quench, interface between JLab and CEA, Saclay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562" y="866092"/>
            <a:ext cx="1714500" cy="1714500"/>
          </a:xfrm>
          <a:prstGeom prst="rect">
            <a:avLst/>
          </a:prstGeom>
        </p:spPr>
      </p:pic>
      <p:sp>
        <p:nvSpPr>
          <p:cNvPr id="12" name="Rectangle 11"/>
          <p:cNvSpPr/>
          <p:nvPr/>
        </p:nvSpPr>
        <p:spPr>
          <a:xfrm>
            <a:off x="3675562" y="2730917"/>
            <a:ext cx="1930300" cy="954107"/>
          </a:xfrm>
          <a:prstGeom prst="rect">
            <a:avLst/>
          </a:prstGeom>
        </p:spPr>
        <p:txBody>
          <a:bodyPr wrap="square">
            <a:spAutoFit/>
          </a:bodyPr>
          <a:lstStyle/>
          <a:p>
            <a:r>
              <a:rPr lang="en-US" sz="1400" dirty="0">
                <a:solidFill>
                  <a:srgbClr val="C00000"/>
                </a:solidFill>
              </a:rPr>
              <a:t>PROBIR K. GHOSHAL Risk Analysis, FMEA, Quench, Power Supply, C&amp;I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53" y="898636"/>
            <a:ext cx="1714500" cy="1714500"/>
          </a:xfrm>
          <a:prstGeom prst="rect">
            <a:avLst/>
          </a:prstGeom>
        </p:spPr>
      </p:pic>
      <p:sp>
        <p:nvSpPr>
          <p:cNvPr id="14" name="Rectangle 13"/>
          <p:cNvSpPr/>
          <p:nvPr/>
        </p:nvSpPr>
        <p:spPr>
          <a:xfrm>
            <a:off x="6361766" y="2946360"/>
            <a:ext cx="1766559" cy="523220"/>
          </a:xfrm>
          <a:prstGeom prst="rect">
            <a:avLst/>
          </a:prstGeom>
        </p:spPr>
        <p:txBody>
          <a:bodyPr wrap="square">
            <a:spAutoFit/>
          </a:bodyPr>
          <a:lstStyle/>
          <a:p>
            <a:r>
              <a:rPr lang="en-US" sz="1400" dirty="0">
                <a:solidFill>
                  <a:srgbClr val="C00000"/>
                </a:solidFill>
              </a:rPr>
              <a:t>ERIC SUN Mechanical and Thermal Analysis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58" y="3890944"/>
            <a:ext cx="1714500" cy="1714500"/>
          </a:xfrm>
          <a:prstGeom prst="rect">
            <a:avLst/>
          </a:prstGeom>
        </p:spPr>
      </p:pic>
      <p:sp>
        <p:nvSpPr>
          <p:cNvPr id="16" name="Rectangle 15"/>
          <p:cNvSpPr/>
          <p:nvPr/>
        </p:nvSpPr>
        <p:spPr>
          <a:xfrm>
            <a:off x="147578" y="5632722"/>
            <a:ext cx="2377538" cy="954107"/>
          </a:xfrm>
          <a:prstGeom prst="rect">
            <a:avLst/>
          </a:prstGeom>
        </p:spPr>
        <p:txBody>
          <a:bodyPr wrap="square">
            <a:spAutoFit/>
          </a:bodyPr>
          <a:lstStyle/>
          <a:p>
            <a:r>
              <a:rPr lang="en-US" sz="1400" dirty="0">
                <a:solidFill>
                  <a:srgbClr val="C00000"/>
                </a:solidFill>
              </a:rPr>
              <a:t>SANDESH GOPINATH, Thermal Analysis and , interface between CEA, Saclay Engineers and JLab Designers</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0392" y="3890944"/>
            <a:ext cx="1714500" cy="1714500"/>
          </a:xfrm>
          <a:prstGeom prst="rect">
            <a:avLst/>
          </a:prstGeom>
        </p:spPr>
      </p:pic>
      <p:sp>
        <p:nvSpPr>
          <p:cNvPr id="18" name="Rectangle 17"/>
          <p:cNvSpPr/>
          <p:nvPr/>
        </p:nvSpPr>
        <p:spPr>
          <a:xfrm>
            <a:off x="3497755" y="5636422"/>
            <a:ext cx="1097993" cy="523220"/>
          </a:xfrm>
          <a:prstGeom prst="rect">
            <a:avLst/>
          </a:prstGeom>
        </p:spPr>
        <p:txBody>
          <a:bodyPr wrap="none">
            <a:spAutoFit/>
          </a:bodyPr>
          <a:lstStyle/>
          <a:p>
            <a:r>
              <a:rPr lang="en-US" sz="1400" dirty="0">
                <a:solidFill>
                  <a:srgbClr val="C00000"/>
                </a:solidFill>
              </a:rPr>
              <a:t>DAN YOUNG</a:t>
            </a:r>
          </a:p>
          <a:p>
            <a:r>
              <a:rPr lang="en-US" sz="1400" dirty="0">
                <a:solidFill>
                  <a:srgbClr val="C00000"/>
                </a:solidFill>
              </a:rPr>
              <a:t>Designer</a:t>
            </a:r>
          </a:p>
        </p:txBody>
      </p:sp>
      <p:sp>
        <p:nvSpPr>
          <p:cNvPr id="19" name="TextBox 18"/>
          <p:cNvSpPr txBox="1"/>
          <p:nvPr/>
        </p:nvSpPr>
        <p:spPr>
          <a:xfrm>
            <a:off x="6439652" y="5632722"/>
            <a:ext cx="1653235" cy="523220"/>
          </a:xfrm>
          <a:prstGeom prst="rect">
            <a:avLst/>
          </a:prstGeom>
          <a:noFill/>
          <a:ln w="22225">
            <a:noFill/>
          </a:ln>
        </p:spPr>
        <p:txBody>
          <a:bodyPr wrap="square" rtlCol="0">
            <a:spAutoFit/>
          </a:bodyPr>
          <a:lstStyle/>
          <a:p>
            <a:r>
              <a:rPr lang="en-US" sz="1400" dirty="0">
                <a:solidFill>
                  <a:srgbClr val="C00000"/>
                </a:solidFill>
              </a:rPr>
              <a:t>Catherine Hall</a:t>
            </a:r>
          </a:p>
          <a:p>
            <a:r>
              <a:rPr lang="en-US" sz="1400" dirty="0">
                <a:solidFill>
                  <a:srgbClr val="C00000"/>
                </a:solidFill>
              </a:rPr>
              <a:t>Designer</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7687" y="3896556"/>
            <a:ext cx="1736166" cy="1736166"/>
          </a:xfrm>
          <a:prstGeom prst="rect">
            <a:avLst/>
          </a:prstGeom>
        </p:spPr>
      </p:pic>
    </p:spTree>
    <p:extLst>
      <p:ext uri="{BB962C8B-B14F-4D97-AF65-F5344CB8AC3E}">
        <p14:creationId xmlns:p14="http://schemas.microsoft.com/office/powerpoint/2010/main" val="407517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9462" y="136525"/>
            <a:ext cx="7886700" cy="615950"/>
          </a:xfrm>
        </p:spPr>
        <p:txBody>
          <a:bodyPr>
            <a:normAutofit fontScale="90000"/>
          </a:bodyPr>
          <a:lstStyle/>
          <a:p>
            <a:r>
              <a:rPr lang="en-US" dirty="0"/>
              <a:t>CEA- Technical Team Members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14</a:t>
            </a:fld>
            <a:endParaRPr lang="en-US" dirty="0"/>
          </a:p>
        </p:txBody>
      </p:sp>
      <p:pic>
        <p:nvPicPr>
          <p:cNvPr id="7" name="Content Placeholder 6"/>
          <p:cNvPicPr>
            <a:picLocks noGrp="1" noChangeAspect="1"/>
          </p:cNvPicPr>
          <p:nvPr>
            <p:ph idx="1"/>
          </p:nvPr>
        </p:nvPicPr>
        <p:blipFill>
          <a:blip r:embed="rId2"/>
          <a:stretch>
            <a:fillRect/>
          </a:stretch>
        </p:blipFill>
        <p:spPr>
          <a:xfrm>
            <a:off x="1088860" y="931863"/>
            <a:ext cx="6966280" cy="5245100"/>
          </a:xfrm>
          <a:prstGeom prst="rect">
            <a:avLst/>
          </a:prstGeom>
        </p:spPr>
      </p:pic>
    </p:spTree>
    <p:extLst>
      <p:ext uri="{BB962C8B-B14F-4D97-AF65-F5344CB8AC3E}">
        <p14:creationId xmlns:p14="http://schemas.microsoft.com/office/powerpoint/2010/main" val="90615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9462" y="136525"/>
            <a:ext cx="7886700" cy="794654"/>
          </a:xfrm>
        </p:spPr>
        <p:txBody>
          <a:bodyPr/>
          <a:lstStyle/>
          <a:p>
            <a:r>
              <a:rPr lang="en-US" dirty="0"/>
              <a:t>Other Team Members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949951"/>
            <a:ext cx="7886700" cy="5605740"/>
          </a:xfrm>
        </p:spPr>
        <p:txBody>
          <a:bodyPr>
            <a:noAutofit/>
          </a:bodyPr>
          <a:lstStyle/>
          <a:p>
            <a:pPr lvl="0"/>
            <a:r>
              <a:rPr lang="en-US" sz="1800" dirty="0"/>
              <a:t>JLab</a:t>
            </a:r>
          </a:p>
          <a:p>
            <a:pPr lvl="1"/>
            <a:r>
              <a:rPr lang="en-US" sz="1600" dirty="0"/>
              <a:t>Rolf Ent- Co-Associate Director for the Experimental Program, Detector Management</a:t>
            </a:r>
          </a:p>
          <a:p>
            <a:pPr lvl="1"/>
            <a:r>
              <a:rPr lang="en-US" sz="1600" dirty="0"/>
              <a:t>Mitch Laney, Procurement</a:t>
            </a:r>
          </a:p>
          <a:p>
            <a:pPr lvl="1"/>
            <a:r>
              <a:rPr lang="en-US" sz="1600" dirty="0"/>
              <a:t>Giuseppina (Jessie) </a:t>
            </a:r>
            <a:r>
              <a:rPr lang="en-US" sz="1600" dirty="0" err="1"/>
              <a:t>Tenbusch</a:t>
            </a:r>
            <a:r>
              <a:rPr lang="en-US" sz="1600" dirty="0"/>
              <a:t>, Procurement  </a:t>
            </a:r>
          </a:p>
          <a:p>
            <a:pPr lvl="1"/>
            <a:r>
              <a:rPr lang="en-US" sz="1600" dirty="0"/>
              <a:t>Walter Wittmer, Project office</a:t>
            </a:r>
          </a:p>
          <a:p>
            <a:pPr lvl="0"/>
            <a:r>
              <a:rPr lang="en-US" sz="1800" dirty="0"/>
              <a:t>CEA, Saclay</a:t>
            </a:r>
          </a:p>
          <a:p>
            <a:pPr lvl="1"/>
            <a:r>
              <a:rPr lang="en-US" sz="1600" dirty="0"/>
              <a:t>Lionel Quettier- Resource manager and Expert Engineer</a:t>
            </a:r>
          </a:p>
          <a:p>
            <a:pPr lvl="0"/>
            <a:r>
              <a:rPr lang="en-US" sz="1800" dirty="0"/>
              <a:t>BNL</a:t>
            </a:r>
          </a:p>
          <a:p>
            <a:pPr lvl="1"/>
            <a:r>
              <a:rPr lang="en-US" sz="1600" dirty="0"/>
              <a:t>Elke Aschenauer- Co-Associate Director for the Experimental Program, Detector Management</a:t>
            </a:r>
          </a:p>
          <a:p>
            <a:pPr lvl="1"/>
            <a:r>
              <a:rPr lang="en-US" sz="1600" dirty="0"/>
              <a:t>Roberto Than- Cryogenic interface</a:t>
            </a:r>
          </a:p>
          <a:p>
            <a:pPr lvl="1"/>
            <a:r>
              <a:rPr lang="en-US" sz="1600" dirty="0"/>
              <a:t>Alexander Kiselev- HCal integration and material</a:t>
            </a:r>
          </a:p>
          <a:p>
            <a:pPr lvl="1"/>
            <a:r>
              <a:rPr lang="en-US" sz="1600" dirty="0"/>
              <a:t>Rahul Sharma-Infrastructure interface</a:t>
            </a:r>
          </a:p>
          <a:p>
            <a:pPr lvl="1"/>
            <a:r>
              <a:rPr lang="en-US" sz="1600" dirty="0"/>
              <a:t>Roland Wimmer- System Integration</a:t>
            </a:r>
          </a:p>
          <a:p>
            <a:pPr marL="0" indent="0">
              <a:buNone/>
            </a:pPr>
            <a:br>
              <a:rPr lang="it-IT" dirty="0"/>
            </a:br>
            <a:endParaRPr lang="it-IT" dirty="0"/>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15</a:t>
            </a:fld>
            <a:endParaRPr lang="en-US" dirty="0"/>
          </a:p>
        </p:txBody>
      </p:sp>
    </p:spTree>
    <p:extLst>
      <p:ext uri="{BB962C8B-B14F-4D97-AF65-F5344CB8AC3E}">
        <p14:creationId xmlns:p14="http://schemas.microsoft.com/office/powerpoint/2010/main" val="103171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540563"/>
          </a:xfrm>
        </p:spPr>
        <p:txBody>
          <a:bodyPr>
            <a:noAutofit/>
          </a:bodyPr>
          <a:lstStyle/>
          <a:p>
            <a:pPr algn="just"/>
            <a:r>
              <a:rPr lang="en-US" sz="3600" dirty="0"/>
              <a:t>Work with CEA and Task List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681488"/>
            <a:ext cx="8758105" cy="5761258"/>
          </a:xfrm>
        </p:spPr>
        <p:txBody>
          <a:bodyPr>
            <a:noAutofit/>
          </a:bodyPr>
          <a:lstStyle/>
          <a:p>
            <a:pPr>
              <a:lnSpc>
                <a:spcPct val="120000"/>
              </a:lnSpc>
            </a:pPr>
            <a:r>
              <a:rPr lang="en-US" sz="1600" dirty="0"/>
              <a:t>CEA, </a:t>
            </a:r>
            <a:r>
              <a:rPr lang="en-US" sz="1600" dirty="0" err="1"/>
              <a:t>Saclay</a:t>
            </a:r>
            <a:r>
              <a:rPr lang="en-US" sz="1600" dirty="0"/>
              <a:t>  is our collaborator for the design phase.</a:t>
            </a:r>
          </a:p>
          <a:p>
            <a:pPr>
              <a:lnSpc>
                <a:spcPct val="120000"/>
              </a:lnSpc>
            </a:pPr>
            <a:r>
              <a:rPr lang="en-US" sz="1600" dirty="0"/>
              <a:t>The existing contract is for 60% design work,</a:t>
            </a:r>
          </a:p>
          <a:p>
            <a:pPr>
              <a:lnSpc>
                <a:spcPct val="120000"/>
              </a:lnSpc>
            </a:pPr>
            <a:r>
              <a:rPr lang="en-US" sz="1600" dirty="0"/>
              <a:t>This work will be a collaborating work between JLab and CEA, </a:t>
            </a:r>
            <a:r>
              <a:rPr lang="en-US" sz="1600" dirty="0" err="1"/>
              <a:t>Saclay</a:t>
            </a:r>
            <a:r>
              <a:rPr lang="en-US" sz="1600" dirty="0"/>
              <a:t>.</a:t>
            </a:r>
          </a:p>
          <a:p>
            <a:r>
              <a:rPr lang="en-US" sz="1600" dirty="0"/>
              <a:t>The following tasks will be complete and delivered at the end of 60% design</a:t>
            </a:r>
            <a:r>
              <a:rPr lang="en-US" dirty="0"/>
              <a:t> </a:t>
            </a:r>
          </a:p>
          <a:p>
            <a:r>
              <a:rPr lang="en-US" sz="1600" dirty="0"/>
              <a:t>Conductor stability calculations and conductor selection</a:t>
            </a:r>
          </a:p>
          <a:p>
            <a:pPr lvl="1"/>
            <a:r>
              <a:rPr lang="en-US" sz="1200" dirty="0"/>
              <a:t>This task will result in finalizing the conductor.</a:t>
            </a:r>
          </a:p>
          <a:p>
            <a:r>
              <a:rPr lang="en-US" sz="1600" dirty="0"/>
              <a:t>Preliminary quench analysis</a:t>
            </a:r>
          </a:p>
          <a:p>
            <a:pPr lvl="1"/>
            <a:r>
              <a:rPr lang="en-US" sz="1200" dirty="0"/>
              <a:t>This task will result in a preliminary quench report. This will also help in finalizing the power supply including the current leads.</a:t>
            </a:r>
          </a:p>
          <a:p>
            <a:r>
              <a:rPr lang="en-US" sz="1600" dirty="0"/>
              <a:t>Electromagnetic design (60%)</a:t>
            </a:r>
          </a:p>
          <a:p>
            <a:pPr lvl="1"/>
            <a:r>
              <a:rPr lang="en-US" sz="1400" dirty="0"/>
              <a:t>In this subcontract the following tasks will be completed for the electromagnetic design:</a:t>
            </a:r>
          </a:p>
          <a:p>
            <a:pPr lvl="2"/>
            <a:r>
              <a:rPr lang="en-US" sz="1400" dirty="0"/>
              <a:t>Magnet design fulfills all the physics requirements including the stray field requirement (if stray field requirement is not fulfilled, an agreement has to be reached with the accelerator group for the acceptable limits of the stray field)</a:t>
            </a:r>
          </a:p>
          <a:p>
            <a:pPr lvl="2"/>
            <a:r>
              <a:rPr lang="en-US" sz="1400" dirty="0"/>
              <a:t>The turns and layers layout are complete based on conductor dimensions</a:t>
            </a:r>
          </a:p>
          <a:p>
            <a:pPr lvl="2"/>
            <a:r>
              <a:rPr lang="en-US" sz="1400" dirty="0"/>
              <a:t>Magnet operating parameters finalized</a:t>
            </a:r>
          </a:p>
          <a:p>
            <a:pPr lvl="2"/>
            <a:r>
              <a:rPr lang="en-US" sz="1400" dirty="0"/>
              <a:t>Conductor length and possible piece size finalized</a:t>
            </a:r>
          </a:p>
          <a:p>
            <a:pPr lvl="2"/>
            <a:r>
              <a:rPr lang="en-US" sz="1400" dirty="0"/>
              <a:t>Winding technique discussed and if possible finalized</a:t>
            </a:r>
          </a:p>
          <a:p>
            <a:pPr lvl="2"/>
            <a:r>
              <a:rPr lang="en-US" sz="1400" dirty="0"/>
              <a:t>Magnetic forces calculated and given as input for the mechanical analysis</a:t>
            </a:r>
          </a:p>
          <a:p>
            <a:pPr marL="342900" indent="-342900">
              <a:buFont typeface="+mj-lt"/>
              <a:buAutoNum type="arabicPeriod"/>
            </a:pPr>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16</a:t>
            </a:fld>
            <a:endParaRPr lang="en-US"/>
          </a:p>
        </p:txBody>
      </p:sp>
    </p:spTree>
    <p:extLst>
      <p:ext uri="{BB962C8B-B14F-4D97-AF65-F5344CB8AC3E}">
        <p14:creationId xmlns:p14="http://schemas.microsoft.com/office/powerpoint/2010/main" val="319381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Work with CEA and task list-contd.</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r>
              <a:rPr lang="en-US" sz="1600" dirty="0"/>
              <a:t>Mechanical design (60%)</a:t>
            </a:r>
          </a:p>
          <a:p>
            <a:pPr lvl="1"/>
            <a:r>
              <a:rPr lang="en-US" sz="1400" dirty="0"/>
              <a:t>In this subcontract 3-d analysis will be done using ANSYS software, showing that the main mechanical parts and stress level in all the parts are within the design limit and system is in safe operational limits. In this subcontract the following tasks will be completed for the mechanical design:</a:t>
            </a:r>
          </a:p>
          <a:p>
            <a:pPr lvl="2"/>
            <a:r>
              <a:rPr lang="en-US" sz="1400" dirty="0"/>
              <a:t>Standard 3-d mechanical analysis using ANSYS</a:t>
            </a:r>
          </a:p>
          <a:p>
            <a:pPr lvl="2"/>
            <a:r>
              <a:rPr lang="en-US" sz="1400" dirty="0"/>
              <a:t>Stress analysis using the gravitational load, winding, electromagnetic and thermal loads</a:t>
            </a:r>
          </a:p>
          <a:p>
            <a:pPr lvl="2"/>
            <a:r>
              <a:rPr lang="en-US" sz="1400" dirty="0"/>
              <a:t>Make sure all the stresses are with-in the safe design and operating limits</a:t>
            </a:r>
          </a:p>
          <a:p>
            <a:pPr lvl="2"/>
            <a:r>
              <a:rPr lang="en-US" sz="1400" dirty="0"/>
              <a:t>Material selection for all the supports and vessels</a:t>
            </a:r>
          </a:p>
          <a:p>
            <a:pPr lvl="2"/>
            <a:r>
              <a:rPr lang="en-US" sz="1400" dirty="0"/>
              <a:t>Considered all thermal contractions and drawing adjusted to that</a:t>
            </a:r>
          </a:p>
          <a:p>
            <a:pPr lvl="2"/>
            <a:r>
              <a:rPr lang="en-US" sz="1400" dirty="0"/>
              <a:t>Winding tension to be used on the conductor</a:t>
            </a:r>
          </a:p>
          <a:p>
            <a:r>
              <a:rPr lang="en-US" sz="1400" dirty="0"/>
              <a:t>Thermal Design (60%)</a:t>
            </a:r>
          </a:p>
          <a:p>
            <a:pPr lvl="1"/>
            <a:r>
              <a:rPr lang="en-US" sz="1400" dirty="0"/>
              <a:t>In this subcontract 3-d analysis will be done using ANSYS software, showing the temperature distribution in the cold mass and stress while cool down the system to liquid Helium temperature. In this contract following tasks will be completed for the thermal design:</a:t>
            </a:r>
          </a:p>
          <a:p>
            <a:pPr lvl="2"/>
            <a:r>
              <a:rPr lang="en-US" sz="1400" dirty="0"/>
              <a:t>Standard 3-d thermal analysis using ANSYS</a:t>
            </a:r>
          </a:p>
          <a:p>
            <a:pPr lvl="2"/>
            <a:r>
              <a:rPr lang="en-US" sz="1400" dirty="0"/>
              <a:t>Thermal distribution for the mechanical analysis</a:t>
            </a:r>
          </a:p>
          <a:p>
            <a:pPr lvl="2"/>
            <a:r>
              <a:rPr lang="en-US" sz="1400" dirty="0"/>
              <a:t>Thermal distribution for current and temperature margin </a:t>
            </a:r>
          </a:p>
          <a:p>
            <a:pPr lvl="2"/>
            <a:r>
              <a:rPr lang="en-US" sz="1400" dirty="0"/>
              <a:t>Thermal distribution across the whole cold mass </a:t>
            </a:r>
          </a:p>
          <a:p>
            <a:pPr lvl="2"/>
            <a:r>
              <a:rPr lang="en-US" sz="1400" dirty="0"/>
              <a:t>Decide about the rate of cooldown and warm up the cold mass</a:t>
            </a:r>
          </a:p>
          <a:p>
            <a:pPr lvl="2"/>
            <a:r>
              <a:rPr lang="en-US" sz="1400" dirty="0"/>
              <a:t>Stress during cooldown and warm up, any limit to set on these in the controls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17</a:t>
            </a:fld>
            <a:endParaRPr lang="en-US"/>
          </a:p>
        </p:txBody>
      </p:sp>
    </p:spTree>
    <p:extLst>
      <p:ext uri="{BB962C8B-B14F-4D97-AF65-F5344CB8AC3E}">
        <p14:creationId xmlns:p14="http://schemas.microsoft.com/office/powerpoint/2010/main" val="74284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421545"/>
          </a:xfrm>
        </p:spPr>
        <p:txBody>
          <a:bodyPr>
            <a:noAutofit/>
          </a:bodyPr>
          <a:lstStyle/>
          <a:p>
            <a:pPr algn="just"/>
            <a:r>
              <a:rPr lang="en-US" sz="3600" dirty="0"/>
              <a:t>Work with CEA and task list-contd.</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562470"/>
            <a:ext cx="8758105" cy="5880276"/>
          </a:xfrm>
        </p:spPr>
        <p:txBody>
          <a:bodyPr>
            <a:noAutofit/>
          </a:bodyPr>
          <a:lstStyle/>
          <a:p>
            <a:r>
              <a:rPr lang="en-US" sz="1600" dirty="0"/>
              <a:t>Quench Analysis (60%)</a:t>
            </a:r>
          </a:p>
          <a:p>
            <a:pPr lvl="1"/>
            <a:r>
              <a:rPr lang="en-US" sz="1400" dirty="0"/>
              <a:t>The final quench analysis will be done using the standard multi-physics equations and OPERA 3-d quench modeling. The quench analysis will take input from thermal analysis, electromagnetic design. In this subcontract the following tasks will be completed for the quench analysis:</a:t>
            </a:r>
          </a:p>
          <a:p>
            <a:pPr lvl="2"/>
            <a:r>
              <a:rPr lang="en-US" sz="1200" dirty="0"/>
              <a:t>Standard 3-d quench analysis in OPERA</a:t>
            </a:r>
          </a:p>
          <a:p>
            <a:pPr lvl="2"/>
            <a:r>
              <a:rPr lang="en-US" sz="1200" dirty="0"/>
              <a:t>Quench validation using standard multi-physics equations</a:t>
            </a:r>
          </a:p>
          <a:p>
            <a:pPr lvl="2"/>
            <a:r>
              <a:rPr lang="en-US" sz="1200" dirty="0"/>
              <a:t>Make sure all the temperatures in the event of quench are within the safe limits</a:t>
            </a:r>
          </a:p>
          <a:p>
            <a:pPr lvl="2"/>
            <a:r>
              <a:rPr lang="en-US" sz="1200" dirty="0"/>
              <a:t>Make sure that the magnet stored energy is dissipated in the safe manner in the event of quench</a:t>
            </a:r>
          </a:p>
          <a:p>
            <a:r>
              <a:rPr lang="en-US" sz="1600" dirty="0"/>
              <a:t>Cryogenic design (30%)</a:t>
            </a:r>
          </a:p>
          <a:p>
            <a:pPr lvl="1"/>
            <a:r>
              <a:rPr lang="en-US" sz="1400" dirty="0"/>
              <a:t>In this subcontract preliminary 3-d analysis will be done using ANSYS software, this will include the 4-K circuit design, thermal shield design, vacuum vessel design. This will also include cryo-flex and </a:t>
            </a:r>
            <a:r>
              <a:rPr lang="en-US" sz="1400" dirty="0" err="1"/>
              <a:t>cryocan</a:t>
            </a:r>
            <a:r>
              <a:rPr lang="en-US" sz="1400" dirty="0"/>
              <a:t> design. In this subcontract, the following tasks will be completed for the cryogenic design:</a:t>
            </a:r>
          </a:p>
          <a:p>
            <a:pPr lvl="2"/>
            <a:r>
              <a:rPr lang="en-US" sz="1200" dirty="0"/>
              <a:t>Finalize the cooling scheme and cooling layout</a:t>
            </a:r>
          </a:p>
          <a:p>
            <a:pPr lvl="2"/>
            <a:r>
              <a:rPr lang="en-US" sz="1200" dirty="0"/>
              <a:t>Calculated all the heat loads</a:t>
            </a:r>
          </a:p>
          <a:p>
            <a:pPr lvl="2"/>
            <a:r>
              <a:rPr lang="en-US" sz="1200" dirty="0"/>
              <a:t>Input for thermal and mechanical design</a:t>
            </a:r>
          </a:p>
          <a:p>
            <a:pPr lvl="2"/>
            <a:r>
              <a:rPr lang="en-US" sz="1200" dirty="0"/>
              <a:t>Input for quench analysis</a:t>
            </a:r>
          </a:p>
          <a:p>
            <a:r>
              <a:rPr lang="en-US" sz="1600" dirty="0"/>
              <a:t>Instrumentation and controls design (10%)</a:t>
            </a:r>
          </a:p>
          <a:p>
            <a:pPr lvl="1"/>
            <a:r>
              <a:rPr lang="en-US" sz="1400" dirty="0"/>
              <a:t>This will take input from all the above sub-system designs and make a list of all the instruments to be used in the system and how to control all of these. The following tasks will be done:</a:t>
            </a:r>
          </a:p>
          <a:p>
            <a:pPr lvl="2"/>
            <a:r>
              <a:rPr lang="en-US" sz="1200" dirty="0"/>
              <a:t>Prepare a list of all the instrumentation and control</a:t>
            </a:r>
          </a:p>
          <a:p>
            <a:pPr lvl="2"/>
            <a:r>
              <a:rPr lang="en-US" sz="1200" dirty="0"/>
              <a:t>Preliminary electrical drawing</a:t>
            </a:r>
          </a:p>
          <a:p>
            <a:pPr lvl="2"/>
            <a:r>
              <a:rPr lang="en-US" sz="1200" dirty="0"/>
              <a:t>Discussion with the project control person to plan the control strategy</a:t>
            </a:r>
          </a:p>
          <a:p>
            <a:r>
              <a:rPr lang="en-US" sz="1400" dirty="0"/>
              <a:t>Components, sub-systems and system drawing (60%)</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18</a:t>
            </a:fld>
            <a:endParaRPr lang="en-US"/>
          </a:p>
        </p:txBody>
      </p:sp>
    </p:spTree>
    <p:extLst>
      <p:ext uri="{BB962C8B-B14F-4D97-AF65-F5344CB8AC3E}">
        <p14:creationId xmlns:p14="http://schemas.microsoft.com/office/powerpoint/2010/main" val="421789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Current Status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115736"/>
            <a:ext cx="7886700" cy="5605740"/>
          </a:xfrm>
        </p:spPr>
        <p:txBody>
          <a:bodyPr>
            <a:noAutofit/>
          </a:bodyPr>
          <a:lstStyle/>
          <a:p>
            <a:pPr>
              <a:lnSpc>
                <a:spcPct val="120000"/>
              </a:lnSpc>
            </a:pPr>
            <a:r>
              <a:rPr lang="en-US" sz="1600" dirty="0"/>
              <a:t>We have started looking at the existing magnet in details. A CAD-model is created using existing drawings.</a:t>
            </a:r>
          </a:p>
          <a:p>
            <a:pPr>
              <a:lnSpc>
                <a:spcPct val="120000"/>
              </a:lnSpc>
            </a:pPr>
            <a:r>
              <a:rPr lang="en-US" sz="1600" dirty="0"/>
              <a:t>JLab and CEA teams are working together for new magnet design and collaboration is going well.</a:t>
            </a:r>
          </a:p>
          <a:p>
            <a:pPr>
              <a:lnSpc>
                <a:spcPct val="120000"/>
              </a:lnSpc>
            </a:pPr>
            <a:r>
              <a:rPr lang="en-US" sz="1600" dirty="0"/>
              <a:t>The interaction with the BNL team is working well..</a:t>
            </a:r>
          </a:p>
          <a:p>
            <a:pPr>
              <a:lnSpc>
                <a:spcPct val="120000"/>
              </a:lnSpc>
            </a:pPr>
            <a:r>
              <a:rPr lang="en-US" sz="1600" dirty="0"/>
              <a:t>Project mid-review tomorrow, we are on track to achieve 60% design by September end.</a:t>
            </a:r>
          </a:p>
          <a:p>
            <a:pPr>
              <a:lnSpc>
                <a:spcPct val="120000"/>
              </a:lnSpc>
            </a:pPr>
            <a:r>
              <a:rPr lang="en-US" sz="1600" dirty="0"/>
              <a:t>Discussions with the vendors for conductor is going on, changing Al-stabilizer to Cu- stabilizer has helped project significantly.</a:t>
            </a:r>
          </a:p>
          <a:p>
            <a:pPr>
              <a:lnSpc>
                <a:spcPct val="120000"/>
              </a:lnSpc>
            </a:pPr>
            <a:r>
              <a:rPr lang="en-US" sz="1600" dirty="0"/>
              <a:t>Working on conductor selection process.</a:t>
            </a:r>
          </a:p>
          <a:p>
            <a:pPr>
              <a:lnSpc>
                <a:spcPct val="120000"/>
              </a:lnSpc>
            </a:pPr>
            <a:r>
              <a:rPr lang="en-US" sz="1600" dirty="0"/>
              <a:t>Working on EM, Mechanical, Thermal, and quench analysis.</a:t>
            </a:r>
          </a:p>
          <a:p>
            <a:pPr>
              <a:lnSpc>
                <a:spcPct val="120000"/>
              </a:lnSpc>
            </a:pPr>
            <a:r>
              <a:rPr lang="en-US" sz="1600" dirty="0"/>
              <a:t>Cryogenic design and instrumentation and controls design will start soon.</a:t>
            </a:r>
          </a:p>
          <a:p>
            <a:pPr>
              <a:lnSpc>
                <a:spcPct val="120000"/>
              </a:lnSpc>
            </a:pPr>
            <a:r>
              <a:rPr lang="en-US" sz="1600" dirty="0"/>
              <a:t>Magnet and infrastructure discussions just started.</a:t>
            </a:r>
          </a:p>
          <a:p>
            <a:pPr>
              <a:lnSpc>
                <a:spcPct val="120000"/>
              </a:lnSpc>
            </a:pPr>
            <a:endParaRPr lang="en-US" sz="1600" dirty="0"/>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19</a:t>
            </a:fld>
            <a:endParaRPr lang="en-US"/>
          </a:p>
        </p:txBody>
      </p:sp>
    </p:spTree>
    <p:extLst>
      <p:ext uri="{BB962C8B-B14F-4D97-AF65-F5344CB8AC3E}">
        <p14:creationId xmlns:p14="http://schemas.microsoft.com/office/powerpoint/2010/main" val="4771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4"/>
            <a:ext cx="7886700" cy="583696"/>
          </a:xfrm>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724620"/>
            <a:ext cx="7886700" cy="5996856"/>
          </a:xfrm>
        </p:spPr>
        <p:txBody>
          <a:bodyPr>
            <a:noAutofit/>
          </a:bodyPr>
          <a:lstStyle/>
          <a:p>
            <a:pPr lvl="0"/>
            <a:r>
              <a:rPr lang="en-US" sz="2000" dirty="0"/>
              <a:t>Detector-1</a:t>
            </a:r>
          </a:p>
          <a:p>
            <a:pPr lvl="0"/>
            <a:r>
              <a:rPr lang="en-US" sz="2000" dirty="0"/>
              <a:t>Magnet Specification</a:t>
            </a:r>
          </a:p>
          <a:p>
            <a:pPr lvl="0"/>
            <a:r>
              <a:rPr lang="en-US" sz="2000" dirty="0"/>
              <a:t>Magnet-Area of Interest</a:t>
            </a:r>
          </a:p>
          <a:p>
            <a:pPr lvl="0"/>
            <a:r>
              <a:rPr lang="en-US" sz="2000" dirty="0"/>
              <a:t>Magnet Procurement Options</a:t>
            </a:r>
          </a:p>
          <a:p>
            <a:pPr lvl="0"/>
            <a:r>
              <a:rPr lang="en-US" sz="2000" dirty="0"/>
              <a:t>Solenoid- Long Lead Procurement</a:t>
            </a:r>
          </a:p>
          <a:p>
            <a:pPr lvl="0"/>
            <a:r>
              <a:rPr lang="en-US" sz="2000" dirty="0"/>
              <a:t>Design of 1.5 T magnet</a:t>
            </a:r>
          </a:p>
          <a:p>
            <a:pPr lvl="1"/>
            <a:r>
              <a:rPr lang="en-US" sz="2000" dirty="0"/>
              <a:t>Design milestones (60% design)</a:t>
            </a:r>
          </a:p>
          <a:p>
            <a:pPr lvl="1"/>
            <a:r>
              <a:rPr lang="en-US" sz="2000" dirty="0"/>
              <a:t>Design milestones (90% design)</a:t>
            </a:r>
          </a:p>
          <a:p>
            <a:r>
              <a:rPr lang="en-US" sz="2000" dirty="0"/>
              <a:t>Team Members</a:t>
            </a:r>
          </a:p>
          <a:p>
            <a:pPr lvl="0"/>
            <a:r>
              <a:rPr lang="en-US" sz="2000" dirty="0"/>
              <a:t>Work with CEA and Task list for 60% design</a:t>
            </a:r>
          </a:p>
          <a:p>
            <a:pPr lvl="0"/>
            <a:r>
              <a:rPr lang="en-US" sz="2000" dirty="0"/>
              <a:t>Current Status</a:t>
            </a:r>
          </a:p>
          <a:p>
            <a:pPr lvl="0"/>
            <a:r>
              <a:rPr lang="en-US" sz="2000" dirty="0"/>
              <a:t>What Next</a:t>
            </a:r>
          </a:p>
          <a:p>
            <a:pPr lvl="0"/>
            <a:r>
              <a:rPr lang="en-US" sz="2000" dirty="0"/>
              <a:t>Summary  </a:t>
            </a:r>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2</a:t>
            </a:fld>
            <a:endParaRPr lang="en-US"/>
          </a:p>
        </p:txBody>
      </p:sp>
    </p:spTree>
    <p:extLst>
      <p:ext uri="{BB962C8B-B14F-4D97-AF65-F5344CB8AC3E}">
        <p14:creationId xmlns:p14="http://schemas.microsoft.com/office/powerpoint/2010/main" val="286003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What Next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115736"/>
            <a:ext cx="7886700" cy="5605740"/>
          </a:xfrm>
        </p:spPr>
        <p:txBody>
          <a:bodyPr>
            <a:noAutofit/>
          </a:bodyPr>
          <a:lstStyle/>
          <a:p>
            <a:pPr>
              <a:lnSpc>
                <a:spcPct val="120000"/>
              </a:lnSpc>
            </a:pPr>
            <a:r>
              <a:rPr lang="en-US" sz="1600" dirty="0"/>
              <a:t>Finalize the magnet specification (including stray field limit on other magnets).</a:t>
            </a:r>
          </a:p>
          <a:p>
            <a:pPr>
              <a:lnSpc>
                <a:spcPct val="120000"/>
              </a:lnSpc>
            </a:pPr>
            <a:r>
              <a:rPr lang="en-US" sz="1600" dirty="0"/>
              <a:t>Update </a:t>
            </a:r>
            <a:r>
              <a:rPr lang="en-US" sz="1600" dirty="0" err="1"/>
              <a:t>BaBAR</a:t>
            </a:r>
            <a:r>
              <a:rPr lang="en-US" sz="1600" dirty="0"/>
              <a:t> magnet risk assessment.</a:t>
            </a:r>
          </a:p>
          <a:p>
            <a:pPr>
              <a:lnSpc>
                <a:spcPct val="120000"/>
              </a:lnSpc>
            </a:pPr>
            <a:r>
              <a:rPr lang="en-US" sz="1600" dirty="0"/>
              <a:t>Complete 60% design including the following:</a:t>
            </a:r>
          </a:p>
          <a:p>
            <a:pPr lvl="1">
              <a:lnSpc>
                <a:spcPct val="120000"/>
              </a:lnSpc>
            </a:pPr>
            <a:r>
              <a:rPr lang="en-US" sz="1600" dirty="0"/>
              <a:t>Complete conductor stability calculation, finalize the conductor R&amp;D plan, start preparing conductor samples (after finalizing the vendor), preliminary quench calculation on the selected conductor, finalize the conductor.</a:t>
            </a:r>
          </a:p>
          <a:p>
            <a:pPr lvl="1">
              <a:lnSpc>
                <a:spcPct val="120000"/>
              </a:lnSpc>
            </a:pPr>
            <a:r>
              <a:rPr lang="en-US" sz="1600" dirty="0"/>
              <a:t>Finalize power supply, current leads and quench protection scheme.</a:t>
            </a:r>
          </a:p>
          <a:p>
            <a:pPr lvl="1">
              <a:lnSpc>
                <a:spcPct val="120000"/>
              </a:lnSpc>
            </a:pPr>
            <a:r>
              <a:rPr lang="en-US" sz="1600" dirty="0"/>
              <a:t>Complete the detailed electromagnetic, mechanical, thermal and cryogenic analysis of the magnet </a:t>
            </a:r>
          </a:p>
          <a:p>
            <a:pPr lvl="1">
              <a:lnSpc>
                <a:spcPct val="120000"/>
              </a:lnSpc>
            </a:pPr>
            <a:r>
              <a:rPr lang="en-US" sz="1600" dirty="0"/>
              <a:t>Start working on I&amp;C</a:t>
            </a:r>
          </a:p>
          <a:p>
            <a:pPr lvl="1">
              <a:lnSpc>
                <a:spcPct val="120000"/>
              </a:lnSpc>
            </a:pPr>
            <a:r>
              <a:rPr lang="en-US" sz="1600" dirty="0"/>
              <a:t>Start working on the system and sub-system drawings</a:t>
            </a:r>
          </a:p>
          <a:p>
            <a:pPr>
              <a:lnSpc>
                <a:spcPct val="120000"/>
              </a:lnSpc>
            </a:pPr>
            <a:r>
              <a:rPr lang="en-US" sz="1600" dirty="0"/>
              <a:t>Vendor search for conductor, magnet, power supply, current leads and other subsystems</a:t>
            </a:r>
          </a:p>
          <a:p>
            <a:pPr>
              <a:lnSpc>
                <a:spcPct val="120000"/>
              </a:lnSpc>
            </a:pPr>
            <a:endParaRPr lang="en-US" sz="1600" dirty="0"/>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20</a:t>
            </a:fld>
            <a:endParaRPr lang="en-US"/>
          </a:p>
        </p:txBody>
      </p:sp>
    </p:spTree>
    <p:extLst>
      <p:ext uri="{BB962C8B-B14F-4D97-AF65-F5344CB8AC3E}">
        <p14:creationId xmlns:p14="http://schemas.microsoft.com/office/powerpoint/2010/main" val="40847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Summary</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855677"/>
            <a:ext cx="7886700" cy="5625590"/>
          </a:xfrm>
        </p:spPr>
        <p:txBody>
          <a:bodyPr>
            <a:noAutofit/>
          </a:bodyPr>
          <a:lstStyle/>
          <a:p>
            <a:pPr>
              <a:lnSpc>
                <a:spcPct val="120000"/>
              </a:lnSpc>
            </a:pPr>
            <a:r>
              <a:rPr lang="en-US" sz="1800" dirty="0"/>
              <a:t>The design team is in place at JLab and CEA, </a:t>
            </a:r>
            <a:r>
              <a:rPr lang="en-US" sz="1800" dirty="0" err="1"/>
              <a:t>Saclay</a:t>
            </a:r>
            <a:endParaRPr lang="en-US" sz="1800" dirty="0"/>
          </a:p>
          <a:p>
            <a:pPr>
              <a:lnSpc>
                <a:spcPct val="120000"/>
              </a:lnSpc>
            </a:pPr>
            <a:r>
              <a:rPr lang="en-US" sz="1800" dirty="0"/>
              <a:t>The design work is progressing well.</a:t>
            </a:r>
          </a:p>
          <a:p>
            <a:pPr>
              <a:lnSpc>
                <a:spcPct val="120000"/>
              </a:lnSpc>
            </a:pPr>
            <a:r>
              <a:rPr lang="en-US" sz="1800" dirty="0"/>
              <a:t>Mid-project review tomorrow, </a:t>
            </a:r>
          </a:p>
          <a:p>
            <a:pPr>
              <a:lnSpc>
                <a:spcPct val="120000"/>
              </a:lnSpc>
            </a:pPr>
            <a:r>
              <a:rPr lang="en-US" sz="1800" dirty="0"/>
              <a:t>Work is on track for the 60% design completion by end of September.</a:t>
            </a:r>
          </a:p>
          <a:p>
            <a:pPr>
              <a:lnSpc>
                <a:spcPct val="120000"/>
              </a:lnSpc>
            </a:pPr>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21</a:t>
            </a:fld>
            <a:endParaRPr lang="en-US"/>
          </a:p>
        </p:txBody>
      </p:sp>
    </p:spTree>
    <p:extLst>
      <p:ext uri="{BB962C8B-B14F-4D97-AF65-F5344CB8AC3E}">
        <p14:creationId xmlns:p14="http://schemas.microsoft.com/office/powerpoint/2010/main" val="2378391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AD94-F98B-4D43-A698-98166FFF8163}"/>
              </a:ext>
            </a:extLst>
          </p:cNvPr>
          <p:cNvSpPr>
            <a:spLocks noGrp="1"/>
          </p:cNvSpPr>
          <p:nvPr>
            <p:ph type="title"/>
          </p:nvPr>
        </p:nvSpPr>
        <p:spPr>
          <a:xfrm>
            <a:off x="628650" y="2495850"/>
            <a:ext cx="7886700" cy="1325563"/>
          </a:xfrm>
        </p:spPr>
        <p:txBody>
          <a:bodyPr/>
          <a:lstStyle/>
          <a:p>
            <a:pPr algn="ctr"/>
            <a:r>
              <a:rPr lang="en-US" dirty="0"/>
              <a:t>Back up Slides</a:t>
            </a:r>
          </a:p>
        </p:txBody>
      </p:sp>
      <p:sp>
        <p:nvSpPr>
          <p:cNvPr id="4" name="Slide Number Placeholder 3">
            <a:extLst>
              <a:ext uri="{FF2B5EF4-FFF2-40B4-BE49-F238E27FC236}">
                <a16:creationId xmlns:a16="http://schemas.microsoft.com/office/drawing/2014/main" id="{39716181-B6C4-4135-93C7-696346A61BCC}"/>
              </a:ext>
            </a:extLst>
          </p:cNvPr>
          <p:cNvSpPr>
            <a:spLocks noGrp="1"/>
          </p:cNvSpPr>
          <p:nvPr>
            <p:ph type="sldNum" sz="quarter" idx="12"/>
          </p:nvPr>
        </p:nvSpPr>
        <p:spPr/>
        <p:txBody>
          <a:bodyPr/>
          <a:lstStyle/>
          <a:p>
            <a:fld id="{893C5830-40F3-F04E-B2E3-10E6672BA8FF}" type="slidenum">
              <a:rPr lang="en-US" smtClean="0"/>
              <a:t>22</a:t>
            </a:fld>
            <a:endParaRPr lang="en-US" dirty="0"/>
          </a:p>
        </p:txBody>
      </p:sp>
    </p:spTree>
    <p:extLst>
      <p:ext uri="{BB962C8B-B14F-4D97-AF65-F5344CB8AC3E}">
        <p14:creationId xmlns:p14="http://schemas.microsoft.com/office/powerpoint/2010/main" val="47557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ADD7-A686-4490-9BC0-2FF353645E47}"/>
              </a:ext>
            </a:extLst>
          </p:cNvPr>
          <p:cNvSpPr>
            <a:spLocks noGrp="1"/>
          </p:cNvSpPr>
          <p:nvPr>
            <p:ph type="title"/>
          </p:nvPr>
        </p:nvSpPr>
        <p:spPr>
          <a:xfrm>
            <a:off x="122548" y="409213"/>
            <a:ext cx="8932063" cy="575828"/>
          </a:xfrm>
        </p:spPr>
        <p:txBody>
          <a:bodyPr>
            <a:noAutofit/>
          </a:bodyPr>
          <a:lstStyle/>
          <a:p>
            <a:r>
              <a:rPr lang="en-US" sz="3600" dirty="0"/>
              <a:t>The ECCE Magnet- Detector 1 Magnet</a:t>
            </a:r>
          </a:p>
        </p:txBody>
      </p:sp>
      <p:sp>
        <p:nvSpPr>
          <p:cNvPr id="4" name="Date Placeholder 3">
            <a:extLst>
              <a:ext uri="{FF2B5EF4-FFF2-40B4-BE49-F238E27FC236}">
                <a16:creationId xmlns:a16="http://schemas.microsoft.com/office/drawing/2014/main" id="{02F3B8BF-04BD-4303-A5C6-90BC7F8453C4}"/>
              </a:ext>
            </a:extLst>
          </p:cNvPr>
          <p:cNvSpPr>
            <a:spLocks noGrp="1"/>
          </p:cNvSpPr>
          <p:nvPr>
            <p:ph type="dt" sz="half" idx="10"/>
          </p:nvPr>
        </p:nvSpPr>
        <p:spPr/>
        <p:txBody>
          <a:bodyPr/>
          <a:lstStyle/>
          <a:p>
            <a:r>
              <a:rPr lang="en-US" dirty="0"/>
              <a:t>12/13/2021</a:t>
            </a:r>
          </a:p>
        </p:txBody>
      </p:sp>
      <p:sp>
        <p:nvSpPr>
          <p:cNvPr id="5" name="Footer Placeholder 4">
            <a:extLst>
              <a:ext uri="{FF2B5EF4-FFF2-40B4-BE49-F238E27FC236}">
                <a16:creationId xmlns:a16="http://schemas.microsoft.com/office/drawing/2014/main" id="{8882DC5E-6E59-4E88-9DD8-6B6710F0768E}"/>
              </a:ext>
            </a:extLst>
          </p:cNvPr>
          <p:cNvSpPr>
            <a:spLocks noGrp="1"/>
          </p:cNvSpPr>
          <p:nvPr>
            <p:ph type="ftr" sz="quarter" idx="11"/>
          </p:nvPr>
        </p:nvSpPr>
        <p:spPr/>
        <p:txBody>
          <a:bodyPr/>
          <a:lstStyle/>
          <a:p>
            <a:r>
              <a:rPr lang="en-US" dirty="0"/>
              <a:t>ECCE DPAP Panel Review</a:t>
            </a:r>
          </a:p>
        </p:txBody>
      </p:sp>
      <p:sp>
        <p:nvSpPr>
          <p:cNvPr id="6" name="Slide Number Placeholder 5">
            <a:extLst>
              <a:ext uri="{FF2B5EF4-FFF2-40B4-BE49-F238E27FC236}">
                <a16:creationId xmlns:a16="http://schemas.microsoft.com/office/drawing/2014/main" id="{E97DF5A9-3D81-41F1-B005-81273E09C058}"/>
              </a:ext>
            </a:extLst>
          </p:cNvPr>
          <p:cNvSpPr>
            <a:spLocks noGrp="1"/>
          </p:cNvSpPr>
          <p:nvPr>
            <p:ph type="sldNum" sz="quarter" idx="12"/>
          </p:nvPr>
        </p:nvSpPr>
        <p:spPr/>
        <p:txBody>
          <a:bodyPr/>
          <a:lstStyle/>
          <a:p>
            <a:fld id="{D649F37F-5D2E-4534-A758-CBE98104B8BA}" type="slidenum">
              <a:rPr lang="en-US" smtClean="0"/>
              <a:t>3</a:t>
            </a:fld>
            <a:endParaRPr lang="en-US" dirty="0"/>
          </a:p>
        </p:txBody>
      </p:sp>
      <p:pic>
        <p:nvPicPr>
          <p:cNvPr id="16" name="Picture 15">
            <a:extLst>
              <a:ext uri="{FF2B5EF4-FFF2-40B4-BE49-F238E27FC236}">
                <a16:creationId xmlns:a16="http://schemas.microsoft.com/office/drawing/2014/main" id="{C1AB32A7-A47F-44EF-AE8B-229C28846EEA}"/>
              </a:ext>
            </a:extLst>
          </p:cNvPr>
          <p:cNvPicPr>
            <a:picLocks noChangeAspect="1"/>
          </p:cNvPicPr>
          <p:nvPr/>
        </p:nvPicPr>
        <p:blipFill>
          <a:blip r:embed="rId2"/>
          <a:stretch>
            <a:fillRect/>
          </a:stretch>
        </p:blipFill>
        <p:spPr>
          <a:xfrm>
            <a:off x="5190536" y="1535472"/>
            <a:ext cx="3192371" cy="2365481"/>
          </a:xfrm>
          <a:prstGeom prst="rect">
            <a:avLst/>
          </a:prstGeom>
        </p:spPr>
      </p:pic>
      <p:sp>
        <p:nvSpPr>
          <p:cNvPr id="17" name="TextBox 16">
            <a:extLst>
              <a:ext uri="{FF2B5EF4-FFF2-40B4-BE49-F238E27FC236}">
                <a16:creationId xmlns:a16="http://schemas.microsoft.com/office/drawing/2014/main" id="{5F224AE5-1585-41B3-9747-B64F32DA5F74}"/>
              </a:ext>
            </a:extLst>
          </p:cNvPr>
          <p:cNvSpPr txBox="1"/>
          <p:nvPr/>
        </p:nvSpPr>
        <p:spPr>
          <a:xfrm>
            <a:off x="192922" y="1498441"/>
            <a:ext cx="4846217" cy="2031325"/>
          </a:xfrm>
          <a:prstGeom prst="rect">
            <a:avLst/>
          </a:prstGeom>
          <a:noFill/>
        </p:spPr>
        <p:txBody>
          <a:bodyPr wrap="square" rtlCol="0">
            <a:spAutoFit/>
          </a:bodyPr>
          <a:lstStyle/>
          <a:p>
            <a:pPr marL="257175" indent="-257175">
              <a:lnSpc>
                <a:spcPct val="120000"/>
              </a:lnSpc>
              <a:buClr>
                <a:schemeClr val="tx1"/>
              </a:buClr>
              <a:buFont typeface="Wingdings" charset="2"/>
              <a:buChar char="q"/>
            </a:pPr>
            <a:r>
              <a:rPr lang="en-US" sz="1350" dirty="0">
                <a:solidFill>
                  <a:srgbClr val="322F31"/>
                </a:solidFill>
                <a:ea typeface="Comic Sans MS" charset="0"/>
                <a:cs typeface="Arial" panose="020B0604020202020204" pitchFamily="34" charset="0"/>
              </a:rPr>
              <a:t>The BaBar superconducting solenoid will be repurposed for the ECCE detector.</a:t>
            </a:r>
          </a:p>
          <a:p>
            <a:pPr marL="600075" lvl="1" indent="-257175">
              <a:lnSpc>
                <a:spcPct val="120000"/>
              </a:lnSpc>
              <a:buClr>
                <a:schemeClr val="tx1"/>
              </a:buClr>
              <a:buFont typeface="Courier New" panose="02070309020205020404" pitchFamily="49" charset="0"/>
              <a:buChar char="o"/>
            </a:pPr>
            <a:r>
              <a:rPr lang="en-US" sz="1200" dirty="0">
                <a:ea typeface="Comic Sans MS" charset="0"/>
                <a:cs typeface="Arial" panose="020B0604020202020204" pitchFamily="34" charset="0"/>
              </a:rPr>
              <a:t>The BaBar magnet is already at BNL for use by the sPHENIX experiment (see photo).</a:t>
            </a:r>
          </a:p>
          <a:p>
            <a:pPr marL="257175" indent="-257175">
              <a:lnSpc>
                <a:spcPct val="120000"/>
              </a:lnSpc>
              <a:buClr>
                <a:schemeClr val="tx1"/>
              </a:buClr>
              <a:buFont typeface="Wingdings" charset="2"/>
              <a:buChar char="q"/>
            </a:pPr>
            <a:r>
              <a:rPr lang="en-US" sz="1350" dirty="0">
                <a:solidFill>
                  <a:srgbClr val="322F31"/>
                </a:solidFill>
                <a:ea typeface="Comic Sans MS" charset="0"/>
                <a:cs typeface="Arial" panose="020B0604020202020204" pitchFamily="34" charset="0"/>
              </a:rPr>
              <a:t>ECCE also plans to reuse the surrounding combined hadronic calorimeter and flux containment system for </a:t>
            </a:r>
            <a:r>
              <a:rPr lang="en-US" sz="1350" dirty="0">
                <a:ea typeface="Comic Sans MS" charset="0"/>
                <a:cs typeface="Arial" panose="020B0604020202020204" pitchFamily="34" charset="0"/>
              </a:rPr>
              <a:t>this </a:t>
            </a:r>
            <a:r>
              <a:rPr lang="en-US" sz="1350" dirty="0">
                <a:solidFill>
                  <a:srgbClr val="322F31"/>
                </a:solidFill>
                <a:ea typeface="Comic Sans MS" charset="0"/>
                <a:cs typeface="Arial" panose="020B0604020202020204" pitchFamily="34" charset="0"/>
              </a:rPr>
              <a:t>magnet</a:t>
            </a:r>
          </a:p>
          <a:p>
            <a:pPr marL="257175" indent="-257175">
              <a:lnSpc>
                <a:spcPct val="120000"/>
              </a:lnSpc>
              <a:buClr>
                <a:schemeClr val="tx1"/>
              </a:buClr>
              <a:buFont typeface="Wingdings" charset="2"/>
              <a:buChar char="q"/>
            </a:pPr>
            <a:r>
              <a:rPr lang="en-US" sz="1350" dirty="0">
                <a:ea typeface="Comic Sans MS" charset="0"/>
                <a:cs typeface="Arial" panose="020B0604020202020204" pitchFamily="34" charset="0"/>
              </a:rPr>
              <a:t>This provides the 1.4 T field that suffices to do the EIC science with an AI optimized detector</a:t>
            </a:r>
          </a:p>
        </p:txBody>
      </p:sp>
      <p:pic>
        <p:nvPicPr>
          <p:cNvPr id="18" name="Picture 17">
            <a:extLst>
              <a:ext uri="{FF2B5EF4-FFF2-40B4-BE49-F238E27FC236}">
                <a16:creationId xmlns:a16="http://schemas.microsoft.com/office/drawing/2014/main" id="{4DBE17C6-46E1-4330-9257-B0D2B29464AB}"/>
              </a:ext>
            </a:extLst>
          </p:cNvPr>
          <p:cNvPicPr>
            <a:picLocks noChangeAspect="1"/>
          </p:cNvPicPr>
          <p:nvPr/>
        </p:nvPicPr>
        <p:blipFill rotWithShape="1">
          <a:blip r:embed="rId3"/>
          <a:srcRect t="10548"/>
          <a:stretch/>
        </p:blipFill>
        <p:spPr>
          <a:xfrm>
            <a:off x="284229" y="3537666"/>
            <a:ext cx="3830065" cy="2268254"/>
          </a:xfrm>
          <a:prstGeom prst="rect">
            <a:avLst/>
          </a:prstGeom>
        </p:spPr>
      </p:pic>
      <p:sp>
        <p:nvSpPr>
          <p:cNvPr id="19" name="TextBox 18">
            <a:extLst>
              <a:ext uri="{FF2B5EF4-FFF2-40B4-BE49-F238E27FC236}">
                <a16:creationId xmlns:a16="http://schemas.microsoft.com/office/drawing/2014/main" id="{F61FB51B-5C34-48EB-8EB7-5CE97B6FB3C7}"/>
              </a:ext>
            </a:extLst>
          </p:cNvPr>
          <p:cNvSpPr txBox="1"/>
          <p:nvPr/>
        </p:nvSpPr>
        <p:spPr>
          <a:xfrm>
            <a:off x="5115813" y="4082360"/>
            <a:ext cx="3984515" cy="1588127"/>
          </a:xfrm>
          <a:prstGeom prst="rect">
            <a:avLst/>
          </a:prstGeom>
          <a:noFill/>
        </p:spPr>
        <p:txBody>
          <a:bodyPr wrap="square" rtlCol="0">
            <a:spAutoFit/>
          </a:bodyPr>
          <a:lstStyle/>
          <a:p>
            <a:pPr marL="257175" indent="-257175">
              <a:lnSpc>
                <a:spcPct val="120000"/>
              </a:lnSpc>
              <a:buClr>
                <a:schemeClr val="tx1"/>
              </a:buClr>
              <a:buFont typeface="Wingdings" charset="2"/>
              <a:buChar char="q"/>
            </a:pPr>
            <a:r>
              <a:rPr lang="en-US" sz="1350" i="1" dirty="0">
                <a:ea typeface="Comic Sans MS" charset="0"/>
                <a:cs typeface="Arial" panose="020B0604020202020204" pitchFamily="34" charset="0"/>
              </a:rPr>
              <a:t>The warm bore diameter of 2.84m and coil length of 3.512 m corresponds to a 39 deg angle, this covers the required region covered by the barrel detectors in the YR (~40 deg angle).</a:t>
            </a:r>
          </a:p>
          <a:p>
            <a:pPr marL="257175" indent="-257175">
              <a:lnSpc>
                <a:spcPct val="120000"/>
              </a:lnSpc>
              <a:buClr>
                <a:schemeClr val="tx1"/>
              </a:buClr>
              <a:buFont typeface="Wingdings" charset="2"/>
              <a:buChar char="q"/>
            </a:pPr>
            <a:r>
              <a:rPr lang="en-US" sz="1350" i="1" dirty="0">
                <a:ea typeface="Comic Sans MS" charset="0"/>
                <a:cs typeface="Arial" panose="020B0604020202020204" pitchFamily="34" charset="0"/>
              </a:rPr>
              <a:t>Reuse of a magnet can induce risk, so we plan to mitigate this risk.</a:t>
            </a:r>
          </a:p>
        </p:txBody>
      </p:sp>
      <p:pic>
        <p:nvPicPr>
          <p:cNvPr id="10" name="Picture 9">
            <a:extLst>
              <a:ext uri="{FF2B5EF4-FFF2-40B4-BE49-F238E27FC236}">
                <a16:creationId xmlns:a16="http://schemas.microsoft.com/office/drawing/2014/main" id="{C5E01BC1-A8B7-4F4D-9591-66AA2EABBA6A}"/>
              </a:ext>
            </a:extLst>
          </p:cNvPr>
          <p:cNvPicPr>
            <a:picLocks noChangeAspect="1"/>
          </p:cNvPicPr>
          <p:nvPr/>
        </p:nvPicPr>
        <p:blipFill rotWithShape="1">
          <a:blip r:embed="rId3"/>
          <a:srcRect b="91699"/>
          <a:stretch/>
        </p:blipFill>
        <p:spPr>
          <a:xfrm>
            <a:off x="233075" y="5761434"/>
            <a:ext cx="3830065" cy="210489"/>
          </a:xfrm>
          <a:prstGeom prst="rect">
            <a:avLst/>
          </a:prstGeom>
        </p:spPr>
      </p:pic>
    </p:spTree>
    <p:extLst>
      <p:ext uri="{BB962C8B-B14F-4D97-AF65-F5344CB8AC3E}">
        <p14:creationId xmlns:p14="http://schemas.microsoft.com/office/powerpoint/2010/main" val="360456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4"/>
            <a:ext cx="8330792" cy="658456"/>
          </a:xfrm>
        </p:spPr>
        <p:txBody>
          <a:bodyPr>
            <a:normAutofit fontScale="90000"/>
          </a:bodyPr>
          <a:lstStyle/>
          <a:p>
            <a:r>
              <a:rPr lang="en-US" dirty="0"/>
              <a:t>Need for a Replacement Magnet</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5" name="Picture 4">
            <a:extLst>
              <a:ext uri="{FF2B5EF4-FFF2-40B4-BE49-F238E27FC236}">
                <a16:creationId xmlns:a16="http://schemas.microsoft.com/office/drawing/2014/main" id="{6F8D90C9-0D7F-4251-85BB-227688B615E0}"/>
              </a:ext>
            </a:extLst>
          </p:cNvPr>
          <p:cNvPicPr>
            <a:picLocks noChangeAspect="1"/>
          </p:cNvPicPr>
          <p:nvPr/>
        </p:nvPicPr>
        <p:blipFill>
          <a:blip r:embed="rId2"/>
          <a:stretch>
            <a:fillRect/>
          </a:stretch>
        </p:blipFill>
        <p:spPr>
          <a:xfrm>
            <a:off x="504292" y="1505179"/>
            <a:ext cx="8244775" cy="2930751"/>
          </a:xfrm>
          <a:prstGeom prst="rect">
            <a:avLst/>
          </a:prstGeom>
        </p:spPr>
      </p:pic>
    </p:spTree>
    <p:extLst>
      <p:ext uri="{BB962C8B-B14F-4D97-AF65-F5344CB8AC3E}">
        <p14:creationId xmlns:p14="http://schemas.microsoft.com/office/powerpoint/2010/main" val="326800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Detector-1</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5</a:t>
            </a:fld>
            <a:endParaRPr lang="en-US"/>
          </a:p>
        </p:txBody>
      </p:sp>
      <p:pic>
        <p:nvPicPr>
          <p:cNvPr id="3" name="Picture 2"/>
          <p:cNvPicPr>
            <a:picLocks noChangeAspect="1"/>
          </p:cNvPicPr>
          <p:nvPr/>
        </p:nvPicPr>
        <p:blipFill>
          <a:blip r:embed="rId2"/>
          <a:stretch>
            <a:fillRect/>
          </a:stretch>
        </p:blipFill>
        <p:spPr>
          <a:xfrm>
            <a:off x="375208" y="1102157"/>
            <a:ext cx="3721304" cy="2659817"/>
          </a:xfrm>
          <a:prstGeom prst="rect">
            <a:avLst/>
          </a:prstGeom>
        </p:spPr>
      </p:pic>
      <p:pic>
        <p:nvPicPr>
          <p:cNvPr id="5" name="Picture 4"/>
          <p:cNvPicPr>
            <a:picLocks noChangeAspect="1"/>
          </p:cNvPicPr>
          <p:nvPr/>
        </p:nvPicPr>
        <p:blipFill>
          <a:blip r:embed="rId3"/>
          <a:stretch>
            <a:fillRect/>
          </a:stretch>
        </p:blipFill>
        <p:spPr>
          <a:xfrm>
            <a:off x="3898849" y="3595725"/>
            <a:ext cx="4725924" cy="2563368"/>
          </a:xfrm>
          <a:prstGeom prst="rect">
            <a:avLst/>
          </a:prstGeom>
        </p:spPr>
      </p:pic>
      <p:pic>
        <p:nvPicPr>
          <p:cNvPr id="47" name="Picture 46">
            <a:extLst>
              <a:ext uri="{FF2B5EF4-FFF2-40B4-BE49-F238E27FC236}">
                <a16:creationId xmlns:a16="http://schemas.microsoft.com/office/drawing/2014/main" id="{BBD7C350-3D2B-4A86-B703-3980039CD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5876" y="460835"/>
            <a:ext cx="3429474" cy="2721277"/>
          </a:xfrm>
          <a:prstGeom prst="rect">
            <a:avLst/>
          </a:prstGeom>
        </p:spPr>
      </p:pic>
      <p:pic>
        <p:nvPicPr>
          <p:cNvPr id="7" name="Picture 6"/>
          <p:cNvPicPr>
            <a:picLocks noChangeAspect="1"/>
          </p:cNvPicPr>
          <p:nvPr/>
        </p:nvPicPr>
        <p:blipFill>
          <a:blip r:embed="rId5"/>
          <a:stretch>
            <a:fillRect/>
          </a:stretch>
        </p:blipFill>
        <p:spPr>
          <a:xfrm>
            <a:off x="148740" y="4278695"/>
            <a:ext cx="3750109" cy="1363676"/>
          </a:xfrm>
          <a:prstGeom prst="rect">
            <a:avLst/>
          </a:prstGeom>
        </p:spPr>
      </p:pic>
    </p:spTree>
    <p:extLst>
      <p:ext uri="{BB962C8B-B14F-4D97-AF65-F5344CB8AC3E}">
        <p14:creationId xmlns:p14="http://schemas.microsoft.com/office/powerpoint/2010/main" val="383095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0" y="5625"/>
            <a:ext cx="7886700" cy="652707"/>
          </a:xfrm>
        </p:spPr>
        <p:txBody>
          <a:bodyPr>
            <a:normAutofit/>
          </a:bodyPr>
          <a:lstStyle/>
          <a:p>
            <a:r>
              <a:rPr lang="en-US" sz="3200" dirty="0"/>
              <a:t>Detector Solenoid Magnet Specifications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6</a:t>
            </a:fld>
            <a:endParaRPr lang="en-US"/>
          </a:p>
        </p:txBody>
      </p:sp>
      <p:graphicFrame>
        <p:nvGraphicFramePr>
          <p:cNvPr id="13" name="Content Placeholder 12">
            <a:extLst>
              <a:ext uri="{FF2B5EF4-FFF2-40B4-BE49-F238E27FC236}">
                <a16:creationId xmlns:a16="http://schemas.microsoft.com/office/drawing/2014/main" id="{CABDE30A-8ACB-4360-A894-DFEA5CF335C7}"/>
              </a:ext>
            </a:extLst>
          </p:cNvPr>
          <p:cNvGraphicFramePr>
            <a:graphicFrameLocks noGrp="1"/>
          </p:cNvGraphicFramePr>
          <p:nvPr>
            <p:ph idx="1"/>
            <p:extLst/>
          </p:nvPr>
        </p:nvGraphicFramePr>
        <p:xfrm>
          <a:off x="408380" y="773275"/>
          <a:ext cx="5702300" cy="5416550"/>
        </p:xfrm>
        <a:graphic>
          <a:graphicData uri="http://schemas.openxmlformats.org/drawingml/2006/table">
            <a:tbl>
              <a:tblPr>
                <a:tableStyleId>{5C22544A-7EE6-4342-B048-85BDC9FD1C3A}</a:tableStyleId>
              </a:tblPr>
              <a:tblGrid>
                <a:gridCol w="3022600">
                  <a:extLst>
                    <a:ext uri="{9D8B030D-6E8A-4147-A177-3AD203B41FA5}">
                      <a16:colId xmlns:a16="http://schemas.microsoft.com/office/drawing/2014/main" val="3960395187"/>
                    </a:ext>
                  </a:extLst>
                </a:gridCol>
                <a:gridCol w="2679700">
                  <a:extLst>
                    <a:ext uri="{9D8B030D-6E8A-4147-A177-3AD203B41FA5}">
                      <a16:colId xmlns:a16="http://schemas.microsoft.com/office/drawing/2014/main" val="3028765456"/>
                    </a:ext>
                  </a:extLst>
                </a:gridCol>
              </a:tblGrid>
              <a:tr h="203200">
                <a:tc>
                  <a:txBody>
                    <a:bodyPr/>
                    <a:lstStyle/>
                    <a:p>
                      <a:pPr algn="l" fontAlgn="ctr"/>
                      <a:r>
                        <a:rPr lang="en-US" sz="1200" u="none" strike="noStrike">
                          <a:effectLst/>
                        </a:rPr>
                        <a:t>Parameter</a:t>
                      </a:r>
                      <a:endParaRPr lang="en-US" sz="12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200" u="none" strike="noStrike">
                          <a:effectLst/>
                        </a:rPr>
                        <a:t>Detector 1-Solenoid</a:t>
                      </a:r>
                      <a:endParaRPr lang="en-US" sz="12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32838131"/>
                  </a:ext>
                </a:extLst>
              </a:tr>
              <a:tr h="196850">
                <a:tc>
                  <a:txBody>
                    <a:bodyPr/>
                    <a:lstStyle/>
                    <a:p>
                      <a:pPr algn="l" fontAlgn="ctr"/>
                      <a:r>
                        <a:rPr lang="en-US" sz="1200" u="none" strike="noStrike">
                          <a:effectLst/>
                        </a:rPr>
                        <a:t>Central Field (T)</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75177267"/>
                  </a:ext>
                </a:extLst>
              </a:tr>
              <a:tr h="393700">
                <a:tc>
                  <a:txBody>
                    <a:bodyPr/>
                    <a:lstStyle/>
                    <a:p>
                      <a:pPr algn="l" fontAlgn="ctr"/>
                      <a:r>
                        <a:rPr lang="en-US" sz="1200" u="none" strike="noStrike">
                          <a:effectLst/>
                        </a:rPr>
                        <a:t>Coil length (mm)</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3512</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81564772"/>
                  </a:ext>
                </a:extLst>
              </a:tr>
              <a:tr h="196850">
                <a:tc>
                  <a:txBody>
                    <a:bodyPr/>
                    <a:lstStyle/>
                    <a:p>
                      <a:pPr algn="l" fontAlgn="ctr"/>
                      <a:r>
                        <a:rPr lang="en-US" sz="1200" u="none" strike="noStrike">
                          <a:effectLst/>
                        </a:rPr>
                        <a:t>Warm bore diameter (m)</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2.84</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18747316"/>
                  </a:ext>
                </a:extLst>
              </a:tr>
              <a:tr h="196850">
                <a:tc>
                  <a:txBody>
                    <a:bodyPr/>
                    <a:lstStyle/>
                    <a:p>
                      <a:pPr algn="l" fontAlgn="ctr"/>
                      <a:r>
                        <a:rPr lang="en-US" sz="1200" u="none" strike="noStrike">
                          <a:effectLst/>
                        </a:rPr>
                        <a:t>Polarity</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Bipolar</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69302970"/>
                  </a:ext>
                </a:extLst>
              </a:tr>
              <a:tr h="196850">
                <a:tc>
                  <a:txBody>
                    <a:bodyPr/>
                    <a:lstStyle/>
                    <a:p>
                      <a:pPr algn="l" fontAlgn="ctr"/>
                      <a:r>
                        <a:rPr lang="en-US" sz="1200" u="none" strike="noStrike">
                          <a:effectLst/>
                        </a:rPr>
                        <a:t>Lowest operating field (T)</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0.5</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29626844"/>
                  </a:ext>
                </a:extLst>
              </a:tr>
              <a:tr h="393700">
                <a:tc>
                  <a:txBody>
                    <a:bodyPr/>
                    <a:lstStyle/>
                    <a:p>
                      <a:pPr algn="l" fontAlgn="ctr"/>
                      <a:r>
                        <a:rPr lang="en-US" sz="1200" u="none" strike="noStrike">
                          <a:effectLst/>
                        </a:rPr>
                        <a:t>Flat Field area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 100 cm around center</a:t>
                      </a:r>
                      <a:br>
                        <a:rPr lang="en-US" sz="1200" u="none" strike="noStrike">
                          <a:effectLst/>
                        </a:rPr>
                      </a:br>
                      <a:r>
                        <a:rPr lang="en-US" sz="1200" u="none" strike="noStrike">
                          <a:effectLst/>
                        </a:rPr>
                        <a:t>80 cm radius</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2151942"/>
                  </a:ext>
                </a:extLst>
              </a:tr>
              <a:tr h="260350">
                <a:tc>
                  <a:txBody>
                    <a:bodyPr/>
                    <a:lstStyle/>
                    <a:p>
                      <a:pPr algn="l" fontAlgn="ctr"/>
                      <a:r>
                        <a:rPr lang="en-US" sz="1200" u="none" strike="noStrike">
                          <a:effectLst/>
                        </a:rPr>
                        <a:t>Field uniformity in Flat field Area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8.5</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30301740"/>
                  </a:ext>
                </a:extLst>
              </a:tr>
              <a:tr h="196850">
                <a:tc>
                  <a:txBody>
                    <a:bodyPr/>
                    <a:lstStyle/>
                    <a:p>
                      <a:pPr algn="l" fontAlgn="ctr"/>
                      <a:r>
                        <a:rPr lang="en-US" sz="1200" u="none" strike="noStrike">
                          <a:effectLst/>
                        </a:rPr>
                        <a:t>RICH area</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1200" u="none" strike="noStrike">
                          <a:effectLst/>
                        </a:rPr>
                        <a:t>From z=+180 cm to 280 cm</a:t>
                      </a:r>
                      <a:endParaRPr lang="pl-PL"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63102716"/>
                  </a:ext>
                </a:extLst>
              </a:tr>
              <a:tr h="419100">
                <a:tc>
                  <a:txBody>
                    <a:bodyPr/>
                    <a:lstStyle/>
                    <a:p>
                      <a:pPr algn="l" fontAlgn="ctr"/>
                      <a:r>
                        <a:rPr lang="en-US" sz="1200" u="none" strike="noStrike">
                          <a:effectLst/>
                        </a:rPr>
                        <a:t>Projectivity in RICH Area  (mrad@30GeV/c)</a:t>
                      </a:r>
                      <a:br>
                        <a:rPr lang="en-US" sz="1200" u="none" strike="noStrike">
                          <a:effectLst/>
                        </a:rPr>
                      </a:br>
                      <a:r>
                        <a:rPr lang="en-US" sz="1200" u="none" strike="noStrike">
                          <a:effectLst/>
                        </a:rPr>
                        <a:t>Projectivity in RICH  Area (A/Tmm</a:t>
                      </a:r>
                      <a:r>
                        <a:rPr lang="en-US" sz="1200" u="none" strike="noStrike" baseline="30000">
                          <a:effectLst/>
                        </a:rPr>
                        <a:t>2</a:t>
                      </a:r>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0.1**</a:t>
                      </a:r>
                      <a:br>
                        <a:rPr lang="en-US" sz="1200" u="none" strike="noStrike">
                          <a:effectLst/>
                        </a:rPr>
                      </a:b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4056905"/>
                  </a:ext>
                </a:extLst>
              </a:tr>
              <a:tr h="393700">
                <a:tc>
                  <a:txBody>
                    <a:bodyPr/>
                    <a:lstStyle/>
                    <a:p>
                      <a:pPr algn="l" fontAlgn="ctr"/>
                      <a:r>
                        <a:rPr lang="en-US" sz="1200" u="none" strike="noStrike">
                          <a:effectLst/>
                        </a:rPr>
                        <a:t>Stray field requirement</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l-PL" sz="1200" u="none" strike="noStrike">
                          <a:effectLst/>
                        </a:rPr>
                        <a:t>&lt;0.5 mT @ z=-5.3 m, @z=+7.4 m, and @R=3.4 m</a:t>
                      </a:r>
                      <a:endParaRPr lang="pl-PL"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96537329"/>
                  </a:ext>
                </a:extLst>
              </a:tr>
              <a:tr h="196850">
                <a:tc>
                  <a:txBody>
                    <a:bodyPr/>
                    <a:lstStyle/>
                    <a:p>
                      <a:pPr algn="l" fontAlgn="ctr"/>
                      <a:r>
                        <a:rPr lang="en-US" sz="1200" u="none" strike="noStrike">
                          <a:effectLst/>
                        </a:rPr>
                        <a:t>Cryostat  length (m)</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&lt;3.85</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34148086"/>
                  </a:ext>
                </a:extLst>
              </a:tr>
              <a:tr h="196850">
                <a:tc>
                  <a:txBody>
                    <a:bodyPr/>
                    <a:lstStyle/>
                    <a:p>
                      <a:pPr algn="l" fontAlgn="ctr"/>
                      <a:r>
                        <a:rPr lang="en-US" sz="1200" u="none" strike="noStrike">
                          <a:effectLst/>
                        </a:rPr>
                        <a:t>Cryostat outer diamter (m)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&lt;3.54</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8475679"/>
                  </a:ext>
                </a:extLst>
              </a:tr>
              <a:tr h="196850">
                <a:tc>
                  <a:txBody>
                    <a:bodyPr/>
                    <a:lstStyle/>
                    <a:p>
                      <a:pPr algn="l" fontAlgn="ctr"/>
                      <a:r>
                        <a:rPr lang="en-US" sz="1200" u="none" strike="noStrike">
                          <a:effectLst/>
                        </a:rPr>
                        <a:t>Charging voltage (V)</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02871959"/>
                  </a:ext>
                </a:extLst>
              </a:tr>
              <a:tr h="196850">
                <a:tc>
                  <a:txBody>
                    <a:bodyPr/>
                    <a:lstStyle/>
                    <a:p>
                      <a:pPr algn="l" fontAlgn="ctr"/>
                      <a:r>
                        <a:rPr lang="de-DE" sz="1200" u="none" strike="noStrike">
                          <a:effectLst/>
                        </a:rPr>
                        <a:t>Fast discharge voltage maximum (V)</a:t>
                      </a:r>
                      <a:endParaRPr lang="de-DE"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500</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54041724"/>
                  </a:ext>
                </a:extLst>
              </a:tr>
              <a:tr h="196850">
                <a:tc>
                  <a:txBody>
                    <a:bodyPr/>
                    <a:lstStyle/>
                    <a:p>
                      <a:pPr algn="l" fontAlgn="ctr"/>
                      <a:r>
                        <a:rPr lang="en-US" sz="1200" u="none" strike="noStrike">
                          <a:effectLst/>
                        </a:rPr>
                        <a:t>Quench hot spot temperature (K)</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&lt;150</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2058402"/>
                  </a:ext>
                </a:extLst>
              </a:tr>
              <a:tr h="196850">
                <a:tc>
                  <a:txBody>
                    <a:bodyPr/>
                    <a:lstStyle/>
                    <a:p>
                      <a:pPr algn="l" fontAlgn="ctr"/>
                      <a:r>
                        <a:rPr lang="en-US" sz="1200" u="none" strike="noStrike">
                          <a:effectLst/>
                        </a:rPr>
                        <a:t>Temperature margin (K)</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&gt;1.5</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11330596"/>
                  </a:ext>
                </a:extLst>
              </a:tr>
              <a:tr h="196850">
                <a:tc>
                  <a:txBody>
                    <a:bodyPr/>
                    <a:lstStyle/>
                    <a:p>
                      <a:pPr algn="l" fontAlgn="ctr"/>
                      <a:r>
                        <a:rPr lang="en-US" sz="1200" u="none" strike="noStrike">
                          <a:effectLst/>
                        </a:rPr>
                        <a:t>Current margin (%)</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&gt;30</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50007171"/>
                  </a:ext>
                </a:extLst>
              </a:tr>
              <a:tr h="196850">
                <a:tc>
                  <a:txBody>
                    <a:bodyPr/>
                    <a:lstStyle/>
                    <a:p>
                      <a:pPr algn="l" fontAlgn="ctr"/>
                      <a:r>
                        <a:rPr lang="en-US" sz="1200" u="none" strike="noStrike">
                          <a:effectLst/>
                        </a:rPr>
                        <a:t>Charging time (hr)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32203926"/>
                  </a:ext>
                </a:extLst>
              </a:tr>
              <a:tr h="196850">
                <a:tc>
                  <a:txBody>
                    <a:bodyPr/>
                    <a:lstStyle/>
                    <a:p>
                      <a:pPr algn="l" fontAlgn="ctr"/>
                      <a:r>
                        <a:rPr lang="en-US" sz="1200" u="none" strike="noStrike">
                          <a:effectLst/>
                        </a:rPr>
                        <a:t>Cooldown time (weeks)</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3-4</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39916258"/>
                  </a:ext>
                </a:extLst>
              </a:tr>
              <a:tr h="196850">
                <a:tc>
                  <a:txBody>
                    <a:bodyPr/>
                    <a:lstStyle/>
                    <a:p>
                      <a:pPr algn="l" fontAlgn="ctr"/>
                      <a:r>
                        <a:rPr lang="en-US" sz="1200" u="none" strike="noStrike">
                          <a:effectLst/>
                        </a:rPr>
                        <a:t>Cooling scheme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Thermosiphon</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92519880"/>
                  </a:ext>
                </a:extLst>
              </a:tr>
              <a:tr h="196850">
                <a:tc>
                  <a:txBody>
                    <a:bodyPr/>
                    <a:lstStyle/>
                    <a:p>
                      <a:pPr algn="l" fontAlgn="ctr"/>
                      <a:r>
                        <a:rPr lang="en-US" sz="1200" u="none" strike="noStrike">
                          <a:effectLst/>
                        </a:rPr>
                        <a:t>Conductor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a:effectLst/>
                        </a:rPr>
                        <a:t>Al Stabilized NbTi Rutherford Cable</a:t>
                      </a:r>
                      <a:endParaRPr lang="en-US"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57914679"/>
                  </a:ext>
                </a:extLst>
              </a:tr>
              <a:tr h="203200">
                <a:tc>
                  <a:txBody>
                    <a:bodyPr/>
                    <a:lstStyle/>
                    <a:p>
                      <a:pPr algn="l" fontAlgn="ctr"/>
                      <a:r>
                        <a:rPr lang="en-US" sz="1200" u="none" strike="noStrike">
                          <a:effectLst/>
                        </a:rPr>
                        <a:t>Operating Temperature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200" u="none" strike="noStrike" dirty="0">
                          <a:effectLst/>
                        </a:rPr>
                        <a:t>4.5</a:t>
                      </a:r>
                      <a:endParaRPr lang="en-US"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73100828"/>
                  </a:ext>
                </a:extLst>
              </a:tr>
            </a:tbl>
          </a:graphicData>
        </a:graphic>
      </p:graphicFrame>
      <p:sp>
        <p:nvSpPr>
          <p:cNvPr id="14" name="TextBox 13">
            <a:extLst>
              <a:ext uri="{FF2B5EF4-FFF2-40B4-BE49-F238E27FC236}">
                <a16:creationId xmlns:a16="http://schemas.microsoft.com/office/drawing/2014/main" id="{60D3DB1F-DCB6-427F-B4B3-5DCD70FD2520}"/>
              </a:ext>
            </a:extLst>
          </p:cNvPr>
          <p:cNvSpPr txBox="1"/>
          <p:nvPr/>
        </p:nvSpPr>
        <p:spPr>
          <a:xfrm>
            <a:off x="6533888" y="2650047"/>
            <a:ext cx="232634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Topic of further study</a:t>
            </a:r>
          </a:p>
        </p:txBody>
      </p:sp>
      <p:sp>
        <p:nvSpPr>
          <p:cNvPr id="15" name="TextBox 14">
            <a:extLst>
              <a:ext uri="{FF2B5EF4-FFF2-40B4-BE49-F238E27FC236}">
                <a16:creationId xmlns:a16="http://schemas.microsoft.com/office/drawing/2014/main" id="{D202C31F-65FD-4661-A8E4-578435CEE79C}"/>
              </a:ext>
            </a:extLst>
          </p:cNvPr>
          <p:cNvSpPr txBox="1"/>
          <p:nvPr/>
        </p:nvSpPr>
        <p:spPr>
          <a:xfrm>
            <a:off x="6408999" y="3276371"/>
            <a:ext cx="269760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Accelerator fringe field requirements, under further study. These may imply local shielding around IR magnets.</a:t>
            </a:r>
          </a:p>
        </p:txBody>
      </p:sp>
      <p:sp>
        <p:nvSpPr>
          <p:cNvPr id="16" name="TextBox 15">
            <a:extLst>
              <a:ext uri="{FF2B5EF4-FFF2-40B4-BE49-F238E27FC236}">
                <a16:creationId xmlns:a16="http://schemas.microsoft.com/office/drawing/2014/main" id="{869F7E68-4099-4EF8-91EE-EBE3FD9FE5C3}"/>
              </a:ext>
            </a:extLst>
          </p:cNvPr>
          <p:cNvSpPr txBox="1"/>
          <p:nvPr/>
        </p:nvSpPr>
        <p:spPr>
          <a:xfrm>
            <a:off x="6110680" y="1911890"/>
            <a:ext cx="596638" cy="1569660"/>
          </a:xfrm>
          <a:prstGeom prst="rect">
            <a:avLst/>
          </a:prstGeom>
          <a:noFill/>
        </p:spPr>
        <p:txBody>
          <a:bodyPr wrap="none" rtlCol="0">
            <a:spAutoFit/>
          </a:bodyPr>
          <a:lstStyle/>
          <a:p>
            <a:r>
              <a:rPr lang="en-US" sz="9600"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A892E698-3F08-4E11-82D3-C5BD87B2BD01}"/>
              </a:ext>
            </a:extLst>
          </p:cNvPr>
          <p:cNvSpPr txBox="1"/>
          <p:nvPr/>
        </p:nvSpPr>
        <p:spPr>
          <a:xfrm>
            <a:off x="6533888" y="5703301"/>
            <a:ext cx="232634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Topic of further study</a:t>
            </a:r>
          </a:p>
        </p:txBody>
      </p:sp>
      <p:cxnSp>
        <p:nvCxnSpPr>
          <p:cNvPr id="19" name="Straight Arrow Connector 18">
            <a:extLst>
              <a:ext uri="{FF2B5EF4-FFF2-40B4-BE49-F238E27FC236}">
                <a16:creationId xmlns:a16="http://schemas.microsoft.com/office/drawing/2014/main" id="{A1A06222-A49D-46D8-8228-63D335D9C754}"/>
              </a:ext>
            </a:extLst>
          </p:cNvPr>
          <p:cNvCxnSpPr>
            <a:cxnSpLocks/>
          </p:cNvCxnSpPr>
          <p:nvPr/>
        </p:nvCxnSpPr>
        <p:spPr>
          <a:xfrm flipH="1">
            <a:off x="6121190" y="5887967"/>
            <a:ext cx="4232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68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533400"/>
          </a:xfrm>
        </p:spPr>
        <p:txBody>
          <a:bodyPr>
            <a:normAutofit/>
          </a:bodyPr>
          <a:lstStyle/>
          <a:p>
            <a:pPr algn="l"/>
            <a:r>
              <a:rPr lang="en-US" sz="2800" dirty="0"/>
              <a:t>Magnet- Area of interest</a:t>
            </a:r>
          </a:p>
        </p:txBody>
      </p:sp>
      <p:sp>
        <p:nvSpPr>
          <p:cNvPr id="5" name="TextBox 4"/>
          <p:cNvSpPr txBox="1"/>
          <p:nvPr/>
        </p:nvSpPr>
        <p:spPr>
          <a:xfrm>
            <a:off x="6248400" y="3711475"/>
            <a:ext cx="184731" cy="369332"/>
          </a:xfrm>
          <a:prstGeom prst="rect">
            <a:avLst/>
          </a:prstGeom>
          <a:noFill/>
        </p:spPr>
        <p:txBody>
          <a:bodyPr wrap="none" rtlCol="0">
            <a:spAutoFit/>
          </a:bodyPr>
          <a:lstStyle/>
          <a:p>
            <a:endParaRPr lang="en-US" dirty="0"/>
          </a:p>
        </p:txBody>
      </p:sp>
      <p:sp>
        <p:nvSpPr>
          <p:cNvPr id="6" name="TextBox 5"/>
          <p:cNvSpPr txBox="1"/>
          <p:nvPr/>
        </p:nvSpPr>
        <p:spPr>
          <a:xfrm>
            <a:off x="173187" y="747944"/>
            <a:ext cx="3631497" cy="2585323"/>
          </a:xfrm>
          <a:prstGeom prst="rect">
            <a:avLst/>
          </a:prstGeom>
          <a:noFill/>
          <a:ln w="19050">
            <a:solidFill>
              <a:schemeClr val="accent1"/>
            </a:solidFill>
          </a:ln>
        </p:spPr>
        <p:txBody>
          <a:bodyPr wrap="square" rtlCol="0">
            <a:spAutoFit/>
          </a:bodyPr>
          <a:lstStyle/>
          <a:p>
            <a:r>
              <a:rPr lang="en-US" dirty="0"/>
              <a:t>The solenoid Field specification document is finalized . There are three areas of importance from the magnetic field point of view, these are:</a:t>
            </a:r>
          </a:p>
          <a:p>
            <a:pPr marL="285750" lvl="0" indent="-285750">
              <a:buFont typeface="Arial" panose="020B0604020202020204" pitchFamily="34" charset="0"/>
              <a:buChar char="•"/>
            </a:pPr>
            <a:r>
              <a:rPr lang="en-US" dirty="0"/>
              <a:t>Flat Field Area</a:t>
            </a:r>
          </a:p>
          <a:p>
            <a:pPr marL="285750" lvl="0" indent="-285750">
              <a:buFont typeface="Arial" panose="020B0604020202020204" pitchFamily="34" charset="0"/>
              <a:buChar char="•"/>
            </a:pPr>
            <a:r>
              <a:rPr lang="en-US" dirty="0"/>
              <a:t>RICH detector Area</a:t>
            </a:r>
          </a:p>
          <a:p>
            <a:pPr marL="285750" lvl="0" indent="-285750">
              <a:buFont typeface="Arial" panose="020B0604020202020204" pitchFamily="34" charset="0"/>
              <a:buChar char="•"/>
            </a:pPr>
            <a:r>
              <a:rPr lang="en-US" dirty="0"/>
              <a:t>Stray field limitation at IR magnets and RCS</a:t>
            </a:r>
          </a:p>
        </p:txBody>
      </p:sp>
      <p:sp>
        <p:nvSpPr>
          <p:cNvPr id="10" name="TextBox 9"/>
          <p:cNvSpPr txBox="1"/>
          <p:nvPr/>
        </p:nvSpPr>
        <p:spPr>
          <a:xfrm>
            <a:off x="4203788" y="842683"/>
            <a:ext cx="4554245" cy="923330"/>
          </a:xfrm>
          <a:prstGeom prst="rect">
            <a:avLst/>
          </a:prstGeom>
          <a:noFill/>
          <a:ln w="19050">
            <a:noFill/>
          </a:ln>
        </p:spPr>
        <p:txBody>
          <a:bodyPr wrap="square" rtlCol="0">
            <a:spAutoFit/>
          </a:bodyPr>
          <a:lstStyle/>
          <a:p>
            <a:r>
              <a:rPr lang="en-US" b="1" dirty="0"/>
              <a:t>Flat Field Area: </a:t>
            </a:r>
            <a:r>
              <a:rPr lang="en-US" dirty="0"/>
              <a:t>This are is 200 cm long and 80 cm in radius around the IP, the field uniformity required in this area is 8.5%</a:t>
            </a:r>
          </a:p>
        </p:txBody>
      </p:sp>
      <p:sp>
        <p:nvSpPr>
          <p:cNvPr id="11" name="TextBox 10"/>
          <p:cNvSpPr txBox="1"/>
          <p:nvPr/>
        </p:nvSpPr>
        <p:spPr>
          <a:xfrm>
            <a:off x="173187" y="3530790"/>
            <a:ext cx="4398813" cy="3139321"/>
          </a:xfrm>
          <a:prstGeom prst="rect">
            <a:avLst/>
          </a:prstGeom>
          <a:noFill/>
          <a:ln w="19050">
            <a:solidFill>
              <a:schemeClr val="accent1"/>
            </a:solidFill>
          </a:ln>
        </p:spPr>
        <p:txBody>
          <a:bodyPr wrap="square" rtlCol="0">
            <a:spAutoFit/>
          </a:bodyPr>
          <a:lstStyle/>
          <a:p>
            <a:pPr lvl="0"/>
            <a:r>
              <a:rPr lang="en-US" b="1" dirty="0"/>
              <a:t>Stray Field: </a:t>
            </a:r>
          </a:p>
          <a:p>
            <a:pPr lvl="0"/>
            <a:r>
              <a:rPr lang="en-US" dirty="0"/>
              <a:t>The detector solenoid has neighboring IR magnets, in order to reduce the effect of solenoid magnet on IR magnets, there is a requirement of stray field less than 5G at B0ApF and Q1ApR magnets, these magnets extends from z= 7.4 m to 8 m and z=-5.3 m to -7.1 m respectively.</a:t>
            </a:r>
          </a:p>
          <a:p>
            <a:pPr lvl="0"/>
            <a:r>
              <a:rPr lang="en-US" dirty="0"/>
              <a:t>The RCS is radially 335.2 cm from the magnet central axis and stray field requirement there is</a:t>
            </a:r>
            <a:r>
              <a:rPr lang="en-US" dirty="0">
                <a:solidFill>
                  <a:srgbClr val="FF0000"/>
                </a:solidFill>
              </a:rPr>
              <a:t> </a:t>
            </a:r>
            <a:r>
              <a:rPr lang="en-US" dirty="0"/>
              <a:t>&lt;0.007 Tm</a:t>
            </a:r>
          </a:p>
        </p:txBody>
      </p:sp>
      <p:sp>
        <p:nvSpPr>
          <p:cNvPr id="12" name="TextBox 11"/>
          <p:cNvSpPr txBox="1"/>
          <p:nvPr/>
        </p:nvSpPr>
        <p:spPr>
          <a:xfrm>
            <a:off x="4758717" y="3566002"/>
            <a:ext cx="4175106" cy="2862322"/>
          </a:xfrm>
          <a:prstGeom prst="rect">
            <a:avLst/>
          </a:prstGeom>
          <a:noFill/>
          <a:ln w="19050">
            <a:solidFill>
              <a:schemeClr val="accent1"/>
            </a:solidFill>
          </a:ln>
        </p:spPr>
        <p:txBody>
          <a:bodyPr wrap="square" rtlCol="0">
            <a:spAutoFit/>
          </a:bodyPr>
          <a:lstStyle/>
          <a:p>
            <a:r>
              <a:rPr lang="en-US" b="1" dirty="0"/>
              <a:t>RICH detector Area: </a:t>
            </a:r>
            <a:r>
              <a:rPr lang="en-US" dirty="0"/>
              <a:t>To maximize the RICH performance based on the gas radiator it is critical to minimize the bending of the tracks in the volume of the gas radiator.</a:t>
            </a:r>
          </a:p>
          <a:p>
            <a:r>
              <a:rPr lang="en-US" dirty="0"/>
              <a:t>For this one needs to shape the field that it is parallel to the different scattering angles of particles covered by the RICH. The RICH area extends from z=+180 cm to +280 cm.</a:t>
            </a:r>
          </a:p>
          <a:p>
            <a:endParaRPr lang="en-US" strike="sngStrike" dirty="0"/>
          </a:p>
        </p:txBody>
      </p:sp>
      <p:sp>
        <p:nvSpPr>
          <p:cNvPr id="3" name="Rectangle 2">
            <a:extLst>
              <a:ext uri="{FF2B5EF4-FFF2-40B4-BE49-F238E27FC236}">
                <a16:creationId xmlns:a16="http://schemas.microsoft.com/office/drawing/2014/main" id="{D4CF5C47-A2D6-41B3-B5FE-C90C8139E237}"/>
              </a:ext>
            </a:extLst>
          </p:cNvPr>
          <p:cNvSpPr/>
          <p:nvPr/>
        </p:nvSpPr>
        <p:spPr>
          <a:xfrm>
            <a:off x="3963654" y="747944"/>
            <a:ext cx="5034515" cy="2619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B97827A-4BEF-4C22-A032-4D8A0516F834}"/>
              </a:ext>
            </a:extLst>
          </p:cNvPr>
          <p:cNvSpPr>
            <a:spLocks noGrp="1"/>
          </p:cNvSpPr>
          <p:nvPr>
            <p:ph type="sldNum" sz="quarter" idx="12"/>
          </p:nvPr>
        </p:nvSpPr>
        <p:spPr/>
        <p:txBody>
          <a:bodyPr/>
          <a:lstStyle/>
          <a:p>
            <a:fld id="{893C5830-40F3-F04E-B2E3-10E6672BA8FF}" type="slidenum">
              <a:rPr lang="en-US" smtClean="0"/>
              <a:t>7</a:t>
            </a:fld>
            <a:endParaRPr lang="en-US"/>
          </a:p>
        </p:txBody>
      </p:sp>
      <p:sp>
        <p:nvSpPr>
          <p:cNvPr id="8" name="Can 7"/>
          <p:cNvSpPr/>
          <p:nvPr/>
        </p:nvSpPr>
        <p:spPr>
          <a:xfrm rot="5400000">
            <a:off x="5415685" y="1322170"/>
            <a:ext cx="1484986" cy="2489607"/>
          </a:xfrm>
          <a:prstGeom prst="can">
            <a:avLst>
              <a:gd name="adj" fmla="val 272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3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2A5E-F1CA-41CC-873B-FBFDAFB834BB}"/>
              </a:ext>
            </a:extLst>
          </p:cNvPr>
          <p:cNvSpPr>
            <a:spLocks noGrp="1"/>
          </p:cNvSpPr>
          <p:nvPr>
            <p:ph type="title"/>
          </p:nvPr>
        </p:nvSpPr>
        <p:spPr>
          <a:xfrm>
            <a:off x="226777" y="46205"/>
            <a:ext cx="7886700" cy="474727"/>
          </a:xfrm>
        </p:spPr>
        <p:txBody>
          <a:bodyPr>
            <a:normAutofit fontScale="90000"/>
          </a:bodyPr>
          <a:lstStyle/>
          <a:p>
            <a:r>
              <a:rPr lang="en-US" sz="3200" dirty="0"/>
              <a:t>Magnet Procurement Options</a:t>
            </a:r>
          </a:p>
        </p:txBody>
      </p:sp>
      <p:sp>
        <p:nvSpPr>
          <p:cNvPr id="6" name="Slide Number Placeholder 5">
            <a:extLst>
              <a:ext uri="{FF2B5EF4-FFF2-40B4-BE49-F238E27FC236}">
                <a16:creationId xmlns:a16="http://schemas.microsoft.com/office/drawing/2014/main" id="{23524BC8-0F14-4F49-934C-EE7F737E7C47}"/>
              </a:ext>
            </a:extLst>
          </p:cNvPr>
          <p:cNvSpPr>
            <a:spLocks noGrp="1"/>
          </p:cNvSpPr>
          <p:nvPr>
            <p:ph type="sldNum" sz="quarter" idx="12"/>
          </p:nvPr>
        </p:nvSpPr>
        <p:spPr/>
        <p:txBody>
          <a:bodyPr/>
          <a:lstStyle/>
          <a:p>
            <a:fld id="{893C5830-40F3-F04E-B2E3-10E6672BA8FF}" type="slidenum">
              <a:rPr lang="en-US" smtClean="0"/>
              <a:pPr/>
              <a:t>8</a:t>
            </a:fld>
            <a:endParaRPr lang="en-US"/>
          </a:p>
        </p:txBody>
      </p:sp>
      <p:sp>
        <p:nvSpPr>
          <p:cNvPr id="3" name="Content Placeholder 2">
            <a:extLst>
              <a:ext uri="{FF2B5EF4-FFF2-40B4-BE49-F238E27FC236}">
                <a16:creationId xmlns:a16="http://schemas.microsoft.com/office/drawing/2014/main" id="{2E4CB05B-B36A-4AA5-98C3-5C8F9F4E39BF}"/>
              </a:ext>
            </a:extLst>
          </p:cNvPr>
          <p:cNvSpPr>
            <a:spLocks noGrp="1"/>
          </p:cNvSpPr>
          <p:nvPr>
            <p:ph sz="half" idx="1"/>
          </p:nvPr>
        </p:nvSpPr>
        <p:spPr>
          <a:xfrm>
            <a:off x="117448" y="620785"/>
            <a:ext cx="6543412" cy="5905849"/>
          </a:xfrm>
          <a:ln w="19050">
            <a:solidFill>
              <a:schemeClr val="tx1"/>
            </a:solidFill>
          </a:ln>
        </p:spPr>
        <p:txBody>
          <a:bodyPr>
            <a:normAutofit fontScale="47500" lnSpcReduction="20000"/>
          </a:bodyPr>
          <a:lstStyle/>
          <a:p>
            <a:pPr marL="0" indent="0">
              <a:buNone/>
            </a:pPr>
            <a:r>
              <a:rPr lang="en-US" sz="3300" dirty="0"/>
              <a:t>There are typically four procurement approaches. Only two of these options (1 and 2) will be considered here for the detector solenoid: </a:t>
            </a:r>
          </a:p>
          <a:p>
            <a:pPr marL="514350" lvl="0" indent="-514350">
              <a:buAutoNum type="arabicPeriod"/>
            </a:pPr>
            <a:r>
              <a:rPr lang="en-US" sz="2900" b="1" dirty="0"/>
              <a:t>Build-to-Print</a:t>
            </a:r>
            <a:r>
              <a:rPr lang="en-US" sz="2900" dirty="0"/>
              <a:t> – </a:t>
            </a:r>
            <a:r>
              <a:rPr lang="en-US" sz="2900" dirty="0" err="1"/>
              <a:t>Jlab</a:t>
            </a:r>
            <a:r>
              <a:rPr lang="en-US" sz="2900" dirty="0"/>
              <a:t>-CEA  produces a 90% design, a full set of manufacturing drawings and a Statement of Work (SOW). The vendor uses these drawings to build the magnet.</a:t>
            </a:r>
          </a:p>
          <a:p>
            <a:pPr marL="514350" lvl="0" indent="-514350">
              <a:buAutoNum type="arabicPeriod"/>
            </a:pPr>
            <a:r>
              <a:rPr lang="en-US" sz="2900" b="1" dirty="0"/>
              <a:t>Vendor Design-Build</a:t>
            </a:r>
            <a:r>
              <a:rPr lang="en-US" sz="2900" dirty="0"/>
              <a:t> – </a:t>
            </a:r>
            <a:r>
              <a:rPr lang="en-US" sz="2900" dirty="0" err="1"/>
              <a:t>Jlab</a:t>
            </a:r>
            <a:r>
              <a:rPr lang="en-US" sz="2900" dirty="0"/>
              <a:t>-CEA provides a 'Performance Specification', preliminary design and a Statement of Work (SOW) to the vendor who then completes the design, produces their own manufacturing drawings and builds the magnet.</a:t>
            </a:r>
          </a:p>
          <a:p>
            <a:pPr marL="514350" lvl="0" indent="-514350">
              <a:buAutoNum type="arabicPeriod"/>
            </a:pPr>
            <a:r>
              <a:rPr lang="en-US" sz="2900" b="1" dirty="0"/>
              <a:t>Design and Build at JLab</a:t>
            </a:r>
            <a:r>
              <a:rPr lang="en-US" sz="2900" dirty="0"/>
              <a:t> – </a:t>
            </a:r>
            <a:r>
              <a:rPr lang="en-US" sz="2900" dirty="0" err="1"/>
              <a:t>Jlab</a:t>
            </a:r>
            <a:r>
              <a:rPr lang="en-US" sz="2900" dirty="0"/>
              <a:t>-CEA produces the complete 90% design of the magnet, all the manufacturing drawings and builds the magnet.</a:t>
            </a:r>
          </a:p>
          <a:p>
            <a:pPr lvl="2"/>
            <a:r>
              <a:rPr lang="en-US" sz="2900" dirty="0"/>
              <a:t>This option is presently not considered to be realistic for the EIC project due to the lack of appropriate manufacturing facilities and manufacturing resources at JLab</a:t>
            </a:r>
          </a:p>
          <a:p>
            <a:pPr marL="514350" lvl="0" indent="-514350">
              <a:buAutoNum type="arabicPeriod"/>
            </a:pPr>
            <a:r>
              <a:rPr lang="en-US" sz="2900" b="1" dirty="0"/>
              <a:t>JLab 60% design + Vendor Design-Build </a:t>
            </a:r>
            <a:r>
              <a:rPr lang="en-US" sz="2900" dirty="0"/>
              <a:t>– </a:t>
            </a:r>
            <a:r>
              <a:rPr lang="en-US" sz="2900" dirty="0" err="1"/>
              <a:t>Jlab</a:t>
            </a:r>
            <a:r>
              <a:rPr lang="en-US" sz="2900" dirty="0"/>
              <a:t>-CEA produces a design to the 60% completion point, the vendor completes this design, produces manufacturing drawings and then builds the magnet.</a:t>
            </a:r>
          </a:p>
          <a:p>
            <a:pPr lvl="2"/>
            <a:r>
              <a:rPr lang="en-US" sz="2900" dirty="0"/>
              <a:t>This option is not presently being considered based on previous experience, not very successful implementations of this approach.  When used in the recent past (2013 – 2017), vendors adopted one of two approaches when presented with a 60% design. They either;</a:t>
            </a:r>
          </a:p>
          <a:p>
            <a:pPr lvl="3"/>
            <a:r>
              <a:rPr lang="en-US" sz="2900" dirty="0"/>
              <a:t>Completed the design, apparently without due consideration for the manufacturability of the system, which then led to significant rework which in turn increased cost and extended schedules, or</a:t>
            </a:r>
          </a:p>
          <a:p>
            <a:pPr lvl="3"/>
            <a:r>
              <a:rPr lang="en-US" sz="2900" dirty="0"/>
              <a:t>Spent time reworking the design to ensure manufacturability, which also led to increased cost and extended schedules.</a:t>
            </a:r>
          </a:p>
          <a:p>
            <a:pPr lvl="2"/>
            <a:r>
              <a:rPr lang="en-US" sz="2900" dirty="0"/>
              <a:t>The fact that the vendors were working to a fixed-price contract meant that they were reluctant to increase their costs and this unfortunately led to reduced quality of components and build.</a:t>
            </a:r>
          </a:p>
        </p:txBody>
      </p:sp>
      <p:sp>
        <p:nvSpPr>
          <p:cNvPr id="4" name="TextBox 3">
            <a:extLst>
              <a:ext uri="{FF2B5EF4-FFF2-40B4-BE49-F238E27FC236}">
                <a16:creationId xmlns:a16="http://schemas.microsoft.com/office/drawing/2014/main" id="{EED84297-F568-46FB-8E82-9A3B52B8665C}"/>
              </a:ext>
            </a:extLst>
          </p:cNvPr>
          <p:cNvSpPr txBox="1"/>
          <p:nvPr/>
        </p:nvSpPr>
        <p:spPr>
          <a:xfrm>
            <a:off x="6849895" y="2465510"/>
            <a:ext cx="1996579" cy="1754326"/>
          </a:xfrm>
          <a:prstGeom prst="rect">
            <a:avLst/>
          </a:prstGeom>
          <a:noFill/>
          <a:ln w="19050">
            <a:solidFill>
              <a:schemeClr val="tx1"/>
            </a:solidFill>
          </a:ln>
        </p:spPr>
        <p:txBody>
          <a:bodyPr wrap="square" rtlCol="0">
            <a:spAutoFit/>
          </a:bodyPr>
          <a:lstStyle/>
          <a:p>
            <a:r>
              <a:rPr lang="en-US" dirty="0"/>
              <a:t>Option 2: It is like a 60% design, but giving the vendor an option to validate and modify the design! </a:t>
            </a:r>
          </a:p>
        </p:txBody>
      </p:sp>
    </p:spTree>
    <p:extLst>
      <p:ext uri="{BB962C8B-B14F-4D97-AF65-F5344CB8AC3E}">
        <p14:creationId xmlns:p14="http://schemas.microsoft.com/office/powerpoint/2010/main" val="16248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517623"/>
          </a:xfrm>
        </p:spPr>
        <p:txBody>
          <a:bodyPr>
            <a:noAutofit/>
          </a:bodyPr>
          <a:lstStyle/>
          <a:p>
            <a:pPr algn="just"/>
            <a:r>
              <a:rPr lang="en-US" sz="3600" dirty="0"/>
              <a:t>Solenoid- Long Lead procurement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19758"/>
            <a:ext cx="8572439" cy="5697623"/>
          </a:xfrm>
        </p:spPr>
        <p:txBody>
          <a:bodyPr>
            <a:noAutofit/>
          </a:bodyPr>
          <a:lstStyle/>
          <a:p>
            <a:pPr>
              <a:lnSpc>
                <a:spcPct val="120000"/>
              </a:lnSpc>
            </a:pPr>
            <a:r>
              <a:rPr lang="en-US" sz="1600" dirty="0"/>
              <a:t>The Detector solenoid is foreseen as a long-lead procurement item. </a:t>
            </a:r>
          </a:p>
          <a:p>
            <a:pPr lvl="1">
              <a:lnSpc>
                <a:spcPct val="120000"/>
              </a:lnSpc>
            </a:pPr>
            <a:r>
              <a:rPr lang="en-US" sz="1400" dirty="0"/>
              <a:t>The detector solenoid is required to install all the detectors. The estimated installation time is 17 months. </a:t>
            </a:r>
          </a:p>
          <a:p>
            <a:pPr lvl="1">
              <a:lnSpc>
                <a:spcPct val="120000"/>
              </a:lnSpc>
            </a:pPr>
            <a:r>
              <a:rPr lang="en-US" sz="1400" dirty="0"/>
              <a:t>The average time to procure a superconducting magnet from a vendor is approximately 5 years. This is based on experience with JLab-12GeV upgrade SC magnet procurement.</a:t>
            </a:r>
          </a:p>
          <a:p>
            <a:pPr lvl="1">
              <a:lnSpc>
                <a:spcPct val="120000"/>
              </a:lnSpc>
            </a:pPr>
            <a:r>
              <a:rPr lang="en-US" sz="1400" dirty="0"/>
              <a:t>There are not many vendor for making this large size magnet nationally or internationally. </a:t>
            </a:r>
          </a:p>
          <a:p>
            <a:pPr marR="0" lvl="1">
              <a:spcAft>
                <a:spcPts val="200"/>
              </a:spcAft>
            </a:pPr>
            <a:r>
              <a:rPr lang="en-US" sz="1400" dirty="0"/>
              <a:t>The conductor required for this magnet is also a long lead item. The conductor will be Al-cladded Rutherford cable and the Rutherford cable will be made with small SC strands.</a:t>
            </a:r>
          </a:p>
          <a:p>
            <a:pPr marR="0" lvl="1">
              <a:spcAft>
                <a:spcPts val="200"/>
              </a:spcAft>
            </a:pPr>
            <a:r>
              <a:rPr lang="en-US" sz="1400" dirty="0"/>
              <a:t>The estimated time for Rutherford cable delivery is about 2 years, this is based on discussions with one vendor.</a:t>
            </a:r>
          </a:p>
          <a:p>
            <a:pPr>
              <a:lnSpc>
                <a:spcPct val="120000"/>
              </a:lnSpc>
            </a:pPr>
            <a:r>
              <a:rPr lang="en-US" sz="1600" dirty="0"/>
              <a:t>The selected procurement strategy for the magnet is “Vendor Design-Build”, we will provide a 'Performance Specification’, reference design and a Statement of Work (SOW) to the vendor who then completes the design, produces their own manufacturing drawings and builds the magnet). In this option vendor has an option to validate and modify the design! </a:t>
            </a:r>
          </a:p>
          <a:p>
            <a:pPr>
              <a:lnSpc>
                <a:spcPct val="120000"/>
              </a:lnSpc>
            </a:pPr>
            <a:r>
              <a:rPr lang="en-US" sz="1600" dirty="0"/>
              <a:t>In order to be ready for a long-lead procurement for the magnet at CD-2/3A, we need to complete the reference design, reference drawings and a SOW for the vendor by CD-2/3A.</a:t>
            </a:r>
          </a:p>
          <a:p>
            <a:pPr>
              <a:lnSpc>
                <a:spcPct val="120000"/>
              </a:lnSpc>
            </a:pPr>
            <a:endParaRPr lang="en-US" sz="1600" dirty="0"/>
          </a:p>
          <a:p>
            <a:pPr marL="228600" lvl="1">
              <a:spcBef>
                <a:spcPts val="1000"/>
              </a:spcBef>
            </a:pPr>
            <a:endParaRPr lang="en-US" sz="22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9</a:t>
            </a:fld>
            <a:endParaRPr lang="en-US"/>
          </a:p>
        </p:txBody>
      </p:sp>
    </p:spTree>
    <p:extLst>
      <p:ext uri="{BB962C8B-B14F-4D97-AF65-F5344CB8AC3E}">
        <p14:creationId xmlns:p14="http://schemas.microsoft.com/office/powerpoint/2010/main" val="48649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6D231FD97ABE44B301AAE51BA413E0" ma:contentTypeVersion="6" ma:contentTypeDescription="Create a new document." ma:contentTypeScope="" ma:versionID="36e6bd80488e7b2d3818e3b4c7422521">
  <xsd:schema xmlns:xsd="http://www.w3.org/2001/XMLSchema" xmlns:xs="http://www.w3.org/2001/XMLSchema" xmlns:p="http://schemas.microsoft.com/office/2006/metadata/properties" xmlns:ns1="5884567f-e9cc-4767-b0aa-d30fdea83772" targetNamespace="http://schemas.microsoft.com/office/2006/metadata/properties" ma:root="true" ma:fieldsID="cf4732d12e2f6b1f28d0eec3a2221ef5" ns1:_="">
    <xsd:import namespace="5884567f-e9cc-4767-b0aa-d30fdea83772"/>
    <xsd:element name="properties">
      <xsd:complexType>
        <xsd:sequence>
          <xsd:element name="documentManagement">
            <xsd:complexType>
              <xsd:all>
                <xsd:element ref="ns1:_x0023_" minOccurs="0"/>
                <xsd:element ref="ns1:Presenter" minOccurs="0"/>
                <xsd:element ref="ns1:AgendaTitle" minOccurs="0"/>
                <xsd:element ref="ns1:MediaServiceMetadata" minOccurs="0"/>
                <xsd:element ref="ns1: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4567f-e9cc-4767-b0aa-d30fdea83772" elementFormDefault="qualified">
    <xsd:import namespace="http://schemas.microsoft.com/office/2006/documentManagement/types"/>
    <xsd:import namespace="http://schemas.microsoft.com/office/infopath/2007/PartnerControls"/>
    <xsd:element name="_x0023_" ma:index="0" nillable="true" ma:displayName="#" ma:format="Dropdown" ma:internalName="_x0023_">
      <xsd:simpleType>
        <xsd:restriction base="dms:Text">
          <xsd:maxLength value="255"/>
        </xsd:restriction>
      </xsd:simpleType>
    </xsd:element>
    <xsd:element name="Presenter" ma:index="3" nillable="true" ma:displayName="Presenter" ma:format="Dropdown" ma:internalName="Presenter">
      <xsd:simpleType>
        <xsd:restriction base="dms:Text">
          <xsd:maxLength value="255"/>
        </xsd:restriction>
      </xsd:simpleType>
    </xsd:element>
    <xsd:element name="AgendaTitle" ma:index="4" nillable="true" ma:displayName="Agenda Title" ma:format="Dropdown" ma:internalName="AgendaTitl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3_ xmlns="5884567f-e9cc-4767-b0aa-d30fdea83772">1</_x0023_>
    <AgendaTitle xmlns="5884567f-e9cc-4767-b0aa-d30fdea83772">Magnet Introduction, Magnet Specifications, Procurement Strategy and Timeline</AgendaTitle>
    <Presenter xmlns="5884567f-e9cc-4767-b0aa-d30fdea83772">Renuka Rajput-Ghoshal</Presenter>
  </documentManagement>
</p:properties>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8865284-D30D-4643-ACBA-8CD837747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4567f-e9cc-4767-b0aa-d30fdea83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98C05-5760-4FD2-B85E-2A9CB1A90B2B}">
  <ds:schemaRefs>
    <ds:schemaRef ds:uri="http://purl.org/dc/terms/"/>
    <ds:schemaRef ds:uri="http://purl.org/dc/elements/1.1/"/>
    <ds:schemaRef ds:uri="http://schemas.microsoft.com/office/infopath/2007/PartnerControls"/>
    <ds:schemaRef ds:uri="http://schemas.microsoft.com/office/2006/documentManagement/types"/>
    <ds:schemaRef ds:uri="5884567f-e9cc-4767-b0aa-d30fdea83772"/>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14789</TotalTime>
  <Words>2669</Words>
  <Application>Microsoft Office PowerPoint</Application>
  <PresentationFormat>On-screen Show (4:3)</PresentationFormat>
  <Paragraphs>281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Comic Sans MS</vt:lpstr>
      <vt:lpstr>Courier New</vt:lpstr>
      <vt:lpstr>Wingdings</vt:lpstr>
      <vt:lpstr>Office Theme</vt:lpstr>
      <vt:lpstr>60% Design/Engineering for EIC Detector Solenoid Magnet   Renuka Rajput-Ghoshal (JLab)  On Behalf of EIC Detector Magnet team</vt:lpstr>
      <vt:lpstr>Outline</vt:lpstr>
      <vt:lpstr>The ECCE Magnet- Detector 1 Magnet</vt:lpstr>
      <vt:lpstr>Need for a Replacement Magnet</vt:lpstr>
      <vt:lpstr>Detector-1</vt:lpstr>
      <vt:lpstr>Detector Solenoid Magnet Specifications</vt:lpstr>
      <vt:lpstr>Magnet- Area of interest</vt:lpstr>
      <vt:lpstr>Magnet Procurement Options</vt:lpstr>
      <vt:lpstr>Solenoid- Long Lead procurement</vt:lpstr>
      <vt:lpstr>Design of 1.5T Magnet</vt:lpstr>
      <vt:lpstr>Design of 1.5 T Magnet (60% milestones)</vt:lpstr>
      <vt:lpstr>Design of 1.5 T Magnet (90% milestones)</vt:lpstr>
      <vt:lpstr>JLab- Technical Team Members</vt:lpstr>
      <vt:lpstr>CEA- Technical Team Members</vt:lpstr>
      <vt:lpstr>Other Team Members</vt:lpstr>
      <vt:lpstr>Work with CEA and Task List</vt:lpstr>
      <vt:lpstr>Work with CEA and task list-contd.</vt:lpstr>
      <vt:lpstr>Work with CEA and task list-contd.</vt:lpstr>
      <vt:lpstr>Current Status</vt:lpstr>
      <vt:lpstr>What Next</vt:lpstr>
      <vt:lpstr>Summary</vt:lpstr>
      <vt:lpstr>Back up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Renuka Rajput-Ghoshal</cp:lastModifiedBy>
  <cp:revision>410</cp:revision>
  <cp:lastPrinted>2020-03-09T20:35:13Z</cp:lastPrinted>
  <dcterms:created xsi:type="dcterms:W3CDTF">2020-03-08T15:15:52Z</dcterms:created>
  <dcterms:modified xsi:type="dcterms:W3CDTF">2022-06-27T04:22:20Z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0x010100876D231FD97ABE44B301AAE51BA413E0</vt:lpwstr>
  </property>
  <property fmtid="{D5CDD505-2E9C-101B-9397-08002B2CF9AE}" pid="3" name="Order">
    <vt:r8>40000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Presenter">
    <vt:lpwstr/>
  </property>
</Properties>
</file>