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61" r:id="rId5"/>
    <p:sldId id="264" r:id="rId6"/>
    <p:sldId id="266" r:id="rId7"/>
    <p:sldId id="279" r:id="rId8"/>
    <p:sldId id="262" r:id="rId9"/>
    <p:sldId id="263" r:id="rId10"/>
    <p:sldId id="275" r:id="rId11"/>
    <p:sldId id="293" r:id="rId12"/>
    <p:sldId id="301" r:id="rId13"/>
    <p:sldId id="304" r:id="rId14"/>
    <p:sldId id="268" r:id="rId15"/>
    <p:sldId id="270" r:id="rId16"/>
    <p:sldId id="274" r:id="rId17"/>
    <p:sldId id="288" r:id="rId18"/>
    <p:sldId id="267" r:id="rId19"/>
    <p:sldId id="289" r:id="rId20"/>
    <p:sldId id="272" r:id="rId21"/>
    <p:sldId id="269" r:id="rId22"/>
    <p:sldId id="273" r:id="rId23"/>
    <p:sldId id="292" r:id="rId24"/>
    <p:sldId id="303" r:id="rId25"/>
    <p:sldId id="278" r:id="rId26"/>
    <p:sldId id="298" r:id="rId27"/>
    <p:sldId id="294" r:id="rId28"/>
    <p:sldId id="307" r:id="rId29"/>
    <p:sldId id="271" r:id="rId30"/>
    <p:sldId id="296" r:id="rId31"/>
    <p:sldId id="285" r:id="rId32"/>
    <p:sldId id="297" r:id="rId33"/>
    <p:sldId id="286" r:id="rId34"/>
    <p:sldId id="300" r:id="rId35"/>
    <p:sldId id="287" r:id="rId36"/>
    <p:sldId id="295" r:id="rId37"/>
    <p:sldId id="276" r:id="rId38"/>
    <p:sldId id="281" r:id="rId39"/>
    <p:sldId id="282" r:id="rId40"/>
    <p:sldId id="283" r:id="rId41"/>
    <p:sldId id="284" r:id="rId42"/>
    <p:sldId id="30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FF00FF"/>
    <a:srgbClr val="FF9999"/>
    <a:srgbClr val="CC66FF"/>
    <a:srgbClr val="66FF33"/>
    <a:srgbClr val="FFCCFF"/>
    <a:srgbClr val="0066CC"/>
    <a:srgbClr val="99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73" autoAdjust="0"/>
  </p:normalViewPr>
  <p:slideViewPr>
    <p:cSldViewPr snapToGrid="0">
      <p:cViewPr varScale="1">
        <p:scale>
          <a:sx n="102" d="100"/>
          <a:sy n="102" d="100"/>
        </p:scale>
        <p:origin x="81" y="303"/>
      </p:cViewPr>
      <p:guideLst/>
    </p:cSldViewPr>
  </p:slideViewPr>
  <p:outlineViewPr>
    <p:cViewPr>
      <p:scale>
        <a:sx n="33" d="100"/>
        <a:sy n="33" d="100"/>
      </p:scale>
      <p:origin x="0" y="-3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528" y="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1,'1'0,"0"0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0,'1'0,"0"0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7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0,'0'0,"2"0,1 0,0 0,0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79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0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 0,'0'0,"-1"0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6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3 0,'-1'0,"0"0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5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8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1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9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4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1,'1'0,"0"0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1,'1'0,"1"0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3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 1,'0'0,"-1"0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11:32.82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3E2CE-6E12-4729-9AE0-ABDFF775264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96941-E9FB-40A2-A0DE-64E0914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B33BC-CACE-40AA-BEFC-D4BF1CBA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E6D3C-C6BA-48E4-BBD5-4B6C5ED5D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C7581-4CEE-40ED-8EC8-BE16CBE9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6864-D0A3-44CA-867D-0DE1D696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F5F86-C555-47D2-AAD5-4603D551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4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DF42-3EA5-4DC4-BD3A-F03FEED5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2816E-E601-4BD7-8C51-3A3EA058C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B8E36-27A9-40ED-A842-A5AC8092F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93F8-D559-43C3-8596-243C3EE4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C5648-0D03-4E7A-B9D7-DAEA6BAC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5BC90-562F-4C22-A2C3-99C9E882A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A826-E7F2-4BFA-BC30-5863AC505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99B6B-50AE-49CF-95C8-2F021874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8917D-6742-420B-BB9F-477CDB98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CB909-B87B-457D-8BCC-064DBB8C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68F4-8F72-48BC-A703-32F97CC4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ED9D-B921-479B-907F-81C6FBCB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F055-A365-4CCA-9487-7F2DBBA0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0708D-80AD-438C-96F3-2B2FDDBF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9788D-C9C3-4900-84D3-0E2169E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6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DEAB-C802-4720-8552-3EBA34F9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D6F3E-1E51-46D7-9D81-D80EC83D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55A28-842C-42EB-9207-3B40118A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8578D-1E26-440E-8A9A-9B97748E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D03D7-8C15-4EC1-A17A-7D545F1C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5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0922-1C82-4BDC-B21E-D8664CA2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E5F8-158B-49E5-A679-7917E6E3A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A38FE-DAAC-48A6-B6B2-A899F5753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882DB-F203-4ECA-997E-6F180D22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B6B14-4A97-4B3F-8274-048D562B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E7BF6-DD51-4D0B-8CF6-5627768B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4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3545-32BD-4FBC-970F-D6C5420B2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DA8CA-D4FE-46E5-9E2C-9C89E3E54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72DAB-1809-492D-8833-ADA3AD17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D8EE5-C27B-4821-88A0-E6F3EE1B3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52AF1-6373-417B-8674-EAE2AF832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A5E3C-1BC7-43C4-823E-CFE3D1AD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298FF-0F41-468C-8F34-2BDA4F39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C67267-51A2-437F-9C28-820216B4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1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D868-E02C-4505-BE26-F22CF9BE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12710-CA17-4948-B01C-2B6AA949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44DFF-4359-4C04-947A-2C113AC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76A0C-5DBC-4E99-B5FD-79979B80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87239-7F71-49C1-8F10-F92AA2F2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9D05F-A893-4714-8D35-61A63F20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C1B9B-B98D-42D6-986F-AC330FDA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3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FAC7-6251-4FF2-AD10-649F9C58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56FB-A036-4A96-8A64-6FC526427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F8376-0AB5-4E74-98C6-AB8BEA02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B32A9-5B07-46D7-A515-09F6AF9D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67539-BECF-4CEA-BFB4-EF72D7CF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9CEA9-358B-4CC8-A3AC-BE45A55B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0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26CC-2C84-4BB0-B3D8-49AAECD3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40449-B613-451D-B27E-F0BE5A948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EFF20-F81D-45F6-A039-972965F21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62624-BD27-40E0-AAE1-F327E1F6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06CF0-94CE-4549-850B-BA5EB3D5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6498-1812-47D7-9A80-A0305E1A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1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1890D-440A-41AE-BC60-BAEEB2BB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3C10A-1706-4191-A092-392BF075A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CD665-98EE-41AD-96FA-CD6E06B67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1594-025A-41D8-889C-31F87E9AE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DD718-5527-49B8-9ECA-C893C79E7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C67FE2-126F-4FD2-B1F3-F3EA568A6927}"/>
              </a:ext>
            </a:extLst>
          </p:cNvPr>
          <p:cNvGrpSpPr/>
          <p:nvPr userDrawn="1"/>
        </p:nvGrpSpPr>
        <p:grpSpPr>
          <a:xfrm>
            <a:off x="10495781" y="-15297"/>
            <a:ext cx="1685925" cy="644143"/>
            <a:chOff x="10433859" y="-23237"/>
            <a:chExt cx="1685925" cy="6441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32B48A-9937-415B-B267-F1364AAFB7E7}"/>
                </a:ext>
              </a:extLst>
            </p:cNvPr>
            <p:cNvSpPr/>
            <p:nvPr userDrawn="1"/>
          </p:nvSpPr>
          <p:spPr>
            <a:xfrm>
              <a:off x="10433859" y="-7938"/>
              <a:ext cx="1685925" cy="588088"/>
            </a:xfrm>
            <a:prstGeom prst="rect">
              <a:avLst/>
            </a:prstGeom>
            <a:pattFill prst="pct40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B5FE84-F5B4-4CD4-8C40-EF85D948B5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0458355" y="13843"/>
              <a:ext cx="464838" cy="54452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B41BC0-71A7-42FC-B847-9E450625FB7C}"/>
                </a:ext>
              </a:extLst>
            </p:cNvPr>
            <p:cNvSpPr/>
            <p:nvPr userDrawn="1"/>
          </p:nvSpPr>
          <p:spPr>
            <a:xfrm>
              <a:off x="11167295" y="402633"/>
              <a:ext cx="724618" cy="218273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2F3E24C-BE05-46DE-BE5A-401FEA5059FC}"/>
                </a:ext>
              </a:extLst>
            </p:cNvPr>
            <p:cNvSpPr/>
            <p:nvPr userDrawn="1"/>
          </p:nvSpPr>
          <p:spPr>
            <a:xfrm>
              <a:off x="10587888" y="116209"/>
              <a:ext cx="724617" cy="233281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4454AF-C508-4484-A239-847408170F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966450" y="419127"/>
              <a:ext cx="1141413" cy="3862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4A38F-5635-48EC-BA1B-DE0C01CD80F5}"/>
                </a:ext>
              </a:extLst>
            </p:cNvPr>
            <p:cNvSpPr txBox="1"/>
            <p:nvPr userDrawn="1"/>
          </p:nvSpPr>
          <p:spPr>
            <a:xfrm>
              <a:off x="11192449" y="475471"/>
              <a:ext cx="718466" cy="12311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800" i="1" dirty="0">
                  <a:solidFill>
                    <a:srgbClr val="002060"/>
                  </a:solidFill>
                </a:rPr>
                <a:t>CRYOGENICS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C50356-5B76-402A-A1D7-DCC9144A4ECC}"/>
                </a:ext>
              </a:extLst>
            </p:cNvPr>
            <p:cNvSpPr txBox="1"/>
            <p:nvPr userDrawn="1"/>
          </p:nvSpPr>
          <p:spPr>
            <a:xfrm>
              <a:off x="10928752" y="-23237"/>
              <a:ext cx="119103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i="1" dirty="0">
                  <a:solidFill>
                    <a:srgbClr val="0000FF"/>
                  </a:solidFill>
                </a:rPr>
                <a:t>C</a:t>
              </a:r>
              <a:r>
                <a:rPr lang="en-US" sz="900" i="1" dirty="0">
                  <a:solidFill>
                    <a:srgbClr val="FFFF00"/>
                  </a:solidFill>
                </a:rPr>
                <a:t>o</a:t>
              </a:r>
              <a:r>
                <a:rPr lang="en-US" sz="900" i="1" dirty="0">
                  <a:solidFill>
                    <a:srgbClr val="0000FF"/>
                  </a:solidFill>
                </a:rPr>
                <a:t>ll</a:t>
              </a:r>
              <a:r>
                <a:rPr lang="en-US" sz="900" i="1" dirty="0">
                  <a:solidFill>
                    <a:srgbClr val="FFFF00"/>
                  </a:solidFill>
                </a:rPr>
                <a:t>i</a:t>
              </a:r>
              <a:r>
                <a:rPr lang="en-US" sz="900" i="1" dirty="0">
                  <a:solidFill>
                    <a:srgbClr val="0000FF"/>
                  </a:solidFill>
                </a:rPr>
                <a:t>d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r</a:t>
              </a:r>
              <a:r>
                <a:rPr lang="en-US" sz="900" i="1" dirty="0"/>
                <a:t>-</a:t>
              </a:r>
              <a:r>
                <a:rPr lang="en-US" sz="900" i="1" dirty="0">
                  <a:solidFill>
                    <a:srgbClr val="FFFF00"/>
                  </a:solidFill>
                </a:rPr>
                <a:t>A</a:t>
              </a:r>
              <a:r>
                <a:rPr lang="en-US" sz="900" i="1" dirty="0">
                  <a:solidFill>
                    <a:srgbClr val="0000FF"/>
                  </a:solidFill>
                </a:rPr>
                <a:t>cc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l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r</a:t>
              </a:r>
              <a:r>
                <a:rPr lang="en-US" sz="900" i="1" dirty="0">
                  <a:solidFill>
                    <a:srgbClr val="FFFF00"/>
                  </a:solidFill>
                </a:rPr>
                <a:t>a</a:t>
              </a:r>
              <a:r>
                <a:rPr lang="en-US" sz="900" i="1" dirty="0">
                  <a:solidFill>
                    <a:srgbClr val="0000FF"/>
                  </a:solidFill>
                </a:rPr>
                <a:t>t</a:t>
              </a:r>
              <a:r>
                <a:rPr lang="en-US" sz="900" i="1" dirty="0">
                  <a:solidFill>
                    <a:srgbClr val="FFFF00"/>
                  </a:solidFill>
                </a:rPr>
                <a:t>o</a:t>
              </a:r>
              <a:r>
                <a:rPr lang="en-US" sz="900" i="1" dirty="0">
                  <a:solidFill>
                    <a:srgbClr val="0000FF"/>
                  </a:solidFill>
                </a:rPr>
                <a:t>r</a:t>
              </a:r>
              <a:r>
                <a:rPr lang="en-US" sz="900" i="1" dirty="0"/>
                <a:t> </a:t>
              </a:r>
              <a:r>
                <a:rPr lang="en-US" sz="900" i="1" dirty="0">
                  <a:solidFill>
                    <a:srgbClr val="0000FF"/>
                  </a:solidFill>
                </a:rPr>
                <a:t>D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pt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3407E2B-A96D-4BB4-A178-E58D4841D702}"/>
                </a:ext>
              </a:extLst>
            </p:cNvPr>
            <p:cNvGrpSpPr/>
            <p:nvPr userDrawn="1"/>
          </p:nvGrpSpPr>
          <p:grpSpPr>
            <a:xfrm>
              <a:off x="11180647" y="114511"/>
              <a:ext cx="754523" cy="381097"/>
              <a:chOff x="11149013" y="698403"/>
              <a:chExt cx="754523" cy="38109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A07929-2300-4D74-A235-6E8A0DF388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11160132" y="704550"/>
                <a:ext cx="718466" cy="356236"/>
              </a:xfrm>
              <a:prstGeom prst="rect">
                <a:avLst/>
              </a:prstGeom>
            </p:spPr>
          </p:pic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7944E6B0-BD0C-42AB-9168-1573CB96FD96}"/>
                  </a:ext>
                </a:extLst>
              </p:cNvPr>
              <p:cNvSpPr/>
              <p:nvPr userDrawn="1"/>
            </p:nvSpPr>
            <p:spPr>
              <a:xfrm>
                <a:off x="11149013" y="698403"/>
                <a:ext cx="754523" cy="38109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26" descr="Text&#10;&#10;Description automatically generated with low confidence">
            <a:extLst>
              <a:ext uri="{FF2B5EF4-FFF2-40B4-BE49-F238E27FC236}">
                <a16:creationId xmlns:a16="http://schemas.microsoft.com/office/drawing/2014/main" id="{C7C738FC-1927-4466-92C0-A420D39CC1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102156" cy="2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2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.xml"/><Relationship Id="rId21" Type="http://schemas.openxmlformats.org/officeDocument/2006/relationships/customXml" Target="../ink/ink15.xml"/><Relationship Id="rId42" Type="http://schemas.openxmlformats.org/officeDocument/2006/relationships/customXml" Target="../ink/ink36.xml"/><Relationship Id="rId47" Type="http://schemas.openxmlformats.org/officeDocument/2006/relationships/customXml" Target="../ink/ink40.xml"/><Relationship Id="rId63" Type="http://schemas.openxmlformats.org/officeDocument/2006/relationships/customXml" Target="../ink/ink55.xml"/><Relationship Id="rId68" Type="http://schemas.openxmlformats.org/officeDocument/2006/relationships/customXml" Target="../ink/ink60.xml"/><Relationship Id="rId84" Type="http://schemas.openxmlformats.org/officeDocument/2006/relationships/customXml" Target="../ink/ink76.xml"/><Relationship Id="rId89" Type="http://schemas.openxmlformats.org/officeDocument/2006/relationships/customXml" Target="../ink/ink81.xml"/><Relationship Id="rId112" Type="http://schemas.openxmlformats.org/officeDocument/2006/relationships/customXml" Target="../ink/ink104.xml"/><Relationship Id="rId2" Type="http://schemas.openxmlformats.org/officeDocument/2006/relationships/image" Target="../media/image6.png"/><Relationship Id="rId16" Type="http://schemas.openxmlformats.org/officeDocument/2006/relationships/customXml" Target="../ink/ink10.xml"/><Relationship Id="rId29" Type="http://schemas.openxmlformats.org/officeDocument/2006/relationships/customXml" Target="../ink/ink23.xml"/><Relationship Id="rId107" Type="http://schemas.openxmlformats.org/officeDocument/2006/relationships/customXml" Target="../ink/ink99.xml"/><Relationship Id="rId11" Type="http://schemas.openxmlformats.org/officeDocument/2006/relationships/customXml" Target="../ink/ink5.xml"/><Relationship Id="rId24" Type="http://schemas.openxmlformats.org/officeDocument/2006/relationships/customXml" Target="../ink/ink18.xml"/><Relationship Id="rId32" Type="http://schemas.openxmlformats.org/officeDocument/2006/relationships/customXml" Target="../ink/ink26.xml"/><Relationship Id="rId37" Type="http://schemas.openxmlformats.org/officeDocument/2006/relationships/customXml" Target="../ink/ink31.xml"/><Relationship Id="rId40" Type="http://schemas.openxmlformats.org/officeDocument/2006/relationships/customXml" Target="../ink/ink34.xml"/><Relationship Id="rId45" Type="http://schemas.openxmlformats.org/officeDocument/2006/relationships/customXml" Target="../ink/ink38.xml"/><Relationship Id="rId53" Type="http://schemas.openxmlformats.org/officeDocument/2006/relationships/customXml" Target="../ink/ink46.xml"/><Relationship Id="rId58" Type="http://schemas.openxmlformats.org/officeDocument/2006/relationships/customXml" Target="../ink/ink51.xml"/><Relationship Id="rId66" Type="http://schemas.openxmlformats.org/officeDocument/2006/relationships/customXml" Target="../ink/ink58.xml"/><Relationship Id="rId74" Type="http://schemas.openxmlformats.org/officeDocument/2006/relationships/customXml" Target="../ink/ink66.xml"/><Relationship Id="rId79" Type="http://schemas.openxmlformats.org/officeDocument/2006/relationships/customXml" Target="../ink/ink71.xml"/><Relationship Id="rId87" Type="http://schemas.openxmlformats.org/officeDocument/2006/relationships/customXml" Target="../ink/ink79.xml"/><Relationship Id="rId102" Type="http://schemas.openxmlformats.org/officeDocument/2006/relationships/customXml" Target="../ink/ink94.xml"/><Relationship Id="rId110" Type="http://schemas.openxmlformats.org/officeDocument/2006/relationships/customXml" Target="../ink/ink102.xml"/><Relationship Id="rId5" Type="http://schemas.openxmlformats.org/officeDocument/2006/relationships/image" Target="../media/image9.png"/><Relationship Id="rId61" Type="http://schemas.openxmlformats.org/officeDocument/2006/relationships/customXml" Target="../ink/ink53.xml"/><Relationship Id="rId82" Type="http://schemas.openxmlformats.org/officeDocument/2006/relationships/customXml" Target="../ink/ink74.xml"/><Relationship Id="rId90" Type="http://schemas.openxmlformats.org/officeDocument/2006/relationships/customXml" Target="../ink/ink82.xml"/><Relationship Id="rId95" Type="http://schemas.openxmlformats.org/officeDocument/2006/relationships/customXml" Target="../ink/ink87.xml"/><Relationship Id="rId19" Type="http://schemas.openxmlformats.org/officeDocument/2006/relationships/customXml" Target="../ink/ink1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1.xml"/><Relationship Id="rId30" Type="http://schemas.openxmlformats.org/officeDocument/2006/relationships/customXml" Target="../ink/ink24.xml"/><Relationship Id="rId35" Type="http://schemas.openxmlformats.org/officeDocument/2006/relationships/customXml" Target="../ink/ink29.xml"/><Relationship Id="rId43" Type="http://schemas.openxmlformats.org/officeDocument/2006/relationships/image" Target="../media/image11.png"/><Relationship Id="rId48" Type="http://schemas.openxmlformats.org/officeDocument/2006/relationships/customXml" Target="../ink/ink41.xml"/><Relationship Id="rId56" Type="http://schemas.openxmlformats.org/officeDocument/2006/relationships/customXml" Target="../ink/ink49.xml"/><Relationship Id="rId64" Type="http://schemas.openxmlformats.org/officeDocument/2006/relationships/customXml" Target="../ink/ink56.xml"/><Relationship Id="rId69" Type="http://schemas.openxmlformats.org/officeDocument/2006/relationships/customXml" Target="../ink/ink61.xml"/><Relationship Id="rId77" Type="http://schemas.openxmlformats.org/officeDocument/2006/relationships/customXml" Target="../ink/ink69.xml"/><Relationship Id="rId100" Type="http://schemas.openxmlformats.org/officeDocument/2006/relationships/customXml" Target="../ink/ink92.xml"/><Relationship Id="rId105" Type="http://schemas.openxmlformats.org/officeDocument/2006/relationships/customXml" Target="../ink/ink97.xml"/><Relationship Id="rId113" Type="http://schemas.openxmlformats.org/officeDocument/2006/relationships/customXml" Target="../ink/ink105.xml"/><Relationship Id="rId8" Type="http://schemas.openxmlformats.org/officeDocument/2006/relationships/customXml" Target="../ink/ink2.xml"/><Relationship Id="rId51" Type="http://schemas.openxmlformats.org/officeDocument/2006/relationships/customXml" Target="../ink/ink44.xml"/><Relationship Id="rId72" Type="http://schemas.openxmlformats.org/officeDocument/2006/relationships/customXml" Target="../ink/ink64.xml"/><Relationship Id="rId80" Type="http://schemas.openxmlformats.org/officeDocument/2006/relationships/customXml" Target="../ink/ink72.xml"/><Relationship Id="rId85" Type="http://schemas.openxmlformats.org/officeDocument/2006/relationships/customXml" Target="../ink/ink77.xml"/><Relationship Id="rId93" Type="http://schemas.openxmlformats.org/officeDocument/2006/relationships/customXml" Target="../ink/ink85.xml"/><Relationship Id="rId98" Type="http://schemas.openxmlformats.org/officeDocument/2006/relationships/customXml" Target="../ink/ink90.xml"/><Relationship Id="rId3" Type="http://schemas.openxmlformats.org/officeDocument/2006/relationships/image" Target="../media/image7.png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33" Type="http://schemas.openxmlformats.org/officeDocument/2006/relationships/customXml" Target="../ink/ink27.xml"/><Relationship Id="rId38" Type="http://schemas.openxmlformats.org/officeDocument/2006/relationships/customXml" Target="../ink/ink32.xml"/><Relationship Id="rId46" Type="http://schemas.openxmlformats.org/officeDocument/2006/relationships/customXml" Target="../ink/ink39.xml"/><Relationship Id="rId59" Type="http://schemas.openxmlformats.org/officeDocument/2006/relationships/image" Target="../media/image12.png"/><Relationship Id="rId67" Type="http://schemas.openxmlformats.org/officeDocument/2006/relationships/customXml" Target="../ink/ink59.xml"/><Relationship Id="rId103" Type="http://schemas.openxmlformats.org/officeDocument/2006/relationships/customXml" Target="../ink/ink95.xml"/><Relationship Id="rId108" Type="http://schemas.openxmlformats.org/officeDocument/2006/relationships/customXml" Target="../ink/ink100.xml"/><Relationship Id="rId20" Type="http://schemas.openxmlformats.org/officeDocument/2006/relationships/customXml" Target="../ink/ink14.xml"/><Relationship Id="rId41" Type="http://schemas.openxmlformats.org/officeDocument/2006/relationships/customXml" Target="../ink/ink35.xml"/><Relationship Id="rId54" Type="http://schemas.openxmlformats.org/officeDocument/2006/relationships/customXml" Target="../ink/ink47.xml"/><Relationship Id="rId62" Type="http://schemas.openxmlformats.org/officeDocument/2006/relationships/customXml" Target="../ink/ink54.xml"/><Relationship Id="rId70" Type="http://schemas.openxmlformats.org/officeDocument/2006/relationships/customXml" Target="../ink/ink62.xml"/><Relationship Id="rId75" Type="http://schemas.openxmlformats.org/officeDocument/2006/relationships/customXml" Target="../ink/ink67.xml"/><Relationship Id="rId83" Type="http://schemas.openxmlformats.org/officeDocument/2006/relationships/customXml" Target="../ink/ink75.xml"/><Relationship Id="rId88" Type="http://schemas.openxmlformats.org/officeDocument/2006/relationships/customXml" Target="../ink/ink80.xml"/><Relationship Id="rId91" Type="http://schemas.openxmlformats.org/officeDocument/2006/relationships/customXml" Target="../ink/ink83.xml"/><Relationship Id="rId96" Type="http://schemas.openxmlformats.org/officeDocument/2006/relationships/customXml" Target="../ink/ink88.xml"/><Relationship Id="rId111" Type="http://schemas.openxmlformats.org/officeDocument/2006/relationships/customXml" Target="../ink/ink10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customXml" Target="../ink/ink22.xml"/><Relationship Id="rId36" Type="http://schemas.openxmlformats.org/officeDocument/2006/relationships/customXml" Target="../ink/ink30.xml"/><Relationship Id="rId49" Type="http://schemas.openxmlformats.org/officeDocument/2006/relationships/customXml" Target="../ink/ink42.xml"/><Relationship Id="rId57" Type="http://schemas.openxmlformats.org/officeDocument/2006/relationships/customXml" Target="../ink/ink50.xml"/><Relationship Id="rId106" Type="http://schemas.openxmlformats.org/officeDocument/2006/relationships/customXml" Target="../ink/ink98.xml"/><Relationship Id="rId114" Type="http://schemas.openxmlformats.org/officeDocument/2006/relationships/customXml" Target="../ink/ink106.xml"/><Relationship Id="rId10" Type="http://schemas.openxmlformats.org/officeDocument/2006/relationships/customXml" Target="../ink/ink4.xml"/><Relationship Id="rId31" Type="http://schemas.openxmlformats.org/officeDocument/2006/relationships/customXml" Target="../ink/ink25.xml"/><Relationship Id="rId44" Type="http://schemas.openxmlformats.org/officeDocument/2006/relationships/customXml" Target="../ink/ink37.xml"/><Relationship Id="rId52" Type="http://schemas.openxmlformats.org/officeDocument/2006/relationships/customXml" Target="../ink/ink45.xml"/><Relationship Id="rId60" Type="http://schemas.openxmlformats.org/officeDocument/2006/relationships/customXml" Target="../ink/ink52.xml"/><Relationship Id="rId65" Type="http://schemas.openxmlformats.org/officeDocument/2006/relationships/customXml" Target="../ink/ink57.xml"/><Relationship Id="rId73" Type="http://schemas.openxmlformats.org/officeDocument/2006/relationships/customXml" Target="../ink/ink65.xml"/><Relationship Id="rId78" Type="http://schemas.openxmlformats.org/officeDocument/2006/relationships/customXml" Target="../ink/ink70.xml"/><Relationship Id="rId81" Type="http://schemas.openxmlformats.org/officeDocument/2006/relationships/customXml" Target="../ink/ink73.xml"/><Relationship Id="rId86" Type="http://schemas.openxmlformats.org/officeDocument/2006/relationships/customXml" Target="../ink/ink78.xml"/><Relationship Id="rId94" Type="http://schemas.openxmlformats.org/officeDocument/2006/relationships/customXml" Target="../ink/ink86.xml"/><Relationship Id="rId99" Type="http://schemas.openxmlformats.org/officeDocument/2006/relationships/customXml" Target="../ink/ink91.xml"/><Relationship Id="rId101" Type="http://schemas.openxmlformats.org/officeDocument/2006/relationships/customXml" Target="../ink/ink93.xml"/><Relationship Id="rId4" Type="http://schemas.openxmlformats.org/officeDocument/2006/relationships/image" Target="../media/image8.png"/><Relationship Id="rId9" Type="http://schemas.openxmlformats.org/officeDocument/2006/relationships/customXml" Target="../ink/ink3.xml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39" Type="http://schemas.openxmlformats.org/officeDocument/2006/relationships/customXml" Target="../ink/ink33.xml"/><Relationship Id="rId109" Type="http://schemas.openxmlformats.org/officeDocument/2006/relationships/customXml" Target="../ink/ink101.xml"/><Relationship Id="rId34" Type="http://schemas.openxmlformats.org/officeDocument/2006/relationships/customXml" Target="../ink/ink28.xml"/><Relationship Id="rId50" Type="http://schemas.openxmlformats.org/officeDocument/2006/relationships/customXml" Target="../ink/ink43.xml"/><Relationship Id="rId55" Type="http://schemas.openxmlformats.org/officeDocument/2006/relationships/customXml" Target="../ink/ink48.xml"/><Relationship Id="rId76" Type="http://schemas.openxmlformats.org/officeDocument/2006/relationships/customXml" Target="../ink/ink68.xml"/><Relationship Id="rId97" Type="http://schemas.openxmlformats.org/officeDocument/2006/relationships/customXml" Target="../ink/ink89.xml"/><Relationship Id="rId104" Type="http://schemas.openxmlformats.org/officeDocument/2006/relationships/customXml" Target="../ink/ink96.xml"/><Relationship Id="rId7" Type="http://schemas.openxmlformats.org/officeDocument/2006/relationships/image" Target="../media/image10.png"/><Relationship Id="rId71" Type="http://schemas.openxmlformats.org/officeDocument/2006/relationships/customXml" Target="../ink/ink63.xml"/><Relationship Id="rId92" Type="http://schemas.openxmlformats.org/officeDocument/2006/relationships/customXml" Target="../ink/ink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139A-3D20-4C35-8C46-DD6479D464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hnschrift SemiBold SemiConden" panose="020B0502040204020203" pitchFamily="34" charset="0"/>
              </a:rPr>
              <a:t>CRYOGENICS SYSTEM</a:t>
            </a:r>
            <a:br>
              <a:rPr lang="en-US" dirty="0">
                <a:latin typeface="Bahnschrift SemiBold SemiConden" panose="020B0502040204020203" pitchFamily="34" charset="0"/>
              </a:rPr>
            </a:br>
            <a:endParaRPr lang="en-US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46D24-EE0F-45C0-83F7-BC95F06A8C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Bradley Hand ITC" panose="03070402050302030203" pitchFamily="66" charset="0"/>
              </a:rPr>
              <a:t>ROBERTO THAN</a:t>
            </a:r>
          </a:p>
        </p:txBody>
      </p:sp>
    </p:spTree>
    <p:extLst>
      <p:ext uri="{BB962C8B-B14F-4D97-AF65-F5344CB8AC3E}">
        <p14:creationId xmlns:p14="http://schemas.microsoft.com/office/powerpoint/2010/main" val="298995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83C1AD-6813-4502-A111-12FDE26365CC}"/>
              </a:ext>
            </a:extLst>
          </p:cNvPr>
          <p:cNvSpPr txBox="1">
            <a:spLocks/>
          </p:cNvSpPr>
          <p:nvPr/>
        </p:nvSpPr>
        <p:spPr bwMode="auto">
          <a:xfrm>
            <a:off x="1562101" y="146144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pitchFamily="-65" charset="-128"/>
                <a:cs typeface="Helvetica"/>
              </a:rPr>
              <a:t>Compressor System 1005H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ＭＳ Ｐゴシック" pitchFamily="-65" charset="-128"/>
              <a:cs typeface="Helvetica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A2A419-3E49-49C7-ACC2-0B09E0B8391C}"/>
              </a:ext>
            </a:extLst>
          </p:cNvPr>
          <p:cNvSpPr txBox="1">
            <a:spLocks/>
          </p:cNvSpPr>
          <p:nvPr/>
        </p:nvSpPr>
        <p:spPr bwMode="auto">
          <a:xfrm>
            <a:off x="453224" y="865281"/>
            <a:ext cx="64008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2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3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5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20 x First Stage Compressors: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Howden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 321/1.65.  600 HP motor. 235 g/s. + Oil cooler HX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5 x Second Stage Compressors: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Howden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321/1.65,  2200 HP.  940 g/s. + Oil cooler HX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Central Intercooler/After cooler Heat exchangers after each compression stage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Oil Coalescers (20 vessels)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Oil vapor removal Charcoal Beds (3 vessel)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Utility Compressor: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Howden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255/1.65, 600 HP, 80 g/s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250 g/s Purifier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Coldbox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system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Oil processing skid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Instrument Air compressor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809C81-E453-42E8-B4F7-485F7E0E2F36}"/>
              </a:ext>
            </a:extLst>
          </p:cNvPr>
          <p:cNvSpPr txBox="1">
            <a:spLocks/>
          </p:cNvSpPr>
          <p:nvPr/>
        </p:nvSpPr>
        <p:spPr bwMode="auto">
          <a:xfrm>
            <a:off x="7086269" y="815975"/>
            <a:ext cx="42576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33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2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3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5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Maintenance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Compressor Bearings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Motor/Compressor Alignments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Oil Filter cleaning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Water filter cleaning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MCC cleaning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Valves &amp; actuators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Instrumentation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Oil change and processing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Relief devices inspection/recertification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Charcoal replacement</a:t>
            </a: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3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896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81ECAF-9E67-4460-86AC-F075A870EC2F}"/>
              </a:ext>
            </a:extLst>
          </p:cNvPr>
          <p:cNvSpPr txBox="1">
            <a:spLocks/>
          </p:cNvSpPr>
          <p:nvPr/>
        </p:nvSpPr>
        <p:spPr>
          <a:xfrm>
            <a:off x="1409701" y="365125"/>
            <a:ext cx="84582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Compressor System 1005H</a:t>
            </a:r>
            <a:endParaRPr lang="en-US" dirty="0"/>
          </a:p>
        </p:txBody>
      </p:sp>
      <p:pic>
        <p:nvPicPr>
          <p:cNvPr id="4" name="Picture 462" descr="C:\0 management\poster\DSC06417.JPG">
            <a:extLst>
              <a:ext uri="{FF2B5EF4-FFF2-40B4-BE49-F238E27FC236}">
                <a16:creationId xmlns:a16="http://schemas.microsoft.com/office/drawing/2014/main" id="{970322A2-1658-4E40-90A4-561E8DED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954087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N2272.jpg">
            <a:extLst>
              <a:ext uri="{FF2B5EF4-FFF2-40B4-BE49-F238E27FC236}">
                <a16:creationId xmlns:a16="http://schemas.microsoft.com/office/drawing/2014/main" id="{7BFA4B26-9662-4CA9-992A-F1A14B3B40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8900" y="1182687"/>
            <a:ext cx="3352800" cy="2514600"/>
          </a:xfrm>
          <a:prstGeom prst="rect">
            <a:avLst/>
          </a:prstGeom>
        </p:spPr>
      </p:pic>
      <p:pic>
        <p:nvPicPr>
          <p:cNvPr id="6" name="Picture 5" descr="DSCN2273.jpg">
            <a:extLst>
              <a:ext uri="{FF2B5EF4-FFF2-40B4-BE49-F238E27FC236}">
                <a16:creationId xmlns:a16="http://schemas.microsoft.com/office/drawing/2014/main" id="{F9AB4FD9-FA3F-4C3E-9E9D-94B09555C4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4154487"/>
            <a:ext cx="3505200" cy="2628900"/>
          </a:xfrm>
          <a:prstGeom prst="rect">
            <a:avLst/>
          </a:prstGeom>
        </p:spPr>
      </p:pic>
      <p:pic>
        <p:nvPicPr>
          <p:cNvPr id="7" name="Picture 6" descr="DSCN2276.jpg">
            <a:extLst>
              <a:ext uri="{FF2B5EF4-FFF2-40B4-BE49-F238E27FC236}">
                <a16:creationId xmlns:a16="http://schemas.microsoft.com/office/drawing/2014/main" id="{D24AFF3F-C34C-49D6-A69E-C8C07E6AF0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8300" y="4040187"/>
            <a:ext cx="3810000" cy="285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A9E52F-9A74-49E8-A84F-66EFF05B48CC}"/>
              </a:ext>
            </a:extLst>
          </p:cNvPr>
          <p:cNvSpPr/>
          <p:nvPr/>
        </p:nvSpPr>
        <p:spPr>
          <a:xfrm>
            <a:off x="6438900" y="5640387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Intercoolers/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Aftercoolers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B66D6-7B46-46C8-AE6E-AA4112C55938}"/>
              </a:ext>
            </a:extLst>
          </p:cNvPr>
          <p:cNvSpPr/>
          <p:nvPr/>
        </p:nvSpPr>
        <p:spPr>
          <a:xfrm>
            <a:off x="6553200" y="2897187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Stage Compressor skid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5BD6A9-2018-48EE-B6C8-D0D8889A9CC4}"/>
              </a:ext>
            </a:extLst>
          </p:cNvPr>
          <p:cNvSpPr/>
          <p:nvPr/>
        </p:nvSpPr>
        <p:spPr>
          <a:xfrm>
            <a:off x="1638300" y="3125787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Stage Compressor Row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E8F7F6-4E27-48B1-873E-64B0288545C1}"/>
              </a:ext>
            </a:extLst>
          </p:cNvPr>
          <p:cNvSpPr/>
          <p:nvPr/>
        </p:nvSpPr>
        <p:spPr>
          <a:xfrm>
            <a:off x="1638300" y="5983287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2nd Stage </a:t>
            </a:r>
          </a:p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Compressor skid</a:t>
            </a:r>
          </a:p>
        </p:txBody>
      </p:sp>
    </p:spTree>
    <p:extLst>
      <p:ext uri="{BB962C8B-B14F-4D97-AF65-F5344CB8AC3E}">
        <p14:creationId xmlns:p14="http://schemas.microsoft.com/office/powerpoint/2010/main" val="29641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47C6-5A67-40A4-A607-FC3979CC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25E27C-DFD1-4460-B148-9B878DC67D7F}"/>
              </a:ext>
            </a:extLst>
          </p:cNvPr>
          <p:cNvSpPr txBox="1">
            <a:spLocks/>
          </p:cNvSpPr>
          <p:nvPr/>
        </p:nvSpPr>
        <p:spPr>
          <a:xfrm>
            <a:off x="342901" y="96838"/>
            <a:ext cx="84582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Compressor System 1005H: Oil removal</a:t>
            </a:r>
            <a:endParaRPr lang="en-US" dirty="0"/>
          </a:p>
        </p:txBody>
      </p:sp>
      <p:pic>
        <p:nvPicPr>
          <p:cNvPr id="4" name="Picture 3" descr="charcoal beds 3.jpg">
            <a:extLst>
              <a:ext uri="{FF2B5EF4-FFF2-40B4-BE49-F238E27FC236}">
                <a16:creationId xmlns:a16="http://schemas.microsoft.com/office/drawing/2014/main" id="{5CE5830E-E7EB-4CCD-B70A-02DC240F94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429000"/>
            <a:ext cx="4267200" cy="3200400"/>
          </a:xfrm>
          <a:prstGeom prst="rect">
            <a:avLst/>
          </a:prstGeom>
        </p:spPr>
      </p:pic>
      <p:pic>
        <p:nvPicPr>
          <p:cNvPr id="5" name="Picture 4" descr="oil coalescers.jpg">
            <a:extLst>
              <a:ext uri="{FF2B5EF4-FFF2-40B4-BE49-F238E27FC236}">
                <a16:creationId xmlns:a16="http://schemas.microsoft.com/office/drawing/2014/main" id="{61B96EF5-7B12-4391-9998-7A288B7A59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" y="800100"/>
            <a:ext cx="4114800" cy="3086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CDAA3-C585-4B2F-B6B4-3E7F1A427266}"/>
              </a:ext>
            </a:extLst>
          </p:cNvPr>
          <p:cNvSpPr/>
          <p:nvPr/>
        </p:nvSpPr>
        <p:spPr>
          <a:xfrm>
            <a:off x="342900" y="6057900"/>
            <a:ext cx="42291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Charcoal Beds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CC233-7AE3-449B-99BA-DD4F0A9AA7A9}"/>
              </a:ext>
            </a:extLst>
          </p:cNvPr>
          <p:cNvSpPr/>
          <p:nvPr/>
        </p:nvSpPr>
        <p:spPr>
          <a:xfrm>
            <a:off x="342900" y="3200400"/>
            <a:ext cx="42291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Coalescers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F62B5-F796-4CF7-BF72-456C41F724A3}"/>
              </a:ext>
            </a:extLst>
          </p:cNvPr>
          <p:cNvSpPr txBox="1"/>
          <p:nvPr/>
        </p:nvSpPr>
        <p:spPr bwMode="auto">
          <a:xfrm>
            <a:off x="5157011" y="2286000"/>
            <a:ext cx="11079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>
                <a:solidFill>
                  <a:srgbClr val="0033CC"/>
                </a:solidFill>
                <a:latin typeface="Helvetica"/>
                <a:cs typeface="Helvetica"/>
              </a:rPr>
              <a:t>	</a:t>
            </a:r>
          </a:p>
          <a:p>
            <a:pPr algn="l">
              <a:spcBef>
                <a:spcPct val="50000"/>
              </a:spcBef>
            </a:pPr>
            <a:endParaRPr lang="en-US" sz="2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algn="l">
              <a:spcBef>
                <a:spcPct val="50000"/>
              </a:spcBef>
            </a:pPr>
            <a:endParaRPr lang="en-US" sz="2800" b="0" dirty="0">
              <a:solidFill>
                <a:srgbClr val="0033CC"/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DSCN2280.jpg">
            <a:extLst>
              <a:ext uri="{FF2B5EF4-FFF2-40B4-BE49-F238E27FC236}">
                <a16:creationId xmlns:a16="http://schemas.microsoft.com/office/drawing/2014/main" id="{CEFE15C8-57A8-456B-B0E3-3A9B5DF750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4114800"/>
            <a:ext cx="3352800" cy="251460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BE8ECB-FA2C-438F-9609-55759DCB0560}"/>
              </a:ext>
            </a:extLst>
          </p:cNvPr>
          <p:cNvSpPr txBox="1">
            <a:spLocks/>
          </p:cNvSpPr>
          <p:nvPr/>
        </p:nvSpPr>
        <p:spPr>
          <a:xfrm>
            <a:off x="4686300" y="815975"/>
            <a:ext cx="4114800" cy="1127125"/>
          </a:xfrm>
          <a:prstGeom prst="rect">
            <a:avLst/>
          </a:prstGeom>
        </p:spPr>
        <p:txBody>
          <a:bodyPr/>
          <a:lstStyle/>
          <a:p>
            <a:pPr marL="233363" indent="-233363" algn="l">
              <a:spcBef>
                <a:spcPct val="20000"/>
              </a:spcBef>
              <a:buSzPct val="65000"/>
              <a:buBlip>
                <a:blip r:embed="rId5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Oil Mist Removal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4 Stages </a:t>
            </a:r>
            <a:r>
              <a:rPr lang="en-US" sz="1800" b="0" dirty="0" err="1">
                <a:solidFill>
                  <a:srgbClr val="0033CC"/>
                </a:solidFill>
                <a:latin typeface="Helvetica"/>
                <a:cs typeface="Helvetica"/>
              </a:rPr>
              <a:t>Coalescers</a:t>
            </a:r>
            <a:endParaRPr lang="en-US" sz="1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5 parallel banks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6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6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D852A8-4205-4315-B61F-EA10A0341717}"/>
              </a:ext>
            </a:extLst>
          </p:cNvPr>
          <p:cNvSpPr/>
          <p:nvPr/>
        </p:nvSpPr>
        <p:spPr>
          <a:xfrm>
            <a:off x="4686300" y="5943600"/>
            <a:ext cx="3429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Oil Processing System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D000DD-F7B3-4F62-815F-8D7ACD2890C1}"/>
              </a:ext>
            </a:extLst>
          </p:cNvPr>
          <p:cNvSpPr txBox="1">
            <a:spLocks/>
          </p:cNvSpPr>
          <p:nvPr/>
        </p:nvSpPr>
        <p:spPr>
          <a:xfrm>
            <a:off x="342900" y="1714500"/>
            <a:ext cx="4114800" cy="3771900"/>
          </a:xfrm>
          <a:prstGeom prst="rect">
            <a:avLst/>
          </a:prstGeom>
        </p:spPr>
        <p:txBody>
          <a:bodyPr/>
          <a:lstStyle/>
          <a:p>
            <a:pPr marL="339725" lvl="1" indent="-230188" algn="l">
              <a:spcBef>
                <a:spcPct val="20000"/>
              </a:spcBef>
              <a:buSzPct val="65000"/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Vapor removal</a:t>
            </a:r>
          </a:p>
          <a:p>
            <a:pPr marL="339725" lvl="1" indent="-230188" algn="l">
              <a:spcBef>
                <a:spcPct val="20000"/>
              </a:spcBef>
              <a:buSzPct val="65000"/>
              <a:buFont typeface="Courier New" pitchFamily="49" charset="0"/>
              <a:buChar char="o"/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3 parallel charcoal beds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 6 ft diameter</a:t>
            </a:r>
          </a:p>
          <a:p>
            <a:pPr algn="l">
              <a:spcBef>
                <a:spcPct val="50000"/>
              </a:spcBef>
            </a:pPr>
            <a:endParaRPr lang="en-US" sz="2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endParaRPr lang="en-US" sz="1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6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6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E1C76FC-B22B-4626-A83C-979BDCE68452}"/>
              </a:ext>
            </a:extLst>
          </p:cNvPr>
          <p:cNvSpPr txBox="1">
            <a:spLocks/>
          </p:cNvSpPr>
          <p:nvPr/>
        </p:nvSpPr>
        <p:spPr>
          <a:xfrm>
            <a:off x="4800600" y="2857500"/>
            <a:ext cx="4114800" cy="1127125"/>
          </a:xfrm>
          <a:prstGeom prst="rect">
            <a:avLst/>
          </a:prstGeom>
        </p:spPr>
        <p:txBody>
          <a:bodyPr/>
          <a:lstStyle/>
          <a:p>
            <a:pPr marL="233363" lvl="1" indent="-233363" algn="l">
              <a:spcBef>
                <a:spcPct val="20000"/>
              </a:spcBef>
              <a:buSzPct val="65000"/>
              <a:buBlip>
                <a:blip r:embed="rId5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Oil </a:t>
            </a: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Vapor </a:t>
            </a: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Removal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3 parallel charcoal beds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6 ft diameter parallel banks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6"/>
              </a:buBlip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6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6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3983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B1FE-D840-4D0D-B44B-D9093D0D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82BD84-A639-4473-AED1-15B17654DB46}"/>
              </a:ext>
            </a:extLst>
          </p:cNvPr>
          <p:cNvSpPr txBox="1">
            <a:spLocks/>
          </p:cNvSpPr>
          <p:nvPr/>
        </p:nvSpPr>
        <p:spPr>
          <a:xfrm>
            <a:off x="2195555" y="224059"/>
            <a:ext cx="84582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Compressor System: Purifier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84423F-25DB-4E0A-B45E-360CC70DF03F}"/>
              </a:ext>
            </a:extLst>
          </p:cNvPr>
          <p:cNvSpPr txBox="1">
            <a:spLocks/>
          </p:cNvSpPr>
          <p:nvPr/>
        </p:nvSpPr>
        <p:spPr>
          <a:xfrm>
            <a:off x="2119355" y="943196"/>
            <a:ext cx="4191000" cy="6042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250 g/s</a:t>
            </a:r>
          </a:p>
          <a:p>
            <a:r>
              <a:rPr lang="en-US" sz="1800"/>
              <a:t>Dual freeze out heat-exchanger</a:t>
            </a:r>
          </a:p>
          <a:p>
            <a:r>
              <a:rPr lang="en-US" sz="1800"/>
              <a:t>Dual charcoal bed</a:t>
            </a:r>
          </a:p>
          <a:p>
            <a:r>
              <a:rPr lang="en-US" sz="1800"/>
              <a:t>Regen gas heater</a:t>
            </a:r>
          </a:p>
          <a:p>
            <a:r>
              <a:rPr lang="en-US" sz="1800"/>
              <a:t>LN2 cooled</a:t>
            </a:r>
            <a:endParaRPr lang="en-US" sz="18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4BDB4CE-C8ED-4E19-A6A3-4461119DB759}"/>
              </a:ext>
            </a:extLst>
          </p:cNvPr>
          <p:cNvSpPr txBox="1">
            <a:spLocks/>
          </p:cNvSpPr>
          <p:nvPr/>
        </p:nvSpPr>
        <p:spPr>
          <a:xfrm>
            <a:off x="6538954" y="943196"/>
            <a:ext cx="4257675" cy="604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Maintenance</a:t>
            </a:r>
          </a:p>
          <a:p>
            <a:pPr lvl="1"/>
            <a:r>
              <a:rPr lang="en-US" sz="1600"/>
              <a:t>Regeneration</a:t>
            </a:r>
          </a:p>
          <a:p>
            <a:pPr lvl="1"/>
            <a:r>
              <a:rPr lang="en-US" sz="1600"/>
              <a:t>Valves</a:t>
            </a:r>
          </a:p>
          <a:p>
            <a:pPr lvl="1"/>
            <a:r>
              <a:rPr lang="en-US" sz="1600"/>
              <a:t>Instruments</a:t>
            </a:r>
          </a:p>
          <a:p>
            <a:pPr lvl="1"/>
            <a:r>
              <a:rPr lang="en-US" sz="1600"/>
              <a:t>Relief Devices</a:t>
            </a:r>
            <a:endParaRPr lang="en-US" sz="1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10EFC0-BA67-426A-8E1F-2C57BB56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654" y="3099021"/>
            <a:ext cx="4457700" cy="379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N2279.jpg">
            <a:extLst>
              <a:ext uri="{FF2B5EF4-FFF2-40B4-BE49-F238E27FC236}">
                <a16:creationId xmlns:a16="http://schemas.microsoft.com/office/drawing/2014/main" id="{BB6B9F4E-92D1-4129-A20A-B72DC7F49C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4654" y="3099021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172A-C2A6-4DBB-876B-6612ECB6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7160E2-6367-41D9-BBB0-AF9231B9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1469" y="3583628"/>
            <a:ext cx="38310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0E0BFB-772A-4C99-8BDC-3536552D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400" y="338916"/>
            <a:ext cx="4004309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1CA03A5-7318-4F44-B702-A2DAE32A0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200" y="325756"/>
            <a:ext cx="3886200" cy="33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D4C48C3-0DB1-439A-8BBD-C52F59D1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709" y="338916"/>
            <a:ext cx="3853806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B5860-10D0-4DB1-A593-BAD0373C10D6}"/>
              </a:ext>
            </a:extLst>
          </p:cNvPr>
          <p:cNvSpPr txBox="1"/>
          <p:nvPr/>
        </p:nvSpPr>
        <p:spPr>
          <a:xfrm>
            <a:off x="1223682" y="4567518"/>
            <a:ext cx="191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4.5K COLDBOX(ES)</a:t>
            </a:r>
          </a:p>
        </p:txBody>
      </p:sp>
    </p:spTree>
    <p:extLst>
      <p:ext uri="{BB962C8B-B14F-4D97-AF65-F5344CB8AC3E}">
        <p14:creationId xmlns:p14="http://schemas.microsoft.com/office/powerpoint/2010/main" val="162626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05CF-19F8-4EFC-AB00-10D932D2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SCN2255.jpg">
            <a:extLst>
              <a:ext uri="{FF2B5EF4-FFF2-40B4-BE49-F238E27FC236}">
                <a16:creationId xmlns:a16="http://schemas.microsoft.com/office/drawing/2014/main" id="{87D5D5A7-40B7-472B-86E3-EC1218ACF4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0694" y="3736041"/>
            <a:ext cx="38100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B4658-5467-4E6B-8A65-D13760EF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094" y="764241"/>
            <a:ext cx="395888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DSCN2259.jpg">
            <a:extLst>
              <a:ext uri="{FF2B5EF4-FFF2-40B4-BE49-F238E27FC236}">
                <a16:creationId xmlns:a16="http://schemas.microsoft.com/office/drawing/2014/main" id="{B2CDDFC9-C876-47A7-AFDA-00984E97AA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494" y="764241"/>
            <a:ext cx="3810000" cy="2857500"/>
          </a:xfrm>
          <a:prstGeom prst="rect">
            <a:avLst/>
          </a:prstGeom>
        </p:spPr>
      </p:pic>
      <p:pic>
        <p:nvPicPr>
          <p:cNvPr id="6" name="Picture 5" descr="DSCN2260.jpg">
            <a:extLst>
              <a:ext uri="{FF2B5EF4-FFF2-40B4-BE49-F238E27FC236}">
                <a16:creationId xmlns:a16="http://schemas.microsoft.com/office/drawing/2014/main" id="{02202C97-DFB5-497A-8888-AD1AAFC6B0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6794" y="3736041"/>
            <a:ext cx="3810000" cy="2857500"/>
          </a:xfrm>
          <a:prstGeom prst="rect">
            <a:avLst/>
          </a:prstGeom>
        </p:spPr>
      </p:pic>
      <p:pic>
        <p:nvPicPr>
          <p:cNvPr id="7" name="Picture 6" descr="DSCN2265.jpg">
            <a:extLst>
              <a:ext uri="{FF2B5EF4-FFF2-40B4-BE49-F238E27FC236}">
                <a16:creationId xmlns:a16="http://schemas.microsoft.com/office/drawing/2014/main" id="{0DBE226B-0E3B-44D9-9507-D702020ECE9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894" y="4078941"/>
            <a:ext cx="3352800" cy="2514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7171C4-88AB-4495-B309-5771EE749A94}"/>
              </a:ext>
            </a:extLst>
          </p:cNvPr>
          <p:cNvSpPr/>
          <p:nvPr/>
        </p:nvSpPr>
        <p:spPr>
          <a:xfrm>
            <a:off x="903194" y="5679141"/>
            <a:ext cx="411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Forced Convection </a:t>
            </a:r>
          </a:p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Ambient vaporizers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0659FC-FD5B-4CB5-8431-268E6D2FB80E}"/>
              </a:ext>
            </a:extLst>
          </p:cNvPr>
          <p:cNvSpPr/>
          <p:nvPr/>
        </p:nvSpPr>
        <p:spPr>
          <a:xfrm>
            <a:off x="6275294" y="6022041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 Box 4 65-5K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A166F-0CD4-4EC3-929C-E2EDADB6AD39}"/>
              </a:ext>
            </a:extLst>
          </p:cNvPr>
          <p:cNvSpPr/>
          <p:nvPr/>
        </p:nvSpPr>
        <p:spPr>
          <a:xfrm>
            <a:off x="6618194" y="3050241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 3 120K-65K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FA4D8-CF90-4335-AF9C-2D0F299CDF58}"/>
              </a:ext>
            </a:extLst>
          </p:cNvPr>
          <p:cNvSpPr/>
          <p:nvPr/>
        </p:nvSpPr>
        <p:spPr>
          <a:xfrm>
            <a:off x="1246094" y="3278841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ColdBoxes</a:t>
            </a:r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last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Coldbox</a:t>
            </a:r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94AD55-0F8A-4822-A5B1-9FE1174CB41E}"/>
              </a:ext>
            </a:extLst>
          </p:cNvPr>
          <p:cNvSpPr/>
          <p:nvPr/>
        </p:nvSpPr>
        <p:spPr>
          <a:xfrm>
            <a:off x="3874994" y="5679141"/>
            <a:ext cx="411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65K Charcoal </a:t>
            </a:r>
          </a:p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Adsorption Beds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D2DE0-16BE-47E9-8CE5-260E1E9B4F2B}"/>
              </a:ext>
            </a:extLst>
          </p:cNvPr>
          <p:cNvSpPr txBox="1"/>
          <p:nvPr/>
        </p:nvSpPr>
        <p:spPr>
          <a:xfrm>
            <a:off x="3056965" y="3217440"/>
            <a:ext cx="611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4.5K </a:t>
            </a:r>
            <a:r>
              <a:rPr lang="en-US" dirty="0" err="1"/>
              <a:t>Coldbox</a:t>
            </a:r>
            <a:r>
              <a:rPr lang="en-US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58257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64C5EA2-A19A-4F3E-8AF5-27662087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6456" y="970829"/>
            <a:ext cx="40528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F45599-6162-4430-916F-5C20A105E546}"/>
              </a:ext>
            </a:extLst>
          </p:cNvPr>
          <p:cNvSpPr txBox="1">
            <a:spLocks/>
          </p:cNvSpPr>
          <p:nvPr/>
        </p:nvSpPr>
        <p:spPr>
          <a:xfrm>
            <a:off x="1158689" y="144872"/>
            <a:ext cx="8957981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Bahnschrift SemiBold" panose="020B0502040204020203" pitchFamily="34" charset="0"/>
              </a:rPr>
              <a:t>T1 thru T6 Oil bearing expander + T7 Gas Bearing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6563F3A-4A34-491C-9E50-7C1C9552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00" y="864009"/>
            <a:ext cx="4000501" cy="292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urbine oilskid 5.6.jpg">
            <a:extLst>
              <a:ext uri="{FF2B5EF4-FFF2-40B4-BE49-F238E27FC236}">
                <a16:creationId xmlns:a16="http://schemas.microsoft.com/office/drawing/2014/main" id="{F3239A99-F9D0-4BC4-A2CB-F9B9823636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" y="3886200"/>
            <a:ext cx="3505200" cy="2628900"/>
          </a:xfrm>
          <a:prstGeom prst="rect">
            <a:avLst/>
          </a:prstGeom>
        </p:spPr>
      </p:pic>
      <p:pic>
        <p:nvPicPr>
          <p:cNvPr id="7" name="Picture 6" descr="DSCN2240.jpg">
            <a:extLst>
              <a:ext uri="{FF2B5EF4-FFF2-40B4-BE49-F238E27FC236}">
                <a16:creationId xmlns:a16="http://schemas.microsoft.com/office/drawing/2014/main" id="{BDB0DFC5-D4F3-4E3C-B310-0652923638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4114800"/>
            <a:ext cx="3200400" cy="2400300"/>
          </a:xfrm>
          <a:prstGeom prst="rect">
            <a:avLst/>
          </a:prstGeom>
        </p:spPr>
      </p:pic>
      <p:pic>
        <p:nvPicPr>
          <p:cNvPr id="8" name="Picture 7" descr="DSCN2250.jpg">
            <a:extLst>
              <a:ext uri="{FF2B5EF4-FFF2-40B4-BE49-F238E27FC236}">
                <a16:creationId xmlns:a16="http://schemas.microsoft.com/office/drawing/2014/main" id="{D208D02A-015C-4516-B8AC-77D3FFCFAA1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39635" y="4321175"/>
            <a:ext cx="2895600" cy="2171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5DAE73-9557-4F13-824F-A2A4CFDAD982}"/>
              </a:ext>
            </a:extLst>
          </p:cNvPr>
          <p:cNvSpPr/>
          <p:nvPr/>
        </p:nvSpPr>
        <p:spPr>
          <a:xfrm>
            <a:off x="3848100" y="5829300"/>
            <a:ext cx="4114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Seal Gas </a:t>
            </a:r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Compresssor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ECEF7-0FFB-4CB4-9393-1C94A80C8564}"/>
              </a:ext>
            </a:extLst>
          </p:cNvPr>
          <p:cNvSpPr/>
          <p:nvPr/>
        </p:nvSpPr>
        <p:spPr>
          <a:xfrm>
            <a:off x="7400365" y="5984154"/>
            <a:ext cx="4114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Gas Bearing Expander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D4EB7-D2AE-4663-8A6C-F551A3672AF7}"/>
              </a:ext>
            </a:extLst>
          </p:cNvPr>
          <p:cNvSpPr/>
          <p:nvPr/>
        </p:nvSpPr>
        <p:spPr>
          <a:xfrm>
            <a:off x="-342900" y="5372100"/>
            <a:ext cx="411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Rotoflow</a:t>
            </a:r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expander</a:t>
            </a:r>
          </a:p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Oil skid</a:t>
            </a:r>
          </a:p>
        </p:txBody>
      </p:sp>
    </p:spTree>
    <p:extLst>
      <p:ext uri="{BB962C8B-B14F-4D97-AF65-F5344CB8AC3E}">
        <p14:creationId xmlns:p14="http://schemas.microsoft.com/office/powerpoint/2010/main" val="199255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952B23-FCBC-4CD9-A7DA-3A178B5CFA25}"/>
              </a:ext>
            </a:extLst>
          </p:cNvPr>
          <p:cNvSpPr txBox="1">
            <a:spLocks/>
          </p:cNvSpPr>
          <p:nvPr/>
        </p:nvSpPr>
        <p:spPr>
          <a:xfrm>
            <a:off x="959127" y="152497"/>
            <a:ext cx="84582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LN2 Supply @ 1005H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E8605C-6688-4CDD-A5A8-24ACCA389F9D}"/>
              </a:ext>
            </a:extLst>
          </p:cNvPr>
          <p:cNvSpPr txBox="1">
            <a:spLocks/>
          </p:cNvSpPr>
          <p:nvPr/>
        </p:nvSpPr>
        <p:spPr>
          <a:xfrm>
            <a:off x="882927" y="871634"/>
            <a:ext cx="4191000" cy="2153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</a:rPr>
              <a:t>Twin 6000 Gallons LN2 towers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Gas generation for regeneration</a:t>
            </a:r>
          </a:p>
          <a:p>
            <a:r>
              <a:rPr lang="en-US" sz="2400" dirty="0">
                <a:solidFill>
                  <a:srgbClr val="0000FF"/>
                </a:solidFill>
              </a:rPr>
              <a:t>Liquid delivery to Purifier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D6E7EB2-FB30-4435-BD9B-1FD448AD88D3}"/>
              </a:ext>
            </a:extLst>
          </p:cNvPr>
          <p:cNvSpPr txBox="1">
            <a:spLocks/>
          </p:cNvSpPr>
          <p:nvPr/>
        </p:nvSpPr>
        <p:spPr>
          <a:xfrm>
            <a:off x="5302526" y="871634"/>
            <a:ext cx="4257675" cy="22789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F7DC8A-D881-48F7-9FF1-69F74EC8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526" y="2913159"/>
            <a:ext cx="4427331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5" descr="DSCN2302.jpg">
            <a:extLst>
              <a:ext uri="{FF2B5EF4-FFF2-40B4-BE49-F238E27FC236}">
                <a16:creationId xmlns:a16="http://schemas.microsoft.com/office/drawing/2014/main" id="{67784261-5BDA-4F16-BE12-97DA28CB7F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4936" y="3284882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A54AE1-4F4A-464B-86B5-52D47EC241CE}"/>
              </a:ext>
            </a:extLst>
          </p:cNvPr>
          <p:cNvSpPr/>
          <p:nvPr/>
        </p:nvSpPr>
        <p:spPr>
          <a:xfrm>
            <a:off x="5416826" y="5884959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 N2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Dewars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80C8F0-571D-4E5B-BF08-EBC24BC2B0D7}"/>
              </a:ext>
            </a:extLst>
          </p:cNvPr>
          <p:cNvSpPr txBox="1">
            <a:spLocks/>
          </p:cNvSpPr>
          <p:nvPr/>
        </p:nvSpPr>
        <p:spPr>
          <a:xfrm>
            <a:off x="6682077" y="737381"/>
            <a:ext cx="4257675" cy="2169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</a:rPr>
              <a:t>Maintenance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Relief Devices</a:t>
            </a:r>
          </a:p>
          <a:p>
            <a:pPr lvl="1"/>
            <a:r>
              <a:rPr lang="en-US" dirty="0"/>
              <a:t>Insulating vacuum</a:t>
            </a:r>
          </a:p>
          <a:p>
            <a:pPr lvl="1"/>
            <a:r>
              <a:rPr lang="en-US" dirty="0"/>
              <a:t>Defrosting of coils</a:t>
            </a:r>
          </a:p>
        </p:txBody>
      </p:sp>
    </p:spTree>
    <p:extLst>
      <p:ext uri="{BB962C8B-B14F-4D97-AF65-F5344CB8AC3E}">
        <p14:creationId xmlns:p14="http://schemas.microsoft.com/office/powerpoint/2010/main" val="364263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576171-A64D-414C-B8BC-C8BDC5CB8761}"/>
              </a:ext>
            </a:extLst>
          </p:cNvPr>
          <p:cNvSpPr txBox="1">
            <a:spLocks/>
          </p:cNvSpPr>
          <p:nvPr/>
        </p:nvSpPr>
        <p:spPr>
          <a:xfrm>
            <a:off x="1308985" y="148521"/>
            <a:ext cx="84582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Helium Inventory: Gas &amp; Liquid Storage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2C8C6-88BC-40E6-8C72-EFE9F36A39C4}"/>
              </a:ext>
            </a:extLst>
          </p:cNvPr>
          <p:cNvSpPr txBox="1">
            <a:spLocks/>
          </p:cNvSpPr>
          <p:nvPr/>
        </p:nvSpPr>
        <p:spPr>
          <a:xfrm>
            <a:off x="5893848" y="867658"/>
            <a:ext cx="4257675" cy="6042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Maintenance</a:t>
            </a:r>
          </a:p>
          <a:p>
            <a:pPr lvl="1"/>
            <a:r>
              <a:rPr lang="en-US"/>
              <a:t>Valves</a:t>
            </a:r>
          </a:p>
          <a:p>
            <a:pPr lvl="1"/>
            <a:r>
              <a:rPr lang="en-US"/>
              <a:t>Relief Devices</a:t>
            </a:r>
          </a:p>
          <a:p>
            <a:pPr lvl="1"/>
            <a:r>
              <a:rPr lang="en-US"/>
              <a:t>Insulating vacuum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1D60373-C56A-4033-BB6F-E8C3BEDB1321}"/>
              </a:ext>
            </a:extLst>
          </p:cNvPr>
          <p:cNvSpPr txBox="1">
            <a:spLocks/>
          </p:cNvSpPr>
          <p:nvPr/>
        </p:nvSpPr>
        <p:spPr>
          <a:xfrm>
            <a:off x="1232784" y="867658"/>
            <a:ext cx="4495799" cy="6042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47 Gas Tanks [5,700,000 L]</a:t>
            </a:r>
          </a:p>
          <a:p>
            <a:pPr lvl="1"/>
            <a:r>
              <a:rPr lang="en-US" sz="1600" dirty="0"/>
              <a:t>~ 28,000 Liquid Gallons equivalent</a:t>
            </a:r>
          </a:p>
          <a:p>
            <a:r>
              <a:rPr lang="en-US" sz="1800" dirty="0"/>
              <a:t>3 x 10,000 Gallons [38,000 L] Liquid Helium Dewar</a:t>
            </a:r>
          </a:p>
          <a:p>
            <a:r>
              <a:rPr lang="en-US" sz="1800" dirty="0"/>
              <a:t>20,000 Gallons [750,000 L] LN2 </a:t>
            </a:r>
            <a:r>
              <a:rPr lang="en-US" sz="1800" dirty="0" err="1"/>
              <a:t>dewar</a:t>
            </a:r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CEFF87-A5DD-4E78-A335-B0123958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384" y="3023484"/>
            <a:ext cx="4191000" cy="357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A0F7889-D452-4AF3-8F0B-519F8587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784" y="3023484"/>
            <a:ext cx="429317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3A3DF-34D6-4C32-972B-33DECB8107B7}"/>
              </a:ext>
            </a:extLst>
          </p:cNvPr>
          <p:cNvSpPr txBox="1"/>
          <p:nvPr/>
        </p:nvSpPr>
        <p:spPr bwMode="auto">
          <a:xfrm>
            <a:off x="1423284" y="2451983"/>
            <a:ext cx="7858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 dirty="0">
                <a:solidFill>
                  <a:srgbClr val="FF0000"/>
                </a:solidFill>
                <a:latin typeface="Helvetica"/>
                <a:cs typeface="Helvetica"/>
              </a:rPr>
              <a:t>Operational Requirement: 48,000 Gallons Liquid helium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E67E323-D423-4D1A-9358-D5AB6E6F2C16}"/>
              </a:ext>
            </a:extLst>
          </p:cNvPr>
          <p:cNvSpPr txBox="1">
            <a:spLocks/>
          </p:cNvSpPr>
          <p:nvPr/>
        </p:nvSpPr>
        <p:spPr>
          <a:xfrm>
            <a:off x="7421440" y="376983"/>
            <a:ext cx="4257675" cy="2417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Maintenance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Relief Devices</a:t>
            </a:r>
          </a:p>
          <a:p>
            <a:pPr lvl="1"/>
            <a:r>
              <a:rPr lang="en-US" dirty="0"/>
              <a:t>Insulating vacuum</a:t>
            </a:r>
          </a:p>
        </p:txBody>
      </p:sp>
    </p:spTree>
    <p:extLst>
      <p:ext uri="{BB962C8B-B14F-4D97-AF65-F5344CB8AC3E}">
        <p14:creationId xmlns:p14="http://schemas.microsoft.com/office/powerpoint/2010/main" val="91350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78FFD3B-89ED-4298-82A6-527C37E04F11}"/>
              </a:ext>
            </a:extLst>
          </p:cNvPr>
          <p:cNvSpPr txBox="1">
            <a:spLocks/>
          </p:cNvSpPr>
          <p:nvPr/>
        </p:nvSpPr>
        <p:spPr>
          <a:xfrm>
            <a:off x="1857625" y="327426"/>
            <a:ext cx="84582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Helium Inventory: Gas &amp; Liquid Storage</a:t>
            </a:r>
            <a:endParaRPr lang="en-US" dirty="0"/>
          </a:p>
        </p:txBody>
      </p:sp>
      <p:pic>
        <p:nvPicPr>
          <p:cNvPr id="4" name="Picture 3" descr="P1010158.JPG">
            <a:extLst>
              <a:ext uri="{FF2B5EF4-FFF2-40B4-BE49-F238E27FC236}">
                <a16:creationId xmlns:a16="http://schemas.microsoft.com/office/drawing/2014/main" id="{CC0FE170-EAA5-4AD7-856F-03CC3932CF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324" y="1144988"/>
            <a:ext cx="3810000" cy="2857500"/>
          </a:xfrm>
          <a:prstGeom prst="rect">
            <a:avLst/>
          </a:prstGeom>
        </p:spPr>
      </p:pic>
      <p:pic>
        <p:nvPicPr>
          <p:cNvPr id="5" name="Picture 4" descr="DSCN2294.jpg">
            <a:extLst>
              <a:ext uri="{FF2B5EF4-FFF2-40B4-BE49-F238E27FC236}">
                <a16:creationId xmlns:a16="http://schemas.microsoft.com/office/drawing/2014/main" id="{1C643872-3678-417B-A178-02093A4646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324" y="4031063"/>
            <a:ext cx="3771900" cy="2828925"/>
          </a:xfrm>
          <a:prstGeom prst="rect">
            <a:avLst/>
          </a:prstGeom>
        </p:spPr>
      </p:pic>
      <p:pic>
        <p:nvPicPr>
          <p:cNvPr id="6" name="Picture 5" descr="DSCN2288.jpg">
            <a:extLst>
              <a:ext uri="{FF2B5EF4-FFF2-40B4-BE49-F238E27FC236}">
                <a16:creationId xmlns:a16="http://schemas.microsoft.com/office/drawing/2014/main" id="{A1E489EA-BE02-4D01-A95B-DBB9CB1DB6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5324" y="1144988"/>
            <a:ext cx="3810000" cy="2857500"/>
          </a:xfrm>
          <a:prstGeom prst="rect">
            <a:avLst/>
          </a:prstGeom>
        </p:spPr>
      </p:pic>
      <p:pic>
        <p:nvPicPr>
          <p:cNvPr id="7" name="Picture 6" descr="DSCN2282.jpg">
            <a:extLst>
              <a:ext uri="{FF2B5EF4-FFF2-40B4-BE49-F238E27FC236}">
                <a16:creationId xmlns:a16="http://schemas.microsoft.com/office/drawing/2014/main" id="{72EC2F1D-C605-4994-803D-817A9C1B75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5324" y="4088212"/>
            <a:ext cx="3848100" cy="2886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413C76-75AF-4BA6-9916-1363E228B74F}"/>
              </a:ext>
            </a:extLst>
          </p:cNvPr>
          <p:cNvSpPr/>
          <p:nvPr/>
        </p:nvSpPr>
        <p:spPr>
          <a:xfrm>
            <a:off x="5972424" y="3316688"/>
            <a:ext cx="48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 Helium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Dewars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2D023-80D7-4C45-81D4-E880718112A1}"/>
              </a:ext>
            </a:extLst>
          </p:cNvPr>
          <p:cNvSpPr/>
          <p:nvPr/>
        </p:nvSpPr>
        <p:spPr>
          <a:xfrm>
            <a:off x="6543924" y="6288488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 N2 Dewar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64A9-A614-40A5-811E-2EBFDF23DCE7}"/>
              </a:ext>
            </a:extLst>
          </p:cNvPr>
          <p:cNvSpPr/>
          <p:nvPr/>
        </p:nvSpPr>
        <p:spPr>
          <a:xfrm>
            <a:off x="1743324" y="6059888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Tank Farm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C015E-BE84-457F-AA6C-80883CE1724B}"/>
              </a:ext>
            </a:extLst>
          </p:cNvPr>
          <p:cNvSpPr/>
          <p:nvPr/>
        </p:nvSpPr>
        <p:spPr>
          <a:xfrm>
            <a:off x="1476624" y="3316688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Tank Farm</a:t>
            </a:r>
          </a:p>
        </p:txBody>
      </p:sp>
    </p:spTree>
    <p:extLst>
      <p:ext uri="{BB962C8B-B14F-4D97-AF65-F5344CB8AC3E}">
        <p14:creationId xmlns:p14="http://schemas.microsoft.com/office/powerpoint/2010/main" val="116430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05435-7243-4AF3-9AE3-1717E701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94417-B1B2-4AE9-890F-193227D21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97" y="320008"/>
            <a:ext cx="10554850" cy="6334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3E4EB-199F-41B6-9FB1-05AF8A1241D8}"/>
              </a:ext>
            </a:extLst>
          </p:cNvPr>
          <p:cNvSpPr txBox="1"/>
          <p:nvPr/>
        </p:nvSpPr>
        <p:spPr>
          <a:xfrm>
            <a:off x="9172999" y="4827533"/>
            <a:ext cx="16001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IR04</a:t>
            </a:r>
          </a:p>
          <a:p>
            <a:r>
              <a:rPr lang="en-US" sz="1600" dirty="0">
                <a:solidFill>
                  <a:srgbClr val="0000FF"/>
                </a:solidFill>
              </a:rPr>
              <a:t>56MHZ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STORAGE CAVITY</a:t>
            </a:r>
          </a:p>
          <a:p>
            <a:r>
              <a:rPr lang="en-US" sz="1600" dirty="0">
                <a:solidFill>
                  <a:srgbClr val="0000FF"/>
                </a:solidFill>
              </a:rPr>
              <a:t>4.5K</a:t>
            </a:r>
          </a:p>
        </p:txBody>
      </p:sp>
    </p:spTree>
    <p:extLst>
      <p:ext uri="{BB962C8B-B14F-4D97-AF65-F5344CB8AC3E}">
        <p14:creationId xmlns:p14="http://schemas.microsoft.com/office/powerpoint/2010/main" val="83062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43CA-81C5-42EB-B225-9DBAA289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Bold" panose="020B0502040204020203" pitchFamily="34" charset="0"/>
              </a:rPr>
              <a:t>CRYO 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4324-2B3A-4CCC-9B87-647D62E1F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461247"/>
            <a:ext cx="10676965" cy="4715716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INDEPENDENT CONTROLS FROM MCR</a:t>
            </a:r>
          </a:p>
          <a:p>
            <a:r>
              <a:rPr lang="en-US" sz="3600" dirty="0"/>
              <a:t>HMI/SCADA: (INDUSOFT) AVEVA EDGE</a:t>
            </a:r>
          </a:p>
          <a:p>
            <a:r>
              <a:rPr lang="en-US" sz="3600" dirty="0"/>
              <a:t>INTERFACE TO MCS/POWER SUPPLY</a:t>
            </a:r>
          </a:p>
          <a:p>
            <a:pPr lvl="1"/>
            <a:r>
              <a:rPr lang="en-US" sz="3200" dirty="0"/>
              <a:t>Current leads helium cooling ramps with Magnets current ramping</a:t>
            </a:r>
          </a:p>
          <a:p>
            <a:pPr lvl="1"/>
            <a:r>
              <a:rPr lang="en-US" sz="3200" dirty="0"/>
              <a:t>Temperature permissive for magnet ramping</a:t>
            </a:r>
          </a:p>
          <a:p>
            <a:pPr lvl="1"/>
            <a:r>
              <a:rPr lang="en-US" sz="3200" dirty="0"/>
              <a:t>Interlocks for corrector magnets lead cooling</a:t>
            </a:r>
          </a:p>
          <a:p>
            <a:pPr lvl="1"/>
            <a:r>
              <a:rPr lang="en-US" sz="3200" dirty="0"/>
              <a:t>Interlocks directly to SRF Cavities: 56MHz, CEC, LEREC</a:t>
            </a:r>
          </a:p>
          <a:p>
            <a:pPr lvl="1"/>
            <a:r>
              <a:rPr lang="en-US" sz="3200" dirty="0"/>
              <a:t>Data </a:t>
            </a:r>
            <a:r>
              <a:rPr lang="en-US" sz="3200" dirty="0" err="1"/>
              <a:t>cryo</a:t>
            </a:r>
            <a:r>
              <a:rPr lang="en-US" sz="3200" dirty="0"/>
              <a:t> to MCR for display</a:t>
            </a:r>
          </a:p>
        </p:txBody>
      </p:sp>
    </p:spTree>
    <p:extLst>
      <p:ext uri="{BB962C8B-B14F-4D97-AF65-F5344CB8AC3E}">
        <p14:creationId xmlns:p14="http://schemas.microsoft.com/office/powerpoint/2010/main" val="183584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334BA-74CF-4D08-B4DA-D3CC49A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29" y="365125"/>
            <a:ext cx="11183471" cy="1325563"/>
          </a:xfrm>
        </p:spPr>
        <p:txBody>
          <a:bodyPr/>
          <a:lstStyle/>
          <a:p>
            <a:r>
              <a:rPr lang="en-US" dirty="0">
                <a:latin typeface="Bahnschrift SemiBold" panose="020B0502040204020203" pitchFamily="34" charset="0"/>
              </a:rPr>
              <a:t>CRYO CONTROLS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C0E4F-0F07-40DE-B013-0F1BBF36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8827" y="674684"/>
            <a:ext cx="6972300" cy="61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484E3-6ABA-4DAA-A4CE-3EBE71A9C4CA}"/>
              </a:ext>
            </a:extLst>
          </p:cNvPr>
          <p:cNvSpPr txBox="1"/>
          <p:nvPr/>
        </p:nvSpPr>
        <p:spPr>
          <a:xfrm>
            <a:off x="367553" y="1757082"/>
            <a:ext cx="426289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 SERVICE BUILDINGS: </a:t>
            </a:r>
          </a:p>
          <a:p>
            <a:r>
              <a:rPr lang="en-US" sz="2800" dirty="0"/>
              <a:t>CRYOCONTROLS PLC RACKS</a:t>
            </a:r>
          </a:p>
          <a:p>
            <a:endParaRPr lang="en-US" sz="2800" dirty="0"/>
          </a:p>
          <a:p>
            <a:r>
              <a:rPr lang="en-US" sz="2800" dirty="0"/>
              <a:t>1005S</a:t>
            </a:r>
          </a:p>
          <a:p>
            <a:r>
              <a:rPr lang="en-US" sz="2800" dirty="0"/>
              <a:t>MAIN SUPERVISORY SCADA</a:t>
            </a:r>
          </a:p>
          <a:p>
            <a:endParaRPr lang="en-US" sz="2800" dirty="0"/>
          </a:p>
          <a:p>
            <a:r>
              <a:rPr lang="en-US" sz="2800" dirty="0"/>
              <a:t>COMPRESSOR BLDG 1005H</a:t>
            </a:r>
          </a:p>
          <a:p>
            <a:r>
              <a:rPr lang="en-US" sz="2800" dirty="0"/>
              <a:t>PLC RACKS</a:t>
            </a:r>
          </a:p>
          <a:p>
            <a:endParaRPr lang="en-US" sz="2800" dirty="0"/>
          </a:p>
          <a:p>
            <a:r>
              <a:rPr lang="en-US" sz="2800" dirty="0"/>
              <a:t>REFRIGERATOR BLDG 1005R</a:t>
            </a:r>
          </a:p>
          <a:p>
            <a:r>
              <a:rPr lang="en-US" sz="2800" dirty="0"/>
              <a:t>PLC RACK</a:t>
            </a:r>
          </a:p>
        </p:txBody>
      </p:sp>
    </p:spTree>
    <p:extLst>
      <p:ext uri="{BB962C8B-B14F-4D97-AF65-F5344CB8AC3E}">
        <p14:creationId xmlns:p14="http://schemas.microsoft.com/office/powerpoint/2010/main" val="223450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9932-AA0A-4FC7-999A-473A91B5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INTERLOCKS / BEAMPERMIT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A94AD-76BA-4C9B-9E6F-663496EE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9" y="1326776"/>
            <a:ext cx="11703423" cy="519953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100" dirty="0"/>
              <a:t>Correctors Current leads: </a:t>
            </a:r>
            <a:r>
              <a:rPr lang="en-US" sz="3100" b="1" dirty="0"/>
              <a:t>NO</a:t>
            </a:r>
            <a:r>
              <a:rPr lang="en-US" sz="3100" dirty="0"/>
              <a:t> voltage taps </a:t>
            </a:r>
            <a:r>
              <a:rPr lang="en-US" sz="3100" dirty="0">
                <a:sym typeface="Wingdings" panose="05000000000000000000" pitchFamily="2" charset="2"/>
              </a:rPr>
              <a:t></a:t>
            </a:r>
            <a:r>
              <a:rPr lang="en-US" sz="3100" dirty="0"/>
              <a:t> No quench protection</a:t>
            </a:r>
            <a:r>
              <a:rPr lang="en-US" sz="3100" dirty="0">
                <a:sym typeface="Wingdings" panose="05000000000000000000" pitchFamily="2" charset="2"/>
              </a:rPr>
              <a:t> Loss of lead flow  Powers down magnet  BEAM PERMIT</a:t>
            </a:r>
            <a:endParaRPr lang="en-US" sz="31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100" dirty="0"/>
              <a:t>56 MHZ SRF CAVITY @ IP4: Interlock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100" dirty="0"/>
              <a:t>MAGNET QUENCH  </a:t>
            </a:r>
            <a:r>
              <a:rPr lang="en-US" sz="3100" dirty="0">
                <a:sym typeface="Wingdings" panose="05000000000000000000" pitchFamily="2" charset="2"/>
              </a:rPr>
              <a:t> POWER SUPPLY GROUP  QUENCH PROTECTION  BEAM PERMIT</a:t>
            </a:r>
            <a:endParaRPr lang="en-US" sz="3100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MAGNET POWERING PERMISSIVE</a:t>
            </a:r>
          </a:p>
          <a:p>
            <a:pPr marL="0" indent="0">
              <a:buNone/>
            </a:pPr>
            <a:r>
              <a:rPr lang="en-US" dirty="0"/>
              <a:t>	MAGNET TEMPERATURES PERMISSIVE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Oxygen Deficiency Hazard</a:t>
            </a:r>
          </a:p>
          <a:p>
            <a:pPr marL="0" indent="0">
              <a:buNone/>
            </a:pPr>
            <a:r>
              <a:rPr lang="en-US" dirty="0"/>
              <a:t>	VODH: VACUUM ODH</a:t>
            </a:r>
          </a:p>
          <a:p>
            <a:pPr marL="0" indent="0">
              <a:buNone/>
            </a:pPr>
            <a:r>
              <a:rPr lang="en-US" dirty="0"/>
              <a:t>	Vacuum switches in the magnet cryostats; Triggers ODH alarms</a:t>
            </a:r>
          </a:p>
          <a:p>
            <a:pPr marL="0" indent="0">
              <a:buNone/>
            </a:pPr>
            <a:r>
              <a:rPr lang="en-US" dirty="0"/>
              <a:t>	Triggers the cryogenic system sextant valves to close isolating helium inventory</a:t>
            </a:r>
          </a:p>
          <a:p>
            <a:pPr marL="0" indent="0">
              <a:buNone/>
            </a:pPr>
            <a:r>
              <a:rPr lang="en-US" dirty="0"/>
              <a:t>	Automatic only active during “ACCESS” MODE	</a:t>
            </a:r>
          </a:p>
        </p:txBody>
      </p:sp>
    </p:spTree>
    <p:extLst>
      <p:ext uri="{BB962C8B-B14F-4D97-AF65-F5344CB8AC3E}">
        <p14:creationId xmlns:p14="http://schemas.microsoft.com/office/powerpoint/2010/main" val="261636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032C3-8BBB-4BC8-8231-BA73B84D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1417D-5BC5-4F6E-A38F-9BEDF404C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082" y="964935"/>
            <a:ext cx="7820012" cy="57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7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3B2C-D022-4ACC-AE04-DD6E4590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95719-51E4-46F6-8C56-D1155B17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942" y="179295"/>
            <a:ext cx="9374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38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330A-D2B1-41D8-A6E2-9E4263EA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RHIC EXPERIMENTS WITH CRYOGENICS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3B166-EED6-4DD9-B4C5-742408389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870"/>
            <a:ext cx="10515600" cy="4686093"/>
          </a:xfrm>
        </p:spPr>
        <p:txBody>
          <a:bodyPr/>
          <a:lstStyle/>
          <a:p>
            <a:r>
              <a:rPr lang="en-US" sz="4000" b="1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OHERENT </a:t>
            </a:r>
            <a:r>
              <a:rPr lang="en-US" sz="4000" dirty="0">
                <a:latin typeface="Bahnschrift SemiBold" panose="020B0502040204020203" pitchFamily="34" charset="0"/>
              </a:rPr>
              <a:t>E</a:t>
            </a:r>
            <a:r>
              <a:rPr lang="en-US" dirty="0">
                <a:latin typeface="Bahnschrift SemiBold" panose="020B0502040204020203" pitchFamily="34" charset="0"/>
              </a:rPr>
              <a:t>LECTRON </a:t>
            </a:r>
            <a:r>
              <a:rPr lang="en-US" sz="4000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OOLING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</a:rPr>
              <a:t>112MHZ SRF GUN CAVITY @ 4.5K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</a:rPr>
              <a:t>704MHZ 5-CELL LINAC@ 2K</a:t>
            </a:r>
          </a:p>
          <a:p>
            <a:r>
              <a:rPr lang="en-US" dirty="0">
                <a:latin typeface="Bahnschrift SemiBold" panose="020B0502040204020203" pitchFamily="34" charset="0"/>
              </a:rPr>
              <a:t>Low Energy </a:t>
            </a:r>
            <a:r>
              <a:rPr lang="en-US" dirty="0" err="1">
                <a:latin typeface="Bahnschrift SemiBold" panose="020B0502040204020203" pitchFamily="34" charset="0"/>
              </a:rPr>
              <a:t>Rhic</a:t>
            </a:r>
            <a:r>
              <a:rPr lang="en-US" dirty="0">
                <a:latin typeface="Bahnschrift SemiBold" panose="020B0502040204020203" pitchFamily="34" charset="0"/>
              </a:rPr>
              <a:t> Electron Cooling</a:t>
            </a:r>
          </a:p>
          <a:p>
            <a:pPr lvl="1"/>
            <a:r>
              <a:rPr lang="en-US" dirty="0">
                <a:latin typeface="Bahnschrift SemiBold" panose="020B0502040204020203" pitchFamily="34" charset="0"/>
              </a:rPr>
              <a:t>704MHZ ½ CELL CAVITY@ 2K</a:t>
            </a:r>
          </a:p>
          <a:p>
            <a:r>
              <a:rPr lang="en-US" dirty="0">
                <a:latin typeface="Bahnschrift SemiBold" panose="020B0502040204020203" pitchFamily="34" charset="0"/>
              </a:rPr>
              <a:t>56MHz Storage Cavities</a:t>
            </a:r>
          </a:p>
          <a:p>
            <a:r>
              <a:rPr lang="en-US" dirty="0">
                <a:latin typeface="Bahnschrift SemiBold" panose="020B0502040204020203" pitchFamily="34" charset="0"/>
              </a:rPr>
              <a:t>ELECTRON LENSES: 5 T solenoids@ 4.5K</a:t>
            </a:r>
          </a:p>
          <a:p>
            <a:r>
              <a:rPr lang="en-US" dirty="0" err="1">
                <a:latin typeface="Bahnschrift SemiBold" panose="020B0502040204020203" pitchFamily="34" charset="0"/>
              </a:rPr>
              <a:t>sPHENIX</a:t>
            </a:r>
            <a:r>
              <a:rPr lang="en-US" dirty="0">
                <a:latin typeface="Bahnschrift SemiBold" panose="020B0502040204020203" pitchFamily="34" charset="0"/>
              </a:rPr>
              <a:t> SOLENOID, 1.5 T @4.5K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43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D99C-5FB6-4163-B600-2213AC5B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357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OHERENT </a:t>
            </a:r>
            <a:r>
              <a:rPr lang="en-US" sz="6000" dirty="0">
                <a:latin typeface="Bahnschrift SemiBold" panose="020B0502040204020203" pitchFamily="34" charset="0"/>
              </a:rPr>
              <a:t>E</a:t>
            </a:r>
            <a:r>
              <a:rPr lang="en-US" dirty="0">
                <a:latin typeface="Bahnschrift SemiBold" panose="020B0502040204020203" pitchFamily="34" charset="0"/>
              </a:rPr>
              <a:t>LECTRON </a:t>
            </a:r>
            <a:r>
              <a:rPr lang="en-US" sz="6000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F7B0A-84D2-4951-9F5A-C05DD488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1" y="1207892"/>
            <a:ext cx="7334464" cy="536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D99C-5FB6-4163-B600-2213AC5B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357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OHERENT </a:t>
            </a:r>
            <a:r>
              <a:rPr lang="en-US" sz="6000" dirty="0">
                <a:latin typeface="Bahnschrift SemiBold" panose="020B0502040204020203" pitchFamily="34" charset="0"/>
              </a:rPr>
              <a:t>E</a:t>
            </a:r>
            <a:r>
              <a:rPr lang="en-US" dirty="0">
                <a:latin typeface="Bahnschrift SemiBold" panose="020B0502040204020203" pitchFamily="34" charset="0"/>
              </a:rPr>
              <a:t>LECTRON </a:t>
            </a:r>
            <a:r>
              <a:rPr lang="en-US" sz="6000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OOLING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ED823-D0ED-43A8-8170-A9B694AD4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29" y="1147482"/>
            <a:ext cx="7570759" cy="55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5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A325-8828-4480-90EF-83E47C58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Bahnschrift SemiBold" panose="020B0502040204020203" pitchFamily="34" charset="0"/>
              </a:rPr>
              <a:t>L</a:t>
            </a:r>
            <a:r>
              <a:rPr lang="en-US" dirty="0">
                <a:latin typeface="Bahnschrift SemiBold" panose="020B0502040204020203" pitchFamily="34" charset="0"/>
              </a:rPr>
              <a:t>OW </a:t>
            </a:r>
            <a:r>
              <a:rPr lang="en-US" sz="6000" dirty="0">
                <a:latin typeface="Bahnschrift SemiBold" panose="020B0502040204020203" pitchFamily="34" charset="0"/>
              </a:rPr>
              <a:t>Energy RHIC Electron</a:t>
            </a:r>
            <a:r>
              <a:rPr lang="en-US" dirty="0">
                <a:latin typeface="Bahnschrift SemiBold" panose="020B0502040204020203" pitchFamily="34" charset="0"/>
              </a:rPr>
              <a:t> </a:t>
            </a:r>
            <a:r>
              <a:rPr lang="en-US" sz="6000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OOLING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08750-6C14-4CAB-A752-7BC28B54D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88" y="1443102"/>
            <a:ext cx="7367530" cy="53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A325-8828-4480-90EF-83E47C58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Bahnschrift SemiBold" panose="020B0502040204020203" pitchFamily="34" charset="0"/>
              </a:rPr>
              <a:t>L</a:t>
            </a:r>
            <a:r>
              <a:rPr lang="en-US" dirty="0">
                <a:latin typeface="Bahnschrift SemiBold" panose="020B0502040204020203" pitchFamily="34" charset="0"/>
              </a:rPr>
              <a:t>OW </a:t>
            </a:r>
            <a:r>
              <a:rPr lang="en-US" sz="6000" dirty="0">
                <a:latin typeface="Bahnschrift SemiBold" panose="020B0502040204020203" pitchFamily="34" charset="0"/>
              </a:rPr>
              <a:t>Energy RHIC Electron</a:t>
            </a:r>
            <a:r>
              <a:rPr lang="en-US" dirty="0">
                <a:latin typeface="Bahnschrift SemiBold" panose="020B0502040204020203" pitchFamily="34" charset="0"/>
              </a:rPr>
              <a:t> </a:t>
            </a:r>
            <a:r>
              <a:rPr lang="en-US" sz="6000" dirty="0">
                <a:latin typeface="Bahnschrift SemiBold" panose="020B0502040204020203" pitchFamily="34" charset="0"/>
              </a:rPr>
              <a:t>C</a:t>
            </a:r>
            <a:r>
              <a:rPr lang="en-US" dirty="0">
                <a:latin typeface="Bahnschrift SemiBold" panose="020B0502040204020203" pitchFamily="34" charset="0"/>
              </a:rPr>
              <a:t>OOLING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802EE-3A3A-4982-A6CD-EB1D59F5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16" y="1538754"/>
            <a:ext cx="7149836" cy="52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73F2-CFA6-4478-A40B-10419864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0781E-2725-4093-AE91-E3B8F8E4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0" y="751728"/>
            <a:ext cx="12192000" cy="617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154BFA-EAA3-43A7-A196-796C7EF10FDD}"/>
              </a:ext>
            </a:extLst>
          </p:cNvPr>
          <p:cNvSpPr txBox="1"/>
          <p:nvPr/>
        </p:nvSpPr>
        <p:spPr>
          <a:xfrm>
            <a:off x="4401046" y="3319670"/>
            <a:ext cx="181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COOLING TOWER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89A12-6258-4C21-9F4B-2B26EDB77D21}"/>
              </a:ext>
            </a:extLst>
          </p:cNvPr>
          <p:cNvSpPr txBox="1"/>
          <p:nvPr/>
        </p:nvSpPr>
        <p:spPr>
          <a:xfrm>
            <a:off x="6326098" y="2557670"/>
            <a:ext cx="206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COMPRESSOR BLDG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D7C8A-76FB-483E-B867-78A25C70EDD8}"/>
              </a:ext>
            </a:extLst>
          </p:cNvPr>
          <p:cNvSpPr txBox="1"/>
          <p:nvPr/>
        </p:nvSpPr>
        <p:spPr>
          <a:xfrm>
            <a:off x="8347403" y="3689002"/>
            <a:ext cx="224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REFRIGERATION BLDG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21566-4F02-4486-A1D0-41D93D7A7C19}"/>
              </a:ext>
            </a:extLst>
          </p:cNvPr>
          <p:cNvSpPr txBox="1"/>
          <p:nvPr/>
        </p:nvSpPr>
        <p:spPr>
          <a:xfrm>
            <a:off x="3254033" y="5125373"/>
            <a:ext cx="128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TANK FARM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F6EEB-4609-4017-9FA3-C97001CD2C29}"/>
              </a:ext>
            </a:extLst>
          </p:cNvPr>
          <p:cNvSpPr txBox="1"/>
          <p:nvPr/>
        </p:nvSpPr>
        <p:spPr>
          <a:xfrm>
            <a:off x="822680" y="39415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1006B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5ACB0-A50E-40A5-BBF9-0F8EDCE57094}"/>
              </a:ext>
            </a:extLst>
          </p:cNvPr>
          <p:cNvSpPr txBox="1"/>
          <p:nvPr/>
        </p:nvSpPr>
        <p:spPr>
          <a:xfrm>
            <a:off x="1460089" y="4126216"/>
            <a:ext cx="258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LIQUID HELIUM 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B92FF-B5D0-43DC-8110-FE6BBC89D61A}"/>
              </a:ext>
            </a:extLst>
          </p:cNvPr>
          <p:cNvSpPr txBox="1"/>
          <p:nvPr/>
        </p:nvSpPr>
        <p:spPr>
          <a:xfrm>
            <a:off x="7106184" y="5494705"/>
            <a:ext cx="128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TANK FARM</a:t>
            </a:r>
          </a:p>
        </p:txBody>
      </p:sp>
    </p:spTree>
    <p:extLst>
      <p:ext uri="{BB962C8B-B14F-4D97-AF65-F5344CB8AC3E}">
        <p14:creationId xmlns:p14="http://schemas.microsoft.com/office/powerpoint/2010/main" val="3566284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1F69-C5D9-40F5-867C-D815EB12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1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Bahnschrift SemiBold" panose="020B0502040204020203" pitchFamily="34" charset="0"/>
              </a:rPr>
              <a:t>E</a:t>
            </a:r>
            <a:r>
              <a:rPr lang="en-US" b="1" dirty="0">
                <a:latin typeface="Bahnschrift SemiBold" panose="020B0502040204020203" pitchFamily="34" charset="0"/>
              </a:rPr>
              <a:t>LECTRON </a:t>
            </a:r>
            <a:r>
              <a:rPr lang="en-US" sz="6000" b="1" dirty="0">
                <a:latin typeface="Bahnschrift SemiBold" panose="020B0502040204020203" pitchFamily="34" charset="0"/>
              </a:rPr>
              <a:t>L</a:t>
            </a:r>
            <a:r>
              <a:rPr lang="en-US" b="1" dirty="0">
                <a:latin typeface="Bahnschrift SemiBold" panose="020B0502040204020203" pitchFamily="34" charset="0"/>
              </a:rPr>
              <a:t>ENSES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56166-1566-43F8-8149-F31EBA14A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08" y="970688"/>
            <a:ext cx="8050957" cy="58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1F69-C5D9-40F5-867C-D815EB12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1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Bahnschrift SemiBold" panose="020B0502040204020203" pitchFamily="34" charset="0"/>
              </a:rPr>
              <a:t>E</a:t>
            </a:r>
            <a:r>
              <a:rPr lang="en-US" b="1" dirty="0">
                <a:latin typeface="Bahnschrift SemiBold" panose="020B0502040204020203" pitchFamily="34" charset="0"/>
              </a:rPr>
              <a:t>LECTRON </a:t>
            </a:r>
            <a:r>
              <a:rPr lang="en-US" sz="6000" b="1" dirty="0">
                <a:latin typeface="Bahnschrift SemiBold" panose="020B0502040204020203" pitchFamily="34" charset="0"/>
              </a:rPr>
              <a:t>L</a:t>
            </a:r>
            <a:r>
              <a:rPr lang="en-US" b="1" dirty="0">
                <a:latin typeface="Bahnschrift SemiBold" panose="020B0502040204020203" pitchFamily="34" charset="0"/>
              </a:rPr>
              <a:t>ENSES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A6487-EC2E-4B6D-B3BC-3FD1D05A2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54" y="941702"/>
            <a:ext cx="8090546" cy="59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91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1F69-C5D9-40F5-867C-D815EB12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7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Bahnschrift SemiBold" panose="020B0502040204020203" pitchFamily="34" charset="0"/>
              </a:rPr>
              <a:t>56MHz SRF Cavity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22012-EC62-49B3-A66D-6BC49395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01" y="1129076"/>
            <a:ext cx="7737470" cy="572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7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2530D-2EC4-424F-8ECF-436340E9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2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AGS COLD SNAKE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32853-1C0B-47CB-ACD9-9789F5A4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98" y="962401"/>
            <a:ext cx="8096408" cy="59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9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263B-79BA-4B89-8C70-BEAFBD9E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150C9-FAE8-4F4C-9DED-E31A61FD3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51" y="0"/>
            <a:ext cx="804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42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AC425-6174-4EF3-AB2B-84017331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C34EE-15D2-43EE-B04E-3D2AB0B28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51" y="0"/>
            <a:ext cx="804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6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F7-7C33-4D94-81FD-AC6E9E13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A2012-0FAD-4733-853C-A7E7BAA7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51" y="0"/>
            <a:ext cx="804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5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E747-42E6-4671-B1CA-0E7FE9A3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E8BDF-0275-4444-B0FC-14C893B4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51" y="0"/>
            <a:ext cx="804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63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06F2-81C8-4CD2-B4DA-409DACCC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4946A-B603-45CE-AD93-25527E34C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993" y="0"/>
            <a:ext cx="821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58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9358-EDA3-4392-9621-3605E29D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1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C2E7-85E3-48C8-BA36-ECAC34D8C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CF4AC-8414-4721-ADFD-01DB7484F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RHIC STORAGE RINGS 4.5K: FORCED FLOW</a:t>
            </a:r>
          </a:p>
          <a:p>
            <a:r>
              <a:rPr lang="en-US" dirty="0"/>
              <a:t>IR10: ELECTRON LENSES: 4.5K: BATH</a:t>
            </a:r>
          </a:p>
          <a:p>
            <a:r>
              <a:rPr lang="en-US" dirty="0">
                <a:solidFill>
                  <a:srgbClr val="0000FF"/>
                </a:solidFill>
              </a:rPr>
              <a:t>IR02: CEC: SRF CAVITIES: 2K BATH: SUB-ASTMOSPHERIC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 HELIUM VACUUM PUMPS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IR02: LEREC: SRF CAVITY: 2K BATH: SUB-ASTMOSPHERIC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 HELIUM VACUUM PUMPS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IR04: 56MHZ: 4.5K 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RE-INSTALL POST RUN22    RUN 24</a:t>
            </a:r>
          </a:p>
          <a:p>
            <a:r>
              <a:rPr lang="en-US" dirty="0"/>
              <a:t>SPHENIX SOLENOID: 4.5K  </a:t>
            </a:r>
            <a:r>
              <a:rPr lang="en-US" dirty="0">
                <a:sym typeface="Wingdings" panose="05000000000000000000" pitchFamily="2" charset="2"/>
              </a:rPr>
              <a:t>FINAL INSTALL </a:t>
            </a:r>
            <a:r>
              <a:rPr lang="en-US" dirty="0"/>
              <a:t>POST RUN22   RUN 23 -25</a:t>
            </a:r>
          </a:p>
          <a:p>
            <a:endParaRPr lang="en-US" dirty="0"/>
          </a:p>
          <a:p>
            <a:r>
              <a:rPr lang="en-US" dirty="0"/>
              <a:t>AGS COLDSNAKE in AGS 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4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0C1C-DAA5-4FA6-A2B0-898E3D37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20074"/>
          </a:xfrm>
        </p:spPr>
        <p:txBody>
          <a:bodyPr>
            <a:normAutofit fontScale="90000"/>
          </a:bodyPr>
          <a:lstStyle/>
          <a:p>
            <a:r>
              <a:rPr lang="en-US" dirty="0"/>
              <a:t>CRYOGENIC DISTRIBUTION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14E22-8989-455E-A2FE-83FAD265495F}"/>
              </a:ext>
            </a:extLst>
          </p:cNvPr>
          <p:cNvGrpSpPr/>
          <p:nvPr/>
        </p:nvGrpSpPr>
        <p:grpSpPr>
          <a:xfrm>
            <a:off x="1134364" y="564908"/>
            <a:ext cx="9698441" cy="6028886"/>
            <a:chOff x="108646" y="545030"/>
            <a:chExt cx="9342292" cy="6028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F32424-2719-43C1-86B7-83044188BD62}"/>
                </a:ext>
              </a:extLst>
            </p:cNvPr>
            <p:cNvSpPr txBox="1"/>
            <p:nvPr/>
          </p:nvSpPr>
          <p:spPr>
            <a:xfrm>
              <a:off x="2233270" y="5673670"/>
              <a:ext cx="795862" cy="900246"/>
            </a:xfrm>
            <a:prstGeom prst="rect">
              <a:avLst/>
            </a:prstGeom>
            <a:solidFill>
              <a:srgbClr val="99FF66"/>
            </a:solidFill>
          </p:spPr>
          <p:txBody>
            <a:bodyPr wrap="square" lIns="0" rIns="0" rtlCol="0">
              <a:spAutoFit/>
            </a:bodyPr>
            <a:lstStyle/>
            <a:p>
              <a:endParaRPr lang="en-US" sz="1050" dirty="0"/>
            </a:p>
            <a:p>
              <a:endParaRPr lang="en-US" sz="1050" dirty="0"/>
            </a:p>
            <a:p>
              <a:endParaRPr lang="en-US" sz="1050" dirty="0"/>
            </a:p>
            <a:p>
              <a:pPr algn="ctr"/>
              <a:r>
                <a:rPr lang="en-US" sz="1050" dirty="0"/>
                <a:t>Service </a:t>
              </a:r>
              <a:r>
                <a:rPr lang="en-US" sz="1050" dirty="0" err="1"/>
                <a:t>Bld</a:t>
              </a:r>
              <a:endParaRPr lang="en-US" sz="1050" dirty="0"/>
            </a:p>
            <a:p>
              <a:pPr algn="ctr"/>
              <a:r>
                <a:rPr lang="en-US" sz="1050" dirty="0"/>
                <a:t>1006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3F51DA-11D2-4C14-9D6C-493C7417D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119" y="1505630"/>
              <a:ext cx="4324786" cy="42011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A565A-2CA5-4144-ACC3-189277EE648A}"/>
                </a:ext>
              </a:extLst>
            </p:cNvPr>
            <p:cNvSpPr txBox="1"/>
            <p:nvPr/>
          </p:nvSpPr>
          <p:spPr>
            <a:xfrm rot="17862604">
              <a:off x="131890" y="1949485"/>
              <a:ext cx="753732" cy="800219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Service </a:t>
              </a:r>
              <a:r>
                <a:rPr lang="en-US" sz="1000" dirty="0" err="1"/>
                <a:t>Bld</a:t>
              </a:r>
              <a:endParaRPr lang="en-US" sz="1000" dirty="0"/>
            </a:p>
            <a:p>
              <a:pPr algn="ctr"/>
              <a:r>
                <a:rPr lang="en-US" sz="1000" dirty="0"/>
                <a:t>1010</a:t>
              </a:r>
            </a:p>
            <a:p>
              <a:pPr algn="ctr"/>
              <a:endParaRPr lang="en-US" sz="800" dirty="0"/>
            </a:p>
            <a:p>
              <a:pPr algn="ctr"/>
              <a:endParaRPr lang="en-US" sz="800" dirty="0"/>
            </a:p>
            <a:p>
              <a:pPr algn="ctr"/>
              <a:endParaRPr lang="en-US" sz="1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789002-1C1E-47B1-B775-2F80B158893A}"/>
                </a:ext>
              </a:extLst>
            </p:cNvPr>
            <p:cNvSpPr txBox="1"/>
            <p:nvPr/>
          </p:nvSpPr>
          <p:spPr>
            <a:xfrm>
              <a:off x="3665148" y="5506473"/>
              <a:ext cx="962123" cy="615553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endParaRPr lang="en-US" sz="1200" dirty="0"/>
            </a:p>
            <a:p>
              <a:r>
                <a:rPr lang="en-US" sz="1100" dirty="0"/>
                <a:t>Service </a:t>
              </a:r>
              <a:r>
                <a:rPr lang="en-US" sz="1100" dirty="0" err="1"/>
                <a:t>blds</a:t>
              </a:r>
              <a:endParaRPr lang="en-US" sz="1100" dirty="0"/>
            </a:p>
            <a:p>
              <a:r>
                <a:rPr lang="en-US" sz="1100" dirty="0"/>
                <a:t>1005H,1005R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6B73D-6532-4805-8C62-DCA201A5649E}"/>
                </a:ext>
              </a:extLst>
            </p:cNvPr>
            <p:cNvSpPr txBox="1"/>
            <p:nvPr/>
          </p:nvSpPr>
          <p:spPr>
            <a:xfrm rot="3417868">
              <a:off x="199561" y="4486702"/>
              <a:ext cx="753732" cy="707886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endParaRPr lang="en-US" sz="1000" dirty="0"/>
            </a:p>
            <a:p>
              <a:endParaRPr lang="en-US" sz="1000" dirty="0"/>
            </a:p>
            <a:p>
              <a:pPr algn="ctr"/>
              <a:r>
                <a:rPr lang="en-US" sz="1000" dirty="0"/>
                <a:t>Service </a:t>
              </a:r>
              <a:r>
                <a:rPr lang="en-US" sz="1000" dirty="0" err="1"/>
                <a:t>Bld</a:t>
              </a:r>
              <a:endParaRPr lang="en-US" sz="1000" dirty="0"/>
            </a:p>
            <a:p>
              <a:pPr algn="ctr"/>
              <a:r>
                <a:rPr lang="en-US" sz="1000" dirty="0"/>
                <a:t> 1008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ABDEE0-54FD-4D59-AB09-46D8437260A0}"/>
                </a:ext>
              </a:extLst>
            </p:cNvPr>
            <p:cNvSpPr txBox="1"/>
            <p:nvPr/>
          </p:nvSpPr>
          <p:spPr>
            <a:xfrm rot="3384470">
              <a:off x="4447647" y="1915886"/>
              <a:ext cx="782587" cy="807913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50" dirty="0"/>
                <a:t>Service </a:t>
              </a:r>
              <a:r>
                <a:rPr lang="en-US" sz="1050" dirty="0" err="1"/>
                <a:t>Bld</a:t>
              </a:r>
              <a:endParaRPr lang="en-US" sz="1050" dirty="0"/>
            </a:p>
            <a:p>
              <a:pPr algn="ctr"/>
              <a:r>
                <a:rPr lang="en-US" sz="1050" dirty="0"/>
                <a:t> 1002</a:t>
              </a: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B7EBC4-928D-40AE-B175-5C04675F1A72}"/>
                </a:ext>
              </a:extLst>
            </p:cNvPr>
            <p:cNvSpPr txBox="1"/>
            <p:nvPr/>
          </p:nvSpPr>
          <p:spPr>
            <a:xfrm>
              <a:off x="2286441" y="871130"/>
              <a:ext cx="782587" cy="646331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50" dirty="0"/>
                <a:t>Service </a:t>
              </a:r>
              <a:r>
                <a:rPr lang="en-US" sz="1050" dirty="0" err="1"/>
                <a:t>Bld</a:t>
              </a:r>
              <a:endParaRPr lang="en-US" sz="1050" dirty="0"/>
            </a:p>
            <a:p>
              <a:pPr algn="ctr"/>
              <a:r>
                <a:rPr lang="en-US" sz="1050" dirty="0"/>
                <a:t> 1012</a:t>
              </a: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D5408FC-8594-4E8F-836C-ADC72FA0E0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149" y="3648752"/>
              <a:ext cx="520512" cy="3347"/>
            </a:xfrm>
            <a:prstGeom prst="straightConnector1">
              <a:avLst/>
            </a:prstGeom>
            <a:ln w="19050">
              <a:solidFill>
                <a:srgbClr val="00FF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D0F718D-37E6-4AC4-856B-4FB91A44F7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6149" y="3903534"/>
              <a:ext cx="537212" cy="7058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61AC383-A17C-45DC-912C-EA1CE30C10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4911" y="4095495"/>
              <a:ext cx="537212" cy="705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EAB016-9657-4169-A4B9-6C5DE7870BED}"/>
                </a:ext>
              </a:extLst>
            </p:cNvPr>
            <p:cNvCxnSpPr>
              <a:cxnSpLocks/>
            </p:cNvCxnSpPr>
            <p:nvPr/>
          </p:nvCxnSpPr>
          <p:spPr>
            <a:xfrm>
              <a:off x="8269077" y="4330246"/>
              <a:ext cx="543124" cy="372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16EB2AD-A67C-4DB2-8352-E291B9741568}"/>
                </a:ext>
              </a:extLst>
            </p:cNvPr>
            <p:cNvCxnSpPr>
              <a:cxnSpLocks/>
            </p:cNvCxnSpPr>
            <p:nvPr/>
          </p:nvCxnSpPr>
          <p:spPr>
            <a:xfrm>
              <a:off x="8269077" y="3439231"/>
              <a:ext cx="543124" cy="372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559AA04-B816-44A9-A1B4-DCA24574AC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69077" y="3225978"/>
              <a:ext cx="532754" cy="72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925213-9555-493D-8624-3B914E1288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9077" y="2992473"/>
              <a:ext cx="537584" cy="669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556E1E-ED6A-4020-BAF7-62AD18149095}"/>
                </a:ext>
              </a:extLst>
            </p:cNvPr>
            <p:cNvGrpSpPr/>
            <p:nvPr/>
          </p:nvGrpSpPr>
          <p:grpSpPr>
            <a:xfrm>
              <a:off x="4236795" y="2246681"/>
              <a:ext cx="540427" cy="521882"/>
              <a:chOff x="5722373" y="2673631"/>
              <a:chExt cx="540427" cy="521882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C42805C2-A614-4D39-AB53-9A2E3870D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0750" y="3006313"/>
                <a:ext cx="262050" cy="18920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BF6F572F-CC4B-48CA-BC35-FC46D78C8327}"/>
                  </a:ext>
                </a:extLst>
              </p:cNvPr>
              <p:cNvSpPr/>
              <p:nvPr/>
            </p:nvSpPr>
            <p:spPr>
              <a:xfrm rot="3298325">
                <a:off x="5952676" y="2796413"/>
                <a:ext cx="368226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6DC4D812-3403-4AD4-804F-7957AC2F5C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22373" y="2696488"/>
                <a:ext cx="296430" cy="223995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F1DAA7B-75DD-4911-830D-418B837BD8DA}"/>
                </a:ext>
              </a:extLst>
            </p:cNvPr>
            <p:cNvGrpSpPr/>
            <p:nvPr/>
          </p:nvGrpSpPr>
          <p:grpSpPr>
            <a:xfrm>
              <a:off x="2387501" y="1205722"/>
              <a:ext cx="511596" cy="511562"/>
              <a:chOff x="3727073" y="2428516"/>
              <a:chExt cx="511596" cy="511562"/>
            </a:xfrm>
          </p:grpSpPr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E63D1B36-656B-40E6-8324-50C9449800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7073" y="2486533"/>
                <a:ext cx="51159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B03748A4-FD65-494F-A4C2-6E1926AE94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7363" y="2476830"/>
                <a:ext cx="0" cy="463248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: Rounded Corners 298">
                <a:extLst>
                  <a:ext uri="{FF2B5EF4-FFF2-40B4-BE49-F238E27FC236}">
                    <a16:creationId xmlns:a16="http://schemas.microsoft.com/office/drawing/2014/main" id="{34F2547F-91DC-4726-8BAB-EEC84211C72D}"/>
                  </a:ext>
                </a:extLst>
              </p:cNvPr>
              <p:cNvSpPr/>
              <p:nvPr/>
            </p:nvSpPr>
            <p:spPr>
              <a:xfrm>
                <a:off x="3798450" y="2428516"/>
                <a:ext cx="363198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08C14506-0CCE-4D90-948B-6D5662150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823" y="2472037"/>
                <a:ext cx="0" cy="304497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67773B-6975-4C55-AA79-B56B94D40F8D}"/>
                </a:ext>
              </a:extLst>
            </p:cNvPr>
            <p:cNvGrpSpPr/>
            <p:nvPr/>
          </p:nvGrpSpPr>
          <p:grpSpPr>
            <a:xfrm>
              <a:off x="2422046" y="1356036"/>
              <a:ext cx="445848" cy="334724"/>
              <a:chOff x="4528336" y="2454371"/>
              <a:chExt cx="445848" cy="334724"/>
            </a:xfrm>
          </p:grpSpPr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C5C0BB64-0364-4D55-A91B-D9DEDC1222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0621" y="2513423"/>
                <a:ext cx="1" cy="27567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Rectangle: Rounded Corners 292">
                <a:extLst>
                  <a:ext uri="{FF2B5EF4-FFF2-40B4-BE49-F238E27FC236}">
                    <a16:creationId xmlns:a16="http://schemas.microsoft.com/office/drawing/2014/main" id="{FB1F9E71-615D-4D7D-B1AA-2669385C4B16}"/>
                  </a:ext>
                </a:extLst>
              </p:cNvPr>
              <p:cNvSpPr/>
              <p:nvPr/>
            </p:nvSpPr>
            <p:spPr>
              <a:xfrm rot="21582652">
                <a:off x="4565166" y="2454371"/>
                <a:ext cx="362873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7DC496F-9251-43E5-88B2-7202852AF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9426" y="2500682"/>
                <a:ext cx="0" cy="154569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5E811C91-F6AA-4D85-8F5F-107ED7513069}"/>
                  </a:ext>
                </a:extLst>
              </p:cNvPr>
              <p:cNvCxnSpPr>
                <a:cxnSpLocks/>
                <a:stCxn id="293" idx="1"/>
              </p:cNvCxnSpPr>
              <p:nvPr/>
            </p:nvCxnSpPr>
            <p:spPr>
              <a:xfrm flipH="1">
                <a:off x="4528336" y="2520436"/>
                <a:ext cx="36832" cy="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0C186663-FCEE-4867-A4AD-0636813BE7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0070" y="2512607"/>
                <a:ext cx="54114" cy="816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D3E7B0-0965-4627-8C89-B9586BC96057}"/>
                </a:ext>
              </a:extLst>
            </p:cNvPr>
            <p:cNvCxnSpPr>
              <a:cxnSpLocks/>
            </p:cNvCxnSpPr>
            <p:nvPr/>
          </p:nvCxnSpPr>
          <p:spPr>
            <a:xfrm>
              <a:off x="766553" y="2287209"/>
              <a:ext cx="212764" cy="117896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47D79D-E19C-4C66-8A54-71BB0EA5DCA0}"/>
                </a:ext>
              </a:extLst>
            </p:cNvPr>
            <p:cNvCxnSpPr>
              <a:cxnSpLocks/>
            </p:cNvCxnSpPr>
            <p:nvPr/>
          </p:nvCxnSpPr>
          <p:spPr>
            <a:xfrm>
              <a:off x="562170" y="2673963"/>
              <a:ext cx="322994" cy="185212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456BCA0-BE28-410A-A503-9B4885D588D9}"/>
                </a:ext>
              </a:extLst>
            </p:cNvPr>
            <p:cNvGrpSpPr/>
            <p:nvPr/>
          </p:nvGrpSpPr>
          <p:grpSpPr>
            <a:xfrm rot="21250841" flipH="1">
              <a:off x="349518" y="2167498"/>
              <a:ext cx="804871" cy="637186"/>
              <a:chOff x="7031554" y="2682179"/>
              <a:chExt cx="804871" cy="579622"/>
            </a:xfrm>
          </p:grpSpPr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114F0846-ED55-4E42-BA86-30DA6670B728}"/>
                  </a:ext>
                </a:extLst>
              </p:cNvPr>
              <p:cNvCxnSpPr>
                <a:cxnSpLocks/>
              </p:cNvCxnSpPr>
              <p:nvPr/>
            </p:nvCxnSpPr>
            <p:spPr>
              <a:xfrm rot="21250841" flipH="1">
                <a:off x="7454223" y="3062559"/>
                <a:ext cx="382202" cy="19924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580084D3-BB42-41C1-AEAA-0AB4E36053AE}"/>
                  </a:ext>
                </a:extLst>
              </p:cNvPr>
              <p:cNvSpPr/>
              <p:nvPr/>
            </p:nvSpPr>
            <p:spPr>
              <a:xfrm rot="3298325">
                <a:off x="7498233" y="2800092"/>
                <a:ext cx="330091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9D5E15F3-3E9A-4F9A-9F0E-85B5C8ADC5F1}"/>
                  </a:ext>
                </a:extLst>
              </p:cNvPr>
              <p:cNvCxnSpPr>
                <a:cxnSpLocks/>
              </p:cNvCxnSpPr>
              <p:nvPr/>
            </p:nvCxnSpPr>
            <p:spPr>
              <a:xfrm rot="21250841" flipH="1">
                <a:off x="7031554" y="2682179"/>
                <a:ext cx="503862" cy="25255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8E0ECD2-9E51-4725-A0D0-1058DD89CADC}"/>
                </a:ext>
              </a:extLst>
            </p:cNvPr>
            <p:cNvCxnSpPr>
              <a:cxnSpLocks/>
              <a:stCxn id="290" idx="1"/>
            </p:cNvCxnSpPr>
            <p:nvPr/>
          </p:nvCxnSpPr>
          <p:spPr>
            <a:xfrm flipV="1">
              <a:off x="600487" y="2162784"/>
              <a:ext cx="39349" cy="7144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AB88ABB-1916-4B47-B03E-F285E86326C9}"/>
                </a:ext>
              </a:extLst>
            </p:cNvPr>
            <p:cNvCxnSpPr>
              <a:cxnSpLocks/>
            </p:cNvCxnSpPr>
            <p:nvPr/>
          </p:nvCxnSpPr>
          <p:spPr>
            <a:xfrm rot="21250841" flipV="1">
              <a:off x="386163" y="2551179"/>
              <a:ext cx="37098" cy="5636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B84D24-EBE6-43EB-A47F-489C1A10BA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170" y="2288797"/>
              <a:ext cx="216229" cy="400603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3BBB877-7095-4307-9175-4F3A26B62B25}"/>
                </a:ext>
              </a:extLst>
            </p:cNvPr>
            <p:cNvSpPr/>
            <p:nvPr/>
          </p:nvSpPr>
          <p:spPr>
            <a:xfrm rot="17921373" flipH="1">
              <a:off x="493300" y="2421680"/>
              <a:ext cx="368226" cy="12266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 err="1"/>
                <a:t>ValveBox</a:t>
              </a:r>
              <a:endParaRPr lang="en-US" sz="600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53DB7EB-CA9E-4543-8FDC-4184C912A93C}"/>
                </a:ext>
              </a:extLst>
            </p:cNvPr>
            <p:cNvGrpSpPr/>
            <p:nvPr/>
          </p:nvGrpSpPr>
          <p:grpSpPr>
            <a:xfrm rot="3253783" flipV="1">
              <a:off x="363574" y="4401826"/>
              <a:ext cx="767326" cy="635932"/>
              <a:chOff x="3553723" y="2321088"/>
              <a:chExt cx="767326" cy="635932"/>
            </a:xfrm>
          </p:grpSpPr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947953A3-BF92-4E89-8B23-469D9DD7EA2C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 flipV="1">
                <a:off x="3791335" y="2278998"/>
                <a:ext cx="333729" cy="417909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0264D39-3F9E-4B99-9019-ED9131DB8E6A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4103990" y="2536567"/>
                <a:ext cx="250564" cy="183555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: Rounded Corners 286">
                <a:extLst>
                  <a:ext uri="{FF2B5EF4-FFF2-40B4-BE49-F238E27FC236}">
                    <a16:creationId xmlns:a16="http://schemas.microsoft.com/office/drawing/2014/main" id="{DD692AD6-7727-482B-AEDE-4FF970AFF5E8}"/>
                  </a:ext>
                </a:extLst>
              </p:cNvPr>
              <p:cNvSpPr/>
              <p:nvPr/>
            </p:nvSpPr>
            <p:spPr>
              <a:xfrm>
                <a:off x="3783777" y="2428518"/>
                <a:ext cx="363528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8BCD79D7-42FA-4A30-8877-CE4994A45B1C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3498821" y="2582466"/>
                <a:ext cx="429456" cy="319652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64E68C6-2C91-4354-9526-C9EEDC5D80CB}"/>
                </a:ext>
              </a:extLst>
            </p:cNvPr>
            <p:cNvGrpSpPr/>
            <p:nvPr/>
          </p:nvGrpSpPr>
          <p:grpSpPr>
            <a:xfrm rot="3254553" flipV="1">
              <a:off x="556105" y="4542650"/>
              <a:ext cx="579299" cy="305285"/>
              <a:chOff x="4470666" y="2454371"/>
              <a:chExt cx="579299" cy="305285"/>
            </a:xfrm>
          </p:grpSpPr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46BC4E1-F588-41B3-BDE8-67035258A46F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4449999" y="2558399"/>
                <a:ext cx="183498" cy="142163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Rectangle: Rounded Corners 280">
                <a:extLst>
                  <a:ext uri="{FF2B5EF4-FFF2-40B4-BE49-F238E27FC236}">
                    <a16:creationId xmlns:a16="http://schemas.microsoft.com/office/drawing/2014/main" id="{3313326D-2BEA-484D-A13C-44DF8B6698E5}"/>
                  </a:ext>
                </a:extLst>
              </p:cNvPr>
              <p:cNvSpPr/>
              <p:nvPr/>
            </p:nvSpPr>
            <p:spPr>
              <a:xfrm rot="21582652">
                <a:off x="4565166" y="2454371"/>
                <a:ext cx="362873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FCC7E1F2-A49A-40BC-834C-AFE5D15EBED5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4846700" y="2556391"/>
                <a:ext cx="231046" cy="17548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3B933F94-3BC8-47AA-84B6-D3BE884146AC}"/>
                  </a:ext>
                </a:extLst>
              </p:cNvPr>
              <p:cNvCxnSpPr>
                <a:cxnSpLocks/>
                <a:stCxn id="281" idx="1"/>
              </p:cNvCxnSpPr>
              <p:nvPr/>
            </p:nvCxnSpPr>
            <p:spPr>
              <a:xfrm flipH="1">
                <a:off x="4528336" y="2520436"/>
                <a:ext cx="36832" cy="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6E834AD-5D41-4102-AE43-ACFD582991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18482" y="2512607"/>
                <a:ext cx="54114" cy="816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5557AB-9913-4BC1-9A40-76F1C604766A}"/>
                </a:ext>
              </a:extLst>
            </p:cNvPr>
            <p:cNvGrpSpPr/>
            <p:nvPr/>
          </p:nvGrpSpPr>
          <p:grpSpPr>
            <a:xfrm rot="3260868" flipV="1">
              <a:off x="2117827" y="5565461"/>
              <a:ext cx="861091" cy="492804"/>
              <a:chOff x="6912964" y="2744996"/>
              <a:chExt cx="861091" cy="448283"/>
            </a:xfrm>
          </p:grpSpPr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993FCD9D-76D3-4503-AC1A-99357670A5A7}"/>
                  </a:ext>
                </a:extLst>
              </p:cNvPr>
              <p:cNvCxnSpPr>
                <a:cxnSpLocks/>
              </p:cNvCxnSpPr>
              <p:nvPr/>
            </p:nvCxnSpPr>
            <p:spPr>
              <a:xfrm rot="3260868">
                <a:off x="7551707" y="2970930"/>
                <a:ext cx="0" cy="444697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Rectangle: Rounded Corners 277">
                <a:extLst>
                  <a:ext uri="{FF2B5EF4-FFF2-40B4-BE49-F238E27FC236}">
                    <a16:creationId xmlns:a16="http://schemas.microsoft.com/office/drawing/2014/main" id="{53BE22A4-A477-4607-AFD4-BF4712F849A1}"/>
                  </a:ext>
                </a:extLst>
              </p:cNvPr>
              <p:cNvSpPr/>
              <p:nvPr/>
            </p:nvSpPr>
            <p:spPr>
              <a:xfrm rot="3298325">
                <a:off x="7419986" y="2844893"/>
                <a:ext cx="330091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F702DFA8-3886-4255-9892-4A353BE95D7F}"/>
                  </a:ext>
                </a:extLst>
              </p:cNvPr>
              <p:cNvCxnSpPr>
                <a:cxnSpLocks/>
              </p:cNvCxnSpPr>
              <p:nvPr/>
            </p:nvCxnSpPr>
            <p:spPr>
              <a:xfrm rot="3260868" flipH="1">
                <a:off x="7207041" y="2590436"/>
                <a:ext cx="70" cy="58822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B893E10-E556-4579-8EF9-8F38895D67D5}"/>
                </a:ext>
              </a:extLst>
            </p:cNvPr>
            <p:cNvGrpSpPr/>
            <p:nvPr/>
          </p:nvGrpSpPr>
          <p:grpSpPr>
            <a:xfrm flipV="1">
              <a:off x="2393031" y="5499188"/>
              <a:ext cx="482773" cy="568677"/>
              <a:chOff x="3869038" y="5343792"/>
              <a:chExt cx="482773" cy="568677"/>
            </a:xfrm>
          </p:grpSpPr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E5ABE06B-364C-483B-8A03-CA90888BE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3893" y="5574942"/>
                <a:ext cx="1" cy="337527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57C0D25F-8823-431C-9DFB-D25963C41111}"/>
                  </a:ext>
                </a:extLst>
              </p:cNvPr>
              <p:cNvSpPr/>
              <p:nvPr/>
            </p:nvSpPr>
            <p:spPr>
              <a:xfrm rot="37457">
                <a:off x="3925609" y="5527859"/>
                <a:ext cx="368226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D32949ED-52AE-47E7-B9E8-347BDB75C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7130" y="5574943"/>
                <a:ext cx="0" cy="221643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DA002F07-CC67-4053-8706-641740CB3195}"/>
                  </a:ext>
                </a:extLst>
              </p:cNvPr>
              <p:cNvCxnSpPr>
                <a:cxnSpLocks/>
                <a:stCxn id="278" idx="1"/>
              </p:cNvCxnSpPr>
              <p:nvPr/>
            </p:nvCxnSpPr>
            <p:spPr>
              <a:xfrm rot="18339132" flipH="1" flipV="1">
                <a:off x="3878673" y="5334157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0CDECD4D-5EB9-4464-9EDD-D891B96AA5C9}"/>
                  </a:ext>
                </a:extLst>
              </p:cNvPr>
              <p:cNvCxnSpPr>
                <a:cxnSpLocks/>
              </p:cNvCxnSpPr>
              <p:nvPr/>
            </p:nvCxnSpPr>
            <p:spPr>
              <a:xfrm rot="18339132" flipH="1" flipV="1">
                <a:off x="4305078" y="5336299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83CB2F-E5D1-4C1F-9384-91B141CF8FA9}"/>
                </a:ext>
              </a:extLst>
            </p:cNvPr>
            <p:cNvSpPr txBox="1"/>
            <p:nvPr/>
          </p:nvSpPr>
          <p:spPr>
            <a:xfrm>
              <a:off x="2415482" y="1686682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IR12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B364AA-E583-48B7-A5D2-FE8F1875C3EF}"/>
                </a:ext>
              </a:extLst>
            </p:cNvPr>
            <p:cNvSpPr txBox="1"/>
            <p:nvPr/>
          </p:nvSpPr>
          <p:spPr>
            <a:xfrm>
              <a:off x="3859521" y="2529324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DBE224-4D9F-4AAF-AC8A-27C56AD4457B}"/>
                </a:ext>
              </a:extLst>
            </p:cNvPr>
            <p:cNvSpPr txBox="1"/>
            <p:nvPr/>
          </p:nvSpPr>
          <p:spPr>
            <a:xfrm>
              <a:off x="2404957" y="5102882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7C819B-A928-470E-9CF1-61D2C8FDADCB}"/>
                </a:ext>
              </a:extLst>
            </p:cNvPr>
            <p:cNvSpPr txBox="1"/>
            <p:nvPr/>
          </p:nvSpPr>
          <p:spPr>
            <a:xfrm>
              <a:off x="3899284" y="4267981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8FD8E9-12B9-4EFF-BE4A-91927BB5E510}"/>
                </a:ext>
              </a:extLst>
            </p:cNvPr>
            <p:cNvSpPr txBox="1"/>
            <p:nvPr/>
          </p:nvSpPr>
          <p:spPr>
            <a:xfrm>
              <a:off x="963355" y="2519625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D0FC76-F599-4A70-B933-11B6FAA9E92D}"/>
                </a:ext>
              </a:extLst>
            </p:cNvPr>
            <p:cNvSpPr txBox="1"/>
            <p:nvPr/>
          </p:nvSpPr>
          <p:spPr>
            <a:xfrm>
              <a:off x="904163" y="4310479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IR8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B78CD08-0D23-4F7D-AC87-02E3E73E43B1}"/>
                </a:ext>
              </a:extLst>
            </p:cNvPr>
            <p:cNvGrpSpPr/>
            <p:nvPr/>
          </p:nvGrpSpPr>
          <p:grpSpPr>
            <a:xfrm>
              <a:off x="2640313" y="5532218"/>
              <a:ext cx="1541696" cy="637304"/>
              <a:chOff x="3230741" y="5693811"/>
              <a:chExt cx="1541696" cy="637304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E68BCD2-714A-4A96-ABAC-8DEAD5A0EC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4971" y="5998308"/>
                <a:ext cx="0" cy="10795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6FC85E90-6084-49A0-9302-9B5E7BB193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37600" y="6216875"/>
                <a:ext cx="1" cy="11424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C9F81BB-381D-4893-A8D4-6EE63490A9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0741" y="6099776"/>
                <a:ext cx="309894" cy="5205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2049CEBB-0707-47B8-9E34-B8C4CA4B4E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7600" y="6317023"/>
                <a:ext cx="303035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C140D052-5AEB-4611-8FF8-DADFB4C819F9}"/>
                  </a:ext>
                </a:extLst>
              </p:cNvPr>
              <p:cNvSpPr/>
              <p:nvPr/>
            </p:nvSpPr>
            <p:spPr>
              <a:xfrm>
                <a:off x="4288009" y="5693811"/>
                <a:ext cx="484428" cy="25459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800" dirty="0"/>
                  <a:t>CENTRAL PLANT</a:t>
                </a:r>
              </a:p>
            </p:txBody>
          </p: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3B24F511-8065-4C6D-B759-71C47A8886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40636" y="6216875"/>
                <a:ext cx="1" cy="11424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2A1C0289-99FF-4B06-ADF8-18539FECB8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7970" y="6086475"/>
                <a:ext cx="0" cy="10795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041E2768-1AA8-4DE0-B548-841F3C702F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3826" y="6207575"/>
                <a:ext cx="683524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93458DE-5ADE-486A-ADED-47F60BC864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7350" y="5868345"/>
                <a:ext cx="0" cy="35301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5E2C1EBE-EEAD-404D-BFF9-534E45E1EA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5497" y="5876182"/>
                <a:ext cx="139962" cy="1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AB8F10-4820-4FA8-8D7B-8081A9E62FE8}"/>
                </a:ext>
              </a:extLst>
            </p:cNvPr>
            <p:cNvSpPr txBox="1"/>
            <p:nvPr/>
          </p:nvSpPr>
          <p:spPr>
            <a:xfrm rot="17769169">
              <a:off x="4374214" y="4435310"/>
              <a:ext cx="782587" cy="707886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endParaRPr lang="en-US" sz="1000" dirty="0"/>
            </a:p>
            <a:p>
              <a:endParaRPr lang="en-US" sz="1000" dirty="0"/>
            </a:p>
            <a:p>
              <a:pPr algn="ctr"/>
              <a:r>
                <a:rPr lang="en-US" sz="1000" dirty="0"/>
                <a:t>Service </a:t>
              </a:r>
              <a:r>
                <a:rPr lang="en-US" sz="1000" dirty="0" err="1"/>
                <a:t>Bld</a:t>
              </a:r>
              <a:r>
                <a:rPr lang="en-US" sz="1000" dirty="0"/>
                <a:t> </a:t>
              </a:r>
            </a:p>
            <a:p>
              <a:r>
                <a:rPr lang="en-US" sz="1000" dirty="0"/>
                <a:t>1004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26BCC0-E45A-47A4-A11C-D3DDB96FDB46}"/>
                </a:ext>
              </a:extLst>
            </p:cNvPr>
            <p:cNvSpPr txBox="1"/>
            <p:nvPr/>
          </p:nvSpPr>
          <p:spPr>
            <a:xfrm>
              <a:off x="5000493" y="545030"/>
              <a:ext cx="3633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6 </a:t>
              </a:r>
              <a:r>
                <a:rPr lang="en-US" sz="1400" dirty="0">
                  <a:solidFill>
                    <a:srgbClr val="0000FF"/>
                  </a:solidFill>
                </a:rPr>
                <a:t>Blue</a:t>
              </a:r>
              <a:r>
                <a:rPr lang="en-US" sz="1400" dirty="0"/>
                <a:t> &amp; 6 </a:t>
              </a:r>
              <a:r>
                <a:rPr lang="en-US" sz="1400" dirty="0">
                  <a:solidFill>
                    <a:srgbClr val="FFC000"/>
                  </a:solidFill>
                </a:rPr>
                <a:t>Yellow</a:t>
              </a:r>
              <a:r>
                <a:rPr lang="en-US" sz="1400" dirty="0"/>
                <a:t> </a:t>
              </a:r>
              <a:r>
                <a:rPr lang="en-US" sz="1400" dirty="0" err="1"/>
                <a:t>Valveboxes</a:t>
              </a:r>
              <a:endParaRPr lang="en-US" sz="1400" dirty="0"/>
            </a:p>
            <a:p>
              <a:r>
                <a:rPr lang="en-US" sz="1400" dirty="0"/>
                <a:t>located in service buildings</a:t>
              </a:r>
            </a:p>
            <a:p>
              <a:r>
                <a:rPr lang="en-US" sz="1400" dirty="0"/>
                <a:t>Cryogenic valves &amp; </a:t>
              </a:r>
              <a:r>
                <a:rPr lang="en-US" sz="1400" dirty="0" err="1"/>
                <a:t>Recooler</a:t>
              </a:r>
              <a:r>
                <a:rPr lang="en-US" sz="1400" dirty="0"/>
                <a:t>,</a:t>
              </a:r>
            </a:p>
            <a:p>
              <a:r>
                <a:rPr lang="en-US" sz="1400" dirty="0"/>
                <a:t>SC busses current leads interface {“</a:t>
              </a:r>
              <a:r>
                <a:rPr lang="en-US" sz="1400" dirty="0" err="1"/>
                <a:t>Leadpot</a:t>
              </a:r>
              <a:r>
                <a:rPr lang="en-US" sz="1400" dirty="0"/>
                <a:t>”}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DD0D00F-324B-40C6-9F62-26568B8E5F7E}"/>
                </a:ext>
              </a:extLst>
            </p:cNvPr>
            <p:cNvSpPr/>
            <p:nvPr/>
          </p:nvSpPr>
          <p:spPr>
            <a:xfrm>
              <a:off x="8806661" y="1751494"/>
              <a:ext cx="644277" cy="418668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C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e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n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t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r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a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l</a:t>
              </a:r>
            </a:p>
            <a:p>
              <a:pPr algn="ctr"/>
              <a:endParaRPr lang="en-US" sz="1600" b="1" dirty="0">
                <a:solidFill>
                  <a:srgbClr val="FF00FF"/>
                </a:solidFill>
              </a:endParaRPr>
            </a:p>
            <a:p>
              <a:pPr algn="ctr"/>
              <a:endParaRPr lang="en-US" sz="1600" b="1" dirty="0">
                <a:solidFill>
                  <a:srgbClr val="FF00FF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P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l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a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n</a:t>
              </a:r>
            </a:p>
            <a:p>
              <a:pPr algn="ctr"/>
              <a:r>
                <a:rPr lang="en-US" sz="1600" dirty="0">
                  <a:solidFill>
                    <a:srgbClr val="FF00FF"/>
                  </a:solidFill>
                </a:rPr>
                <a:t>t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427E709-F1FC-4777-A524-031201B010BB}"/>
                </a:ext>
              </a:extLst>
            </p:cNvPr>
            <p:cNvGrpSpPr/>
            <p:nvPr/>
          </p:nvGrpSpPr>
          <p:grpSpPr>
            <a:xfrm>
              <a:off x="8414495" y="2892154"/>
              <a:ext cx="261214" cy="1513427"/>
              <a:chOff x="5980773" y="2234072"/>
              <a:chExt cx="261214" cy="1513427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DDCB21F-00B5-4F23-B7DE-CBC25E6452CA}"/>
                  </a:ext>
                </a:extLst>
              </p:cNvPr>
              <p:cNvSpPr txBox="1"/>
              <p:nvPr/>
            </p:nvSpPr>
            <p:spPr>
              <a:xfrm>
                <a:off x="5990839" y="2910802"/>
                <a:ext cx="160344" cy="184666"/>
              </a:xfrm>
              <a:prstGeom prst="rect">
                <a:avLst/>
              </a:prstGeom>
              <a:solidFill>
                <a:srgbClr val="00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R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E4343F3A-FFDC-4160-AC5F-D4A3DEDA21D3}"/>
                  </a:ext>
                </a:extLst>
              </p:cNvPr>
              <p:cNvSpPr txBox="1"/>
              <p:nvPr/>
            </p:nvSpPr>
            <p:spPr>
              <a:xfrm>
                <a:off x="6006041" y="2475563"/>
                <a:ext cx="206523" cy="184666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/>
                  <a:t>HS</a:t>
                </a:r>
                <a:endParaRPr lang="en-US" sz="1200" dirty="0"/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9D206209-A95B-4D61-9039-040A7A8CAD07}"/>
                  </a:ext>
                </a:extLst>
              </p:cNvPr>
              <p:cNvSpPr txBox="1"/>
              <p:nvPr/>
            </p:nvSpPr>
            <p:spPr>
              <a:xfrm>
                <a:off x="5980773" y="3122069"/>
                <a:ext cx="219550" cy="184666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HR</a:t>
                </a: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94672088-F4FD-4211-8C20-46000F175FF3}"/>
                  </a:ext>
                </a:extLst>
              </p:cNvPr>
              <p:cNvSpPr txBox="1"/>
              <p:nvPr/>
            </p:nvSpPr>
            <p:spPr>
              <a:xfrm>
                <a:off x="5992533" y="2687993"/>
                <a:ext cx="160344" cy="184666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/>
                  <a:t>S</a:t>
                </a:r>
                <a:endParaRPr lang="en-US" sz="1200" dirty="0"/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07C5A924-1838-4F82-8B79-13931D1903D8}"/>
                  </a:ext>
                </a:extLst>
              </p:cNvPr>
              <p:cNvSpPr txBox="1"/>
              <p:nvPr/>
            </p:nvSpPr>
            <p:spPr>
              <a:xfrm>
                <a:off x="6002751" y="2234072"/>
                <a:ext cx="229170" cy="184666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CR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72A6B176-3518-4C72-9BE8-D43277460350}"/>
                  </a:ext>
                </a:extLst>
              </p:cNvPr>
              <p:cNvSpPr txBox="1"/>
              <p:nvPr/>
            </p:nvSpPr>
            <p:spPr>
              <a:xfrm>
                <a:off x="5980774" y="3342832"/>
                <a:ext cx="25114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highlight>
                      <a:srgbClr val="FF0000"/>
                    </a:highlight>
                  </a:rPr>
                  <a:t>WR</a:t>
                </a:r>
                <a:endParaRPr lang="en-US" sz="1200" dirty="0"/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BD3ED38D-220A-4ECC-AACF-C2B5FC50CD1D}"/>
                  </a:ext>
                </a:extLst>
              </p:cNvPr>
              <p:cNvSpPr txBox="1"/>
              <p:nvPr/>
            </p:nvSpPr>
            <p:spPr>
              <a:xfrm>
                <a:off x="5990839" y="3562833"/>
                <a:ext cx="251148" cy="18466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/>
                  <a:t>WS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F300BBE-EE54-4A5C-B0F8-84BC55A4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1418" y="5752729"/>
              <a:ext cx="144470" cy="58650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9AE576C-637E-4F25-9BCC-EA9446A40152}"/>
                </a:ext>
              </a:extLst>
            </p:cNvPr>
            <p:cNvGrpSpPr/>
            <p:nvPr/>
          </p:nvGrpSpPr>
          <p:grpSpPr>
            <a:xfrm>
              <a:off x="5568950" y="1696082"/>
              <a:ext cx="2164607" cy="783995"/>
              <a:chOff x="6781471" y="2156479"/>
              <a:chExt cx="2164607" cy="783995"/>
            </a:xfrm>
          </p:grpSpPr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A54B70E0-A7D6-4139-9D1C-329A7A9833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81471" y="2875475"/>
                <a:ext cx="2164606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1B3C8833-69E1-433A-B765-9B6B9C633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3571" y="2726288"/>
                <a:ext cx="2006881" cy="0"/>
              </a:xfrm>
              <a:prstGeom prst="straightConnector1">
                <a:avLst/>
              </a:prstGeom>
              <a:ln>
                <a:solidFill>
                  <a:srgbClr val="00FF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6991590A-53C7-4BFE-B2C2-45133D0BB0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0963" y="2559182"/>
                <a:ext cx="2057199" cy="13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F7D28A61-51AD-4811-A44D-72CD4AE9D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8878" y="2248812"/>
                <a:ext cx="2057199" cy="717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7DBD4031-30DE-4CA6-941E-5EDF715664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88878" y="2404295"/>
                <a:ext cx="2057200" cy="717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89914839-FA60-40C9-9E3C-D24323CCD3B8}"/>
                  </a:ext>
                </a:extLst>
              </p:cNvPr>
              <p:cNvSpPr txBox="1"/>
              <p:nvPr/>
            </p:nvSpPr>
            <p:spPr>
              <a:xfrm>
                <a:off x="7038548" y="2486482"/>
                <a:ext cx="1329595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00FF"/>
                    </a:highlight>
                  </a:rPr>
                  <a:t> S  </a:t>
                </a:r>
                <a:r>
                  <a:rPr lang="en-US" sz="900" dirty="0"/>
                  <a:t>: Supply, 4.5K Liquid</a:t>
                </a:r>
                <a:endParaRPr lang="en-US" sz="1200" dirty="0"/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FA1FE526-2954-4190-87F8-FAB743A4AE58}"/>
                  </a:ext>
                </a:extLst>
              </p:cNvPr>
              <p:cNvSpPr txBox="1"/>
              <p:nvPr/>
            </p:nvSpPr>
            <p:spPr>
              <a:xfrm>
                <a:off x="7038548" y="2651415"/>
                <a:ext cx="1460120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FFFF"/>
                    </a:highlight>
                  </a:rPr>
                  <a:t> R </a:t>
                </a:r>
                <a:r>
                  <a:rPr lang="en-US" sz="900" dirty="0"/>
                  <a:t>: Return, 4.5K vapor Return</a:t>
                </a: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C5BC12A4-F635-4CA5-AF8C-AD03CE58E903}"/>
                  </a:ext>
                </a:extLst>
              </p:cNvPr>
              <p:cNvSpPr txBox="1"/>
              <p:nvPr/>
            </p:nvSpPr>
            <p:spPr>
              <a:xfrm>
                <a:off x="7030421" y="2801975"/>
                <a:ext cx="1474564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8000"/>
                    </a:highlight>
                  </a:rPr>
                  <a:t> H </a:t>
                </a:r>
                <a:r>
                  <a:rPr lang="en-US" sz="900" dirty="0"/>
                  <a:t>: Heatshield Collider loop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B20C0E73-95BF-497D-A3AD-F57D1A67D7A6}"/>
                  </a:ext>
                </a:extLst>
              </p:cNvPr>
              <p:cNvSpPr txBox="1"/>
              <p:nvPr/>
            </p:nvSpPr>
            <p:spPr>
              <a:xfrm>
                <a:off x="7033791" y="2324687"/>
                <a:ext cx="1334352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99CC"/>
                    </a:highlight>
                  </a:rPr>
                  <a:t> U </a:t>
                </a:r>
                <a:r>
                  <a:rPr lang="en-US" sz="900" dirty="0"/>
                  <a:t>: Utility, 9.6K Gas Return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37A0FB39-0B70-4136-9926-45D78DBD0F9D}"/>
                  </a:ext>
                </a:extLst>
              </p:cNvPr>
              <p:cNvSpPr txBox="1"/>
              <p:nvPr/>
            </p:nvSpPr>
            <p:spPr>
              <a:xfrm>
                <a:off x="7035734" y="2156479"/>
                <a:ext cx="1308661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9900CC"/>
                    </a:highlight>
                  </a:rPr>
                  <a:t>M </a:t>
                </a:r>
                <a:r>
                  <a:rPr lang="en-US" sz="900" dirty="0"/>
                  <a:t>: Magnet, 4.5K Loop</a:t>
                </a:r>
                <a:endParaRPr lang="en-US" sz="1200" dirty="0"/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BC4F1F7-A5D7-4344-9044-DA2F125C33A2}"/>
                </a:ext>
              </a:extLst>
            </p:cNvPr>
            <p:cNvSpPr/>
            <p:nvPr/>
          </p:nvSpPr>
          <p:spPr>
            <a:xfrm rot="21582652">
              <a:off x="7740657" y="1641657"/>
              <a:ext cx="362873" cy="196895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1006</a:t>
              </a:r>
            </a:p>
            <a:p>
              <a:pPr algn="ctr"/>
              <a:r>
                <a:rPr lang="en-US" sz="600" dirty="0" err="1">
                  <a:solidFill>
                    <a:schemeClr val="tx1"/>
                  </a:solidFill>
                </a:rPr>
                <a:t>ValveBox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F2BD538-E79B-4C1D-B55F-5820EA63CD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6404" y="3688544"/>
              <a:ext cx="240792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799A3BD-8932-4D42-A79E-172CF1F56C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8950" y="3469380"/>
              <a:ext cx="2162475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B469789-247A-42F1-90EE-60106F73DF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920" y="3320193"/>
              <a:ext cx="2036721" cy="0"/>
            </a:xfrm>
            <a:prstGeom prst="straightConnector1">
              <a:avLst/>
            </a:prstGeom>
            <a:ln>
              <a:solidFill>
                <a:srgbClr val="00FF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F0090C3-6F81-4C90-8F40-93BB33D5F4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6311" y="3153087"/>
              <a:ext cx="2057199" cy="13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E08278-21F6-415A-B332-56B131250EC3}"/>
                </a:ext>
              </a:extLst>
            </p:cNvPr>
            <p:cNvCxnSpPr>
              <a:cxnSpLocks/>
            </p:cNvCxnSpPr>
            <p:nvPr/>
          </p:nvCxnSpPr>
          <p:spPr>
            <a:xfrm>
              <a:off x="5674226" y="2842717"/>
              <a:ext cx="2057199" cy="7176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D87F8AA-130B-4B9B-8CB1-B8166590F8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4226" y="2998200"/>
              <a:ext cx="2057200" cy="7176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950D97-B9E3-4ED8-AF04-E18CECCC1BDD}"/>
                </a:ext>
              </a:extLst>
            </p:cNvPr>
            <p:cNvSpPr txBox="1"/>
            <p:nvPr/>
          </p:nvSpPr>
          <p:spPr>
            <a:xfrm>
              <a:off x="5823896" y="3080387"/>
              <a:ext cx="1329595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00FF"/>
                  </a:highlight>
                </a:rPr>
                <a:t> S  </a:t>
              </a:r>
              <a:r>
                <a:rPr lang="en-US" sz="900" dirty="0"/>
                <a:t>: Supply, 4.5K Liquid</a:t>
              </a:r>
              <a:endParaRPr lang="en-US" sz="12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0ADC1EC-03E8-470B-A792-AAF7B15F3FE1}"/>
                </a:ext>
              </a:extLst>
            </p:cNvPr>
            <p:cNvSpPr txBox="1"/>
            <p:nvPr/>
          </p:nvSpPr>
          <p:spPr>
            <a:xfrm>
              <a:off x="5823896" y="3245320"/>
              <a:ext cx="146012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FFFF"/>
                  </a:highlight>
                </a:rPr>
                <a:t> R </a:t>
              </a:r>
              <a:r>
                <a:rPr lang="en-US" sz="900" dirty="0"/>
                <a:t>: Return, 4.5K vapor Return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54C7870-FD25-45D9-9D75-997B22242DDC}"/>
                </a:ext>
              </a:extLst>
            </p:cNvPr>
            <p:cNvSpPr txBox="1"/>
            <p:nvPr/>
          </p:nvSpPr>
          <p:spPr>
            <a:xfrm>
              <a:off x="5815769" y="3395880"/>
              <a:ext cx="1474564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8000"/>
                  </a:highlight>
                </a:rPr>
                <a:t> H </a:t>
              </a:r>
              <a:r>
                <a:rPr lang="en-US" sz="900" dirty="0"/>
                <a:t>: Heatshield Collider loop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60B14B-1051-4A50-928D-9825940B31DC}"/>
                </a:ext>
              </a:extLst>
            </p:cNvPr>
            <p:cNvSpPr txBox="1"/>
            <p:nvPr/>
          </p:nvSpPr>
          <p:spPr>
            <a:xfrm>
              <a:off x="5819139" y="2918592"/>
              <a:ext cx="1334352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99CC"/>
                  </a:highlight>
                </a:rPr>
                <a:t> U </a:t>
              </a:r>
              <a:r>
                <a:rPr lang="en-US" sz="900" dirty="0"/>
                <a:t>: Utility, 9.6K Gas Return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FFFB931-0394-400E-9EDD-A43BABD2CEF5}"/>
                </a:ext>
              </a:extLst>
            </p:cNvPr>
            <p:cNvSpPr txBox="1"/>
            <p:nvPr/>
          </p:nvSpPr>
          <p:spPr>
            <a:xfrm>
              <a:off x="5832854" y="3620491"/>
              <a:ext cx="1469153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FF0000"/>
                  </a:highlight>
                </a:rPr>
                <a:t>WR</a:t>
              </a:r>
              <a:r>
                <a:rPr lang="en-US" sz="900" dirty="0"/>
                <a:t>: Warm Return loop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F5626A-FF8A-4F27-9B5B-7D65D900E2C1}"/>
                </a:ext>
              </a:extLst>
            </p:cNvPr>
            <p:cNvSpPr txBox="1"/>
            <p:nvPr/>
          </p:nvSpPr>
          <p:spPr>
            <a:xfrm>
              <a:off x="5821082" y="2750384"/>
              <a:ext cx="1308661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9900CC"/>
                  </a:highlight>
                </a:rPr>
                <a:t>M </a:t>
              </a:r>
              <a:r>
                <a:rPr lang="en-US" sz="900" dirty="0"/>
                <a:t>: Magnet, 4.5K Loop</a:t>
              </a:r>
              <a:endParaRPr lang="en-US" sz="1200" dirty="0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F4038C8-8D8E-4157-8944-2D4421710DC3}"/>
                </a:ext>
              </a:extLst>
            </p:cNvPr>
            <p:cNvSpPr/>
            <p:nvPr/>
          </p:nvSpPr>
          <p:spPr>
            <a:xfrm>
              <a:off x="7736315" y="3918615"/>
              <a:ext cx="368016" cy="207344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/>
                <a:t>1006</a:t>
              </a:r>
            </a:p>
            <a:p>
              <a:pPr algn="ctr"/>
              <a:r>
                <a:rPr lang="en-US" sz="600" dirty="0" err="1"/>
                <a:t>ValveBox</a:t>
              </a:r>
              <a:endParaRPr lang="en-US" sz="600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5D392B8-6888-4828-810F-27F2BCF657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0891" y="3849581"/>
              <a:ext cx="240344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0ECCD8E-169C-42D9-AD4B-F3907E57E7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2600" y="4640033"/>
              <a:ext cx="2193134" cy="801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6EC41C4-0A0C-4895-9999-07B37CFC0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3229" y="4492793"/>
              <a:ext cx="2004749" cy="6064"/>
            </a:xfrm>
            <a:prstGeom prst="straightConnector1">
              <a:avLst/>
            </a:prstGeom>
            <a:ln>
              <a:solidFill>
                <a:srgbClr val="00FF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2248BA6-51B4-47E4-A5DD-ED8951C3E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0620" y="4331751"/>
              <a:ext cx="2057199" cy="13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083C2F0-FC43-4EFA-AE80-3FB8AE5FF3BA}"/>
                </a:ext>
              </a:extLst>
            </p:cNvPr>
            <p:cNvCxnSpPr>
              <a:cxnSpLocks/>
            </p:cNvCxnSpPr>
            <p:nvPr/>
          </p:nvCxnSpPr>
          <p:spPr>
            <a:xfrm>
              <a:off x="5698535" y="4021381"/>
              <a:ext cx="2057199" cy="7176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98D7418-F133-492A-B32A-CD3E71FC8D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8535" y="4176864"/>
              <a:ext cx="2057200" cy="7176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B3D37C-EA5C-4EF6-A9D3-743151B7BAA6}"/>
                </a:ext>
              </a:extLst>
            </p:cNvPr>
            <p:cNvSpPr txBox="1"/>
            <p:nvPr/>
          </p:nvSpPr>
          <p:spPr>
            <a:xfrm>
              <a:off x="5848205" y="4259051"/>
              <a:ext cx="1329595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00FF"/>
                  </a:highlight>
                </a:rPr>
                <a:t> S  </a:t>
              </a:r>
              <a:r>
                <a:rPr lang="en-US" sz="900" dirty="0"/>
                <a:t>: Supply, 4.5K Liquid</a:t>
              </a:r>
              <a:endParaRPr lang="en-US" sz="12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5E06B6F-858C-4F5F-8CD4-14E2215FF724}"/>
                </a:ext>
              </a:extLst>
            </p:cNvPr>
            <p:cNvSpPr txBox="1"/>
            <p:nvPr/>
          </p:nvSpPr>
          <p:spPr>
            <a:xfrm>
              <a:off x="5848205" y="4423984"/>
              <a:ext cx="146012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FFFF"/>
                  </a:highlight>
                </a:rPr>
                <a:t> R </a:t>
              </a:r>
              <a:r>
                <a:rPr lang="en-US" sz="900" dirty="0"/>
                <a:t>: Return, 4.5K vapor Return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AEB84FF-FBDB-4521-A101-4BD327139DE8}"/>
                </a:ext>
              </a:extLst>
            </p:cNvPr>
            <p:cNvSpPr txBox="1"/>
            <p:nvPr/>
          </p:nvSpPr>
          <p:spPr>
            <a:xfrm>
              <a:off x="5840078" y="4574544"/>
              <a:ext cx="1474564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8000"/>
                  </a:highlight>
                </a:rPr>
                <a:t> H </a:t>
              </a:r>
              <a:r>
                <a:rPr lang="en-US" sz="900" dirty="0"/>
                <a:t>: Heatshield Collider loop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461AF2-3019-4103-BA45-2E8CEEAE87E4}"/>
                </a:ext>
              </a:extLst>
            </p:cNvPr>
            <p:cNvSpPr txBox="1"/>
            <p:nvPr/>
          </p:nvSpPr>
          <p:spPr>
            <a:xfrm>
              <a:off x="5843448" y="4097256"/>
              <a:ext cx="1334352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99CC"/>
                  </a:highlight>
                </a:rPr>
                <a:t> U </a:t>
              </a:r>
              <a:r>
                <a:rPr lang="en-US" sz="900" dirty="0"/>
                <a:t>: Utility, 9.6K Gas Return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975D1FB-3406-4A07-AD6C-567C811CCEB7}"/>
                </a:ext>
              </a:extLst>
            </p:cNvPr>
            <p:cNvSpPr txBox="1"/>
            <p:nvPr/>
          </p:nvSpPr>
          <p:spPr>
            <a:xfrm>
              <a:off x="5837341" y="3781528"/>
              <a:ext cx="1469153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FF0000"/>
                  </a:highlight>
                </a:rPr>
                <a:t>WR</a:t>
              </a:r>
              <a:r>
                <a:rPr lang="en-US" sz="900" dirty="0"/>
                <a:t>: Warm Return loop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5C75CF7-43E2-45E4-A731-9601B39C33F0}"/>
                </a:ext>
              </a:extLst>
            </p:cNvPr>
            <p:cNvSpPr txBox="1"/>
            <p:nvPr/>
          </p:nvSpPr>
          <p:spPr>
            <a:xfrm>
              <a:off x="5845391" y="3929048"/>
              <a:ext cx="1308661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9900CC"/>
                  </a:highlight>
                </a:rPr>
                <a:t>M </a:t>
              </a:r>
              <a:r>
                <a:rPr lang="en-US" sz="900" dirty="0"/>
                <a:t>: Magnet, 4.5K Loop</a:t>
              </a:r>
              <a:endParaRPr lang="en-US" sz="1200" dirty="0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6DAC3E-B6D3-4CFA-AA4B-7F16FF44E51F}"/>
                </a:ext>
              </a:extLst>
            </p:cNvPr>
            <p:cNvGrpSpPr/>
            <p:nvPr/>
          </p:nvGrpSpPr>
          <p:grpSpPr>
            <a:xfrm>
              <a:off x="5562600" y="4983350"/>
              <a:ext cx="2191004" cy="783995"/>
              <a:chOff x="6755074" y="2156479"/>
              <a:chExt cx="2191004" cy="783995"/>
            </a:xfrm>
          </p:grpSpPr>
          <p:cxnSp>
            <p:nvCxnSpPr>
              <p:cNvPr id="235" name="Straight Arrow Connector 234">
                <a:extLst>
                  <a:ext uri="{FF2B5EF4-FFF2-40B4-BE49-F238E27FC236}">
                    <a16:creationId xmlns:a16="http://schemas.microsoft.com/office/drawing/2014/main" id="{11AE5473-9FA6-4E03-AAAD-D331A79B3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55074" y="2875475"/>
                <a:ext cx="2191003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>
                <a:extLst>
                  <a:ext uri="{FF2B5EF4-FFF2-40B4-BE49-F238E27FC236}">
                    <a16:creationId xmlns:a16="http://schemas.microsoft.com/office/drawing/2014/main" id="{BB24D4DE-C044-4BDF-AB52-023A0AF100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3571" y="2726288"/>
                <a:ext cx="2006881" cy="0"/>
              </a:xfrm>
              <a:prstGeom prst="straightConnector1">
                <a:avLst/>
              </a:prstGeom>
              <a:ln>
                <a:solidFill>
                  <a:srgbClr val="00FF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id="{A8762E86-7F9A-495C-82E4-A27ABF1909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0963" y="2559182"/>
                <a:ext cx="2057199" cy="13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>
                <a:extLst>
                  <a:ext uri="{FF2B5EF4-FFF2-40B4-BE49-F238E27FC236}">
                    <a16:creationId xmlns:a16="http://schemas.microsoft.com/office/drawing/2014/main" id="{23A2ADA6-3502-4423-AF85-61D8C54CC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8878" y="2248812"/>
                <a:ext cx="2057199" cy="717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id="{C206E036-21BD-4DE9-912C-65F993F61F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88878" y="2404295"/>
                <a:ext cx="2057200" cy="717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984253C0-5889-4101-8791-D234D4051AB4}"/>
                  </a:ext>
                </a:extLst>
              </p:cNvPr>
              <p:cNvSpPr txBox="1"/>
              <p:nvPr/>
            </p:nvSpPr>
            <p:spPr>
              <a:xfrm>
                <a:off x="7038548" y="2486482"/>
                <a:ext cx="1329595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00FF"/>
                    </a:highlight>
                  </a:rPr>
                  <a:t> S  </a:t>
                </a:r>
                <a:r>
                  <a:rPr lang="en-US" sz="900" dirty="0"/>
                  <a:t>: Supply, 4.5K Liquid</a:t>
                </a:r>
                <a:endParaRPr lang="en-US" sz="1200" dirty="0"/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B0C36B8F-80C3-4C9A-AC12-74424CCB5C03}"/>
                  </a:ext>
                </a:extLst>
              </p:cNvPr>
              <p:cNvSpPr txBox="1"/>
              <p:nvPr/>
            </p:nvSpPr>
            <p:spPr>
              <a:xfrm>
                <a:off x="7038548" y="2651415"/>
                <a:ext cx="1460120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FFFF"/>
                    </a:highlight>
                  </a:rPr>
                  <a:t> R </a:t>
                </a:r>
                <a:r>
                  <a:rPr lang="en-US" sz="900" dirty="0"/>
                  <a:t>: Return, 4.5K vapor Return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09501186-9CB2-4190-98C6-F3F8CE12870F}"/>
                  </a:ext>
                </a:extLst>
              </p:cNvPr>
              <p:cNvSpPr txBox="1"/>
              <p:nvPr/>
            </p:nvSpPr>
            <p:spPr>
              <a:xfrm>
                <a:off x="7030421" y="2801975"/>
                <a:ext cx="1474564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8000"/>
                    </a:highlight>
                  </a:rPr>
                  <a:t> H </a:t>
                </a:r>
                <a:r>
                  <a:rPr lang="en-US" sz="900" dirty="0"/>
                  <a:t>: Heatshield Collider loop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53722B3-144D-4518-9BD8-B0B5D8FCAA91}"/>
                  </a:ext>
                </a:extLst>
              </p:cNvPr>
              <p:cNvSpPr txBox="1"/>
              <p:nvPr/>
            </p:nvSpPr>
            <p:spPr>
              <a:xfrm>
                <a:off x="7033791" y="2324687"/>
                <a:ext cx="1334352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99CC"/>
                    </a:highlight>
                  </a:rPr>
                  <a:t> U </a:t>
                </a:r>
                <a:r>
                  <a:rPr lang="en-US" sz="900" dirty="0"/>
                  <a:t>: Utility, 9.6K Gas Return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3A255004-8AB8-4A4E-8486-3943E8B18847}"/>
                  </a:ext>
                </a:extLst>
              </p:cNvPr>
              <p:cNvSpPr txBox="1"/>
              <p:nvPr/>
            </p:nvSpPr>
            <p:spPr>
              <a:xfrm>
                <a:off x="7035734" y="2156479"/>
                <a:ext cx="1308661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9900CC"/>
                    </a:highlight>
                  </a:rPr>
                  <a:t>M </a:t>
                </a:r>
                <a:r>
                  <a:rPr lang="en-US" sz="900" dirty="0"/>
                  <a:t>: Magnet, 4.5K Loop</a:t>
                </a:r>
                <a:endParaRPr lang="en-US" sz="1200" dirty="0"/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3038457-E58A-4494-80DF-58584595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9053" y="1271863"/>
              <a:ext cx="275672" cy="27567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D748FC3-35C8-4653-8900-CAD8CBF7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5668" y="1743395"/>
              <a:ext cx="313169" cy="30915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697AED2-5485-4997-A261-5FCEBA014B58}"/>
                    </a:ext>
                  </a:extLst>
                </p14:cNvPr>
                <p14:cNvContentPartPr/>
                <p14:nvPr/>
              </p14:nvContentPartPr>
              <p14:xfrm>
                <a:off x="4390885" y="2841293"/>
                <a:ext cx="36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697AED2-5485-4997-A261-5FCEBA014B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72885" y="2823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338999F-8239-477D-AA02-4CC144B90D08}"/>
                    </a:ext>
                  </a:extLst>
                </p14:cNvPr>
                <p14:cNvContentPartPr/>
                <p14:nvPr/>
              </p14:nvContentPartPr>
              <p14:xfrm>
                <a:off x="4370005" y="2781173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338999F-8239-477D-AA02-4CC144B90D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52005" y="27631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4ABAE65-C76B-479B-B699-51DE579E3F2E}"/>
                    </a:ext>
                  </a:extLst>
                </p14:cNvPr>
                <p14:cNvContentPartPr/>
                <p14:nvPr/>
              </p14:nvContentPartPr>
              <p14:xfrm>
                <a:off x="4319245" y="2460413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4ABAE65-C76B-479B-B699-51DE579E3F2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1245" y="24424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6CBF5D2-CD6D-4B21-B367-78DFCA09808A}"/>
                </a:ext>
              </a:extLst>
            </p:cNvPr>
            <p:cNvGrpSpPr/>
            <p:nvPr/>
          </p:nvGrpSpPr>
          <p:grpSpPr>
            <a:xfrm>
              <a:off x="4235365" y="2501813"/>
              <a:ext cx="249480" cy="241560"/>
              <a:chOff x="4235365" y="2501813"/>
              <a:chExt cx="249480" cy="241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8664DD69-2B23-4DC5-B80D-AAEE3B62689B}"/>
                      </a:ext>
                    </a:extLst>
                  </p14:cNvPr>
                  <p14:cNvContentPartPr/>
                  <p14:nvPr/>
                </p14:nvContentPartPr>
                <p14:xfrm>
                  <a:off x="4359205" y="2722493"/>
                  <a:ext cx="360" cy="36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8664DD69-2B23-4DC5-B80D-AAEE3B6268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1205" y="27044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B0490C00-8BD6-4323-BD09-09B30EB46A8A}"/>
                      </a:ext>
                    </a:extLst>
                  </p14:cNvPr>
                  <p14:cNvContentPartPr/>
                  <p14:nvPr/>
                </p14:nvContentPartPr>
                <p14:xfrm>
                  <a:off x="4355965" y="2679653"/>
                  <a:ext cx="360" cy="3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B0490C00-8BD6-4323-BD09-09B30EB46A8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37965" y="26616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E5C89D51-7703-46A0-869B-01CF76E56093}"/>
                      </a:ext>
                    </a:extLst>
                  </p14:cNvPr>
                  <p14:cNvContentPartPr/>
                  <p14:nvPr/>
                </p14:nvContentPartPr>
                <p14:xfrm>
                  <a:off x="4325725" y="2501813"/>
                  <a:ext cx="360" cy="36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E5C89D51-7703-46A0-869B-01CF76E5609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7725" y="24838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BA5D6D5C-0842-4E19-A39C-06661446E902}"/>
                      </a:ext>
                    </a:extLst>
                  </p14:cNvPr>
                  <p14:cNvContentPartPr/>
                  <p14:nvPr/>
                </p14:nvContentPartPr>
                <p14:xfrm>
                  <a:off x="4330405" y="2546093"/>
                  <a:ext cx="360" cy="36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BA5D6D5C-0842-4E19-A39C-06661446E90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12405" y="25280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32A1BBAF-A26B-42E0-8C48-C96A57895344}"/>
                      </a:ext>
                    </a:extLst>
                  </p14:cNvPr>
                  <p14:cNvContentPartPr/>
                  <p14:nvPr/>
                </p14:nvContentPartPr>
                <p14:xfrm>
                  <a:off x="4235365" y="2523773"/>
                  <a:ext cx="360" cy="3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32A1BBAF-A26B-42E0-8C48-C96A5789534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17365" y="25057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4BD7360F-1E58-4A66-8476-D2F7AE812700}"/>
                      </a:ext>
                    </a:extLst>
                  </p14:cNvPr>
                  <p14:cNvContentPartPr/>
                  <p14:nvPr/>
                </p14:nvContentPartPr>
                <p14:xfrm>
                  <a:off x="4260565" y="2547893"/>
                  <a:ext cx="360" cy="36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4BD7360F-1E58-4A66-8476-D2F7AE81270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42565" y="25298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AADFE24F-A8A7-4DA8-A2B0-F2ED4D8368D2}"/>
                      </a:ext>
                    </a:extLst>
                  </p14:cNvPr>
                  <p14:cNvContentPartPr/>
                  <p14:nvPr/>
                </p14:nvContentPartPr>
                <p14:xfrm>
                  <a:off x="4289365" y="2561933"/>
                  <a:ext cx="360" cy="3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AADFE24F-A8A7-4DA8-A2B0-F2ED4D8368D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71365" y="25439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37025EF6-8099-4B47-BBDD-F3D7741BA4B5}"/>
                      </a:ext>
                    </a:extLst>
                  </p14:cNvPr>
                  <p14:cNvContentPartPr/>
                  <p14:nvPr/>
                </p14:nvContentPartPr>
                <p14:xfrm>
                  <a:off x="4322485" y="2593613"/>
                  <a:ext cx="360" cy="36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37025EF6-8099-4B47-BBDD-F3D7741BA4B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4485" y="25756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BB4FEE0B-EC75-429B-8367-5A687548F5AA}"/>
                      </a:ext>
                    </a:extLst>
                  </p14:cNvPr>
                  <p14:cNvContentPartPr/>
                  <p14:nvPr/>
                </p14:nvContentPartPr>
                <p14:xfrm>
                  <a:off x="4351285" y="2620613"/>
                  <a:ext cx="360" cy="36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BB4FEE0B-EC75-429B-8367-5A687548F5A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33285" y="26026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4BBC59AA-06DA-46D7-B3E3-A35E3E8065EE}"/>
                      </a:ext>
                    </a:extLst>
                  </p14:cNvPr>
                  <p14:cNvContentPartPr/>
                  <p14:nvPr/>
                </p14:nvContentPartPr>
                <p14:xfrm>
                  <a:off x="4378285" y="2652653"/>
                  <a:ext cx="360" cy="3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4BBC59AA-06DA-46D7-B3E3-A35E3E8065E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60285" y="26346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2068CBE6-C5BB-408B-8B8F-FDEAF65451B8}"/>
                      </a:ext>
                    </a:extLst>
                  </p14:cNvPr>
                  <p14:cNvContentPartPr/>
                  <p14:nvPr/>
                </p14:nvContentPartPr>
                <p14:xfrm>
                  <a:off x="4408165" y="2673173"/>
                  <a:ext cx="360" cy="36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2068CBE6-C5BB-408B-8B8F-FDEAF65451B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90165" y="26551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9F618F8-7D83-42A5-9D75-03B408451A53}"/>
                      </a:ext>
                    </a:extLst>
                  </p14:cNvPr>
                  <p14:cNvContentPartPr/>
                  <p14:nvPr/>
                </p14:nvContentPartPr>
                <p14:xfrm>
                  <a:off x="4441645" y="2700173"/>
                  <a:ext cx="360" cy="36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9F618F8-7D83-42A5-9D75-03B408451A5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23645" y="26821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8DB129CE-2591-4EE8-AC4E-49F8F9502562}"/>
                      </a:ext>
                    </a:extLst>
                  </p14:cNvPr>
                  <p14:cNvContentPartPr/>
                  <p14:nvPr/>
                </p14:nvContentPartPr>
                <p14:xfrm>
                  <a:off x="4473325" y="2720693"/>
                  <a:ext cx="360" cy="36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8DB129CE-2591-4EE8-AC4E-49F8F950256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55325" y="27026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223D484B-7B97-409C-9D2B-043C53FBCA62}"/>
                      </a:ext>
                    </a:extLst>
                  </p14:cNvPr>
                  <p14:cNvContentPartPr/>
                  <p14:nvPr/>
                </p14:nvContentPartPr>
                <p14:xfrm>
                  <a:off x="4484485" y="2743013"/>
                  <a:ext cx="36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223D484B-7B97-409C-9D2B-043C53FBCA6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66485" y="27250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71C9649-9196-4D45-913B-1D52BEAB45BF}"/>
                    </a:ext>
                  </a:extLst>
                </p14:cNvPr>
                <p14:cNvContentPartPr/>
                <p14:nvPr/>
              </p14:nvContentPartPr>
              <p14:xfrm>
                <a:off x="4379725" y="4408193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71C9649-9196-4D45-913B-1D52BEAB45B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61725" y="43901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679226C-CEF4-4075-8774-77DD3CA6F33B}"/>
                    </a:ext>
                  </a:extLst>
                </p14:cNvPr>
                <p14:cNvContentPartPr/>
                <p14:nvPr/>
              </p14:nvContentPartPr>
              <p14:xfrm>
                <a:off x="4301965" y="4779713"/>
                <a:ext cx="3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679226C-CEF4-4075-8774-77DD3CA6F33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83965" y="47617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2FB891E-5858-4BD7-AD84-4021D8B245B0}"/>
                </a:ext>
              </a:extLst>
            </p:cNvPr>
            <p:cNvGrpSpPr/>
            <p:nvPr/>
          </p:nvGrpSpPr>
          <p:grpSpPr>
            <a:xfrm>
              <a:off x="4357405" y="4451033"/>
              <a:ext cx="135360" cy="126000"/>
              <a:chOff x="4357405" y="4451033"/>
              <a:chExt cx="135360" cy="12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27002077-419B-4D95-8A1E-D82C4594FDDB}"/>
                      </a:ext>
                    </a:extLst>
                  </p14:cNvPr>
                  <p14:cNvContentPartPr/>
                  <p14:nvPr/>
                </p14:nvContentPartPr>
                <p14:xfrm>
                  <a:off x="4362085" y="4451033"/>
                  <a:ext cx="360" cy="36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27002077-419B-4D95-8A1E-D82C4594FDD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4085" y="4433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77C2FEF2-1DD2-41D8-BE1F-1FAB2373A695}"/>
                      </a:ext>
                    </a:extLst>
                  </p14:cNvPr>
                  <p14:cNvContentPartPr/>
                  <p14:nvPr/>
                </p14:nvContentPartPr>
                <p14:xfrm>
                  <a:off x="4359205" y="4492433"/>
                  <a:ext cx="360" cy="3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77C2FEF2-1DD2-41D8-BE1F-1FAB2373A69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1205" y="44744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AD466B08-86F5-42C2-A6B3-4910E3A02B78}"/>
                      </a:ext>
                    </a:extLst>
                  </p14:cNvPr>
                  <p14:cNvContentPartPr/>
                  <p14:nvPr/>
                </p14:nvContentPartPr>
                <p14:xfrm>
                  <a:off x="4360645" y="4528793"/>
                  <a:ext cx="360" cy="3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AD466B08-86F5-42C2-A6B3-4910E3A02B7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2645" y="45107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06230C12-DF1D-455B-8CD0-19208F080AB2}"/>
                      </a:ext>
                    </a:extLst>
                  </p14:cNvPr>
                  <p14:cNvContentPartPr/>
                  <p14:nvPr/>
                </p14:nvContentPartPr>
                <p14:xfrm>
                  <a:off x="4492405" y="4465433"/>
                  <a:ext cx="360" cy="3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06230C12-DF1D-455B-8CD0-19208F080AB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74405" y="44474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B7F0CA81-68B3-481D-B9B6-5ECBD02F0FBC}"/>
                      </a:ext>
                    </a:extLst>
                  </p14:cNvPr>
                  <p14:cNvContentPartPr/>
                  <p14:nvPr/>
                </p14:nvContentPartPr>
                <p14:xfrm>
                  <a:off x="4458925" y="4493873"/>
                  <a:ext cx="360" cy="36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B7F0CA81-68B3-481D-B9B6-5ECBD02F0FB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40925" y="44758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17323BAE-DAA7-4059-AD03-4E413D4FA04E}"/>
                      </a:ext>
                    </a:extLst>
                  </p14:cNvPr>
                  <p14:cNvContentPartPr/>
                  <p14:nvPr/>
                </p14:nvContentPartPr>
                <p14:xfrm>
                  <a:off x="4417885" y="4516193"/>
                  <a:ext cx="360" cy="36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17323BAE-DAA7-4059-AD03-4E413D4FA04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99885" y="44981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10407536-2D46-4EC1-8AAE-B607625DDC6C}"/>
                      </a:ext>
                    </a:extLst>
                  </p14:cNvPr>
                  <p14:cNvContentPartPr/>
                  <p14:nvPr/>
                </p14:nvContentPartPr>
                <p14:xfrm>
                  <a:off x="4390885" y="4555793"/>
                  <a:ext cx="360" cy="36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10407536-2D46-4EC1-8AAE-B607625DDC6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72885" y="45377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93B48937-0C53-4A2C-B62E-7F5CC43CDE9B}"/>
                      </a:ext>
                    </a:extLst>
                  </p14:cNvPr>
                  <p14:cNvContentPartPr/>
                  <p14:nvPr/>
                </p14:nvContentPartPr>
                <p14:xfrm>
                  <a:off x="4357405" y="4576673"/>
                  <a:ext cx="360" cy="3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93B48937-0C53-4A2C-B62E-7F5CC43CDE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39405" y="45586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0C80B5-E485-4835-86EC-7D6F20D9C252}"/>
                </a:ext>
              </a:extLst>
            </p:cNvPr>
            <p:cNvGrpSpPr/>
            <p:nvPr/>
          </p:nvGrpSpPr>
          <p:grpSpPr>
            <a:xfrm>
              <a:off x="4193965" y="4614833"/>
              <a:ext cx="135360" cy="123840"/>
              <a:chOff x="4193965" y="4614833"/>
              <a:chExt cx="135360" cy="12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00FA2ED3-4B9C-49D7-B43C-95AC6AD8CD9A}"/>
                      </a:ext>
                    </a:extLst>
                  </p14:cNvPr>
                  <p14:cNvContentPartPr/>
                  <p14:nvPr/>
                </p14:nvContentPartPr>
                <p14:xfrm>
                  <a:off x="4328965" y="4647953"/>
                  <a:ext cx="360" cy="36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00FA2ED3-4B9C-49D7-B43C-95AC6AD8CD9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10965" y="46299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F009AF5F-EB82-4E8F-93F3-ADB5EC15B2EC}"/>
                      </a:ext>
                    </a:extLst>
                  </p14:cNvPr>
                  <p14:cNvContentPartPr/>
                  <p14:nvPr/>
                </p14:nvContentPartPr>
                <p14:xfrm>
                  <a:off x="4324285" y="4700513"/>
                  <a:ext cx="360" cy="36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F009AF5F-EB82-4E8F-93F3-ADB5EC15B2E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6285" y="46825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DBA64B0E-E35A-46C4-974B-32D76C335119}"/>
                      </a:ext>
                    </a:extLst>
                  </p14:cNvPr>
                  <p14:cNvContentPartPr/>
                  <p14:nvPr/>
                </p14:nvContentPartPr>
                <p14:xfrm>
                  <a:off x="4317805" y="4738313"/>
                  <a:ext cx="360" cy="3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DBA64B0E-E35A-46C4-974B-32D76C33511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99805" y="47203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DD9AFA8F-D712-4A98-9A66-D49BB6C29308}"/>
                      </a:ext>
                    </a:extLst>
                  </p14:cNvPr>
                  <p14:cNvContentPartPr/>
                  <p14:nvPr/>
                </p14:nvContentPartPr>
                <p14:xfrm>
                  <a:off x="4306645" y="4614833"/>
                  <a:ext cx="360" cy="3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DD9AFA8F-D712-4A98-9A66-D49BB6C2930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88645" y="45968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700816AA-325B-428C-B55B-3E949EC78F8C}"/>
                      </a:ext>
                    </a:extLst>
                  </p14:cNvPr>
                  <p14:cNvContentPartPr/>
                  <p14:nvPr/>
                </p14:nvContentPartPr>
                <p14:xfrm>
                  <a:off x="4268485" y="4640033"/>
                  <a:ext cx="360" cy="36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700816AA-325B-428C-B55B-3E949EC78F8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50485" y="4622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A5964328-D53A-451D-B8DB-B99674A62CE7}"/>
                      </a:ext>
                    </a:extLst>
                  </p14:cNvPr>
                  <p14:cNvContentPartPr/>
                  <p14:nvPr/>
                </p14:nvContentPartPr>
                <p14:xfrm>
                  <a:off x="4247965" y="4665593"/>
                  <a:ext cx="360" cy="36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A5964328-D53A-451D-B8DB-B99674A62CE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29965" y="46475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6583819C-6498-4A33-96D2-A2FC243BB6A9}"/>
                      </a:ext>
                    </a:extLst>
                  </p14:cNvPr>
                  <p14:cNvContentPartPr/>
                  <p14:nvPr/>
                </p14:nvContentPartPr>
                <p14:xfrm>
                  <a:off x="4206565" y="4694033"/>
                  <a:ext cx="360" cy="36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6583819C-6498-4A33-96D2-A2FC243BB6A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188565" y="4676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83931F57-70FB-4332-B2B3-243DCBEDDD19}"/>
                      </a:ext>
                    </a:extLst>
                  </p14:cNvPr>
                  <p14:cNvContentPartPr/>
                  <p14:nvPr/>
                </p14:nvContentPartPr>
                <p14:xfrm>
                  <a:off x="4193965" y="4721033"/>
                  <a:ext cx="360" cy="3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83931F57-70FB-4332-B2B3-243DCBEDDD1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175965" y="4703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9419017-3B39-4D15-9532-8C1EAD30E6AE}"/>
                    </a:ext>
                  </a:extLst>
                </p14:cNvPr>
                <p14:cNvContentPartPr/>
                <p14:nvPr/>
              </p14:nvContentPartPr>
              <p14:xfrm>
                <a:off x="4263805" y="4603673"/>
                <a:ext cx="468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9419017-3B39-4D15-9532-8C1EAD30E6A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44305" y="4585673"/>
                  <a:ext cx="4329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04E472-73B9-4ED6-8783-BD23BE16BC7A}"/>
                    </a:ext>
                  </a:extLst>
                </p14:cNvPr>
                <p14:cNvContentPartPr/>
                <p14:nvPr/>
              </p14:nvContentPartPr>
              <p14:xfrm>
                <a:off x="2455615" y="5627333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04E472-73B9-4ED6-8783-BD23BE16BC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37615" y="56093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75B7E48-E76D-436C-A801-416C4C433B44}"/>
                    </a:ext>
                  </a:extLst>
                </p14:cNvPr>
                <p14:cNvContentPartPr/>
                <p14:nvPr/>
              </p14:nvContentPartPr>
              <p14:xfrm>
                <a:off x="2498455" y="5613293"/>
                <a:ext cx="36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75B7E48-E76D-436C-A801-416C4C433B4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80455" y="5595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3FA6B81-8998-4406-B10E-4F341E3C04F7}"/>
                    </a:ext>
                  </a:extLst>
                </p14:cNvPr>
                <p14:cNvContentPartPr/>
                <p14:nvPr/>
              </p14:nvContentPartPr>
              <p14:xfrm>
                <a:off x="2543095" y="5598893"/>
                <a:ext cx="3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3FA6B81-8998-4406-B10E-4F341E3C04F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25095" y="55808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7F95D24-D8CB-481C-8235-7BE97DEC174B}"/>
                    </a:ext>
                  </a:extLst>
                </p14:cNvPr>
                <p14:cNvContentPartPr/>
                <p14:nvPr/>
              </p14:nvContentPartPr>
              <p14:xfrm>
                <a:off x="2582695" y="5583053"/>
                <a:ext cx="3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7F95D24-D8CB-481C-8235-7BE97DEC17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64695" y="55650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C5192B9-CA28-4233-BA19-3EE7EBBF270E}"/>
                    </a:ext>
                  </a:extLst>
                </p14:cNvPr>
                <p14:cNvContentPartPr/>
                <p14:nvPr/>
              </p14:nvContentPartPr>
              <p14:xfrm>
                <a:off x="2677735" y="5546693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C5192B9-CA28-4233-BA19-3EE7EBBF270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59735" y="55286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C760F74-17C2-46BC-A7C7-684461A45A8F}"/>
                    </a:ext>
                  </a:extLst>
                </p14:cNvPr>
                <p14:cNvContentPartPr/>
                <p14:nvPr/>
              </p14:nvContentPartPr>
              <p14:xfrm>
                <a:off x="2727055" y="5524373"/>
                <a:ext cx="36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C760F74-17C2-46BC-A7C7-684461A45A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09055" y="55063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D7015DA-2266-483D-BE08-F54B8B0804AA}"/>
                    </a:ext>
                  </a:extLst>
                </p14:cNvPr>
                <p14:cNvContentPartPr/>
                <p14:nvPr/>
              </p14:nvContentPartPr>
              <p14:xfrm>
                <a:off x="2760535" y="5511773"/>
                <a:ext cx="3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D7015DA-2266-483D-BE08-F54B8B0804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42535" y="54937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59379DD-8981-4CBF-86AD-5500D11853E3}"/>
                    </a:ext>
                  </a:extLst>
                </p14:cNvPr>
                <p14:cNvContentPartPr/>
                <p14:nvPr/>
              </p14:nvContentPartPr>
              <p14:xfrm>
                <a:off x="2788975" y="5498813"/>
                <a:ext cx="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59379DD-8981-4CBF-86AD-5500D11853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0975" y="54808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A0543B4-A3B6-4B23-8CC7-AADB23BF5B9C}"/>
                    </a:ext>
                  </a:extLst>
                </p14:cNvPr>
                <p14:cNvContentPartPr/>
                <p14:nvPr/>
              </p14:nvContentPartPr>
              <p14:xfrm>
                <a:off x="2796895" y="5616533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A0543B4-A3B6-4B23-8CC7-AADB23BF5B9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8895" y="55985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B60E98E-92E9-4B2C-BCEB-8C733FA45A9A}"/>
                    </a:ext>
                  </a:extLst>
                </p14:cNvPr>
                <p14:cNvContentPartPr/>
                <p14:nvPr/>
              </p14:nvContentPartPr>
              <p14:xfrm>
                <a:off x="2739655" y="5602133"/>
                <a:ext cx="36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B60E98E-92E9-4B2C-BCEB-8C733FA45A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21655" y="5584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E564D59-A3E5-453F-97DA-31C8F93D1B11}"/>
                    </a:ext>
                  </a:extLst>
                </p14:cNvPr>
                <p14:cNvContentPartPr/>
                <p14:nvPr/>
              </p14:nvContentPartPr>
              <p14:xfrm>
                <a:off x="2693935" y="5581613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E564D59-A3E5-453F-97DA-31C8F93D1B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75935" y="5563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7D407B8-C553-43A8-A537-D2B71B325BA7}"/>
                    </a:ext>
                  </a:extLst>
                </p14:cNvPr>
                <p14:cNvContentPartPr/>
                <p14:nvPr/>
              </p14:nvContentPartPr>
              <p14:xfrm>
                <a:off x="2647855" y="5575133"/>
                <a:ext cx="36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7D407B8-C553-43A8-A537-D2B71B325BA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29855" y="5557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CA10B99-DCA6-4601-BE99-30FDEE2A9117}"/>
                </a:ext>
              </a:extLst>
            </p:cNvPr>
            <p:cNvGrpSpPr/>
            <p:nvPr/>
          </p:nvGrpSpPr>
          <p:grpSpPr>
            <a:xfrm>
              <a:off x="2436535" y="5497373"/>
              <a:ext cx="154440" cy="38520"/>
              <a:chOff x="2436535" y="5497373"/>
              <a:chExt cx="154440" cy="38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459158E3-9670-4289-865E-627EA7168A8E}"/>
                      </a:ext>
                    </a:extLst>
                  </p14:cNvPr>
                  <p14:cNvContentPartPr/>
                  <p14:nvPr/>
                </p14:nvContentPartPr>
                <p14:xfrm>
                  <a:off x="2590615" y="5535533"/>
                  <a:ext cx="36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459158E3-9670-4289-865E-627EA7168A8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72615" y="55175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8F3ED017-6C0F-42FE-80BE-2FF13B8DA45B}"/>
                      </a:ext>
                    </a:extLst>
                  </p14:cNvPr>
                  <p14:cNvContentPartPr/>
                  <p14:nvPr/>
                </p14:nvContentPartPr>
                <p14:xfrm>
                  <a:off x="2535175" y="5522573"/>
                  <a:ext cx="360" cy="3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F3ED017-6C0F-42FE-80BE-2FF13B8DA45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17175" y="55045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EF7F6552-54EE-491F-A4E9-B40E74BF57F9}"/>
                      </a:ext>
                    </a:extLst>
                  </p14:cNvPr>
                  <p14:cNvContentPartPr/>
                  <p14:nvPr/>
                </p14:nvContentPartPr>
                <p14:xfrm>
                  <a:off x="2493055" y="5511773"/>
                  <a:ext cx="1080" cy="3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EF7F6552-54EE-491F-A4E9-B40E74BF57F9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466055" y="5493773"/>
                    <a:ext cx="5454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FFE99DDF-D735-4EA9-B40B-7EAC48313FFB}"/>
                      </a:ext>
                    </a:extLst>
                  </p14:cNvPr>
                  <p14:cNvContentPartPr/>
                  <p14:nvPr/>
                </p14:nvContentPartPr>
                <p14:xfrm>
                  <a:off x="2436535" y="5497373"/>
                  <a:ext cx="360" cy="36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FFE99DDF-D735-4EA9-B40B-7EAC48313FF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18535" y="54793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1474554-4A03-4AFB-BAE0-8E7222D26018}"/>
                    </a:ext>
                  </a:extLst>
                </p14:cNvPr>
                <p14:cNvContentPartPr/>
                <p14:nvPr/>
              </p14:nvContentPartPr>
              <p14:xfrm>
                <a:off x="960138" y="4708253"/>
                <a:ext cx="36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1474554-4A03-4AFB-BAE0-8E7222D2601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2138" y="46902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DECB08B-5313-48E3-A190-5BAB7B886DEF}"/>
                </a:ext>
              </a:extLst>
            </p:cNvPr>
            <p:cNvGrpSpPr/>
            <p:nvPr/>
          </p:nvGrpSpPr>
          <p:grpSpPr>
            <a:xfrm>
              <a:off x="968058" y="4754333"/>
              <a:ext cx="19440" cy="35280"/>
              <a:chOff x="968058" y="4754333"/>
              <a:chExt cx="19440" cy="3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CCF53B3B-EABE-4BCC-913D-E4C8AC7E4103}"/>
                      </a:ext>
                    </a:extLst>
                  </p14:cNvPr>
                  <p14:cNvContentPartPr/>
                  <p14:nvPr/>
                </p14:nvContentPartPr>
                <p14:xfrm>
                  <a:off x="968058" y="4754333"/>
                  <a:ext cx="360" cy="3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CCF53B3B-EABE-4BCC-913D-E4C8AC7E410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0058" y="47363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544CB34C-A447-4665-8908-DC63476D7043}"/>
                      </a:ext>
                    </a:extLst>
                  </p14:cNvPr>
                  <p14:cNvContentPartPr/>
                  <p14:nvPr/>
                </p14:nvContentPartPr>
                <p14:xfrm>
                  <a:off x="987138" y="4789253"/>
                  <a:ext cx="360" cy="36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544CB34C-A447-4665-8908-DC63476D704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69138" y="47712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9975CFD-B6BE-4572-B930-86F7B78BEF2D}"/>
                    </a:ext>
                  </a:extLst>
                </p14:cNvPr>
                <p14:cNvContentPartPr/>
                <p14:nvPr/>
              </p14:nvContentPartPr>
              <p14:xfrm>
                <a:off x="892098" y="4357613"/>
                <a:ext cx="36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975CFD-B6BE-4572-B930-86F7B78BEF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4098" y="4339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F69C860-11A1-4FC2-8C17-5EE9DB781914}"/>
                    </a:ext>
                  </a:extLst>
                </p14:cNvPr>
                <p14:cNvContentPartPr/>
                <p14:nvPr/>
              </p14:nvContentPartPr>
              <p14:xfrm>
                <a:off x="904698" y="4395413"/>
                <a:ext cx="36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F69C860-11A1-4FC2-8C17-5EE9DB78191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6698" y="43774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63FF282-48DB-4F3A-AF48-9820B55C944B}"/>
                    </a:ext>
                  </a:extLst>
                </p14:cNvPr>
                <p14:cNvContentPartPr/>
                <p14:nvPr/>
              </p14:nvContentPartPr>
              <p14:xfrm>
                <a:off x="919098" y="4440053"/>
                <a:ext cx="36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63FF282-48DB-4F3A-AF48-9820B55C94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1098" y="44220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C2E838E-445D-40FE-B06F-DEA2169A0981}"/>
                </a:ext>
              </a:extLst>
            </p:cNvPr>
            <p:cNvGrpSpPr/>
            <p:nvPr/>
          </p:nvGrpSpPr>
          <p:grpSpPr>
            <a:xfrm>
              <a:off x="828378" y="4478213"/>
              <a:ext cx="110160" cy="73440"/>
              <a:chOff x="828378" y="4478213"/>
              <a:chExt cx="110160" cy="7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DCC86324-84F9-471B-B090-1038CDBD1C55}"/>
                      </a:ext>
                    </a:extLst>
                  </p14:cNvPr>
                  <p14:cNvContentPartPr/>
                  <p14:nvPr/>
                </p14:nvContentPartPr>
                <p14:xfrm>
                  <a:off x="934938" y="4478213"/>
                  <a:ext cx="360" cy="3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DCC86324-84F9-471B-B090-1038CDBD1C5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16938" y="44602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AAC1FFF2-698B-429B-A5EE-B0D1301EC089}"/>
                      </a:ext>
                    </a:extLst>
                  </p14:cNvPr>
                  <p14:cNvContentPartPr/>
                  <p14:nvPr/>
                </p14:nvContentPartPr>
                <p14:xfrm>
                  <a:off x="938178" y="4513133"/>
                  <a:ext cx="360" cy="3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AAC1FFF2-698B-429B-A5EE-B0D1301EC08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20178" y="44951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7AC91A6A-5812-41EE-B4FB-B7BF3ED293B6}"/>
                      </a:ext>
                    </a:extLst>
                  </p14:cNvPr>
                  <p14:cNvContentPartPr/>
                  <p14:nvPr/>
                </p14:nvContentPartPr>
                <p14:xfrm>
                  <a:off x="828378" y="4484333"/>
                  <a:ext cx="360" cy="36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7AC91A6A-5812-41EE-B4FB-B7BF3ED293B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10378" y="44663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1BFA419F-937C-4238-AC1B-C3043E5D2332}"/>
                      </a:ext>
                    </a:extLst>
                  </p14:cNvPr>
                  <p14:cNvContentPartPr/>
                  <p14:nvPr/>
                </p14:nvContentPartPr>
                <p14:xfrm>
                  <a:off x="863298" y="4509893"/>
                  <a:ext cx="360" cy="36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1BFA419F-937C-4238-AC1B-C3043E5D233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45298" y="44918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F236EDEB-F9B8-45EB-B9E2-0C9343392C28}"/>
                      </a:ext>
                    </a:extLst>
                  </p14:cNvPr>
                  <p14:cNvContentPartPr/>
                  <p14:nvPr/>
                </p14:nvContentPartPr>
                <p14:xfrm>
                  <a:off x="892098" y="4535453"/>
                  <a:ext cx="360" cy="3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F236EDEB-F9B8-45EB-B9E2-0C9343392C2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74098" y="45174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DC76E27B-E9ED-4F50-8C0A-9451DA0A2341}"/>
                      </a:ext>
                    </a:extLst>
                  </p14:cNvPr>
                  <p14:cNvContentPartPr/>
                  <p14:nvPr/>
                </p14:nvContentPartPr>
                <p14:xfrm>
                  <a:off x="916578" y="4551293"/>
                  <a:ext cx="108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DC76E27B-E9ED-4F50-8C0A-9451DA0A234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98578" y="453329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A4443F7-7624-48F9-9EBF-614F05CBF41C}"/>
                </a:ext>
              </a:extLst>
            </p:cNvPr>
            <p:cNvGrpSpPr/>
            <p:nvPr/>
          </p:nvGrpSpPr>
          <p:grpSpPr>
            <a:xfrm>
              <a:off x="948978" y="4597373"/>
              <a:ext cx="52920" cy="63720"/>
              <a:chOff x="948978" y="4597373"/>
              <a:chExt cx="52920" cy="6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C3759C2E-91FF-44CD-95F0-29809EFDA3A4}"/>
                      </a:ext>
                    </a:extLst>
                  </p14:cNvPr>
                  <p14:cNvContentPartPr/>
                  <p14:nvPr/>
                </p14:nvContentPartPr>
                <p14:xfrm>
                  <a:off x="950778" y="4627253"/>
                  <a:ext cx="360" cy="3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C3759C2E-91FF-44CD-95F0-29809EFDA3A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2778" y="46092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1110F72A-7CD3-4C89-8621-E321B598E5F8}"/>
                      </a:ext>
                    </a:extLst>
                  </p14:cNvPr>
                  <p14:cNvContentPartPr/>
                  <p14:nvPr/>
                </p14:nvContentPartPr>
                <p14:xfrm>
                  <a:off x="948978" y="4660733"/>
                  <a:ext cx="360" cy="3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1110F72A-7CD3-4C89-8621-E321B598E5F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0978" y="46427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6174E4AC-6DF9-4E0A-B26F-09455AB1EEAE}"/>
                      </a:ext>
                    </a:extLst>
                  </p14:cNvPr>
                  <p14:cNvContentPartPr/>
                  <p14:nvPr/>
                </p14:nvContentPartPr>
                <p14:xfrm>
                  <a:off x="974538" y="4597373"/>
                  <a:ext cx="360" cy="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6174E4AC-6DF9-4E0A-B26F-09455AB1EEA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6538" y="45793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2B7775E9-429D-43B7-84EE-28791F1D6376}"/>
                      </a:ext>
                    </a:extLst>
                  </p14:cNvPr>
                  <p14:cNvContentPartPr/>
                  <p14:nvPr/>
                </p14:nvContentPartPr>
                <p14:xfrm>
                  <a:off x="1001538" y="4627253"/>
                  <a:ext cx="360" cy="36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2B7775E9-429D-43B7-84EE-28791F1D637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83538" y="46092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EE585A1-A6FF-40C7-938F-60D536852E8C}"/>
                </a:ext>
              </a:extLst>
            </p:cNvPr>
            <p:cNvGrpSpPr/>
            <p:nvPr/>
          </p:nvGrpSpPr>
          <p:grpSpPr>
            <a:xfrm>
              <a:off x="1042938" y="4660733"/>
              <a:ext cx="25560" cy="19440"/>
              <a:chOff x="1042938" y="4660733"/>
              <a:chExt cx="25560" cy="19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26934C85-749E-4ACD-943A-C283C7A30489}"/>
                      </a:ext>
                    </a:extLst>
                  </p14:cNvPr>
                  <p14:cNvContentPartPr/>
                  <p14:nvPr/>
                </p14:nvContentPartPr>
                <p14:xfrm>
                  <a:off x="1042938" y="4660733"/>
                  <a:ext cx="360" cy="3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26934C85-749E-4ACD-943A-C283C7A3048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24938" y="46427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5F72C3C6-E0FE-4661-B715-9DA58A3E509A}"/>
                      </a:ext>
                    </a:extLst>
                  </p14:cNvPr>
                  <p14:cNvContentPartPr/>
                  <p14:nvPr/>
                </p14:nvContentPartPr>
                <p14:xfrm>
                  <a:off x="1068138" y="4679813"/>
                  <a:ext cx="360" cy="36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5F72C3C6-E0FE-4661-B715-9DA58A3E509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50138" y="46618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C66C96B-E53B-4A9F-A000-B6807CA2F39D}"/>
                    </a:ext>
                  </a:extLst>
                </p14:cNvPr>
                <p14:cNvContentPartPr/>
                <p14:nvPr/>
              </p14:nvContentPartPr>
              <p14:xfrm>
                <a:off x="1096578" y="4724093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66C96B-E53B-4A9F-A000-B6807CA2F3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8578" y="47060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24D4C63-9E71-4DD6-A042-8377A1E98E49}"/>
                    </a:ext>
                  </a:extLst>
                </p14:cNvPr>
                <p14:cNvContentPartPr/>
                <p14:nvPr/>
              </p14:nvContentPartPr>
              <p14:xfrm>
                <a:off x="1579338" y="4201733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24D4C63-9E71-4DD6-A042-8377A1E98E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61338" y="41837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A5E17B5-822D-44EA-AFC7-4AB433CBD002}"/>
                </a:ext>
              </a:extLst>
            </p:cNvPr>
            <p:cNvGrpSpPr/>
            <p:nvPr/>
          </p:nvGrpSpPr>
          <p:grpSpPr>
            <a:xfrm>
              <a:off x="1044378" y="2471663"/>
              <a:ext cx="66960" cy="57240"/>
              <a:chOff x="1044378" y="2471663"/>
              <a:chExt cx="66960" cy="57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210DE6B0-8462-4E18-9C2B-0975BA0D9B8B}"/>
                      </a:ext>
                    </a:extLst>
                  </p14:cNvPr>
                  <p14:cNvContentPartPr/>
                  <p14:nvPr/>
                </p14:nvContentPartPr>
                <p14:xfrm>
                  <a:off x="1110978" y="2471663"/>
                  <a:ext cx="360" cy="3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210DE6B0-8462-4E18-9C2B-0975BA0D9B8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92978" y="24536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11A9DE36-CC32-4E97-8A41-34D83024F948}"/>
                      </a:ext>
                    </a:extLst>
                  </p14:cNvPr>
                  <p14:cNvContentPartPr/>
                  <p14:nvPr/>
                </p14:nvContentPartPr>
                <p14:xfrm>
                  <a:off x="1082538" y="2498663"/>
                  <a:ext cx="36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11A9DE36-CC32-4E97-8A41-34D83024F94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64538" y="24806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778205B6-16F9-4A00-8396-08830229EE92}"/>
                      </a:ext>
                    </a:extLst>
                  </p14:cNvPr>
                  <p14:cNvContentPartPr/>
                  <p14:nvPr/>
                </p14:nvContentPartPr>
                <p14:xfrm>
                  <a:off x="1044378" y="2528543"/>
                  <a:ext cx="360" cy="36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778205B6-16F9-4A00-8396-08830229EE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26378" y="251054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38E0A7D-C493-4A85-888E-9931329FAFA5}"/>
                    </a:ext>
                  </a:extLst>
                </p14:cNvPr>
                <p14:cNvContentPartPr/>
                <p14:nvPr/>
              </p14:nvContentPartPr>
              <p14:xfrm>
                <a:off x="1001538" y="2565263"/>
                <a:ext cx="36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38E0A7D-C493-4A85-888E-9931329FAFA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3538" y="2547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80C0340-FF88-4858-9074-0534066A7F4E}"/>
                </a:ext>
              </a:extLst>
            </p:cNvPr>
            <p:cNvGrpSpPr/>
            <p:nvPr/>
          </p:nvGrpSpPr>
          <p:grpSpPr>
            <a:xfrm>
              <a:off x="812538" y="2650943"/>
              <a:ext cx="78120" cy="63720"/>
              <a:chOff x="812538" y="2650943"/>
              <a:chExt cx="78120" cy="6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7F59436F-5AE1-46D7-A451-67721521D1EF}"/>
                      </a:ext>
                    </a:extLst>
                  </p14:cNvPr>
                  <p14:cNvContentPartPr/>
                  <p14:nvPr/>
                </p14:nvContentPartPr>
                <p14:xfrm>
                  <a:off x="890298" y="2650943"/>
                  <a:ext cx="360" cy="36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7F59436F-5AE1-46D7-A451-67721521D1E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72298" y="263294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3B0FE020-20DC-4905-B7DF-D1377CF9CEF8}"/>
                      </a:ext>
                    </a:extLst>
                  </p14:cNvPr>
                  <p14:cNvContentPartPr/>
                  <p14:nvPr/>
                </p14:nvContentPartPr>
                <p14:xfrm>
                  <a:off x="855378" y="2684423"/>
                  <a:ext cx="360" cy="3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3B0FE020-20DC-4905-B7DF-D1377CF9CEF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37378" y="26664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42E163AF-7851-45A7-BD31-2FC05B817400}"/>
                      </a:ext>
                    </a:extLst>
                  </p14:cNvPr>
                  <p14:cNvContentPartPr/>
                  <p14:nvPr/>
                </p14:nvContentPartPr>
                <p14:xfrm>
                  <a:off x="812538" y="2714303"/>
                  <a:ext cx="360" cy="3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42E163AF-7851-45A7-BD31-2FC05B81740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94538" y="269630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5E574DB-6380-4AD2-AB69-7A739B0AFE4F}"/>
                    </a:ext>
                  </a:extLst>
                </p14:cNvPr>
                <p14:cNvContentPartPr/>
                <p14:nvPr/>
              </p14:nvContentPartPr>
              <p14:xfrm>
                <a:off x="784098" y="2754263"/>
                <a:ext cx="3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5E574DB-6380-4AD2-AB69-7A739B0AFE4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6098" y="2736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845EACD-3ECF-4C3D-9F74-C5A7D0CB87F3}"/>
                    </a:ext>
                  </a:extLst>
                </p14:cNvPr>
                <p14:cNvContentPartPr/>
                <p14:nvPr/>
              </p14:nvContentPartPr>
              <p14:xfrm>
                <a:off x="934938" y="2636543"/>
                <a:ext cx="36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845EACD-3ECF-4C3D-9F74-C5A7D0CB87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6938" y="26185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5D41F15-B76C-4EAB-9B4F-47BFB2F0AB72}"/>
                    </a:ext>
                  </a:extLst>
                </p14:cNvPr>
                <p14:cNvContentPartPr/>
                <p14:nvPr/>
              </p14:nvContentPartPr>
              <p14:xfrm>
                <a:off x="933138" y="2685863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5D41F15-B76C-4EAB-9B4F-47BFB2F0AB7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5138" y="26678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94268C3-A201-4FE1-8F1B-C7B7718867A9}"/>
                </a:ext>
              </a:extLst>
            </p:cNvPr>
            <p:cNvGrpSpPr/>
            <p:nvPr/>
          </p:nvGrpSpPr>
          <p:grpSpPr>
            <a:xfrm>
              <a:off x="915858" y="2728703"/>
              <a:ext cx="12960" cy="35280"/>
              <a:chOff x="915858" y="2728703"/>
              <a:chExt cx="12960" cy="3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81317082-97F3-47E8-9F1B-66F9436F4C23}"/>
                      </a:ext>
                    </a:extLst>
                  </p14:cNvPr>
                  <p14:cNvContentPartPr/>
                  <p14:nvPr/>
                </p14:nvContentPartPr>
                <p14:xfrm>
                  <a:off x="928458" y="2728703"/>
                  <a:ext cx="360" cy="36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81317082-97F3-47E8-9F1B-66F9436F4C2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10458" y="271070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C4B28CDC-0B59-48FC-8873-06520243D0B5}"/>
                      </a:ext>
                    </a:extLst>
                  </p14:cNvPr>
                  <p14:cNvContentPartPr/>
                  <p14:nvPr/>
                </p14:nvContentPartPr>
                <p14:xfrm>
                  <a:off x="915858" y="2763623"/>
                  <a:ext cx="360" cy="36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C4B28CDC-0B59-48FC-8873-06520243D0B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97858" y="27456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B6DCE80-6193-4A09-A82A-DA37E3B6ECB6}"/>
                    </a:ext>
                  </a:extLst>
                </p14:cNvPr>
                <p14:cNvContentPartPr/>
                <p14:nvPr/>
              </p14:nvContentPartPr>
              <p14:xfrm>
                <a:off x="890298" y="2801783"/>
                <a:ext cx="3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B6DCE80-6193-4A09-A82A-DA37E3B6ECB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2298" y="278378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4BFD924-DFDC-4DBA-AAC5-14984D396BA6}"/>
                    </a:ext>
                  </a:extLst>
                </p14:cNvPr>
                <p14:cNvContentPartPr/>
                <p14:nvPr/>
              </p14:nvContentPartPr>
              <p14:xfrm>
                <a:off x="975978" y="2430263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4BFD924-DFDC-4DBA-AAC5-14984D396BA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7978" y="2412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8EAD0B7-7BA9-4B73-A73A-E8BF0D2913C8}"/>
                    </a:ext>
                  </a:extLst>
                </p14:cNvPr>
                <p14:cNvContentPartPr/>
                <p14:nvPr/>
              </p14:nvContentPartPr>
              <p14:xfrm>
                <a:off x="969858" y="2476343"/>
                <a:ext cx="36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8EAD0B7-7BA9-4B73-A73A-E8BF0D2913C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1858" y="24583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E271107-1BF9-464C-BC4C-50006FBC4BD5}"/>
                    </a:ext>
                  </a:extLst>
                </p14:cNvPr>
                <p14:cNvContentPartPr/>
                <p14:nvPr/>
              </p14:nvContentPartPr>
              <p14:xfrm>
                <a:off x="955458" y="2522423"/>
                <a:ext cx="36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E271107-1BF9-464C-BC4C-50006FBC4B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7458" y="250442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A0C39DA-92B4-40B3-B41E-38D4D8AE4588}"/>
                </a:ext>
              </a:extLst>
            </p:cNvPr>
            <p:cNvGrpSpPr/>
            <p:nvPr/>
          </p:nvGrpSpPr>
          <p:grpSpPr>
            <a:xfrm>
              <a:off x="950778" y="2565263"/>
              <a:ext cx="24120" cy="33480"/>
              <a:chOff x="950778" y="2565263"/>
              <a:chExt cx="24120" cy="33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8E08CAA5-E1BE-411A-AF35-B7F3FEB46A6A}"/>
                      </a:ext>
                    </a:extLst>
                  </p14:cNvPr>
                  <p14:cNvContentPartPr/>
                  <p14:nvPr/>
                </p14:nvContentPartPr>
                <p14:xfrm>
                  <a:off x="950778" y="2565263"/>
                  <a:ext cx="360" cy="36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8E08CAA5-E1BE-411A-AF35-B7F3FEB46A6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2778" y="25472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673F1D13-7B42-4AA0-AA58-F42C33D80450}"/>
                      </a:ext>
                    </a:extLst>
                  </p14:cNvPr>
                  <p14:cNvContentPartPr/>
                  <p14:nvPr/>
                </p14:nvContentPartPr>
                <p14:xfrm>
                  <a:off x="974538" y="2598383"/>
                  <a:ext cx="360" cy="36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673F1D13-7B42-4AA0-AA58-F42C33D8045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6538" y="25803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83B3A8A-A27E-4918-8EEF-525C1626010F}"/>
                </a:ext>
              </a:extLst>
            </p:cNvPr>
            <p:cNvGrpSpPr/>
            <p:nvPr/>
          </p:nvGrpSpPr>
          <p:grpSpPr>
            <a:xfrm>
              <a:off x="2465298" y="1653923"/>
              <a:ext cx="117000" cy="41760"/>
              <a:chOff x="2465298" y="1653923"/>
              <a:chExt cx="117000" cy="4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EB9A307B-67FA-4885-AB6A-33F4BB7A2227}"/>
                      </a:ext>
                    </a:extLst>
                  </p14:cNvPr>
                  <p14:cNvContentPartPr/>
                  <p14:nvPr/>
                </p14:nvContentPartPr>
                <p14:xfrm>
                  <a:off x="2465298" y="1695323"/>
                  <a:ext cx="360" cy="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EB9A307B-67FA-4885-AB6A-33F4BB7A222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47298" y="16773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C0F60A15-A729-41A0-B4D6-3B1C512EB352}"/>
                      </a:ext>
                    </a:extLst>
                  </p14:cNvPr>
                  <p14:cNvContentPartPr/>
                  <p14:nvPr/>
                </p14:nvContentPartPr>
                <p14:xfrm>
                  <a:off x="2516058" y="1682723"/>
                  <a:ext cx="360" cy="36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C0F60A15-A729-41A0-B4D6-3B1C512EB35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98058" y="16647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0705C0C1-DE2B-4714-87A6-1D7F8232C714}"/>
                      </a:ext>
                    </a:extLst>
                  </p14:cNvPr>
                  <p14:cNvContentPartPr/>
                  <p14:nvPr/>
                </p14:nvContentPartPr>
                <p14:xfrm>
                  <a:off x="2555658" y="1665083"/>
                  <a:ext cx="360" cy="36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0705C0C1-DE2B-4714-87A6-1D7F8232C71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37658" y="16470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8D67CAA0-8E56-4810-8C00-6EB840437905}"/>
                      </a:ext>
                    </a:extLst>
                  </p14:cNvPr>
                  <p14:cNvContentPartPr/>
                  <p14:nvPr/>
                </p14:nvContentPartPr>
                <p14:xfrm>
                  <a:off x="2581218" y="1653923"/>
                  <a:ext cx="1080" cy="36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8D67CAA0-8E56-4810-8C00-6EB84043790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563218" y="163592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905B976-E31F-452C-BB85-72DDAE90D10D}"/>
                </a:ext>
              </a:extLst>
            </p:cNvPr>
            <p:cNvGrpSpPr/>
            <p:nvPr/>
          </p:nvGrpSpPr>
          <p:grpSpPr>
            <a:xfrm>
              <a:off x="2696778" y="1571483"/>
              <a:ext cx="130680" cy="44640"/>
              <a:chOff x="2696778" y="1571483"/>
              <a:chExt cx="130680" cy="4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A6BD5DBF-3784-4FCC-B438-99A645223FB8}"/>
                      </a:ext>
                    </a:extLst>
                  </p14:cNvPr>
                  <p14:cNvContentPartPr/>
                  <p14:nvPr/>
                </p14:nvContentPartPr>
                <p14:xfrm>
                  <a:off x="2696778" y="1615763"/>
                  <a:ext cx="1800" cy="3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A6BD5DBF-3784-4FCC-B438-99A645223FB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674278" y="1597763"/>
                    <a:ext cx="4635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FC5B640A-171E-4D50-8C11-54C01AB0906C}"/>
                      </a:ext>
                    </a:extLst>
                  </p14:cNvPr>
                  <p14:cNvContentPartPr/>
                  <p14:nvPr/>
                </p14:nvContentPartPr>
                <p14:xfrm>
                  <a:off x="2777778" y="1592003"/>
                  <a:ext cx="360" cy="36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FC5B640A-171E-4D50-8C11-54C01AB0906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59778" y="157400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DA0D44C6-A60B-4DB7-AF67-D12474FEDED4}"/>
                      </a:ext>
                    </a:extLst>
                  </p14:cNvPr>
                  <p14:cNvContentPartPr/>
                  <p14:nvPr/>
                </p14:nvContentPartPr>
                <p14:xfrm>
                  <a:off x="2827098" y="1571483"/>
                  <a:ext cx="360" cy="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DA0D44C6-A60B-4DB7-AF67-D12474FEDED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809098" y="1553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410D2909-2E19-445B-BE13-22A2527CCE33}"/>
                      </a:ext>
                    </a:extLst>
                  </p14:cNvPr>
                  <p14:cNvContentPartPr/>
                  <p14:nvPr/>
                </p14:nvContentPartPr>
                <p14:xfrm>
                  <a:off x="2740698" y="1592003"/>
                  <a:ext cx="1080" cy="36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10D2909-2E19-445B-BE13-22A2527CCE3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713698" y="1574003"/>
                    <a:ext cx="5454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69F2691-FC4A-480A-B759-3C53337D386E}"/>
                </a:ext>
              </a:extLst>
            </p:cNvPr>
            <p:cNvGrpSpPr/>
            <p:nvPr/>
          </p:nvGrpSpPr>
          <p:grpSpPr>
            <a:xfrm>
              <a:off x="2698578" y="1652483"/>
              <a:ext cx="123120" cy="46440"/>
              <a:chOff x="2698578" y="1652483"/>
              <a:chExt cx="123120" cy="4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DAE077B9-0481-4D56-BE0A-3FD65F588612}"/>
                      </a:ext>
                    </a:extLst>
                  </p14:cNvPr>
                  <p14:cNvContentPartPr/>
                  <p14:nvPr/>
                </p14:nvContentPartPr>
                <p14:xfrm>
                  <a:off x="2698578" y="1652483"/>
                  <a:ext cx="360" cy="3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DAE077B9-0481-4D56-BE0A-3FD65F58861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680578" y="1634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3148834C-150C-4282-B74F-12C1975CDF54}"/>
                      </a:ext>
                    </a:extLst>
                  </p14:cNvPr>
                  <p14:cNvContentPartPr/>
                  <p14:nvPr/>
                </p14:nvContentPartPr>
                <p14:xfrm>
                  <a:off x="2727018" y="1666523"/>
                  <a:ext cx="1080" cy="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3148834C-150C-4282-B74F-12C1975CDF5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709018" y="164852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1BC9CD60-D8D1-4D47-910E-A7D6106DFDE2}"/>
                      </a:ext>
                    </a:extLst>
                  </p14:cNvPr>
                  <p14:cNvContentPartPr/>
                  <p14:nvPr/>
                </p14:nvContentPartPr>
                <p14:xfrm>
                  <a:off x="2785698" y="1679483"/>
                  <a:ext cx="360" cy="36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1BC9CD60-D8D1-4D47-910E-A7D6106DFDE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67698" y="1661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C7C04DCC-A101-4FC4-96D9-136147C9F248}"/>
                      </a:ext>
                    </a:extLst>
                  </p14:cNvPr>
                  <p14:cNvContentPartPr/>
                  <p14:nvPr/>
                </p14:nvContentPartPr>
                <p14:xfrm>
                  <a:off x="2820618" y="1698563"/>
                  <a:ext cx="1080" cy="36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C7C04DCC-A101-4FC4-96D9-136147C9F24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802618" y="168056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6096E8F-38D0-431A-955B-55DD27B3A051}"/>
                </a:ext>
              </a:extLst>
            </p:cNvPr>
            <p:cNvGrpSpPr/>
            <p:nvPr/>
          </p:nvGrpSpPr>
          <p:grpSpPr>
            <a:xfrm>
              <a:off x="2477898" y="1576163"/>
              <a:ext cx="130680" cy="46440"/>
              <a:chOff x="2477898" y="1576163"/>
              <a:chExt cx="130680" cy="4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6A46F849-3320-40DE-B2E0-4F678C487DA8}"/>
                      </a:ext>
                    </a:extLst>
                  </p14:cNvPr>
                  <p14:cNvContentPartPr/>
                  <p14:nvPr/>
                </p14:nvContentPartPr>
                <p14:xfrm>
                  <a:off x="2477898" y="1576163"/>
                  <a:ext cx="360" cy="3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6A46F849-3320-40DE-B2E0-4F678C487DA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59898" y="15581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43E3DE81-5590-4DC0-9CE1-C71E9D48410C}"/>
                      </a:ext>
                    </a:extLst>
                  </p14:cNvPr>
                  <p14:cNvContentPartPr/>
                  <p14:nvPr/>
                </p14:nvContentPartPr>
                <p14:xfrm>
                  <a:off x="2528658" y="1585883"/>
                  <a:ext cx="360" cy="3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43E3DE81-5590-4DC0-9CE1-C71E9D48410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10658" y="15678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E384405A-06D0-4DA5-A340-14BE0E877BDA}"/>
                      </a:ext>
                    </a:extLst>
                  </p14:cNvPr>
                  <p14:cNvContentPartPr/>
                  <p14:nvPr/>
                </p14:nvContentPartPr>
                <p14:xfrm>
                  <a:off x="2577978" y="1598483"/>
                  <a:ext cx="36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E384405A-06D0-4DA5-A340-14BE0E877BD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59978" y="1580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40974996-4E44-4441-A5A8-B7A8CFF0AC43}"/>
                      </a:ext>
                    </a:extLst>
                  </p14:cNvPr>
                  <p14:cNvContentPartPr/>
                  <p14:nvPr/>
                </p14:nvContentPartPr>
                <p14:xfrm>
                  <a:off x="2608218" y="1622243"/>
                  <a:ext cx="36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40974996-4E44-4441-A5A8-B7A8CFF0AC4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90218" y="160424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A259B54-F742-43A6-AC64-C73F89BFE13F}"/>
                </a:ext>
              </a:extLst>
            </p:cNvPr>
            <p:cNvCxnSpPr/>
            <p:nvPr/>
          </p:nvCxnSpPr>
          <p:spPr>
            <a:xfrm>
              <a:off x="8108496" y="3688544"/>
              <a:ext cx="0" cy="1610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94FE19C-336F-4EB1-8B6D-106133AD5F7F}"/>
                </a:ext>
              </a:extLst>
            </p:cNvPr>
            <p:cNvCxnSpPr/>
            <p:nvPr/>
          </p:nvCxnSpPr>
          <p:spPr>
            <a:xfrm>
              <a:off x="5700521" y="3686404"/>
              <a:ext cx="0" cy="1610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131C51B-C042-4282-A5E0-8DC3D7D130AA}"/>
                </a:ext>
              </a:extLst>
            </p:cNvPr>
            <p:cNvCxnSpPr>
              <a:cxnSpLocks/>
            </p:cNvCxnSpPr>
            <p:nvPr/>
          </p:nvCxnSpPr>
          <p:spPr>
            <a:xfrm>
              <a:off x="8104331" y="3780151"/>
              <a:ext cx="1032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13B75C7-03B5-4701-B351-FE2BA2B38C07}"/>
                </a:ext>
              </a:extLst>
            </p:cNvPr>
            <p:cNvGrpSpPr/>
            <p:nvPr/>
          </p:nvGrpSpPr>
          <p:grpSpPr>
            <a:xfrm>
              <a:off x="2952209" y="4860239"/>
              <a:ext cx="1069182" cy="529590"/>
              <a:chOff x="2952209" y="4860239"/>
              <a:chExt cx="1069182" cy="529590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1A896514-0ECC-485B-8DD8-065D1E7721F0}"/>
                  </a:ext>
                </a:extLst>
              </p:cNvPr>
              <p:cNvSpPr txBox="1"/>
              <p:nvPr/>
            </p:nvSpPr>
            <p:spPr>
              <a:xfrm rot="20572260">
                <a:off x="2952209" y="514360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5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9D562EA-12A8-4701-A15D-54C8AFB8A805}"/>
                  </a:ext>
                </a:extLst>
              </p:cNvPr>
              <p:cNvSpPr txBox="1"/>
              <p:nvPr/>
            </p:nvSpPr>
            <p:spPr>
              <a:xfrm rot="18914977">
                <a:off x="3408723" y="486023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4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5B8916BA-CCF3-4279-99F4-DE1B49C2DDC2}"/>
                </a:ext>
              </a:extLst>
            </p:cNvPr>
            <p:cNvGrpSpPr/>
            <p:nvPr/>
          </p:nvGrpSpPr>
          <p:grpSpPr>
            <a:xfrm rot="17741904">
              <a:off x="3833724" y="3322177"/>
              <a:ext cx="1069182" cy="529590"/>
              <a:chOff x="2952209" y="4860239"/>
              <a:chExt cx="1069182" cy="529590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E8B9BC27-567A-47CE-9125-F654C94089E6}"/>
                  </a:ext>
                </a:extLst>
              </p:cNvPr>
              <p:cNvSpPr txBox="1"/>
              <p:nvPr/>
            </p:nvSpPr>
            <p:spPr>
              <a:xfrm rot="20572260">
                <a:off x="2952209" y="514360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3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A054506E-13FB-4AE5-9A59-5327BF67E604}"/>
                  </a:ext>
                </a:extLst>
              </p:cNvPr>
              <p:cNvSpPr txBox="1"/>
              <p:nvPr/>
            </p:nvSpPr>
            <p:spPr>
              <a:xfrm rot="18914977">
                <a:off x="3408723" y="486023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2</a:t>
                </a:r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309DDC7-F6E4-4D44-91CB-D07C6E5E0C9E}"/>
                </a:ext>
              </a:extLst>
            </p:cNvPr>
            <p:cNvSpPr txBox="1"/>
            <p:nvPr/>
          </p:nvSpPr>
          <p:spPr>
            <a:xfrm rot="2552973">
              <a:off x="3519480" y="2165686"/>
              <a:ext cx="6126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937D7AD-4379-4F62-81BF-EB1AE3F76AD2}"/>
                </a:ext>
              </a:extLst>
            </p:cNvPr>
            <p:cNvSpPr txBox="1"/>
            <p:nvPr/>
          </p:nvSpPr>
          <p:spPr>
            <a:xfrm rot="895690">
              <a:off x="2983699" y="1845140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02B56BD-3C87-46F3-87A4-92719A68DB74}"/>
                </a:ext>
              </a:extLst>
            </p:cNvPr>
            <p:cNvSpPr txBox="1"/>
            <p:nvPr/>
          </p:nvSpPr>
          <p:spPr>
            <a:xfrm rot="20462178">
              <a:off x="1589604" y="1802695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11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70A769F-DD1D-4EC5-9D5F-7ADBE743E0BD}"/>
                </a:ext>
              </a:extLst>
            </p:cNvPr>
            <p:cNvSpPr txBox="1"/>
            <p:nvPr/>
          </p:nvSpPr>
          <p:spPr>
            <a:xfrm rot="18406164">
              <a:off x="1146932" y="2107234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10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136E8A6-3A66-4767-8964-98EB9E1E5203}"/>
                </a:ext>
              </a:extLst>
            </p:cNvPr>
            <p:cNvGrpSpPr/>
            <p:nvPr/>
          </p:nvGrpSpPr>
          <p:grpSpPr>
            <a:xfrm rot="7455689">
              <a:off x="356068" y="3319654"/>
              <a:ext cx="1069182" cy="529591"/>
              <a:chOff x="2952209" y="4860239"/>
              <a:chExt cx="1069182" cy="529591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ED94A3DD-9AFB-4A75-A546-933728EBE89F}"/>
                  </a:ext>
                </a:extLst>
              </p:cNvPr>
              <p:cNvSpPr txBox="1"/>
              <p:nvPr/>
            </p:nvSpPr>
            <p:spPr>
              <a:xfrm rot="20572260">
                <a:off x="2952209" y="514360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9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B260825-1138-4CB3-AB10-32AAC3CC5D60}"/>
                  </a:ext>
                </a:extLst>
              </p:cNvPr>
              <p:cNvSpPr txBox="1"/>
              <p:nvPr/>
            </p:nvSpPr>
            <p:spPr>
              <a:xfrm rot="18914977">
                <a:off x="3408723" y="486023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8</a:t>
                </a: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E1D4D475-F05D-46E3-BCDD-207330BFE01A}"/>
                </a:ext>
              </a:extLst>
            </p:cNvPr>
            <p:cNvGrpSpPr/>
            <p:nvPr/>
          </p:nvGrpSpPr>
          <p:grpSpPr>
            <a:xfrm rot="4003923">
              <a:off x="1204538" y="4860071"/>
              <a:ext cx="1069182" cy="529591"/>
              <a:chOff x="2952209" y="4860238"/>
              <a:chExt cx="1069182" cy="529591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C2B1DBF-4003-445F-9D35-6165B7D788CB}"/>
                  </a:ext>
                </a:extLst>
              </p:cNvPr>
              <p:cNvSpPr txBox="1"/>
              <p:nvPr/>
            </p:nvSpPr>
            <p:spPr>
              <a:xfrm rot="20572260">
                <a:off x="2952209" y="514360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7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56B375B-C0D0-4FFC-A1DB-9E74EF3212D1}"/>
                  </a:ext>
                </a:extLst>
              </p:cNvPr>
              <p:cNvSpPr txBox="1"/>
              <p:nvPr/>
            </p:nvSpPr>
            <p:spPr>
              <a:xfrm rot="18914977">
                <a:off x="3408723" y="486023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6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7D3F824-0E8E-4C59-8B25-C5A52D80462B}"/>
                </a:ext>
              </a:extLst>
            </p:cNvPr>
            <p:cNvGrpSpPr/>
            <p:nvPr/>
          </p:nvGrpSpPr>
          <p:grpSpPr>
            <a:xfrm>
              <a:off x="4301267" y="2106416"/>
              <a:ext cx="672873" cy="776653"/>
              <a:chOff x="5786845" y="2533366"/>
              <a:chExt cx="672873" cy="776653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CB34420E-AA72-40BE-982F-FFF963FBFE21}"/>
                  </a:ext>
                </a:extLst>
              </p:cNvPr>
              <p:cNvGrpSpPr/>
              <p:nvPr/>
            </p:nvGrpSpPr>
            <p:grpSpPr>
              <a:xfrm>
                <a:off x="5786845" y="2536499"/>
                <a:ext cx="672873" cy="773520"/>
                <a:chOff x="7132715" y="2681667"/>
                <a:chExt cx="672873" cy="703641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B5CE57E-8978-4981-A46B-AFE442B8D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57411" y="3032963"/>
                  <a:ext cx="548177" cy="352345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: Rounded Corners 150">
                  <a:extLst>
                    <a:ext uri="{FF2B5EF4-FFF2-40B4-BE49-F238E27FC236}">
                      <a16:creationId xmlns:a16="http://schemas.microsoft.com/office/drawing/2014/main" id="{E61559B4-EA6A-4004-A434-BE32D4290284}"/>
                    </a:ext>
                  </a:extLst>
                </p:cNvPr>
                <p:cNvSpPr/>
                <p:nvPr/>
              </p:nvSpPr>
              <p:spPr>
                <a:xfrm rot="3298325">
                  <a:off x="7498233" y="2800092"/>
                  <a:ext cx="330091" cy="13029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600" dirty="0" err="1">
                      <a:solidFill>
                        <a:schemeClr val="tx1"/>
                      </a:solidFill>
                    </a:rPr>
                    <a:t>ValveBox</a:t>
                  </a:r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9F6512A4-3650-4FE2-922A-4955EC36E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32715" y="2681667"/>
                  <a:ext cx="400440" cy="253630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C443091-1F5A-468A-ABA6-1DEDA786AABC}"/>
                  </a:ext>
                </a:extLst>
              </p:cNvPr>
              <p:cNvCxnSpPr>
                <a:cxnSpLocks/>
                <a:stCxn id="151" idx="1"/>
              </p:cNvCxnSpPr>
              <p:nvPr/>
            </p:nvCxnSpPr>
            <p:spPr>
              <a:xfrm flipH="1" flipV="1">
                <a:off x="6176170" y="2533366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4BFC27DE-76B6-4429-9F51-30CA486A3D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21032" y="2875608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A58CEA1-7048-4E11-AD69-C0EFD5C53C69}"/>
                </a:ext>
              </a:extLst>
            </p:cNvPr>
            <p:cNvGrpSpPr/>
            <p:nvPr/>
          </p:nvGrpSpPr>
          <p:grpSpPr>
            <a:xfrm rot="7061913">
              <a:off x="4221883" y="4459116"/>
              <a:ext cx="445848" cy="334724"/>
              <a:chOff x="4528336" y="2454371"/>
              <a:chExt cx="445848" cy="334724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007016B-8726-403E-9E2D-5CF6077AAA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0621" y="2513423"/>
                <a:ext cx="1" cy="27567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ED1568D0-432A-4913-B1C8-D267DA9ABF83}"/>
                  </a:ext>
                </a:extLst>
              </p:cNvPr>
              <p:cNvSpPr/>
              <p:nvPr/>
            </p:nvSpPr>
            <p:spPr>
              <a:xfrm rot="21582652">
                <a:off x="4565166" y="2454371"/>
                <a:ext cx="362873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2C62E50-993C-4790-B983-3C083846BD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9426" y="2500682"/>
                <a:ext cx="0" cy="154569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C5CE568-432C-4ABB-8C0C-E9540CC571F6}"/>
                  </a:ext>
                </a:extLst>
              </p:cNvPr>
              <p:cNvCxnSpPr>
                <a:cxnSpLocks/>
                <a:stCxn id="143" idx="1"/>
              </p:cNvCxnSpPr>
              <p:nvPr/>
            </p:nvCxnSpPr>
            <p:spPr>
              <a:xfrm flipH="1">
                <a:off x="4528336" y="2520436"/>
                <a:ext cx="36832" cy="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582DB01-7A54-43F9-AD13-95E69E6F28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0070" y="2512607"/>
                <a:ext cx="54114" cy="816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CA891C6-658F-4294-9499-A10FA8754CD9}"/>
                </a:ext>
              </a:extLst>
            </p:cNvPr>
            <p:cNvGrpSpPr/>
            <p:nvPr/>
          </p:nvGrpSpPr>
          <p:grpSpPr>
            <a:xfrm rot="7061913">
              <a:off x="4244588" y="4397987"/>
              <a:ext cx="511596" cy="511562"/>
              <a:chOff x="3727073" y="2428516"/>
              <a:chExt cx="511596" cy="511562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6332715-1E6F-4ABD-A336-096E393F4E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7073" y="2486533"/>
                <a:ext cx="51159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E3452088-F769-477B-8D29-AB72058A8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7363" y="2476830"/>
                <a:ext cx="0" cy="463248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A944D825-403E-422B-BC00-C9CAB0DE5B30}"/>
                  </a:ext>
                </a:extLst>
              </p:cNvPr>
              <p:cNvSpPr/>
              <p:nvPr/>
            </p:nvSpPr>
            <p:spPr>
              <a:xfrm>
                <a:off x="3798450" y="2428516"/>
                <a:ext cx="363198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E9C7E84-CA44-4000-8A99-FC55EDA8F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823" y="2472037"/>
                <a:ext cx="0" cy="304497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7FC8204-3AE5-48D1-8D1E-2BC445A40BCE}"/>
                </a:ext>
              </a:extLst>
            </p:cNvPr>
            <p:cNvCxnSpPr>
              <a:cxnSpLocks/>
            </p:cNvCxnSpPr>
            <p:nvPr/>
          </p:nvCxnSpPr>
          <p:spPr>
            <a:xfrm>
              <a:off x="5562600" y="4646525"/>
              <a:ext cx="0" cy="106806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D156F1B-3518-4AA8-BB28-84C366684497}"/>
                </a:ext>
              </a:extLst>
            </p:cNvPr>
            <p:cNvCxnSpPr>
              <a:cxnSpLocks/>
            </p:cNvCxnSpPr>
            <p:nvPr/>
          </p:nvCxnSpPr>
          <p:spPr>
            <a:xfrm>
              <a:off x="5568950" y="2401315"/>
              <a:ext cx="0" cy="106806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90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D9D5BF24-EB40-41A8-91F2-AE76D17B6055}"/>
              </a:ext>
            </a:extLst>
          </p:cNvPr>
          <p:cNvCxnSpPr>
            <a:cxnSpLocks/>
          </p:cNvCxnSpPr>
          <p:nvPr/>
        </p:nvCxnSpPr>
        <p:spPr>
          <a:xfrm flipV="1">
            <a:off x="5588784" y="6008207"/>
            <a:ext cx="4059049" cy="19777"/>
          </a:xfrm>
          <a:prstGeom prst="line">
            <a:avLst/>
          </a:prstGeom>
          <a:ln w="444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502CF48D-C9B3-4E9E-8F50-0FED15C23336}"/>
              </a:ext>
            </a:extLst>
          </p:cNvPr>
          <p:cNvCxnSpPr>
            <a:cxnSpLocks/>
          </p:cNvCxnSpPr>
          <p:nvPr/>
        </p:nvCxnSpPr>
        <p:spPr>
          <a:xfrm flipV="1">
            <a:off x="5575335" y="5835693"/>
            <a:ext cx="4063252" cy="15662"/>
          </a:xfrm>
          <a:prstGeom prst="line">
            <a:avLst/>
          </a:prstGeom>
          <a:ln w="444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3EED6ED-7DD0-4B4C-8FA1-6427036B1E3C}"/>
              </a:ext>
            </a:extLst>
          </p:cNvPr>
          <p:cNvGrpSpPr/>
          <p:nvPr/>
        </p:nvGrpSpPr>
        <p:grpSpPr>
          <a:xfrm>
            <a:off x="1577328" y="2444200"/>
            <a:ext cx="585507" cy="1430920"/>
            <a:chOff x="4663851" y="2558104"/>
            <a:chExt cx="585507" cy="1430920"/>
          </a:xfrm>
        </p:grpSpPr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F732E933-7C56-4F60-A4BD-110BEE15DD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93962" y="3314968"/>
              <a:ext cx="390334" cy="0"/>
            </a:xfrm>
            <a:prstGeom prst="line">
              <a:avLst/>
            </a:prstGeom>
            <a:noFill/>
            <a:ln w="12700" algn="ctr">
              <a:solidFill>
                <a:srgbClr val="92D050"/>
              </a:solidFill>
              <a:round/>
              <a:headEnd/>
              <a:tailEnd type="triangle" w="sm" len="med"/>
            </a:ln>
          </p:spPr>
        </p:cxn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2F65698-DAD2-4EF8-B3D1-83CDD8206F25}"/>
                </a:ext>
              </a:extLst>
            </p:cNvPr>
            <p:cNvGrpSpPr/>
            <p:nvPr/>
          </p:nvGrpSpPr>
          <p:grpSpPr>
            <a:xfrm>
              <a:off x="4663851" y="2558104"/>
              <a:ext cx="585507" cy="1430920"/>
              <a:chOff x="1489844" y="2619975"/>
              <a:chExt cx="585507" cy="1430920"/>
            </a:xfrm>
          </p:grpSpPr>
          <p:sp>
            <p:nvSpPr>
              <p:cNvPr id="273" name="Rectangle 243">
                <a:extLst>
                  <a:ext uri="{FF2B5EF4-FFF2-40B4-BE49-F238E27FC236}">
                    <a16:creationId xmlns:a16="http://schemas.microsoft.com/office/drawing/2014/main" id="{79EB4E7D-9B46-43DA-A166-D596E7FD6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844" y="2920056"/>
                <a:ext cx="390334" cy="64015"/>
              </a:xfrm>
              <a:prstGeom prst="rect">
                <a:avLst/>
              </a:prstGeom>
              <a:gradFill flip="none" rotWithShape="1">
                <a:gsLst>
                  <a:gs pos="33000">
                    <a:srgbClr val="00B050"/>
                  </a:gs>
                  <a:gs pos="83000">
                    <a:srgbClr val="FF00FF"/>
                  </a:gs>
                </a:gsLst>
                <a:lin ang="0" scaled="1"/>
                <a:tileRect/>
              </a:gra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B6A3C8D7-A089-4D17-B918-1CC948A6AA7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11824" y="2619975"/>
                <a:ext cx="0" cy="768202"/>
              </a:xfrm>
              <a:prstGeom prst="line">
                <a:avLst/>
              </a:prstGeom>
              <a:noFill/>
              <a:ln w="15875" algn="ctr">
                <a:gradFill>
                  <a:gsLst>
                    <a:gs pos="0">
                      <a:srgbClr val="008000"/>
                    </a:gs>
                    <a:gs pos="50000">
                      <a:srgbClr val="92D050"/>
                    </a:gs>
                  </a:gsLst>
                  <a:lin ang="5400000" scaled="0"/>
                </a:gradFill>
                <a:round/>
                <a:headEnd/>
                <a:tailEnd type="none" w="sm" len="med"/>
              </a:ln>
            </p:spPr>
          </p:cxn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1800B0B1-2EE6-41E8-914C-DECB7B4C1DC5}"/>
                  </a:ext>
                </a:extLst>
              </p:cNvPr>
              <p:cNvGrpSpPr/>
              <p:nvPr/>
            </p:nvGrpSpPr>
            <p:grpSpPr>
              <a:xfrm>
                <a:off x="1567089" y="2683329"/>
                <a:ext cx="94341" cy="1367566"/>
                <a:chOff x="1567089" y="2683329"/>
                <a:chExt cx="94341" cy="1367566"/>
              </a:xfrm>
            </p:grpSpPr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B5DD8EFF-A51F-4BC0-9AD5-16D5B26F079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19955" y="3537836"/>
                  <a:ext cx="0" cy="513059"/>
                </a:xfrm>
                <a:prstGeom prst="line">
                  <a:avLst/>
                </a:prstGeom>
                <a:noFill/>
                <a:ln w="15875" algn="ctr">
                  <a:gradFill>
                    <a:gsLst>
                      <a:gs pos="0">
                        <a:srgbClr val="33CC33"/>
                      </a:gs>
                      <a:gs pos="100000">
                        <a:srgbClr val="00FFFF"/>
                      </a:gs>
                    </a:gsLst>
                    <a:lin ang="5400000" scaled="0"/>
                  </a:gradFill>
                  <a:round/>
                  <a:headEnd/>
                  <a:tailEnd type="none" w="sm" len="med"/>
                </a:ln>
              </p:spPr>
            </p:cxnSp>
            <p:sp>
              <p:nvSpPr>
                <p:cNvPr id="284" name="Freeform 382">
                  <a:extLst>
                    <a:ext uri="{FF2B5EF4-FFF2-40B4-BE49-F238E27FC236}">
                      <a16:creationId xmlns:a16="http://schemas.microsoft.com/office/drawing/2014/main" id="{C02FFDA3-D697-4651-AB13-1018DC6E3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089" y="2776015"/>
                  <a:ext cx="78065" cy="64017"/>
                </a:xfrm>
                <a:custGeom>
                  <a:avLst/>
                  <a:gdLst>
                    <a:gd name="T0" fmla="*/ 47 w 96"/>
                    <a:gd name="T1" fmla="*/ 0 h 79"/>
                    <a:gd name="T2" fmla="*/ 0 w 96"/>
                    <a:gd name="T3" fmla="*/ 79 h 79"/>
                    <a:gd name="T4" fmla="*/ 96 w 96"/>
                    <a:gd name="T5" fmla="*/ 79 h 79"/>
                    <a:gd name="T6" fmla="*/ 47 w 96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79"/>
                    <a:gd name="T14" fmla="*/ 96 w 96"/>
                    <a:gd name="T15" fmla="*/ 79 h 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79">
                      <a:moveTo>
                        <a:pt x="47" y="0"/>
                      </a:moveTo>
                      <a:lnTo>
                        <a:pt x="0" y="79"/>
                      </a:lnTo>
                      <a:lnTo>
                        <a:pt x="96" y="7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7938">
                  <a:solidFill>
                    <a:srgbClr val="00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5" name="Freeform 383">
                  <a:extLst>
                    <a:ext uri="{FF2B5EF4-FFF2-40B4-BE49-F238E27FC236}">
                      <a16:creationId xmlns:a16="http://schemas.microsoft.com/office/drawing/2014/main" id="{5803B998-6932-4CEE-A8A6-D2925DA7F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0019" y="2683329"/>
                  <a:ext cx="78065" cy="64017"/>
                </a:xfrm>
                <a:custGeom>
                  <a:avLst/>
                  <a:gdLst>
                    <a:gd name="T0" fmla="*/ 47 w 96"/>
                    <a:gd name="T1" fmla="*/ 0 h 79"/>
                    <a:gd name="T2" fmla="*/ 0 w 96"/>
                    <a:gd name="T3" fmla="*/ 79 h 79"/>
                    <a:gd name="T4" fmla="*/ 96 w 96"/>
                    <a:gd name="T5" fmla="*/ 79 h 79"/>
                    <a:gd name="T6" fmla="*/ 47 w 96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79"/>
                    <a:gd name="T14" fmla="*/ 96 w 96"/>
                    <a:gd name="T15" fmla="*/ 79 h 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79">
                      <a:moveTo>
                        <a:pt x="47" y="0"/>
                      </a:moveTo>
                      <a:lnTo>
                        <a:pt x="0" y="79"/>
                      </a:lnTo>
                      <a:lnTo>
                        <a:pt x="96" y="7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7938">
                  <a:solidFill>
                    <a:srgbClr val="00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6" name="Freeform 384">
                  <a:extLst>
                    <a:ext uri="{FF2B5EF4-FFF2-40B4-BE49-F238E27FC236}">
                      <a16:creationId xmlns:a16="http://schemas.microsoft.com/office/drawing/2014/main" id="{1051A79A-2C77-4B51-8FC4-641C58F3D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1155" y="3269482"/>
                  <a:ext cx="78065" cy="64017"/>
                </a:xfrm>
                <a:custGeom>
                  <a:avLst/>
                  <a:gdLst>
                    <a:gd name="T0" fmla="*/ 47 w 96"/>
                    <a:gd name="T1" fmla="*/ 0 h 79"/>
                    <a:gd name="T2" fmla="*/ 0 w 96"/>
                    <a:gd name="T3" fmla="*/ 79 h 79"/>
                    <a:gd name="T4" fmla="*/ 96 w 96"/>
                    <a:gd name="T5" fmla="*/ 79 h 79"/>
                    <a:gd name="T6" fmla="*/ 47 w 96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79"/>
                    <a:gd name="T14" fmla="*/ 96 w 96"/>
                    <a:gd name="T15" fmla="*/ 79 h 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79">
                      <a:moveTo>
                        <a:pt x="47" y="0"/>
                      </a:moveTo>
                      <a:lnTo>
                        <a:pt x="0" y="79"/>
                      </a:lnTo>
                      <a:lnTo>
                        <a:pt x="96" y="7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7938">
                  <a:solidFill>
                    <a:srgbClr val="00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" name="Freeform 385">
                  <a:extLst>
                    <a:ext uri="{FF2B5EF4-FFF2-40B4-BE49-F238E27FC236}">
                      <a16:creationId xmlns:a16="http://schemas.microsoft.com/office/drawing/2014/main" id="{3DF1FC5E-1658-4E60-80CA-2424C98256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0019" y="3163461"/>
                  <a:ext cx="78065" cy="64017"/>
                </a:xfrm>
                <a:custGeom>
                  <a:avLst/>
                  <a:gdLst>
                    <a:gd name="T0" fmla="*/ 47 w 96"/>
                    <a:gd name="T1" fmla="*/ 0 h 79"/>
                    <a:gd name="T2" fmla="*/ 0 w 96"/>
                    <a:gd name="T3" fmla="*/ 79 h 79"/>
                    <a:gd name="T4" fmla="*/ 96 w 96"/>
                    <a:gd name="T5" fmla="*/ 79 h 79"/>
                    <a:gd name="T6" fmla="*/ 47 w 96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79"/>
                    <a:gd name="T14" fmla="*/ 96 w 96"/>
                    <a:gd name="T15" fmla="*/ 79 h 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79">
                      <a:moveTo>
                        <a:pt x="47" y="0"/>
                      </a:moveTo>
                      <a:lnTo>
                        <a:pt x="0" y="79"/>
                      </a:lnTo>
                      <a:lnTo>
                        <a:pt x="96" y="7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7938">
                  <a:solidFill>
                    <a:srgbClr val="00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8" name="Freeform 391">
                  <a:extLst>
                    <a:ext uri="{FF2B5EF4-FFF2-40B4-BE49-F238E27FC236}">
                      <a16:creationId xmlns:a16="http://schemas.microsoft.com/office/drawing/2014/main" id="{4117B239-FCB8-40D2-A76A-5CC4A9B95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3365" y="3933937"/>
                  <a:ext cx="78065" cy="64017"/>
                </a:xfrm>
                <a:custGeom>
                  <a:avLst/>
                  <a:gdLst>
                    <a:gd name="T0" fmla="*/ 47 w 96"/>
                    <a:gd name="T1" fmla="*/ 0 h 79"/>
                    <a:gd name="T2" fmla="*/ 0 w 96"/>
                    <a:gd name="T3" fmla="*/ 79 h 79"/>
                    <a:gd name="T4" fmla="*/ 96 w 96"/>
                    <a:gd name="T5" fmla="*/ 79 h 79"/>
                    <a:gd name="T6" fmla="*/ 47 w 96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79"/>
                    <a:gd name="T14" fmla="*/ 96 w 96"/>
                    <a:gd name="T15" fmla="*/ 79 h 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79">
                      <a:moveTo>
                        <a:pt x="47" y="0"/>
                      </a:moveTo>
                      <a:lnTo>
                        <a:pt x="0" y="79"/>
                      </a:lnTo>
                      <a:lnTo>
                        <a:pt x="96" y="7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7938">
                  <a:solidFill>
                    <a:srgbClr val="00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9" name="Freeform 392">
                  <a:extLst>
                    <a:ext uri="{FF2B5EF4-FFF2-40B4-BE49-F238E27FC236}">
                      <a16:creationId xmlns:a16="http://schemas.microsoft.com/office/drawing/2014/main" id="{51C1ED7E-A9D6-4341-A243-E1B77C2342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230" y="3607858"/>
                  <a:ext cx="78065" cy="64017"/>
                </a:xfrm>
                <a:custGeom>
                  <a:avLst/>
                  <a:gdLst>
                    <a:gd name="T0" fmla="*/ 47 w 96"/>
                    <a:gd name="T1" fmla="*/ 0 h 79"/>
                    <a:gd name="T2" fmla="*/ 0 w 96"/>
                    <a:gd name="T3" fmla="*/ 79 h 79"/>
                    <a:gd name="T4" fmla="*/ 96 w 96"/>
                    <a:gd name="T5" fmla="*/ 79 h 79"/>
                    <a:gd name="T6" fmla="*/ 47 w 96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79"/>
                    <a:gd name="T14" fmla="*/ 96 w 96"/>
                    <a:gd name="T15" fmla="*/ 79 h 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79">
                      <a:moveTo>
                        <a:pt x="47" y="0"/>
                      </a:moveTo>
                      <a:lnTo>
                        <a:pt x="0" y="79"/>
                      </a:lnTo>
                      <a:lnTo>
                        <a:pt x="96" y="7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7938">
                  <a:solidFill>
                    <a:srgbClr val="0066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276" name="Rectangle 243">
                <a:extLst>
                  <a:ext uri="{FF2B5EF4-FFF2-40B4-BE49-F238E27FC236}">
                    <a16:creationId xmlns:a16="http://schemas.microsoft.com/office/drawing/2014/main" id="{A4F1E798-4C26-4035-B752-0938A82EF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846" y="3793905"/>
                <a:ext cx="390334" cy="64015"/>
              </a:xfrm>
              <a:prstGeom prst="rect">
                <a:avLst/>
              </a:prstGeom>
              <a:gradFill flip="none" rotWithShape="1">
                <a:gsLst>
                  <a:gs pos="33000">
                    <a:srgbClr val="00B050"/>
                  </a:gs>
                  <a:gs pos="83000">
                    <a:srgbClr val="FF00FF"/>
                  </a:gs>
                </a:gsLst>
                <a:lin ang="0" scaled="1"/>
                <a:tileRect/>
              </a:gra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F5C1387A-2500-4157-B4B2-45F08ACDF2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802919" y="3920388"/>
                <a:ext cx="260226" cy="0"/>
              </a:xfrm>
              <a:prstGeom prst="line">
                <a:avLst/>
              </a:prstGeom>
              <a:noFill/>
              <a:ln w="12700" algn="ctr">
                <a:solidFill>
                  <a:srgbClr val="FF00FF"/>
                </a:solidFill>
                <a:round/>
                <a:headEnd/>
                <a:tailEnd type="triangle" w="sm" len="sm"/>
              </a:ln>
            </p:spPr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1B15148-972C-47FB-B8DB-EB4E8CC7F8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811063" y="3717887"/>
                <a:ext cx="3" cy="213389"/>
              </a:xfrm>
              <a:prstGeom prst="line">
                <a:avLst/>
              </a:prstGeom>
              <a:noFill/>
              <a:ln w="12700" algn="ctr">
                <a:solidFill>
                  <a:srgbClr val="FF00FF"/>
                </a:solidFill>
                <a:round/>
                <a:headEnd/>
                <a:tailEnd type="none" w="sm" len="sm"/>
              </a:ln>
            </p:spPr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37AF0934-1577-4768-8642-751CB9B16F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815129" y="3727888"/>
                <a:ext cx="260222" cy="0"/>
              </a:xfrm>
              <a:prstGeom prst="line">
                <a:avLst/>
              </a:prstGeom>
              <a:noFill/>
              <a:ln w="12700" algn="ctr">
                <a:solidFill>
                  <a:srgbClr val="FF00FF"/>
                </a:solidFill>
                <a:round/>
                <a:headEnd/>
                <a:tailEnd type="triangle" w="sm" len="sm"/>
              </a:ln>
            </p:spPr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D9C966F8-AA10-45C7-A1A0-67F1D96CD3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4787" y="3060089"/>
                <a:ext cx="260226" cy="0"/>
              </a:xfrm>
              <a:prstGeom prst="line">
                <a:avLst/>
              </a:prstGeom>
              <a:noFill/>
              <a:ln w="12700" algn="ctr">
                <a:solidFill>
                  <a:srgbClr val="FF00FF"/>
                </a:solidFill>
                <a:round/>
                <a:headEnd/>
                <a:tailEnd type="triangle" w="sm" len="sm"/>
              </a:ln>
            </p:spPr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3D14DADC-3AE8-489A-8743-1103E32B78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802932" y="2846699"/>
                <a:ext cx="3" cy="213389"/>
              </a:xfrm>
              <a:prstGeom prst="line">
                <a:avLst/>
              </a:prstGeom>
              <a:noFill/>
              <a:ln w="12700" algn="ctr">
                <a:solidFill>
                  <a:srgbClr val="FF00FF"/>
                </a:solidFill>
                <a:round/>
                <a:headEnd/>
                <a:tailEnd type="none" w="sm" len="sm"/>
              </a:ln>
            </p:spPr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58B8C481-E953-4633-A746-CB617B0B20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806998" y="2856701"/>
                <a:ext cx="260222" cy="0"/>
              </a:xfrm>
              <a:prstGeom prst="line">
                <a:avLst/>
              </a:prstGeom>
              <a:noFill/>
              <a:ln w="12700" algn="ctr">
                <a:solidFill>
                  <a:srgbClr val="FF00FF"/>
                </a:solidFill>
                <a:round/>
                <a:headEnd/>
                <a:tailEnd type="triangle" w="sm" len="sm"/>
              </a:ln>
            </p:spPr>
          </p:cxnSp>
        </p:grp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DFEB46F-300A-449B-9961-A72E90F34F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93962" y="3989024"/>
              <a:ext cx="390334" cy="0"/>
            </a:xfrm>
            <a:prstGeom prst="line">
              <a:avLst/>
            </a:prstGeom>
            <a:noFill/>
            <a:ln w="12700" algn="ctr">
              <a:solidFill>
                <a:srgbClr val="00FFFF"/>
              </a:solidFill>
              <a:round/>
              <a:headEnd/>
              <a:tailEnd type="triangle" w="sm" len="med"/>
            </a:ln>
          </p:spPr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C7F27F-200E-4A25-A475-325DC33CB9CF}"/>
              </a:ext>
            </a:extLst>
          </p:cNvPr>
          <p:cNvCxnSpPr>
            <a:cxnSpLocks/>
          </p:cNvCxnSpPr>
          <p:nvPr/>
        </p:nvCxnSpPr>
        <p:spPr>
          <a:xfrm flipV="1">
            <a:off x="4084469" y="4776547"/>
            <a:ext cx="407931" cy="20"/>
          </a:xfrm>
          <a:prstGeom prst="line">
            <a:avLst/>
          </a:prstGeom>
          <a:ln w="28575">
            <a:solidFill>
              <a:srgbClr val="00FFFF"/>
            </a:solidFill>
            <a:headEnd type="triangle"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926A4D-6BA0-4A39-956C-AA6BF6A5C3D1}"/>
              </a:ext>
            </a:extLst>
          </p:cNvPr>
          <p:cNvSpPr txBox="1"/>
          <p:nvPr/>
        </p:nvSpPr>
        <p:spPr>
          <a:xfrm>
            <a:off x="2311460" y="4363699"/>
            <a:ext cx="45280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125 g/s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5EF66-CD79-40A7-A517-24D87A46D418}"/>
              </a:ext>
            </a:extLst>
          </p:cNvPr>
          <p:cNvSpPr txBox="1"/>
          <p:nvPr/>
        </p:nvSpPr>
        <p:spPr>
          <a:xfrm>
            <a:off x="1929809" y="4445587"/>
            <a:ext cx="42408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85K  9.8bar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386DA-A431-4690-AC43-7ADA4636A693}"/>
              </a:ext>
            </a:extLst>
          </p:cNvPr>
          <p:cNvSpPr txBox="1"/>
          <p:nvPr/>
        </p:nvSpPr>
        <p:spPr>
          <a:xfrm>
            <a:off x="2758005" y="4452637"/>
            <a:ext cx="42408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45K  14.8bar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A9D93F-40EC-468D-9D78-B3B61B1B9C27}"/>
              </a:ext>
            </a:extLst>
          </p:cNvPr>
          <p:cNvGrpSpPr/>
          <p:nvPr/>
        </p:nvGrpSpPr>
        <p:grpSpPr>
          <a:xfrm>
            <a:off x="3206739" y="4786387"/>
            <a:ext cx="243485" cy="615025"/>
            <a:chOff x="5648998" y="4853852"/>
            <a:chExt cx="243485" cy="615025"/>
          </a:xfrm>
        </p:grpSpPr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F514A7A-29AA-4F4F-8656-64B89D129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3872" y="4853852"/>
              <a:ext cx="682" cy="6150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E2C81BCC-6BE6-4E0C-8A49-003C6638B27C}"/>
                </a:ext>
              </a:extLst>
            </p:cNvPr>
            <p:cNvCxnSpPr>
              <a:cxnSpLocks/>
            </p:cNvCxnSpPr>
            <p:nvPr/>
          </p:nvCxnSpPr>
          <p:spPr>
            <a:xfrm>
              <a:off x="5648998" y="4862656"/>
              <a:ext cx="243485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A7CEAD-2094-4EF9-9EEE-BFE7DBB35CAE}"/>
              </a:ext>
            </a:extLst>
          </p:cNvPr>
          <p:cNvCxnSpPr>
            <a:cxnSpLocks/>
          </p:cNvCxnSpPr>
          <p:nvPr/>
        </p:nvCxnSpPr>
        <p:spPr>
          <a:xfrm flipH="1" flipV="1">
            <a:off x="3455690" y="1860473"/>
            <a:ext cx="412351" cy="27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236683-85A1-43AA-A381-E13E46312778}"/>
              </a:ext>
            </a:extLst>
          </p:cNvPr>
          <p:cNvCxnSpPr>
            <a:cxnSpLocks/>
          </p:cNvCxnSpPr>
          <p:nvPr/>
        </p:nvCxnSpPr>
        <p:spPr>
          <a:xfrm flipH="1">
            <a:off x="3892017" y="2062616"/>
            <a:ext cx="607252" cy="282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47471B-6D58-4D75-A9DB-9C01175E7C2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15045" y="2451584"/>
            <a:ext cx="520445" cy="0"/>
          </a:xfrm>
          <a:prstGeom prst="line">
            <a:avLst/>
          </a:prstGeom>
          <a:noFill/>
          <a:ln w="15875" algn="ctr">
            <a:solidFill>
              <a:srgbClr val="008000"/>
            </a:solidFill>
            <a:round/>
            <a:headEnd/>
            <a:tailEnd type="triangle" w="sm" len="med"/>
          </a:ln>
        </p:spPr>
      </p:cxnSp>
      <p:cxnSp>
        <p:nvCxnSpPr>
          <p:cNvPr id="14" name="Straight Connector 180">
            <a:extLst>
              <a:ext uri="{FF2B5EF4-FFF2-40B4-BE49-F238E27FC236}">
                <a16:creationId xmlns:a16="http://schemas.microsoft.com/office/drawing/2014/main" id="{74012B83-30A9-4A0E-AF86-5C2A835B20B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86047" y="2208190"/>
            <a:ext cx="1" cy="2633472"/>
          </a:xfrm>
          <a:prstGeom prst="line">
            <a:avLst/>
          </a:prstGeom>
          <a:noFill/>
          <a:ln w="22225" algn="ctr">
            <a:gradFill>
              <a:gsLst>
                <a:gs pos="0">
                  <a:schemeClr val="tx1"/>
                </a:gs>
                <a:gs pos="100000">
                  <a:srgbClr val="FF00FF"/>
                </a:gs>
              </a:gsLst>
              <a:lin ang="5400000" scaled="0"/>
            </a:gradFill>
            <a:round/>
            <a:headEnd/>
            <a:tailEnd/>
          </a:ln>
        </p:spPr>
      </p:cxnSp>
      <p:sp>
        <p:nvSpPr>
          <p:cNvPr id="15" name="Rectangle 243">
            <a:extLst>
              <a:ext uri="{FF2B5EF4-FFF2-40B4-BE49-F238E27FC236}">
                <a16:creationId xmlns:a16="http://schemas.microsoft.com/office/drawing/2014/main" id="{8FE32015-E334-43F0-ACE1-45FDDB7E3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379" y="2741664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25000" lnSpcReduction="20000"/>
          </a:bodyPr>
          <a:lstStyle/>
          <a:p>
            <a:r>
              <a:rPr lang="en-US" dirty="0"/>
              <a:t>HX-3.1</a:t>
            </a:r>
          </a:p>
        </p:txBody>
      </p:sp>
      <p:sp>
        <p:nvSpPr>
          <p:cNvPr id="16" name="Rectangle 243">
            <a:extLst>
              <a:ext uri="{FF2B5EF4-FFF2-40B4-BE49-F238E27FC236}">
                <a16:creationId xmlns:a16="http://schemas.microsoft.com/office/drawing/2014/main" id="{59FE3CDD-20B6-4420-AF1B-882EA0B39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530" y="2528274"/>
            <a:ext cx="867249" cy="8068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32500" lnSpcReduction="20000"/>
          </a:bodyPr>
          <a:lstStyle/>
          <a:p>
            <a:r>
              <a:rPr lang="en-US" dirty="0"/>
              <a:t>HX-2</a:t>
            </a:r>
          </a:p>
        </p:txBody>
      </p:sp>
      <p:sp>
        <p:nvSpPr>
          <p:cNvPr id="17" name="Rectangle 243">
            <a:extLst>
              <a:ext uri="{FF2B5EF4-FFF2-40B4-BE49-F238E27FC236}">
                <a16:creationId xmlns:a16="http://schemas.microsoft.com/office/drawing/2014/main" id="{F9CB8CCE-C1B7-4512-98AB-49E72AC26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530" y="2326403"/>
            <a:ext cx="867249" cy="92357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40000" lnSpcReduction="20000"/>
          </a:bodyPr>
          <a:lstStyle/>
          <a:p>
            <a:r>
              <a:rPr lang="en-US" dirty="0"/>
              <a:t>HX-1</a:t>
            </a:r>
          </a:p>
        </p:txBody>
      </p:sp>
      <p:cxnSp>
        <p:nvCxnSpPr>
          <p:cNvPr id="18" name="Straight Connector 180">
            <a:extLst>
              <a:ext uri="{FF2B5EF4-FFF2-40B4-BE49-F238E27FC236}">
                <a16:creationId xmlns:a16="http://schemas.microsoft.com/office/drawing/2014/main" id="{8E13E94B-FBA4-4358-AEF0-5212B8342B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35490" y="2208190"/>
            <a:ext cx="5842" cy="2581315"/>
          </a:xfrm>
          <a:prstGeom prst="line">
            <a:avLst/>
          </a:prstGeom>
          <a:noFill/>
          <a:ln w="19050" algn="ctr">
            <a:gradFill>
              <a:gsLst>
                <a:gs pos="0">
                  <a:schemeClr val="tx1"/>
                </a:gs>
                <a:gs pos="55000">
                  <a:srgbClr val="008000"/>
                </a:gs>
                <a:gs pos="100000">
                  <a:srgbClr val="0000FF"/>
                </a:gs>
              </a:gsLst>
              <a:lin ang="5400000" scaled="0"/>
            </a:gradFill>
            <a:round/>
            <a:headEnd/>
            <a:tailEnd/>
          </a:ln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22932-326E-4763-8A9B-33D0A9D2D69C}"/>
              </a:ext>
            </a:extLst>
          </p:cNvPr>
          <p:cNvGrpSpPr/>
          <p:nvPr/>
        </p:nvGrpSpPr>
        <p:grpSpPr>
          <a:xfrm>
            <a:off x="3920536" y="1929442"/>
            <a:ext cx="145405" cy="167698"/>
            <a:chOff x="7007059" y="2043346"/>
            <a:chExt cx="145405" cy="167698"/>
          </a:xfrm>
        </p:grpSpPr>
        <p:sp>
          <p:nvSpPr>
            <p:cNvPr id="265" name="Flowchart: Collate 376">
              <a:extLst>
                <a:ext uri="{FF2B5EF4-FFF2-40B4-BE49-F238E27FC236}">
                  <a16:creationId xmlns:a16="http://schemas.microsoft.com/office/drawing/2014/main" id="{0D57B0D0-C307-44F5-9F3F-4C146A8171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046221" y="2104801"/>
              <a:ext cx="67081" cy="145405"/>
            </a:xfrm>
            <a:prstGeom prst="flowChartCollate">
              <a:avLst/>
            </a:prstGeom>
            <a:solidFill>
              <a:schemeClr val="accent1"/>
            </a:solidFill>
            <a:ln w="7938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lowchart: Delay 377">
              <a:extLst>
                <a:ext uri="{FF2B5EF4-FFF2-40B4-BE49-F238E27FC236}">
                  <a16:creationId xmlns:a16="http://schemas.microsoft.com/office/drawing/2014/main" id="{BEE1A55B-C488-4BF0-8466-A32A19CEE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046217" y="2040535"/>
              <a:ext cx="67081" cy="72703"/>
            </a:xfrm>
            <a:prstGeom prst="flowChartDelay">
              <a:avLst/>
            </a:prstGeom>
            <a:solidFill>
              <a:schemeClr val="accent1"/>
            </a:solidFill>
            <a:ln w="7938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7" name="Straight Connector 378">
              <a:extLst>
                <a:ext uri="{FF2B5EF4-FFF2-40B4-BE49-F238E27FC236}">
                  <a16:creationId xmlns:a16="http://schemas.microsoft.com/office/drawing/2014/main" id="{D6E3CE52-DB12-41B4-B70B-0EF17DFC74FA}"/>
                </a:ext>
              </a:extLst>
            </p:cNvPr>
            <p:cNvCxnSpPr>
              <a:cxnSpLocks noChangeShapeType="1"/>
              <a:stCxn id="265" idx="1"/>
              <a:endCxn id="266" idx="1"/>
            </p:cNvCxnSpPr>
            <p:nvPr/>
          </p:nvCxnSpPr>
          <p:spPr bwMode="auto">
            <a:xfrm flipH="1" flipV="1">
              <a:off x="7079757" y="2110426"/>
              <a:ext cx="4" cy="67077"/>
            </a:xfrm>
            <a:prstGeom prst="line">
              <a:avLst/>
            </a:prstGeom>
            <a:noFill/>
            <a:ln w="7938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50D77F-366F-487E-9069-534E0A419289}"/>
              </a:ext>
            </a:extLst>
          </p:cNvPr>
          <p:cNvGrpSpPr/>
          <p:nvPr/>
        </p:nvGrpSpPr>
        <p:grpSpPr>
          <a:xfrm>
            <a:off x="3558785" y="1710385"/>
            <a:ext cx="145405" cy="187967"/>
            <a:chOff x="6645308" y="1824289"/>
            <a:chExt cx="145405" cy="187967"/>
          </a:xfrm>
        </p:grpSpPr>
        <p:sp>
          <p:nvSpPr>
            <p:cNvPr id="262" name="Flowchart: Collate 376">
              <a:extLst>
                <a:ext uri="{FF2B5EF4-FFF2-40B4-BE49-F238E27FC236}">
                  <a16:creationId xmlns:a16="http://schemas.microsoft.com/office/drawing/2014/main" id="{6B16F774-1AEA-4EBE-B235-BFAE26508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80416" y="1901959"/>
              <a:ext cx="75189" cy="145405"/>
            </a:xfrm>
            <a:prstGeom prst="flowChartCollate">
              <a:avLst/>
            </a:prstGeom>
            <a:solidFill>
              <a:schemeClr val="accent1"/>
            </a:solidFill>
            <a:ln w="7938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lowchart: Delay 377">
              <a:extLst>
                <a:ext uri="{FF2B5EF4-FFF2-40B4-BE49-F238E27FC236}">
                  <a16:creationId xmlns:a16="http://schemas.microsoft.com/office/drawing/2014/main" id="{23153616-5A78-4D81-9A22-88FE31B719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80412" y="1825532"/>
              <a:ext cx="75189" cy="72703"/>
            </a:xfrm>
            <a:prstGeom prst="flowChartDelay">
              <a:avLst/>
            </a:prstGeom>
            <a:solidFill>
              <a:schemeClr val="accent1"/>
            </a:solidFill>
            <a:ln w="7938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4" name="Straight Connector 378">
              <a:extLst>
                <a:ext uri="{FF2B5EF4-FFF2-40B4-BE49-F238E27FC236}">
                  <a16:creationId xmlns:a16="http://schemas.microsoft.com/office/drawing/2014/main" id="{5767B1A0-D3BD-46EA-B30E-5D805812EE18}"/>
                </a:ext>
              </a:extLst>
            </p:cNvPr>
            <p:cNvCxnSpPr>
              <a:cxnSpLocks noChangeShapeType="1"/>
              <a:stCxn id="262" idx="1"/>
              <a:endCxn id="263" idx="1"/>
            </p:cNvCxnSpPr>
            <p:nvPr/>
          </p:nvCxnSpPr>
          <p:spPr bwMode="auto">
            <a:xfrm flipH="1" flipV="1">
              <a:off x="6718006" y="1899476"/>
              <a:ext cx="4" cy="75185"/>
            </a:xfrm>
            <a:prstGeom prst="line">
              <a:avLst/>
            </a:prstGeom>
            <a:noFill/>
            <a:ln w="7938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7C363D-74ED-49E0-9785-ED33BA48787E}"/>
              </a:ext>
            </a:extLst>
          </p:cNvPr>
          <p:cNvGrpSpPr/>
          <p:nvPr/>
        </p:nvGrpSpPr>
        <p:grpSpPr>
          <a:xfrm>
            <a:off x="3327472" y="4842091"/>
            <a:ext cx="847717" cy="185664"/>
            <a:chOff x="6413995" y="4929841"/>
            <a:chExt cx="847717" cy="185664"/>
          </a:xfrm>
        </p:grpSpPr>
        <p:sp>
          <p:nvSpPr>
            <p:cNvPr id="260" name="Freeform 427">
              <a:extLst>
                <a:ext uri="{FF2B5EF4-FFF2-40B4-BE49-F238E27FC236}">
                  <a16:creationId xmlns:a16="http://schemas.microsoft.com/office/drawing/2014/main" id="{400EDAB4-0962-4F62-AF36-FF754ADBD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995" y="4929841"/>
              <a:ext cx="847717" cy="185664"/>
            </a:xfrm>
            <a:custGeom>
              <a:avLst/>
              <a:gdLst>
                <a:gd name="T0" fmla="*/ 26 w 431"/>
                <a:gd name="T1" fmla="*/ 0 h 157"/>
                <a:gd name="T2" fmla="*/ 16 w 431"/>
                <a:gd name="T3" fmla="*/ 2 h 157"/>
                <a:gd name="T4" fmla="*/ 8 w 431"/>
                <a:gd name="T5" fmla="*/ 9 h 157"/>
                <a:gd name="T6" fmla="*/ 2 w 431"/>
                <a:gd name="T7" fmla="*/ 17 h 157"/>
                <a:gd name="T8" fmla="*/ 0 w 431"/>
                <a:gd name="T9" fmla="*/ 27 h 157"/>
                <a:gd name="T10" fmla="*/ 0 w 431"/>
                <a:gd name="T11" fmla="*/ 131 h 157"/>
                <a:gd name="T12" fmla="*/ 2 w 431"/>
                <a:gd name="T13" fmla="*/ 141 h 157"/>
                <a:gd name="T14" fmla="*/ 8 w 431"/>
                <a:gd name="T15" fmla="*/ 149 h 157"/>
                <a:gd name="T16" fmla="*/ 16 w 431"/>
                <a:gd name="T17" fmla="*/ 156 h 157"/>
                <a:gd name="T18" fmla="*/ 26 w 431"/>
                <a:gd name="T19" fmla="*/ 157 h 157"/>
                <a:gd name="T20" fmla="*/ 405 w 431"/>
                <a:gd name="T21" fmla="*/ 157 h 157"/>
                <a:gd name="T22" fmla="*/ 415 w 431"/>
                <a:gd name="T23" fmla="*/ 156 h 157"/>
                <a:gd name="T24" fmla="*/ 423 w 431"/>
                <a:gd name="T25" fmla="*/ 149 h 157"/>
                <a:gd name="T26" fmla="*/ 430 w 431"/>
                <a:gd name="T27" fmla="*/ 141 h 157"/>
                <a:gd name="T28" fmla="*/ 431 w 431"/>
                <a:gd name="T29" fmla="*/ 131 h 157"/>
                <a:gd name="T30" fmla="*/ 431 w 431"/>
                <a:gd name="T31" fmla="*/ 27 h 157"/>
                <a:gd name="T32" fmla="*/ 430 w 431"/>
                <a:gd name="T33" fmla="*/ 17 h 157"/>
                <a:gd name="T34" fmla="*/ 423 w 431"/>
                <a:gd name="T35" fmla="*/ 9 h 157"/>
                <a:gd name="T36" fmla="*/ 415 w 431"/>
                <a:gd name="T37" fmla="*/ 2 h 157"/>
                <a:gd name="T38" fmla="*/ 405 w 431"/>
                <a:gd name="T39" fmla="*/ 0 h 157"/>
                <a:gd name="T40" fmla="*/ 26 w 431"/>
                <a:gd name="T41" fmla="*/ 0 h 1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1"/>
                <a:gd name="T64" fmla="*/ 0 h 157"/>
                <a:gd name="T65" fmla="*/ 431 w 431"/>
                <a:gd name="T66" fmla="*/ 157 h 1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1" h="157">
                  <a:moveTo>
                    <a:pt x="26" y="0"/>
                  </a:moveTo>
                  <a:lnTo>
                    <a:pt x="16" y="2"/>
                  </a:lnTo>
                  <a:lnTo>
                    <a:pt x="8" y="9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0" y="131"/>
                  </a:lnTo>
                  <a:lnTo>
                    <a:pt x="2" y="141"/>
                  </a:lnTo>
                  <a:lnTo>
                    <a:pt x="8" y="149"/>
                  </a:lnTo>
                  <a:lnTo>
                    <a:pt x="16" y="156"/>
                  </a:lnTo>
                  <a:lnTo>
                    <a:pt x="26" y="157"/>
                  </a:lnTo>
                  <a:lnTo>
                    <a:pt x="405" y="157"/>
                  </a:lnTo>
                  <a:lnTo>
                    <a:pt x="415" y="156"/>
                  </a:lnTo>
                  <a:lnTo>
                    <a:pt x="423" y="149"/>
                  </a:lnTo>
                  <a:lnTo>
                    <a:pt x="430" y="141"/>
                  </a:lnTo>
                  <a:lnTo>
                    <a:pt x="431" y="131"/>
                  </a:lnTo>
                  <a:lnTo>
                    <a:pt x="431" y="27"/>
                  </a:lnTo>
                  <a:lnTo>
                    <a:pt x="430" y="17"/>
                  </a:lnTo>
                  <a:lnTo>
                    <a:pt x="423" y="9"/>
                  </a:lnTo>
                  <a:lnTo>
                    <a:pt x="415" y="2"/>
                  </a:lnTo>
                  <a:lnTo>
                    <a:pt x="405" y="0"/>
                  </a:lnTo>
                  <a:lnTo>
                    <a:pt x="26" y="0"/>
                  </a:lnTo>
                  <a:close/>
                </a:path>
              </a:pathLst>
            </a:custGeom>
            <a:gradFill flip="none" rotWithShape="1">
              <a:gsLst>
                <a:gs pos="33000">
                  <a:schemeClr val="tx2">
                    <a:lumMod val="60000"/>
                    <a:lumOff val="40000"/>
                  </a:schemeClr>
                </a:gs>
                <a:gs pos="83000">
                  <a:srgbClr val="00CCFF"/>
                </a:gs>
                <a:gs pos="83000">
                  <a:srgbClr val="0000FF"/>
                </a:gs>
              </a:gsLst>
              <a:lin ang="5400000" scaled="1"/>
              <a:tileRect/>
            </a:gra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1" name="Freeform 428">
              <a:extLst>
                <a:ext uri="{FF2B5EF4-FFF2-40B4-BE49-F238E27FC236}">
                  <a16:creationId xmlns:a16="http://schemas.microsoft.com/office/drawing/2014/main" id="{1EF85626-9EA4-41D2-B477-35B0E89F1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995" y="5023264"/>
              <a:ext cx="841816" cy="33112"/>
            </a:xfrm>
            <a:custGeom>
              <a:avLst/>
              <a:gdLst>
                <a:gd name="T0" fmla="*/ 0 w 428"/>
                <a:gd name="T1" fmla="*/ 6 h 28"/>
                <a:gd name="T2" fmla="*/ 10 w 428"/>
                <a:gd name="T3" fmla="*/ 3 h 28"/>
                <a:gd name="T4" fmla="*/ 21 w 428"/>
                <a:gd name="T5" fmla="*/ 2 h 28"/>
                <a:gd name="T6" fmla="*/ 41 w 428"/>
                <a:gd name="T7" fmla="*/ 0 h 28"/>
                <a:gd name="T8" fmla="*/ 59 w 428"/>
                <a:gd name="T9" fmla="*/ 0 h 28"/>
                <a:gd name="T10" fmla="*/ 67 w 428"/>
                <a:gd name="T11" fmla="*/ 3 h 28"/>
                <a:gd name="T12" fmla="*/ 77 w 428"/>
                <a:gd name="T13" fmla="*/ 5 h 28"/>
                <a:gd name="T14" fmla="*/ 96 w 428"/>
                <a:gd name="T15" fmla="*/ 16 h 28"/>
                <a:gd name="T16" fmla="*/ 114 w 428"/>
                <a:gd name="T17" fmla="*/ 28 h 28"/>
                <a:gd name="T18" fmla="*/ 131 w 428"/>
                <a:gd name="T19" fmla="*/ 28 h 28"/>
                <a:gd name="T20" fmla="*/ 144 w 428"/>
                <a:gd name="T21" fmla="*/ 28 h 28"/>
                <a:gd name="T22" fmla="*/ 155 w 428"/>
                <a:gd name="T23" fmla="*/ 26 h 28"/>
                <a:gd name="T24" fmla="*/ 168 w 428"/>
                <a:gd name="T25" fmla="*/ 23 h 28"/>
                <a:gd name="T26" fmla="*/ 180 w 428"/>
                <a:gd name="T27" fmla="*/ 16 h 28"/>
                <a:gd name="T28" fmla="*/ 193 w 428"/>
                <a:gd name="T29" fmla="*/ 13 h 28"/>
                <a:gd name="T30" fmla="*/ 221 w 428"/>
                <a:gd name="T31" fmla="*/ 8 h 28"/>
                <a:gd name="T32" fmla="*/ 237 w 428"/>
                <a:gd name="T33" fmla="*/ 5 h 28"/>
                <a:gd name="T34" fmla="*/ 255 w 428"/>
                <a:gd name="T35" fmla="*/ 2 h 28"/>
                <a:gd name="T36" fmla="*/ 273 w 428"/>
                <a:gd name="T37" fmla="*/ 2 h 28"/>
                <a:gd name="T38" fmla="*/ 291 w 428"/>
                <a:gd name="T39" fmla="*/ 0 h 28"/>
                <a:gd name="T40" fmla="*/ 338 w 428"/>
                <a:gd name="T41" fmla="*/ 2 h 28"/>
                <a:gd name="T42" fmla="*/ 385 w 428"/>
                <a:gd name="T43" fmla="*/ 3 h 28"/>
                <a:gd name="T44" fmla="*/ 394 w 428"/>
                <a:gd name="T45" fmla="*/ 5 h 28"/>
                <a:gd name="T46" fmla="*/ 402 w 428"/>
                <a:gd name="T47" fmla="*/ 6 h 28"/>
                <a:gd name="T48" fmla="*/ 408 w 428"/>
                <a:gd name="T49" fmla="*/ 10 h 28"/>
                <a:gd name="T50" fmla="*/ 415 w 428"/>
                <a:gd name="T51" fmla="*/ 15 h 28"/>
                <a:gd name="T52" fmla="*/ 420 w 428"/>
                <a:gd name="T53" fmla="*/ 16 h 28"/>
                <a:gd name="T54" fmla="*/ 428 w 428"/>
                <a:gd name="T55" fmla="*/ 18 h 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8"/>
                <a:gd name="T85" fmla="*/ 0 h 28"/>
                <a:gd name="T86" fmla="*/ 428 w 428"/>
                <a:gd name="T87" fmla="*/ 28 h 2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8" h="28">
                  <a:moveTo>
                    <a:pt x="0" y="6"/>
                  </a:moveTo>
                  <a:lnTo>
                    <a:pt x="10" y="3"/>
                  </a:lnTo>
                  <a:lnTo>
                    <a:pt x="21" y="2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67" y="3"/>
                  </a:lnTo>
                  <a:lnTo>
                    <a:pt x="77" y="5"/>
                  </a:lnTo>
                  <a:lnTo>
                    <a:pt x="96" y="16"/>
                  </a:lnTo>
                  <a:lnTo>
                    <a:pt x="114" y="28"/>
                  </a:lnTo>
                  <a:lnTo>
                    <a:pt x="131" y="28"/>
                  </a:lnTo>
                  <a:lnTo>
                    <a:pt x="144" y="28"/>
                  </a:lnTo>
                  <a:lnTo>
                    <a:pt x="155" y="26"/>
                  </a:lnTo>
                  <a:lnTo>
                    <a:pt x="168" y="23"/>
                  </a:lnTo>
                  <a:lnTo>
                    <a:pt x="180" y="16"/>
                  </a:lnTo>
                  <a:lnTo>
                    <a:pt x="193" y="13"/>
                  </a:lnTo>
                  <a:lnTo>
                    <a:pt x="221" y="8"/>
                  </a:lnTo>
                  <a:lnTo>
                    <a:pt x="237" y="5"/>
                  </a:lnTo>
                  <a:lnTo>
                    <a:pt x="255" y="2"/>
                  </a:lnTo>
                  <a:lnTo>
                    <a:pt x="273" y="2"/>
                  </a:lnTo>
                  <a:lnTo>
                    <a:pt x="291" y="0"/>
                  </a:lnTo>
                  <a:lnTo>
                    <a:pt x="338" y="2"/>
                  </a:lnTo>
                  <a:lnTo>
                    <a:pt x="385" y="3"/>
                  </a:lnTo>
                  <a:lnTo>
                    <a:pt x="394" y="5"/>
                  </a:lnTo>
                  <a:lnTo>
                    <a:pt x="402" y="6"/>
                  </a:lnTo>
                  <a:lnTo>
                    <a:pt x="408" y="10"/>
                  </a:lnTo>
                  <a:lnTo>
                    <a:pt x="415" y="15"/>
                  </a:lnTo>
                  <a:lnTo>
                    <a:pt x="420" y="16"/>
                  </a:lnTo>
                  <a:lnTo>
                    <a:pt x="428" y="18"/>
                  </a:lnTo>
                </a:path>
              </a:pathLst>
            </a:custGeom>
            <a:gradFill flip="none" rotWithShape="1">
              <a:gsLst>
                <a:gs pos="33000">
                  <a:schemeClr val="tx2">
                    <a:lumMod val="60000"/>
                    <a:lumOff val="40000"/>
                  </a:schemeClr>
                </a:gs>
                <a:gs pos="83000">
                  <a:srgbClr val="00CCFF"/>
                </a:gs>
                <a:gs pos="83000">
                  <a:srgbClr val="0000FF"/>
                </a:gs>
              </a:gsLst>
              <a:lin ang="5400000" scaled="1"/>
              <a:tileRect/>
            </a:gra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2" name="Line 63">
            <a:extLst>
              <a:ext uri="{FF2B5EF4-FFF2-40B4-BE49-F238E27FC236}">
                <a16:creationId xmlns:a16="http://schemas.microsoft.com/office/drawing/2014/main" id="{5F5D9734-60FB-4689-ABA0-C141EBED2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7595" y="5032391"/>
            <a:ext cx="0" cy="292134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705DF9-7335-408F-80EA-EE6A0DB0C83B}"/>
              </a:ext>
            </a:extLst>
          </p:cNvPr>
          <p:cNvGrpSpPr/>
          <p:nvPr/>
        </p:nvGrpSpPr>
        <p:grpSpPr>
          <a:xfrm>
            <a:off x="3348724" y="2953880"/>
            <a:ext cx="179668" cy="61194"/>
            <a:chOff x="6435247" y="3067784"/>
            <a:chExt cx="179668" cy="61194"/>
          </a:xfrm>
        </p:grpSpPr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F5743E48-A4EB-4613-B6C8-EDC5B0F80F1D}"/>
                </a:ext>
              </a:extLst>
            </p:cNvPr>
            <p:cNvSpPr/>
            <p:nvPr/>
          </p:nvSpPr>
          <p:spPr>
            <a:xfrm>
              <a:off x="6435247" y="3067784"/>
              <a:ext cx="72702" cy="61194"/>
            </a:xfrm>
            <a:prstGeom prst="ellipse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19FC6C9B-7D6D-4D20-B4B0-73D2E9BED530}"/>
                </a:ext>
              </a:extLst>
            </p:cNvPr>
            <p:cNvSpPr/>
            <p:nvPr/>
          </p:nvSpPr>
          <p:spPr>
            <a:xfrm>
              <a:off x="6542213" y="3067784"/>
              <a:ext cx="72702" cy="61194"/>
            </a:xfrm>
            <a:prstGeom prst="ellipse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5BBAC0-857E-4083-B081-3F2DF73D9C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65601" y="3198447"/>
            <a:ext cx="520445" cy="0"/>
          </a:xfrm>
          <a:prstGeom prst="line">
            <a:avLst/>
          </a:prstGeom>
          <a:noFill/>
          <a:ln w="12700" algn="ctr">
            <a:solidFill>
              <a:srgbClr val="92D050"/>
            </a:solidFill>
            <a:round/>
            <a:headEnd/>
            <a:tailEnd type="triangle" w="sm" len="med"/>
          </a:ln>
        </p:spPr>
      </p:cxnSp>
      <p:sp>
        <p:nvSpPr>
          <p:cNvPr id="25" name="Rectangle 243">
            <a:extLst>
              <a:ext uri="{FF2B5EF4-FFF2-40B4-BE49-F238E27FC236}">
                <a16:creationId xmlns:a16="http://schemas.microsoft.com/office/drawing/2014/main" id="{25F614ED-7340-44F5-A355-94BC1F718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537" y="3081751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25000" lnSpcReduction="20000"/>
          </a:bodyPr>
          <a:lstStyle/>
          <a:p>
            <a:r>
              <a:rPr lang="en-US" dirty="0"/>
              <a:t>HX-4</a:t>
            </a:r>
          </a:p>
        </p:txBody>
      </p:sp>
      <p:sp>
        <p:nvSpPr>
          <p:cNvPr id="26" name="Rectangle 243">
            <a:extLst>
              <a:ext uri="{FF2B5EF4-FFF2-40B4-BE49-F238E27FC236}">
                <a16:creationId xmlns:a16="http://schemas.microsoft.com/office/drawing/2014/main" id="{340E1C72-31DE-41F5-AAE5-615B3A0E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379" y="3262751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25000" lnSpcReduction="20000"/>
          </a:bodyPr>
          <a:lstStyle/>
          <a:p>
            <a:r>
              <a:rPr lang="en-US" dirty="0"/>
              <a:t>HX-5</a:t>
            </a:r>
          </a:p>
        </p:txBody>
      </p:sp>
      <p:sp>
        <p:nvSpPr>
          <p:cNvPr id="27" name="Rectangle 243">
            <a:extLst>
              <a:ext uri="{FF2B5EF4-FFF2-40B4-BE49-F238E27FC236}">
                <a16:creationId xmlns:a16="http://schemas.microsoft.com/office/drawing/2014/main" id="{C80D7F20-296E-4095-A856-18A26FE22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379" y="3425460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25000" lnSpcReduction="20000"/>
          </a:bodyPr>
          <a:lstStyle/>
          <a:p>
            <a:r>
              <a:rPr lang="en-US" dirty="0"/>
              <a:t>HX-6</a:t>
            </a:r>
          </a:p>
        </p:txBody>
      </p:sp>
      <p:sp>
        <p:nvSpPr>
          <p:cNvPr id="28" name="Rectangle 243">
            <a:extLst>
              <a:ext uri="{FF2B5EF4-FFF2-40B4-BE49-F238E27FC236}">
                <a16:creationId xmlns:a16="http://schemas.microsoft.com/office/drawing/2014/main" id="{E9CC78DC-7D60-4E8B-A20C-B185B15A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379" y="3616174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25000" lnSpcReduction="20000"/>
          </a:bodyPr>
          <a:lstStyle/>
          <a:p>
            <a:r>
              <a:rPr lang="en-US" dirty="0"/>
              <a:t>HX-7.1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449948-FE97-4231-8C67-D16B12E89C5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15073" y="3369446"/>
            <a:ext cx="520445" cy="0"/>
          </a:xfrm>
          <a:prstGeom prst="line">
            <a:avLst/>
          </a:prstGeom>
          <a:noFill/>
          <a:ln w="15875" algn="ctr">
            <a:solidFill>
              <a:srgbClr val="33CC33"/>
            </a:solidFill>
            <a:round/>
            <a:headEnd/>
            <a:tailEnd type="triangle" w="sm" len="med"/>
          </a:ln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EFDDC2-6C61-4C41-AEF6-41C3E71D9A2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65601" y="3734442"/>
            <a:ext cx="520445" cy="0"/>
          </a:xfrm>
          <a:prstGeom prst="line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triangle" w="sm" len="med"/>
          </a:ln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E77C6C-3AC5-473F-86FB-09A5558658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53418" y="3556164"/>
            <a:ext cx="520445" cy="0"/>
          </a:xfrm>
          <a:prstGeom prst="line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triangle" w="sm" len="med"/>
          </a:ln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691593-8282-41EE-BDBA-55D692BF87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57470" y="2885031"/>
            <a:ext cx="520445" cy="0"/>
          </a:xfrm>
          <a:prstGeom prst="line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triangle" w="sm" len="med"/>
          </a:ln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C05CB1-9528-4DB9-A183-5C535CAA9C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45287" y="2684977"/>
            <a:ext cx="520445" cy="0"/>
          </a:xfrm>
          <a:prstGeom prst="line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triangle" w="sm" len="med"/>
          </a:ln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F3230F-64B5-49B7-8995-97B415B467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73923" y="4765355"/>
            <a:ext cx="0" cy="930903"/>
          </a:xfrm>
          <a:prstGeom prst="line">
            <a:avLst/>
          </a:prstGeom>
          <a:noFill/>
          <a:ln w="25400" algn="ctr">
            <a:solidFill>
              <a:srgbClr val="00FFFF"/>
            </a:solidFill>
            <a:round/>
            <a:headEnd/>
            <a:tailEnd type="triangle" w="sm" len="med"/>
          </a:ln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08B23D-9D31-42B2-A124-159B5F62CEC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89374" y="3231430"/>
            <a:ext cx="718214" cy="0"/>
          </a:xfrm>
          <a:prstGeom prst="line">
            <a:avLst/>
          </a:prstGeom>
          <a:noFill/>
          <a:ln w="15875" algn="ctr">
            <a:solidFill>
              <a:srgbClr val="33CC33"/>
            </a:solidFill>
            <a:round/>
            <a:headEnd/>
            <a:tailEnd type="triangle" w="sm" len="med"/>
          </a:ln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BA5FDA-807A-4DA0-B0F5-275AC22CA5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96524" y="3209785"/>
            <a:ext cx="0" cy="3426091"/>
          </a:xfrm>
          <a:prstGeom prst="line">
            <a:avLst/>
          </a:prstGeom>
          <a:noFill/>
          <a:ln w="28575" algn="ctr">
            <a:solidFill>
              <a:srgbClr val="33CC33"/>
            </a:solidFill>
            <a:round/>
            <a:headEnd/>
            <a:tailEnd type="triangle" w="sm" len="med"/>
          </a:ln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D70B4B0-781B-40D9-AD27-2B927E53AC6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258389" y="2860182"/>
            <a:ext cx="0" cy="3877056"/>
          </a:xfrm>
          <a:prstGeom prst="line">
            <a:avLst/>
          </a:prstGeom>
          <a:noFill/>
          <a:ln w="28575" algn="ctr">
            <a:solidFill>
              <a:srgbClr val="33CC33"/>
            </a:solidFill>
            <a:round/>
            <a:headEnd/>
            <a:tailEnd type="triangle" w="sm" len="med"/>
          </a:ln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340450-83F4-4BCA-B835-58CCEFD51D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58389" y="2864662"/>
            <a:ext cx="618065" cy="0"/>
          </a:xfrm>
          <a:prstGeom prst="line">
            <a:avLst/>
          </a:prstGeom>
          <a:noFill/>
          <a:ln w="15875" algn="ctr">
            <a:solidFill>
              <a:srgbClr val="33CC33"/>
            </a:solidFill>
            <a:round/>
            <a:headEnd/>
            <a:tailEnd type="triangle" w="sm" len="med"/>
          </a:ln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91F8CA-F44C-443A-B391-572011FAC8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15045" y="3198447"/>
            <a:ext cx="390334" cy="0"/>
          </a:xfrm>
          <a:prstGeom prst="line">
            <a:avLst/>
          </a:prstGeom>
          <a:noFill/>
          <a:ln w="12700" algn="ctr">
            <a:solidFill>
              <a:srgbClr val="92D050"/>
            </a:solidFill>
            <a:round/>
            <a:headEnd/>
            <a:tailEnd type="triangle" w="sm" len="med"/>
          </a:ln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2FF779-7AD9-43E9-9655-E9CCBDB6B757}"/>
              </a:ext>
            </a:extLst>
          </p:cNvPr>
          <p:cNvGrpSpPr/>
          <p:nvPr/>
        </p:nvGrpSpPr>
        <p:grpSpPr>
          <a:xfrm>
            <a:off x="2786524" y="2441583"/>
            <a:ext cx="585505" cy="1778593"/>
            <a:chOff x="5871459" y="2555487"/>
            <a:chExt cx="585505" cy="1778593"/>
          </a:xfrm>
        </p:grpSpPr>
        <p:sp>
          <p:nvSpPr>
            <p:cNvPr id="241" name="Rectangle 243">
              <a:extLst>
                <a:ext uri="{FF2B5EF4-FFF2-40B4-BE49-F238E27FC236}">
                  <a16:creationId xmlns:a16="http://schemas.microsoft.com/office/drawing/2014/main" id="{7927AC56-3F15-4597-8ABD-CBCEA5E0D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6393" y="2855568"/>
              <a:ext cx="390334" cy="64015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0" bIns="0">
              <a:normAutofit fontScale="85000" lnSpcReduction="20000"/>
            </a:bodyPr>
            <a:lstStyle/>
            <a:p>
              <a:r>
                <a:rPr lang="en-US" sz="600" dirty="0"/>
                <a:t>HX-3.2</a:t>
              </a:r>
              <a:endParaRPr lang="en-US" sz="800" dirty="0"/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DFAFFA2-A056-47F9-A897-E0BC218626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93437" y="2555487"/>
              <a:ext cx="0" cy="768202"/>
            </a:xfrm>
            <a:prstGeom prst="line">
              <a:avLst/>
            </a:prstGeom>
            <a:noFill/>
            <a:ln w="15875" algn="ctr">
              <a:gradFill>
                <a:gsLst>
                  <a:gs pos="0">
                    <a:srgbClr val="008000"/>
                  </a:gs>
                  <a:gs pos="50000">
                    <a:srgbClr val="92D050"/>
                  </a:gs>
                </a:gsLst>
                <a:lin ang="5400000" scaled="0"/>
              </a:gradFill>
              <a:round/>
              <a:headEnd/>
              <a:tailEnd type="none" w="sm" len="med"/>
            </a:ln>
          </p:spPr>
        </p:cxn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E5D6EF94-B735-4C87-86B8-B8EDE9DC0BFB}"/>
                </a:ext>
              </a:extLst>
            </p:cNvPr>
            <p:cNvGrpSpPr/>
            <p:nvPr/>
          </p:nvGrpSpPr>
          <p:grpSpPr>
            <a:xfrm>
              <a:off x="5948702" y="2618841"/>
              <a:ext cx="94341" cy="1715239"/>
              <a:chOff x="1567089" y="2683329"/>
              <a:chExt cx="94341" cy="1715239"/>
            </a:xfrm>
          </p:grpSpPr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9EF79A3C-D178-4777-B5E5-B729CB8A14B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19955" y="3537836"/>
                <a:ext cx="7314" cy="860732"/>
              </a:xfrm>
              <a:prstGeom prst="line">
                <a:avLst/>
              </a:prstGeom>
              <a:noFill/>
              <a:ln w="15875" algn="ctr">
                <a:gradFill>
                  <a:gsLst>
                    <a:gs pos="0">
                      <a:srgbClr val="33CC33"/>
                    </a:gs>
                    <a:gs pos="100000">
                      <a:srgbClr val="00FFFF"/>
                    </a:gs>
                  </a:gsLst>
                  <a:lin ang="5400000" scaled="0"/>
                </a:gradFill>
                <a:round/>
                <a:headEnd/>
                <a:tailEnd type="none" w="sm" len="med"/>
              </a:ln>
            </p:spPr>
          </p:cxnSp>
          <p:sp>
            <p:nvSpPr>
              <p:cNvPr id="252" name="Freeform 382">
                <a:extLst>
                  <a:ext uri="{FF2B5EF4-FFF2-40B4-BE49-F238E27FC236}">
                    <a16:creationId xmlns:a16="http://schemas.microsoft.com/office/drawing/2014/main" id="{19C8C28A-0E1A-4598-B154-7459DC8FA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089" y="2776015"/>
                <a:ext cx="78065" cy="64017"/>
              </a:xfrm>
              <a:custGeom>
                <a:avLst/>
                <a:gdLst>
                  <a:gd name="T0" fmla="*/ 47 w 96"/>
                  <a:gd name="T1" fmla="*/ 0 h 79"/>
                  <a:gd name="T2" fmla="*/ 0 w 96"/>
                  <a:gd name="T3" fmla="*/ 79 h 79"/>
                  <a:gd name="T4" fmla="*/ 96 w 96"/>
                  <a:gd name="T5" fmla="*/ 79 h 79"/>
                  <a:gd name="T6" fmla="*/ 47 w 96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9"/>
                  <a:gd name="T14" fmla="*/ 96 w 96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9">
                    <a:moveTo>
                      <a:pt x="47" y="0"/>
                    </a:moveTo>
                    <a:lnTo>
                      <a:pt x="0" y="79"/>
                    </a:lnTo>
                    <a:lnTo>
                      <a:pt x="96" y="7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FFFF"/>
              </a:solidFill>
              <a:ln w="7938">
                <a:solidFill>
                  <a:srgbClr val="0066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3" name="Freeform 383">
                <a:extLst>
                  <a:ext uri="{FF2B5EF4-FFF2-40B4-BE49-F238E27FC236}">
                    <a16:creationId xmlns:a16="http://schemas.microsoft.com/office/drawing/2014/main" id="{22B38FAD-D691-4284-A493-7DE1B4020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019" y="2683329"/>
                <a:ext cx="78065" cy="64017"/>
              </a:xfrm>
              <a:custGeom>
                <a:avLst/>
                <a:gdLst>
                  <a:gd name="T0" fmla="*/ 47 w 96"/>
                  <a:gd name="T1" fmla="*/ 0 h 79"/>
                  <a:gd name="T2" fmla="*/ 0 w 96"/>
                  <a:gd name="T3" fmla="*/ 79 h 79"/>
                  <a:gd name="T4" fmla="*/ 96 w 96"/>
                  <a:gd name="T5" fmla="*/ 79 h 79"/>
                  <a:gd name="T6" fmla="*/ 47 w 96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9"/>
                  <a:gd name="T14" fmla="*/ 96 w 96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9">
                    <a:moveTo>
                      <a:pt x="47" y="0"/>
                    </a:moveTo>
                    <a:lnTo>
                      <a:pt x="0" y="79"/>
                    </a:lnTo>
                    <a:lnTo>
                      <a:pt x="96" y="7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FFFF"/>
              </a:solidFill>
              <a:ln w="7938">
                <a:solidFill>
                  <a:srgbClr val="0066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4" name="Freeform 384">
                <a:extLst>
                  <a:ext uri="{FF2B5EF4-FFF2-40B4-BE49-F238E27FC236}">
                    <a16:creationId xmlns:a16="http://schemas.microsoft.com/office/drawing/2014/main" id="{F3881079-D002-45EA-A972-AC1ECA96C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155" y="3269482"/>
                <a:ext cx="78065" cy="64017"/>
              </a:xfrm>
              <a:custGeom>
                <a:avLst/>
                <a:gdLst>
                  <a:gd name="T0" fmla="*/ 47 w 96"/>
                  <a:gd name="T1" fmla="*/ 0 h 79"/>
                  <a:gd name="T2" fmla="*/ 0 w 96"/>
                  <a:gd name="T3" fmla="*/ 79 h 79"/>
                  <a:gd name="T4" fmla="*/ 96 w 96"/>
                  <a:gd name="T5" fmla="*/ 79 h 79"/>
                  <a:gd name="T6" fmla="*/ 47 w 96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9"/>
                  <a:gd name="T14" fmla="*/ 96 w 96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9">
                    <a:moveTo>
                      <a:pt x="47" y="0"/>
                    </a:moveTo>
                    <a:lnTo>
                      <a:pt x="0" y="79"/>
                    </a:lnTo>
                    <a:lnTo>
                      <a:pt x="96" y="7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FFFF"/>
              </a:solidFill>
              <a:ln w="7938">
                <a:solidFill>
                  <a:srgbClr val="0066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5" name="Freeform 385">
                <a:extLst>
                  <a:ext uri="{FF2B5EF4-FFF2-40B4-BE49-F238E27FC236}">
                    <a16:creationId xmlns:a16="http://schemas.microsoft.com/office/drawing/2014/main" id="{F4B2A88A-3249-4BF8-B3FA-D674C6104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019" y="3163461"/>
                <a:ext cx="78065" cy="64017"/>
              </a:xfrm>
              <a:custGeom>
                <a:avLst/>
                <a:gdLst>
                  <a:gd name="T0" fmla="*/ 47 w 96"/>
                  <a:gd name="T1" fmla="*/ 0 h 79"/>
                  <a:gd name="T2" fmla="*/ 0 w 96"/>
                  <a:gd name="T3" fmla="*/ 79 h 79"/>
                  <a:gd name="T4" fmla="*/ 96 w 96"/>
                  <a:gd name="T5" fmla="*/ 79 h 79"/>
                  <a:gd name="T6" fmla="*/ 47 w 96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9"/>
                  <a:gd name="T14" fmla="*/ 96 w 96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9">
                    <a:moveTo>
                      <a:pt x="47" y="0"/>
                    </a:moveTo>
                    <a:lnTo>
                      <a:pt x="0" y="79"/>
                    </a:lnTo>
                    <a:lnTo>
                      <a:pt x="96" y="7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FFFF"/>
              </a:solidFill>
              <a:ln w="7938">
                <a:solidFill>
                  <a:srgbClr val="0066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6" name="Freeform 391">
                <a:extLst>
                  <a:ext uri="{FF2B5EF4-FFF2-40B4-BE49-F238E27FC236}">
                    <a16:creationId xmlns:a16="http://schemas.microsoft.com/office/drawing/2014/main" id="{B8D15E46-B203-442A-A502-8B856074E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365" y="3933937"/>
                <a:ext cx="78065" cy="64017"/>
              </a:xfrm>
              <a:custGeom>
                <a:avLst/>
                <a:gdLst>
                  <a:gd name="T0" fmla="*/ 47 w 96"/>
                  <a:gd name="T1" fmla="*/ 0 h 79"/>
                  <a:gd name="T2" fmla="*/ 0 w 96"/>
                  <a:gd name="T3" fmla="*/ 79 h 79"/>
                  <a:gd name="T4" fmla="*/ 96 w 96"/>
                  <a:gd name="T5" fmla="*/ 79 h 79"/>
                  <a:gd name="T6" fmla="*/ 47 w 96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9"/>
                  <a:gd name="T14" fmla="*/ 96 w 96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9">
                    <a:moveTo>
                      <a:pt x="47" y="0"/>
                    </a:moveTo>
                    <a:lnTo>
                      <a:pt x="0" y="79"/>
                    </a:lnTo>
                    <a:lnTo>
                      <a:pt x="96" y="7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FFFF"/>
              </a:solidFill>
              <a:ln w="7938">
                <a:solidFill>
                  <a:srgbClr val="0066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7" name="Freeform 392">
                <a:extLst>
                  <a:ext uri="{FF2B5EF4-FFF2-40B4-BE49-F238E27FC236}">
                    <a16:creationId xmlns:a16="http://schemas.microsoft.com/office/drawing/2014/main" id="{E44F1589-F060-4ED6-B9BD-9060607D6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230" y="3607858"/>
                <a:ext cx="78065" cy="64017"/>
              </a:xfrm>
              <a:custGeom>
                <a:avLst/>
                <a:gdLst>
                  <a:gd name="T0" fmla="*/ 47 w 96"/>
                  <a:gd name="T1" fmla="*/ 0 h 79"/>
                  <a:gd name="T2" fmla="*/ 0 w 96"/>
                  <a:gd name="T3" fmla="*/ 79 h 79"/>
                  <a:gd name="T4" fmla="*/ 96 w 96"/>
                  <a:gd name="T5" fmla="*/ 79 h 79"/>
                  <a:gd name="T6" fmla="*/ 47 w 96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9"/>
                  <a:gd name="T14" fmla="*/ 96 w 96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9">
                    <a:moveTo>
                      <a:pt x="47" y="0"/>
                    </a:moveTo>
                    <a:lnTo>
                      <a:pt x="0" y="79"/>
                    </a:lnTo>
                    <a:lnTo>
                      <a:pt x="96" y="7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FFFF"/>
              </a:solidFill>
              <a:ln w="7938">
                <a:solidFill>
                  <a:srgbClr val="0066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30BAF23E-6420-4AB8-9CB9-9574D9C47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459" y="3729417"/>
              <a:ext cx="390334" cy="64015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0" bIns="0">
              <a:normAutofit fontScale="77500" lnSpcReduction="20000"/>
            </a:bodyPr>
            <a:lstStyle/>
            <a:p>
              <a:r>
                <a:rPr lang="en-US" sz="700" dirty="0"/>
                <a:t>HX-7.2</a:t>
              </a:r>
            </a:p>
          </p:txBody>
        </p: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8DCD2AB-61B9-4555-AFBA-F206AD73A8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184532" y="3855900"/>
              <a:ext cx="260226" cy="0"/>
            </a:xfrm>
            <a:prstGeom prst="lin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 type="triangle" w="sm" len="sm"/>
            </a:ln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55C60D52-A587-43D9-9A5D-8DF4239FB0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192676" y="3653399"/>
              <a:ext cx="3" cy="213389"/>
            </a:xfrm>
            <a:prstGeom prst="lin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 type="none" w="sm" len="sm"/>
            </a:ln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63E494B-A3A8-4133-B95F-CA0F9A2AEC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96742" y="3663400"/>
              <a:ext cx="260222" cy="0"/>
            </a:xfrm>
            <a:prstGeom prst="lin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 type="triangle" w="sm" len="sm"/>
            </a:ln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FC087D60-B8DE-4FD0-B123-9325781B10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176400" y="2995601"/>
              <a:ext cx="260226" cy="0"/>
            </a:xfrm>
            <a:prstGeom prst="lin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 type="triangle" w="sm" len="sm"/>
            </a:ln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A624050-F661-43CF-8F65-431849CF4E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184545" y="2782211"/>
              <a:ext cx="3" cy="213389"/>
            </a:xfrm>
            <a:prstGeom prst="lin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 type="none" w="sm" len="sm"/>
            </a:ln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25530F7-51BD-4B92-936E-C75784427D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88611" y="2792213"/>
              <a:ext cx="260222" cy="0"/>
            </a:xfrm>
            <a:prstGeom prst="lin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 type="triangle" w="sm" len="sm"/>
            </a:ln>
          </p:spPr>
        </p:cxnSp>
      </p:grpSp>
      <p:sp>
        <p:nvSpPr>
          <p:cNvPr id="41" name="Rectangle 243">
            <a:extLst>
              <a:ext uri="{FF2B5EF4-FFF2-40B4-BE49-F238E27FC236}">
                <a16:creationId xmlns:a16="http://schemas.microsoft.com/office/drawing/2014/main" id="{E70407C7-6FC2-4464-8A25-BAB932A50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815" y="3899256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62500" lnSpcReduction="20000"/>
          </a:bodyPr>
          <a:lstStyle/>
          <a:p>
            <a:r>
              <a:rPr lang="en-US" sz="800" dirty="0"/>
              <a:t>HX-8.2</a:t>
            </a:r>
          </a:p>
        </p:txBody>
      </p:sp>
      <p:sp>
        <p:nvSpPr>
          <p:cNvPr id="42" name="Rectangle 243">
            <a:extLst>
              <a:ext uri="{FF2B5EF4-FFF2-40B4-BE49-F238E27FC236}">
                <a16:creationId xmlns:a16="http://schemas.microsoft.com/office/drawing/2014/main" id="{775E709B-CFEF-4AE9-841F-5F4D681B7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922" y="3775284"/>
            <a:ext cx="875718" cy="64015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25000" lnSpcReduction="20000"/>
          </a:bodyPr>
          <a:lstStyle/>
          <a:p>
            <a:r>
              <a:rPr lang="en-US" dirty="0"/>
              <a:t>HX-8.1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1A9485-F3A6-4608-975D-EF347D02FE27}"/>
              </a:ext>
            </a:extLst>
          </p:cNvPr>
          <p:cNvGrpSpPr/>
          <p:nvPr/>
        </p:nvGrpSpPr>
        <p:grpSpPr>
          <a:xfrm>
            <a:off x="3333380" y="5328698"/>
            <a:ext cx="847717" cy="283096"/>
            <a:chOff x="6419903" y="5442602"/>
            <a:chExt cx="847717" cy="283096"/>
          </a:xfrm>
        </p:grpSpPr>
        <p:grpSp>
          <p:nvGrpSpPr>
            <p:cNvPr id="237" name="Group 125">
              <a:extLst>
                <a:ext uri="{FF2B5EF4-FFF2-40B4-BE49-F238E27FC236}">
                  <a16:creationId xmlns:a16="http://schemas.microsoft.com/office/drawing/2014/main" id="{CDFC9151-2E86-4611-A3FD-0F78E3E66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9903" y="5442602"/>
              <a:ext cx="847717" cy="283096"/>
              <a:chOff x="3964" y="2723"/>
              <a:chExt cx="431" cy="157"/>
            </a:xfrm>
            <a:gradFill flip="none" rotWithShape="1">
              <a:gsLst>
                <a:gs pos="33000">
                  <a:srgbClr val="CC66FF"/>
                </a:gs>
                <a:gs pos="83000">
                  <a:srgbClr val="00CCFF"/>
                </a:gs>
                <a:gs pos="83000">
                  <a:srgbClr val="00CCFF"/>
                </a:gs>
              </a:gsLst>
              <a:lin ang="5400000" scaled="1"/>
              <a:tileRect/>
            </a:gradFill>
          </p:grpSpPr>
          <p:sp>
            <p:nvSpPr>
              <p:cNvPr id="239" name="Freeform 427">
                <a:extLst>
                  <a:ext uri="{FF2B5EF4-FFF2-40B4-BE49-F238E27FC236}">
                    <a16:creationId xmlns:a16="http://schemas.microsoft.com/office/drawing/2014/main" id="{A411A8FD-F244-4492-8EAC-056C7C781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4" y="2723"/>
                <a:ext cx="431" cy="157"/>
              </a:xfrm>
              <a:custGeom>
                <a:avLst/>
                <a:gdLst>
                  <a:gd name="T0" fmla="*/ 26 w 431"/>
                  <a:gd name="T1" fmla="*/ 0 h 157"/>
                  <a:gd name="T2" fmla="*/ 16 w 431"/>
                  <a:gd name="T3" fmla="*/ 2 h 157"/>
                  <a:gd name="T4" fmla="*/ 8 w 431"/>
                  <a:gd name="T5" fmla="*/ 9 h 157"/>
                  <a:gd name="T6" fmla="*/ 2 w 431"/>
                  <a:gd name="T7" fmla="*/ 17 h 157"/>
                  <a:gd name="T8" fmla="*/ 0 w 431"/>
                  <a:gd name="T9" fmla="*/ 27 h 157"/>
                  <a:gd name="T10" fmla="*/ 0 w 431"/>
                  <a:gd name="T11" fmla="*/ 131 h 157"/>
                  <a:gd name="T12" fmla="*/ 2 w 431"/>
                  <a:gd name="T13" fmla="*/ 141 h 157"/>
                  <a:gd name="T14" fmla="*/ 8 w 431"/>
                  <a:gd name="T15" fmla="*/ 149 h 157"/>
                  <a:gd name="T16" fmla="*/ 16 w 431"/>
                  <a:gd name="T17" fmla="*/ 156 h 157"/>
                  <a:gd name="T18" fmla="*/ 26 w 431"/>
                  <a:gd name="T19" fmla="*/ 157 h 157"/>
                  <a:gd name="T20" fmla="*/ 405 w 431"/>
                  <a:gd name="T21" fmla="*/ 157 h 157"/>
                  <a:gd name="T22" fmla="*/ 415 w 431"/>
                  <a:gd name="T23" fmla="*/ 156 h 157"/>
                  <a:gd name="T24" fmla="*/ 423 w 431"/>
                  <a:gd name="T25" fmla="*/ 149 h 157"/>
                  <a:gd name="T26" fmla="*/ 430 w 431"/>
                  <a:gd name="T27" fmla="*/ 141 h 157"/>
                  <a:gd name="T28" fmla="*/ 431 w 431"/>
                  <a:gd name="T29" fmla="*/ 131 h 157"/>
                  <a:gd name="T30" fmla="*/ 431 w 431"/>
                  <a:gd name="T31" fmla="*/ 27 h 157"/>
                  <a:gd name="T32" fmla="*/ 430 w 431"/>
                  <a:gd name="T33" fmla="*/ 17 h 157"/>
                  <a:gd name="T34" fmla="*/ 423 w 431"/>
                  <a:gd name="T35" fmla="*/ 9 h 157"/>
                  <a:gd name="T36" fmla="*/ 415 w 431"/>
                  <a:gd name="T37" fmla="*/ 2 h 157"/>
                  <a:gd name="T38" fmla="*/ 405 w 431"/>
                  <a:gd name="T39" fmla="*/ 0 h 157"/>
                  <a:gd name="T40" fmla="*/ 26 w 431"/>
                  <a:gd name="T41" fmla="*/ 0 h 1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1"/>
                  <a:gd name="T64" fmla="*/ 0 h 157"/>
                  <a:gd name="T65" fmla="*/ 431 w 431"/>
                  <a:gd name="T66" fmla="*/ 157 h 1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1" h="157">
                    <a:moveTo>
                      <a:pt x="26" y="0"/>
                    </a:moveTo>
                    <a:lnTo>
                      <a:pt x="16" y="2"/>
                    </a:lnTo>
                    <a:lnTo>
                      <a:pt x="8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31"/>
                    </a:lnTo>
                    <a:lnTo>
                      <a:pt x="2" y="141"/>
                    </a:lnTo>
                    <a:lnTo>
                      <a:pt x="8" y="149"/>
                    </a:lnTo>
                    <a:lnTo>
                      <a:pt x="16" y="156"/>
                    </a:lnTo>
                    <a:lnTo>
                      <a:pt x="26" y="157"/>
                    </a:lnTo>
                    <a:lnTo>
                      <a:pt x="405" y="157"/>
                    </a:lnTo>
                    <a:lnTo>
                      <a:pt x="415" y="156"/>
                    </a:lnTo>
                    <a:lnTo>
                      <a:pt x="423" y="149"/>
                    </a:lnTo>
                    <a:lnTo>
                      <a:pt x="430" y="141"/>
                    </a:lnTo>
                    <a:lnTo>
                      <a:pt x="431" y="131"/>
                    </a:lnTo>
                    <a:lnTo>
                      <a:pt x="431" y="27"/>
                    </a:lnTo>
                    <a:lnTo>
                      <a:pt x="430" y="17"/>
                    </a:lnTo>
                    <a:lnTo>
                      <a:pt x="423" y="9"/>
                    </a:lnTo>
                    <a:lnTo>
                      <a:pt x="415" y="2"/>
                    </a:lnTo>
                    <a:lnTo>
                      <a:pt x="405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0" name="Freeform 428">
                <a:extLst>
                  <a:ext uri="{FF2B5EF4-FFF2-40B4-BE49-F238E27FC236}">
                    <a16:creationId xmlns:a16="http://schemas.microsoft.com/office/drawing/2014/main" id="{1361308A-5D26-4ADE-87DA-3CA9369F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4" y="2802"/>
                <a:ext cx="428" cy="28"/>
              </a:xfrm>
              <a:custGeom>
                <a:avLst/>
                <a:gdLst>
                  <a:gd name="T0" fmla="*/ 0 w 428"/>
                  <a:gd name="T1" fmla="*/ 6 h 28"/>
                  <a:gd name="T2" fmla="*/ 10 w 428"/>
                  <a:gd name="T3" fmla="*/ 3 h 28"/>
                  <a:gd name="T4" fmla="*/ 21 w 428"/>
                  <a:gd name="T5" fmla="*/ 2 h 28"/>
                  <a:gd name="T6" fmla="*/ 41 w 428"/>
                  <a:gd name="T7" fmla="*/ 0 h 28"/>
                  <a:gd name="T8" fmla="*/ 59 w 428"/>
                  <a:gd name="T9" fmla="*/ 0 h 28"/>
                  <a:gd name="T10" fmla="*/ 67 w 428"/>
                  <a:gd name="T11" fmla="*/ 3 h 28"/>
                  <a:gd name="T12" fmla="*/ 77 w 428"/>
                  <a:gd name="T13" fmla="*/ 5 h 28"/>
                  <a:gd name="T14" fmla="*/ 96 w 428"/>
                  <a:gd name="T15" fmla="*/ 16 h 28"/>
                  <a:gd name="T16" fmla="*/ 114 w 428"/>
                  <a:gd name="T17" fmla="*/ 28 h 28"/>
                  <a:gd name="T18" fmla="*/ 131 w 428"/>
                  <a:gd name="T19" fmla="*/ 28 h 28"/>
                  <a:gd name="T20" fmla="*/ 144 w 428"/>
                  <a:gd name="T21" fmla="*/ 28 h 28"/>
                  <a:gd name="T22" fmla="*/ 155 w 428"/>
                  <a:gd name="T23" fmla="*/ 26 h 28"/>
                  <a:gd name="T24" fmla="*/ 168 w 428"/>
                  <a:gd name="T25" fmla="*/ 23 h 28"/>
                  <a:gd name="T26" fmla="*/ 180 w 428"/>
                  <a:gd name="T27" fmla="*/ 16 h 28"/>
                  <a:gd name="T28" fmla="*/ 193 w 428"/>
                  <a:gd name="T29" fmla="*/ 13 h 28"/>
                  <a:gd name="T30" fmla="*/ 221 w 428"/>
                  <a:gd name="T31" fmla="*/ 8 h 28"/>
                  <a:gd name="T32" fmla="*/ 237 w 428"/>
                  <a:gd name="T33" fmla="*/ 5 h 28"/>
                  <a:gd name="T34" fmla="*/ 255 w 428"/>
                  <a:gd name="T35" fmla="*/ 2 h 28"/>
                  <a:gd name="T36" fmla="*/ 273 w 428"/>
                  <a:gd name="T37" fmla="*/ 2 h 28"/>
                  <a:gd name="T38" fmla="*/ 291 w 428"/>
                  <a:gd name="T39" fmla="*/ 0 h 28"/>
                  <a:gd name="T40" fmla="*/ 338 w 428"/>
                  <a:gd name="T41" fmla="*/ 2 h 28"/>
                  <a:gd name="T42" fmla="*/ 385 w 428"/>
                  <a:gd name="T43" fmla="*/ 3 h 28"/>
                  <a:gd name="T44" fmla="*/ 394 w 428"/>
                  <a:gd name="T45" fmla="*/ 5 h 28"/>
                  <a:gd name="T46" fmla="*/ 402 w 428"/>
                  <a:gd name="T47" fmla="*/ 6 h 28"/>
                  <a:gd name="T48" fmla="*/ 408 w 428"/>
                  <a:gd name="T49" fmla="*/ 10 h 28"/>
                  <a:gd name="T50" fmla="*/ 415 w 428"/>
                  <a:gd name="T51" fmla="*/ 15 h 28"/>
                  <a:gd name="T52" fmla="*/ 420 w 428"/>
                  <a:gd name="T53" fmla="*/ 16 h 28"/>
                  <a:gd name="T54" fmla="*/ 428 w 428"/>
                  <a:gd name="T55" fmla="*/ 18 h 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28"/>
                  <a:gd name="T85" fmla="*/ 0 h 28"/>
                  <a:gd name="T86" fmla="*/ 428 w 428"/>
                  <a:gd name="T87" fmla="*/ 28 h 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28" h="28">
                    <a:moveTo>
                      <a:pt x="0" y="6"/>
                    </a:moveTo>
                    <a:lnTo>
                      <a:pt x="10" y="3"/>
                    </a:lnTo>
                    <a:lnTo>
                      <a:pt x="21" y="2"/>
                    </a:lnTo>
                    <a:lnTo>
                      <a:pt x="41" y="0"/>
                    </a:lnTo>
                    <a:lnTo>
                      <a:pt x="59" y="0"/>
                    </a:lnTo>
                    <a:lnTo>
                      <a:pt x="67" y="3"/>
                    </a:lnTo>
                    <a:lnTo>
                      <a:pt x="77" y="5"/>
                    </a:lnTo>
                    <a:lnTo>
                      <a:pt x="96" y="16"/>
                    </a:lnTo>
                    <a:lnTo>
                      <a:pt x="114" y="28"/>
                    </a:lnTo>
                    <a:lnTo>
                      <a:pt x="131" y="28"/>
                    </a:lnTo>
                    <a:lnTo>
                      <a:pt x="144" y="28"/>
                    </a:lnTo>
                    <a:lnTo>
                      <a:pt x="155" y="26"/>
                    </a:lnTo>
                    <a:lnTo>
                      <a:pt x="168" y="23"/>
                    </a:lnTo>
                    <a:lnTo>
                      <a:pt x="180" y="16"/>
                    </a:lnTo>
                    <a:lnTo>
                      <a:pt x="193" y="13"/>
                    </a:lnTo>
                    <a:lnTo>
                      <a:pt x="221" y="8"/>
                    </a:lnTo>
                    <a:lnTo>
                      <a:pt x="237" y="5"/>
                    </a:lnTo>
                    <a:lnTo>
                      <a:pt x="255" y="2"/>
                    </a:lnTo>
                    <a:lnTo>
                      <a:pt x="273" y="2"/>
                    </a:lnTo>
                    <a:lnTo>
                      <a:pt x="291" y="0"/>
                    </a:lnTo>
                    <a:lnTo>
                      <a:pt x="338" y="2"/>
                    </a:lnTo>
                    <a:lnTo>
                      <a:pt x="385" y="3"/>
                    </a:lnTo>
                    <a:lnTo>
                      <a:pt x="394" y="5"/>
                    </a:lnTo>
                    <a:lnTo>
                      <a:pt x="402" y="6"/>
                    </a:lnTo>
                    <a:lnTo>
                      <a:pt x="408" y="10"/>
                    </a:lnTo>
                    <a:lnTo>
                      <a:pt x="415" y="15"/>
                    </a:lnTo>
                    <a:lnTo>
                      <a:pt x="420" y="16"/>
                    </a:lnTo>
                    <a:lnTo>
                      <a:pt x="428" y="18"/>
                    </a:lnTo>
                  </a:path>
                </a:pathLst>
              </a:custGeom>
              <a:grp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38" name="Line 34">
              <a:extLst>
                <a:ext uri="{FF2B5EF4-FFF2-40B4-BE49-F238E27FC236}">
                  <a16:creationId xmlns:a16="http://schemas.microsoft.com/office/drawing/2014/main" id="{869AD615-5F44-45AB-A2F8-29D74B6B78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19903" y="5677013"/>
              <a:ext cx="847717" cy="1803"/>
            </a:xfrm>
            <a:prstGeom prst="line">
              <a:avLst/>
            </a:prstGeom>
            <a:gradFill flip="none" rotWithShape="1">
              <a:gsLst>
                <a:gs pos="33000">
                  <a:srgbClr val="CC66FF"/>
                </a:gs>
                <a:gs pos="83000">
                  <a:srgbClr val="00CCFF"/>
                </a:gs>
                <a:gs pos="83000">
                  <a:srgbClr val="00CCFF"/>
                </a:gs>
              </a:gsLst>
              <a:lin ang="5400000" scaled="1"/>
              <a:tileRect/>
            </a:gra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B6027A-5D65-465E-8C7A-E00DB8A6150E}"/>
              </a:ext>
            </a:extLst>
          </p:cNvPr>
          <p:cNvCxnSpPr>
            <a:cxnSpLocks/>
          </p:cNvCxnSpPr>
          <p:nvPr/>
        </p:nvCxnSpPr>
        <p:spPr>
          <a:xfrm flipV="1">
            <a:off x="3197847" y="5385448"/>
            <a:ext cx="1133148" cy="121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4D18BD-0809-487E-9ACD-34F83B218BBD}"/>
              </a:ext>
            </a:extLst>
          </p:cNvPr>
          <p:cNvGrpSpPr/>
          <p:nvPr/>
        </p:nvGrpSpPr>
        <p:grpSpPr>
          <a:xfrm>
            <a:off x="2592020" y="587955"/>
            <a:ext cx="1965950" cy="1514128"/>
            <a:chOff x="5678543" y="701859"/>
            <a:chExt cx="1965950" cy="1514128"/>
          </a:xfrm>
        </p:grpSpPr>
        <p:cxnSp>
          <p:nvCxnSpPr>
            <p:cNvPr id="126" name="Straight Arrow Connector 435">
              <a:extLst>
                <a:ext uri="{FF2B5EF4-FFF2-40B4-BE49-F238E27FC236}">
                  <a16:creationId xmlns:a16="http://schemas.microsoft.com/office/drawing/2014/main" id="{575967E8-AD11-4DD3-BF07-E44AAAC5E5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97707" y="1373529"/>
              <a:ext cx="301625" cy="508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7" name="Straight Arrow Connector 435">
              <a:extLst>
                <a:ext uri="{FF2B5EF4-FFF2-40B4-BE49-F238E27FC236}">
                  <a16:creationId xmlns:a16="http://schemas.microsoft.com/office/drawing/2014/main" id="{545CAA0E-3453-4E3C-947B-15D39D6993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00691" y="1230190"/>
              <a:ext cx="301625" cy="508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8" name="Straight Arrow Connector 435">
              <a:extLst>
                <a:ext uri="{FF2B5EF4-FFF2-40B4-BE49-F238E27FC236}">
                  <a16:creationId xmlns:a16="http://schemas.microsoft.com/office/drawing/2014/main" id="{E90F0572-D6AB-4D1D-9992-56072CBAC7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94418" y="1099610"/>
              <a:ext cx="301625" cy="508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7D74633-9E7B-44CB-8B50-8A86E0FF0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8535" y="716921"/>
              <a:ext cx="451960" cy="814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5AFAC524-23ED-4457-B51D-A4718BD0D11F}"/>
                </a:ext>
              </a:extLst>
            </p:cNvPr>
            <p:cNvGrpSpPr/>
            <p:nvPr/>
          </p:nvGrpSpPr>
          <p:grpSpPr>
            <a:xfrm>
              <a:off x="7376393" y="701859"/>
              <a:ext cx="239542" cy="1351520"/>
              <a:chOff x="5279258" y="986448"/>
              <a:chExt cx="239542" cy="1351520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A0FEDD3A-30E9-4A6D-940B-D3415207D81D}"/>
                  </a:ext>
                </a:extLst>
              </p:cNvPr>
              <p:cNvGrpSpPr/>
              <p:nvPr/>
            </p:nvGrpSpPr>
            <p:grpSpPr>
              <a:xfrm>
                <a:off x="5284181" y="1051118"/>
                <a:ext cx="220800" cy="1161172"/>
                <a:chOff x="4832213" y="1051118"/>
                <a:chExt cx="220800" cy="1161172"/>
              </a:xfrm>
            </p:grpSpPr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C6053F65-3013-4446-829A-414F382987A5}"/>
                    </a:ext>
                  </a:extLst>
                </p:cNvPr>
                <p:cNvGrpSpPr/>
                <p:nvPr/>
              </p:nvGrpSpPr>
              <p:grpSpPr>
                <a:xfrm>
                  <a:off x="4833938" y="1051118"/>
                  <a:ext cx="219075" cy="455734"/>
                  <a:chOff x="4614863" y="1331095"/>
                  <a:chExt cx="219075" cy="455734"/>
                </a:xfrm>
              </p:grpSpPr>
              <p:cxnSp>
                <p:nvCxnSpPr>
                  <p:cNvPr id="229" name="Straight Connector 180">
                    <a:extLst>
                      <a:ext uri="{FF2B5EF4-FFF2-40B4-BE49-F238E27FC236}">
                        <a16:creationId xmlns:a16="http://schemas.microsoft.com/office/drawing/2014/main" id="{E19D0C37-420D-4C63-8389-E015DD445EE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619645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30" name="Freeform 49">
                    <a:extLst>
                      <a:ext uri="{FF2B5EF4-FFF2-40B4-BE49-F238E27FC236}">
                        <a16:creationId xmlns:a16="http://schemas.microsoft.com/office/drawing/2014/main" id="{3B8EA32F-C0EB-4565-AD51-1D08B3663F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566241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31" name="Straight Connector 180">
                    <a:extLst>
                      <a:ext uri="{FF2B5EF4-FFF2-40B4-BE49-F238E27FC236}">
                        <a16:creationId xmlns:a16="http://schemas.microsoft.com/office/drawing/2014/main" id="{409109C8-85B1-42AE-9CB8-DC4D30F1EC1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737218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32" name="Freeform 49">
                    <a:extLst>
                      <a:ext uri="{FF2B5EF4-FFF2-40B4-BE49-F238E27FC236}">
                        <a16:creationId xmlns:a16="http://schemas.microsoft.com/office/drawing/2014/main" id="{940B0D5D-BA70-495F-9F4E-E5D3B4884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683814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33" name="Straight Connector 180">
                    <a:extLst>
                      <a:ext uri="{FF2B5EF4-FFF2-40B4-BE49-F238E27FC236}">
                        <a16:creationId xmlns:a16="http://schemas.microsoft.com/office/drawing/2014/main" id="{A61463DA-6DD0-43D3-8D8B-A60B4CEC030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384499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34" name="Freeform 49">
                    <a:extLst>
                      <a:ext uri="{FF2B5EF4-FFF2-40B4-BE49-F238E27FC236}">
                        <a16:creationId xmlns:a16="http://schemas.microsoft.com/office/drawing/2014/main" id="{3350071D-D5FB-44B8-86A4-BE8D2B4EA9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331095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35" name="Straight Connector 180">
                    <a:extLst>
                      <a:ext uri="{FF2B5EF4-FFF2-40B4-BE49-F238E27FC236}">
                        <a16:creationId xmlns:a16="http://schemas.microsoft.com/office/drawing/2014/main" id="{F2445E33-71D4-491B-817B-368EB035B50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502072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36" name="Freeform 49">
                    <a:extLst>
                      <a:ext uri="{FF2B5EF4-FFF2-40B4-BE49-F238E27FC236}">
                        <a16:creationId xmlns:a16="http://schemas.microsoft.com/office/drawing/2014/main" id="{585A8C20-AADA-4CED-AF03-3571E302CC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448668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0410F91D-C10E-4FCF-88DF-BD2AC83303F3}"/>
                    </a:ext>
                  </a:extLst>
                </p:cNvPr>
                <p:cNvGrpSpPr/>
                <p:nvPr/>
              </p:nvGrpSpPr>
              <p:grpSpPr>
                <a:xfrm>
                  <a:off x="4832213" y="1521410"/>
                  <a:ext cx="219075" cy="455734"/>
                  <a:chOff x="4614863" y="1331095"/>
                  <a:chExt cx="219075" cy="455734"/>
                </a:xfrm>
              </p:grpSpPr>
              <p:cxnSp>
                <p:nvCxnSpPr>
                  <p:cNvPr id="221" name="Straight Connector 180">
                    <a:extLst>
                      <a:ext uri="{FF2B5EF4-FFF2-40B4-BE49-F238E27FC236}">
                        <a16:creationId xmlns:a16="http://schemas.microsoft.com/office/drawing/2014/main" id="{539F0400-AEA7-404E-87E8-8D0DC5B443F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619645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22" name="Freeform 49">
                    <a:extLst>
                      <a:ext uri="{FF2B5EF4-FFF2-40B4-BE49-F238E27FC236}">
                        <a16:creationId xmlns:a16="http://schemas.microsoft.com/office/drawing/2014/main" id="{73F0763E-7915-474B-9E67-351C8D6C07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566241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23" name="Straight Connector 180">
                    <a:extLst>
                      <a:ext uri="{FF2B5EF4-FFF2-40B4-BE49-F238E27FC236}">
                        <a16:creationId xmlns:a16="http://schemas.microsoft.com/office/drawing/2014/main" id="{CF888544-7E4A-434D-BF78-1F943AAEB02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737218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24" name="Freeform 49">
                    <a:extLst>
                      <a:ext uri="{FF2B5EF4-FFF2-40B4-BE49-F238E27FC236}">
                        <a16:creationId xmlns:a16="http://schemas.microsoft.com/office/drawing/2014/main" id="{012B0D87-2998-4C7C-9EE4-0F3D550DAC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683814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25" name="Straight Connector 180">
                    <a:extLst>
                      <a:ext uri="{FF2B5EF4-FFF2-40B4-BE49-F238E27FC236}">
                        <a16:creationId xmlns:a16="http://schemas.microsoft.com/office/drawing/2014/main" id="{FD682287-C9C9-4E94-8A60-73FDFB59B64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384499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26" name="Freeform 49">
                    <a:extLst>
                      <a:ext uri="{FF2B5EF4-FFF2-40B4-BE49-F238E27FC236}">
                        <a16:creationId xmlns:a16="http://schemas.microsoft.com/office/drawing/2014/main" id="{C09614C4-3365-4268-8E10-6291C3ADB7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331095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27" name="Straight Connector 180">
                    <a:extLst>
                      <a:ext uri="{FF2B5EF4-FFF2-40B4-BE49-F238E27FC236}">
                        <a16:creationId xmlns:a16="http://schemas.microsoft.com/office/drawing/2014/main" id="{44740035-DB81-42C7-B518-17D180B7517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502072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28" name="Freeform 49">
                    <a:extLst>
                      <a:ext uri="{FF2B5EF4-FFF2-40B4-BE49-F238E27FC236}">
                        <a16:creationId xmlns:a16="http://schemas.microsoft.com/office/drawing/2014/main" id="{825F6AA1-2DAB-4402-AA28-57C645AE4F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448668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217" name="Straight Connector 180">
                  <a:extLst>
                    <a:ext uri="{FF2B5EF4-FFF2-40B4-BE49-F238E27FC236}">
                      <a16:creationId xmlns:a16="http://schemas.microsoft.com/office/drawing/2014/main" id="{FA3CAB53-8CD6-47BF-9C51-E7E5990D08A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833938" y="2045106"/>
                  <a:ext cx="219075" cy="0"/>
                </a:xfrm>
                <a:prstGeom prst="line">
                  <a:avLst/>
                </a:prstGeom>
                <a:noFill/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218" name="Freeform 49">
                  <a:extLst>
                    <a:ext uri="{FF2B5EF4-FFF2-40B4-BE49-F238E27FC236}">
                      <a16:creationId xmlns:a16="http://schemas.microsoft.com/office/drawing/2014/main" id="{D46BC693-73F2-43CA-89FB-275D3FABE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4559" y="1991702"/>
                  <a:ext cx="72910" cy="103015"/>
                </a:xfrm>
                <a:custGeom>
                  <a:avLst/>
                  <a:gdLst>
                    <a:gd name="T0" fmla="*/ 78 w 78"/>
                    <a:gd name="T1" fmla="*/ 117 h 117"/>
                    <a:gd name="T2" fmla="*/ 0 w 78"/>
                    <a:gd name="T3" fmla="*/ 88 h 117"/>
                    <a:gd name="T4" fmla="*/ 0 w 78"/>
                    <a:gd name="T5" fmla="*/ 29 h 117"/>
                    <a:gd name="T6" fmla="*/ 78 w 78"/>
                    <a:gd name="T7" fmla="*/ 0 h 117"/>
                    <a:gd name="T8" fmla="*/ 78 w 78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117"/>
                    <a:gd name="T17" fmla="*/ 78 w 78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117">
                      <a:moveTo>
                        <a:pt x="78" y="117"/>
                      </a:moveTo>
                      <a:lnTo>
                        <a:pt x="0" y="88"/>
                      </a:lnTo>
                      <a:lnTo>
                        <a:pt x="0" y="29"/>
                      </a:lnTo>
                      <a:lnTo>
                        <a:pt x="78" y="0"/>
                      </a:lnTo>
                      <a:lnTo>
                        <a:pt x="78" y="117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19" name="Straight Connector 180">
                  <a:extLst>
                    <a:ext uri="{FF2B5EF4-FFF2-40B4-BE49-F238E27FC236}">
                      <a16:creationId xmlns:a16="http://schemas.microsoft.com/office/drawing/2014/main" id="{ABB5E341-EF19-4854-A881-AF9C588DF39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833938" y="2162679"/>
                  <a:ext cx="219075" cy="0"/>
                </a:xfrm>
                <a:prstGeom prst="line">
                  <a:avLst/>
                </a:prstGeom>
                <a:noFill/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220" name="Freeform 49">
                  <a:extLst>
                    <a:ext uri="{FF2B5EF4-FFF2-40B4-BE49-F238E27FC236}">
                      <a16:creationId xmlns:a16="http://schemas.microsoft.com/office/drawing/2014/main" id="{0CB8A2E8-7756-47C4-8301-2679D3F57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4559" y="2109275"/>
                  <a:ext cx="72910" cy="103015"/>
                </a:xfrm>
                <a:custGeom>
                  <a:avLst/>
                  <a:gdLst>
                    <a:gd name="T0" fmla="*/ 78 w 78"/>
                    <a:gd name="T1" fmla="*/ 117 h 117"/>
                    <a:gd name="T2" fmla="*/ 0 w 78"/>
                    <a:gd name="T3" fmla="*/ 88 h 117"/>
                    <a:gd name="T4" fmla="*/ 0 w 78"/>
                    <a:gd name="T5" fmla="*/ 29 h 117"/>
                    <a:gd name="T6" fmla="*/ 78 w 78"/>
                    <a:gd name="T7" fmla="*/ 0 h 117"/>
                    <a:gd name="T8" fmla="*/ 78 w 78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117"/>
                    <a:gd name="T17" fmla="*/ 78 w 78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117">
                      <a:moveTo>
                        <a:pt x="78" y="117"/>
                      </a:moveTo>
                      <a:lnTo>
                        <a:pt x="0" y="88"/>
                      </a:lnTo>
                      <a:lnTo>
                        <a:pt x="0" y="29"/>
                      </a:lnTo>
                      <a:lnTo>
                        <a:pt x="78" y="0"/>
                      </a:lnTo>
                      <a:lnTo>
                        <a:pt x="78" y="117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5CCF0D8A-3CB1-4A5C-8072-001AED675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9258" y="986448"/>
                <a:ext cx="4924" cy="128666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50C8BBE-5E44-4792-89A8-E6AB81D99B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17074" y="1053290"/>
                <a:ext cx="1726" cy="1284678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E2B2FE3-FFD6-4FCD-8A3A-C08190ACE2E2}"/>
                </a:ext>
              </a:extLst>
            </p:cNvPr>
            <p:cNvGrpSpPr/>
            <p:nvPr/>
          </p:nvGrpSpPr>
          <p:grpSpPr>
            <a:xfrm>
              <a:off x="6961764" y="716919"/>
              <a:ext cx="241354" cy="1499068"/>
              <a:chOff x="5277446" y="1001508"/>
              <a:chExt cx="241354" cy="1499068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A7EA5FD8-F523-46E3-9E00-2921678B5D37}"/>
                  </a:ext>
                </a:extLst>
              </p:cNvPr>
              <p:cNvGrpSpPr/>
              <p:nvPr/>
            </p:nvGrpSpPr>
            <p:grpSpPr>
              <a:xfrm>
                <a:off x="5284181" y="1051118"/>
                <a:ext cx="220800" cy="1161172"/>
                <a:chOff x="4832213" y="1051118"/>
                <a:chExt cx="220800" cy="1161172"/>
              </a:xfrm>
            </p:grpSpPr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A35A9566-2859-42F2-91F7-94DFB58B5024}"/>
                    </a:ext>
                  </a:extLst>
                </p:cNvPr>
                <p:cNvGrpSpPr/>
                <p:nvPr/>
              </p:nvGrpSpPr>
              <p:grpSpPr>
                <a:xfrm>
                  <a:off x="4833938" y="1051118"/>
                  <a:ext cx="219075" cy="455734"/>
                  <a:chOff x="4614863" y="1331095"/>
                  <a:chExt cx="219075" cy="455734"/>
                </a:xfrm>
              </p:grpSpPr>
              <p:cxnSp>
                <p:nvCxnSpPr>
                  <p:cNvPr id="204" name="Straight Connector 180">
                    <a:extLst>
                      <a:ext uri="{FF2B5EF4-FFF2-40B4-BE49-F238E27FC236}">
                        <a16:creationId xmlns:a16="http://schemas.microsoft.com/office/drawing/2014/main" id="{127354D8-C07C-4626-8934-A219761AB1B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619645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05" name="Freeform 49">
                    <a:extLst>
                      <a:ext uri="{FF2B5EF4-FFF2-40B4-BE49-F238E27FC236}">
                        <a16:creationId xmlns:a16="http://schemas.microsoft.com/office/drawing/2014/main" id="{50D5D460-B907-48D9-961D-190A9941F3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566241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06" name="Straight Connector 180">
                    <a:extLst>
                      <a:ext uri="{FF2B5EF4-FFF2-40B4-BE49-F238E27FC236}">
                        <a16:creationId xmlns:a16="http://schemas.microsoft.com/office/drawing/2014/main" id="{3FF2C7E1-1076-452C-AD8B-BB6887F43E5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737218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07" name="Freeform 49">
                    <a:extLst>
                      <a:ext uri="{FF2B5EF4-FFF2-40B4-BE49-F238E27FC236}">
                        <a16:creationId xmlns:a16="http://schemas.microsoft.com/office/drawing/2014/main" id="{B8EF44A0-D147-40BD-9739-E3C422EA9A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683814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08" name="Straight Connector 180">
                    <a:extLst>
                      <a:ext uri="{FF2B5EF4-FFF2-40B4-BE49-F238E27FC236}">
                        <a16:creationId xmlns:a16="http://schemas.microsoft.com/office/drawing/2014/main" id="{B5BF00C5-FA34-4A2E-A73F-4DBEEFF7228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384499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09" name="Freeform 49">
                    <a:extLst>
                      <a:ext uri="{FF2B5EF4-FFF2-40B4-BE49-F238E27FC236}">
                        <a16:creationId xmlns:a16="http://schemas.microsoft.com/office/drawing/2014/main" id="{203B5DEC-4E68-4158-B209-CA86A822D0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331095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10" name="Straight Connector 180">
                    <a:extLst>
                      <a:ext uri="{FF2B5EF4-FFF2-40B4-BE49-F238E27FC236}">
                        <a16:creationId xmlns:a16="http://schemas.microsoft.com/office/drawing/2014/main" id="{4C10789C-B17B-4531-8906-986CD035B91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502072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1" name="Freeform 49">
                    <a:extLst>
                      <a:ext uri="{FF2B5EF4-FFF2-40B4-BE49-F238E27FC236}">
                        <a16:creationId xmlns:a16="http://schemas.microsoft.com/office/drawing/2014/main" id="{F9AFD796-5550-4F24-8039-01C39ACAFB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448668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1CB88EFD-FF44-4E0E-9FC1-32D487523FE5}"/>
                    </a:ext>
                  </a:extLst>
                </p:cNvPr>
                <p:cNvGrpSpPr/>
                <p:nvPr/>
              </p:nvGrpSpPr>
              <p:grpSpPr>
                <a:xfrm>
                  <a:off x="4832213" y="1521410"/>
                  <a:ext cx="219075" cy="455734"/>
                  <a:chOff x="4614863" y="1331095"/>
                  <a:chExt cx="219075" cy="455734"/>
                </a:xfrm>
              </p:grpSpPr>
              <p:cxnSp>
                <p:nvCxnSpPr>
                  <p:cNvPr id="196" name="Straight Connector 180">
                    <a:extLst>
                      <a:ext uri="{FF2B5EF4-FFF2-40B4-BE49-F238E27FC236}">
                        <a16:creationId xmlns:a16="http://schemas.microsoft.com/office/drawing/2014/main" id="{43802F99-BAE5-4D92-996F-6987CB78F24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619645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197" name="Freeform 49">
                    <a:extLst>
                      <a:ext uri="{FF2B5EF4-FFF2-40B4-BE49-F238E27FC236}">
                        <a16:creationId xmlns:a16="http://schemas.microsoft.com/office/drawing/2014/main" id="{8517F564-F856-4881-8775-19716921E0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566241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198" name="Straight Connector 180">
                    <a:extLst>
                      <a:ext uri="{FF2B5EF4-FFF2-40B4-BE49-F238E27FC236}">
                        <a16:creationId xmlns:a16="http://schemas.microsoft.com/office/drawing/2014/main" id="{5362B738-1370-4D5C-8CBE-6FF86768EDA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737218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199" name="Freeform 49">
                    <a:extLst>
                      <a:ext uri="{FF2B5EF4-FFF2-40B4-BE49-F238E27FC236}">
                        <a16:creationId xmlns:a16="http://schemas.microsoft.com/office/drawing/2014/main" id="{16F743CD-ADB4-48B7-81D8-992D01E5F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683814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00" name="Straight Connector 180">
                    <a:extLst>
                      <a:ext uri="{FF2B5EF4-FFF2-40B4-BE49-F238E27FC236}">
                        <a16:creationId xmlns:a16="http://schemas.microsoft.com/office/drawing/2014/main" id="{F81561B4-9C8A-452D-80B8-F1F8F6BD99F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384499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01" name="Freeform 49">
                    <a:extLst>
                      <a:ext uri="{FF2B5EF4-FFF2-40B4-BE49-F238E27FC236}">
                        <a16:creationId xmlns:a16="http://schemas.microsoft.com/office/drawing/2014/main" id="{0617005B-18AF-43B4-90CC-BA76997F67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331095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02" name="Straight Connector 180">
                    <a:extLst>
                      <a:ext uri="{FF2B5EF4-FFF2-40B4-BE49-F238E27FC236}">
                        <a16:creationId xmlns:a16="http://schemas.microsoft.com/office/drawing/2014/main" id="{83350539-DCED-497B-99D6-9C453B1F1FB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4863" y="1502072"/>
                    <a:ext cx="219075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03" name="Freeform 49">
                    <a:extLst>
                      <a:ext uri="{FF2B5EF4-FFF2-40B4-BE49-F238E27FC236}">
                        <a16:creationId xmlns:a16="http://schemas.microsoft.com/office/drawing/2014/main" id="{11069ABB-8253-4F75-B5A8-A44A81D1ED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5484" y="1448668"/>
                    <a:ext cx="72910" cy="103015"/>
                  </a:xfrm>
                  <a:custGeom>
                    <a:avLst/>
                    <a:gdLst>
                      <a:gd name="T0" fmla="*/ 78 w 78"/>
                      <a:gd name="T1" fmla="*/ 117 h 117"/>
                      <a:gd name="T2" fmla="*/ 0 w 78"/>
                      <a:gd name="T3" fmla="*/ 88 h 117"/>
                      <a:gd name="T4" fmla="*/ 0 w 78"/>
                      <a:gd name="T5" fmla="*/ 29 h 117"/>
                      <a:gd name="T6" fmla="*/ 78 w 78"/>
                      <a:gd name="T7" fmla="*/ 0 h 117"/>
                      <a:gd name="T8" fmla="*/ 78 w 78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"/>
                      <a:gd name="T16" fmla="*/ 0 h 117"/>
                      <a:gd name="T17" fmla="*/ 78 w 78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" h="117">
                        <a:moveTo>
                          <a:pt x="78" y="117"/>
                        </a:moveTo>
                        <a:lnTo>
                          <a:pt x="0" y="88"/>
                        </a:lnTo>
                        <a:lnTo>
                          <a:pt x="0" y="29"/>
                        </a:lnTo>
                        <a:lnTo>
                          <a:pt x="78" y="0"/>
                        </a:lnTo>
                        <a:lnTo>
                          <a:pt x="78" y="117"/>
                        </a:lnTo>
                        <a:close/>
                      </a:path>
                    </a:pathLst>
                  </a:custGeom>
                  <a:solidFill>
                    <a:srgbClr val="00CC99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192" name="Straight Connector 180">
                  <a:extLst>
                    <a:ext uri="{FF2B5EF4-FFF2-40B4-BE49-F238E27FC236}">
                      <a16:creationId xmlns:a16="http://schemas.microsoft.com/office/drawing/2014/main" id="{80368BBC-4EC5-46BE-8C5B-F37394AF918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833938" y="2045106"/>
                  <a:ext cx="219075" cy="0"/>
                </a:xfrm>
                <a:prstGeom prst="line">
                  <a:avLst/>
                </a:prstGeom>
                <a:noFill/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193" name="Freeform 49">
                  <a:extLst>
                    <a:ext uri="{FF2B5EF4-FFF2-40B4-BE49-F238E27FC236}">
                      <a16:creationId xmlns:a16="http://schemas.microsoft.com/office/drawing/2014/main" id="{425D07AE-DA7E-4928-A8D0-A40B170536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4559" y="1991702"/>
                  <a:ext cx="72910" cy="103015"/>
                </a:xfrm>
                <a:custGeom>
                  <a:avLst/>
                  <a:gdLst>
                    <a:gd name="T0" fmla="*/ 78 w 78"/>
                    <a:gd name="T1" fmla="*/ 117 h 117"/>
                    <a:gd name="T2" fmla="*/ 0 w 78"/>
                    <a:gd name="T3" fmla="*/ 88 h 117"/>
                    <a:gd name="T4" fmla="*/ 0 w 78"/>
                    <a:gd name="T5" fmla="*/ 29 h 117"/>
                    <a:gd name="T6" fmla="*/ 78 w 78"/>
                    <a:gd name="T7" fmla="*/ 0 h 117"/>
                    <a:gd name="T8" fmla="*/ 78 w 78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117"/>
                    <a:gd name="T17" fmla="*/ 78 w 78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117">
                      <a:moveTo>
                        <a:pt x="78" y="117"/>
                      </a:moveTo>
                      <a:lnTo>
                        <a:pt x="0" y="88"/>
                      </a:lnTo>
                      <a:lnTo>
                        <a:pt x="0" y="29"/>
                      </a:lnTo>
                      <a:lnTo>
                        <a:pt x="78" y="0"/>
                      </a:lnTo>
                      <a:lnTo>
                        <a:pt x="78" y="117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94" name="Straight Connector 180">
                  <a:extLst>
                    <a:ext uri="{FF2B5EF4-FFF2-40B4-BE49-F238E27FC236}">
                      <a16:creationId xmlns:a16="http://schemas.microsoft.com/office/drawing/2014/main" id="{5C0104C9-B7B4-4E4B-B0CE-F1E611741B5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833938" y="2162679"/>
                  <a:ext cx="219075" cy="0"/>
                </a:xfrm>
                <a:prstGeom prst="line">
                  <a:avLst/>
                </a:prstGeom>
                <a:noFill/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195" name="Freeform 49">
                  <a:extLst>
                    <a:ext uri="{FF2B5EF4-FFF2-40B4-BE49-F238E27FC236}">
                      <a16:creationId xmlns:a16="http://schemas.microsoft.com/office/drawing/2014/main" id="{11B0C474-FBCD-4446-836E-90237D014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4559" y="2109275"/>
                  <a:ext cx="72910" cy="103015"/>
                </a:xfrm>
                <a:custGeom>
                  <a:avLst/>
                  <a:gdLst>
                    <a:gd name="T0" fmla="*/ 78 w 78"/>
                    <a:gd name="T1" fmla="*/ 117 h 117"/>
                    <a:gd name="T2" fmla="*/ 0 w 78"/>
                    <a:gd name="T3" fmla="*/ 88 h 117"/>
                    <a:gd name="T4" fmla="*/ 0 w 78"/>
                    <a:gd name="T5" fmla="*/ 29 h 117"/>
                    <a:gd name="T6" fmla="*/ 78 w 78"/>
                    <a:gd name="T7" fmla="*/ 0 h 117"/>
                    <a:gd name="T8" fmla="*/ 78 w 78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117"/>
                    <a:gd name="T17" fmla="*/ 78 w 78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117">
                      <a:moveTo>
                        <a:pt x="78" y="117"/>
                      </a:moveTo>
                      <a:lnTo>
                        <a:pt x="0" y="88"/>
                      </a:lnTo>
                      <a:lnTo>
                        <a:pt x="0" y="29"/>
                      </a:lnTo>
                      <a:lnTo>
                        <a:pt x="78" y="0"/>
                      </a:lnTo>
                      <a:lnTo>
                        <a:pt x="78" y="117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3251804F-2584-4CEF-8E0C-ED3B7A92E2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77446" y="1001508"/>
                <a:ext cx="8460" cy="14990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1BFF806F-0920-447D-9BFB-F7EEDA28C9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14135" y="1053290"/>
                <a:ext cx="4665" cy="125750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13B2267-35C6-4479-82E1-C281971D1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0386" y="2048882"/>
              <a:ext cx="484107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10FDBDF-DAB7-477B-BABB-B0FF71608A44}"/>
                </a:ext>
              </a:extLst>
            </p:cNvPr>
            <p:cNvGrpSpPr/>
            <p:nvPr/>
          </p:nvGrpSpPr>
          <p:grpSpPr>
            <a:xfrm>
              <a:off x="6545310" y="892604"/>
              <a:ext cx="410899" cy="135071"/>
              <a:chOff x="4448175" y="1177193"/>
              <a:chExt cx="410899" cy="135071"/>
            </a:xfrm>
          </p:grpSpPr>
          <p:cxnSp>
            <p:nvCxnSpPr>
              <p:cNvPr id="185" name="Straight Arrow Connector 435">
                <a:extLst>
                  <a:ext uri="{FF2B5EF4-FFF2-40B4-BE49-F238E27FC236}">
                    <a16:creationId xmlns:a16="http://schemas.microsoft.com/office/drawing/2014/main" id="{6873CCCB-4784-4FE7-AA97-DC094BC328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448175" y="1238925"/>
                <a:ext cx="410899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6" name="Freeform 49">
                <a:extLst>
                  <a:ext uri="{FF2B5EF4-FFF2-40B4-BE49-F238E27FC236}">
                    <a16:creationId xmlns:a16="http://schemas.microsoft.com/office/drawing/2014/main" id="{3A07577B-31E6-4261-A884-86E0F9011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741" y="1177193"/>
                <a:ext cx="118142" cy="135071"/>
              </a:xfrm>
              <a:custGeom>
                <a:avLst/>
                <a:gdLst>
                  <a:gd name="T0" fmla="*/ 78 w 78"/>
                  <a:gd name="T1" fmla="*/ 117 h 117"/>
                  <a:gd name="T2" fmla="*/ 0 w 78"/>
                  <a:gd name="T3" fmla="*/ 88 h 117"/>
                  <a:gd name="T4" fmla="*/ 0 w 78"/>
                  <a:gd name="T5" fmla="*/ 29 h 117"/>
                  <a:gd name="T6" fmla="*/ 78 w 78"/>
                  <a:gd name="T7" fmla="*/ 0 h 117"/>
                  <a:gd name="T8" fmla="*/ 78 w 78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17"/>
                  <a:gd name="T17" fmla="*/ 78 w 7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17">
                    <a:moveTo>
                      <a:pt x="78" y="117"/>
                    </a:moveTo>
                    <a:lnTo>
                      <a:pt x="0" y="88"/>
                    </a:lnTo>
                    <a:lnTo>
                      <a:pt x="0" y="29"/>
                    </a:lnTo>
                    <a:lnTo>
                      <a:pt x="78" y="0"/>
                    </a:lnTo>
                    <a:lnTo>
                      <a:pt x="78" y="117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33427B0-D354-4584-8E5C-1F06FF3F9083}"/>
                </a:ext>
              </a:extLst>
            </p:cNvPr>
            <p:cNvGrpSpPr/>
            <p:nvPr/>
          </p:nvGrpSpPr>
          <p:grpSpPr>
            <a:xfrm>
              <a:off x="6545310" y="1059680"/>
              <a:ext cx="410899" cy="135071"/>
              <a:chOff x="4448175" y="1177193"/>
              <a:chExt cx="410899" cy="135071"/>
            </a:xfrm>
          </p:grpSpPr>
          <p:cxnSp>
            <p:nvCxnSpPr>
              <p:cNvPr id="183" name="Straight Arrow Connector 435">
                <a:extLst>
                  <a:ext uri="{FF2B5EF4-FFF2-40B4-BE49-F238E27FC236}">
                    <a16:creationId xmlns:a16="http://schemas.microsoft.com/office/drawing/2014/main" id="{63B57686-0F83-49D8-AAB9-56C2D2B3FD2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448175" y="1238925"/>
                <a:ext cx="410899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4" name="Freeform 49">
                <a:extLst>
                  <a:ext uri="{FF2B5EF4-FFF2-40B4-BE49-F238E27FC236}">
                    <a16:creationId xmlns:a16="http://schemas.microsoft.com/office/drawing/2014/main" id="{5FA8055A-7A62-41DC-86C1-BBBEE972E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741" y="1177193"/>
                <a:ext cx="118142" cy="135071"/>
              </a:xfrm>
              <a:custGeom>
                <a:avLst/>
                <a:gdLst>
                  <a:gd name="T0" fmla="*/ 78 w 78"/>
                  <a:gd name="T1" fmla="*/ 117 h 117"/>
                  <a:gd name="T2" fmla="*/ 0 w 78"/>
                  <a:gd name="T3" fmla="*/ 88 h 117"/>
                  <a:gd name="T4" fmla="*/ 0 w 78"/>
                  <a:gd name="T5" fmla="*/ 29 h 117"/>
                  <a:gd name="T6" fmla="*/ 78 w 78"/>
                  <a:gd name="T7" fmla="*/ 0 h 117"/>
                  <a:gd name="T8" fmla="*/ 78 w 78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17"/>
                  <a:gd name="T17" fmla="*/ 78 w 7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17">
                    <a:moveTo>
                      <a:pt x="78" y="117"/>
                    </a:moveTo>
                    <a:lnTo>
                      <a:pt x="0" y="88"/>
                    </a:lnTo>
                    <a:lnTo>
                      <a:pt x="0" y="29"/>
                    </a:lnTo>
                    <a:lnTo>
                      <a:pt x="78" y="0"/>
                    </a:lnTo>
                    <a:lnTo>
                      <a:pt x="78" y="117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F231C11-F66F-4983-B930-59B68340CC5C}"/>
                </a:ext>
              </a:extLst>
            </p:cNvPr>
            <p:cNvGrpSpPr/>
            <p:nvPr/>
          </p:nvGrpSpPr>
          <p:grpSpPr>
            <a:xfrm>
              <a:off x="6545310" y="1225992"/>
              <a:ext cx="410899" cy="135071"/>
              <a:chOff x="4448175" y="1177193"/>
              <a:chExt cx="410899" cy="135071"/>
            </a:xfrm>
          </p:grpSpPr>
          <p:cxnSp>
            <p:nvCxnSpPr>
              <p:cNvPr id="181" name="Straight Arrow Connector 435">
                <a:extLst>
                  <a:ext uri="{FF2B5EF4-FFF2-40B4-BE49-F238E27FC236}">
                    <a16:creationId xmlns:a16="http://schemas.microsoft.com/office/drawing/2014/main" id="{7783512A-302A-4733-AB08-301F677BCE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448175" y="1238925"/>
                <a:ext cx="410899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2" name="Freeform 49">
                <a:extLst>
                  <a:ext uri="{FF2B5EF4-FFF2-40B4-BE49-F238E27FC236}">
                    <a16:creationId xmlns:a16="http://schemas.microsoft.com/office/drawing/2014/main" id="{C294C1C7-1513-4FC5-8C9A-A0FDF131E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741" y="1177193"/>
                <a:ext cx="118142" cy="135071"/>
              </a:xfrm>
              <a:custGeom>
                <a:avLst/>
                <a:gdLst>
                  <a:gd name="T0" fmla="*/ 78 w 78"/>
                  <a:gd name="T1" fmla="*/ 117 h 117"/>
                  <a:gd name="T2" fmla="*/ 0 w 78"/>
                  <a:gd name="T3" fmla="*/ 88 h 117"/>
                  <a:gd name="T4" fmla="*/ 0 w 78"/>
                  <a:gd name="T5" fmla="*/ 29 h 117"/>
                  <a:gd name="T6" fmla="*/ 78 w 78"/>
                  <a:gd name="T7" fmla="*/ 0 h 117"/>
                  <a:gd name="T8" fmla="*/ 78 w 78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17"/>
                  <a:gd name="T17" fmla="*/ 78 w 7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17">
                    <a:moveTo>
                      <a:pt x="78" y="117"/>
                    </a:moveTo>
                    <a:lnTo>
                      <a:pt x="0" y="88"/>
                    </a:lnTo>
                    <a:lnTo>
                      <a:pt x="0" y="29"/>
                    </a:lnTo>
                    <a:lnTo>
                      <a:pt x="78" y="0"/>
                    </a:lnTo>
                    <a:lnTo>
                      <a:pt x="78" y="117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BDCAAB89-3A3D-4F24-A5EA-DB4E586602B4}"/>
                </a:ext>
              </a:extLst>
            </p:cNvPr>
            <p:cNvGrpSpPr/>
            <p:nvPr/>
          </p:nvGrpSpPr>
          <p:grpSpPr>
            <a:xfrm>
              <a:off x="6545310" y="1392697"/>
              <a:ext cx="410899" cy="135071"/>
              <a:chOff x="4448175" y="1177193"/>
              <a:chExt cx="410899" cy="135071"/>
            </a:xfrm>
          </p:grpSpPr>
          <p:cxnSp>
            <p:nvCxnSpPr>
              <p:cNvPr id="179" name="Straight Arrow Connector 435">
                <a:extLst>
                  <a:ext uri="{FF2B5EF4-FFF2-40B4-BE49-F238E27FC236}">
                    <a16:creationId xmlns:a16="http://schemas.microsoft.com/office/drawing/2014/main" id="{B3FDFF59-49F1-4A93-8715-D304C0CDEC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448175" y="1238925"/>
                <a:ext cx="410899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0" name="Freeform 49">
                <a:extLst>
                  <a:ext uri="{FF2B5EF4-FFF2-40B4-BE49-F238E27FC236}">
                    <a16:creationId xmlns:a16="http://schemas.microsoft.com/office/drawing/2014/main" id="{CF883B84-55AF-41E1-BB02-551AC91BC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741" y="1177193"/>
                <a:ext cx="118142" cy="135071"/>
              </a:xfrm>
              <a:custGeom>
                <a:avLst/>
                <a:gdLst>
                  <a:gd name="T0" fmla="*/ 78 w 78"/>
                  <a:gd name="T1" fmla="*/ 117 h 117"/>
                  <a:gd name="T2" fmla="*/ 0 w 78"/>
                  <a:gd name="T3" fmla="*/ 88 h 117"/>
                  <a:gd name="T4" fmla="*/ 0 w 78"/>
                  <a:gd name="T5" fmla="*/ 29 h 117"/>
                  <a:gd name="T6" fmla="*/ 78 w 78"/>
                  <a:gd name="T7" fmla="*/ 0 h 117"/>
                  <a:gd name="T8" fmla="*/ 78 w 78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17"/>
                  <a:gd name="T17" fmla="*/ 78 w 7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17">
                    <a:moveTo>
                      <a:pt x="78" y="117"/>
                    </a:moveTo>
                    <a:lnTo>
                      <a:pt x="0" y="88"/>
                    </a:lnTo>
                    <a:lnTo>
                      <a:pt x="0" y="29"/>
                    </a:lnTo>
                    <a:lnTo>
                      <a:pt x="78" y="0"/>
                    </a:lnTo>
                    <a:lnTo>
                      <a:pt x="78" y="117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2C1EC79-09D8-4EE9-B9AC-22BAA235A8BC}"/>
                </a:ext>
              </a:extLst>
            </p:cNvPr>
            <p:cNvGrpSpPr/>
            <p:nvPr/>
          </p:nvGrpSpPr>
          <p:grpSpPr>
            <a:xfrm>
              <a:off x="6550865" y="1553598"/>
              <a:ext cx="410899" cy="135071"/>
              <a:chOff x="4448175" y="1177193"/>
              <a:chExt cx="410899" cy="135071"/>
            </a:xfrm>
          </p:grpSpPr>
          <p:cxnSp>
            <p:nvCxnSpPr>
              <p:cNvPr id="177" name="Straight Arrow Connector 435">
                <a:extLst>
                  <a:ext uri="{FF2B5EF4-FFF2-40B4-BE49-F238E27FC236}">
                    <a16:creationId xmlns:a16="http://schemas.microsoft.com/office/drawing/2014/main" id="{F205853B-4F78-4E7D-893D-2803B7D187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448175" y="1238925"/>
                <a:ext cx="410899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78" name="Freeform 49">
                <a:extLst>
                  <a:ext uri="{FF2B5EF4-FFF2-40B4-BE49-F238E27FC236}">
                    <a16:creationId xmlns:a16="http://schemas.microsoft.com/office/drawing/2014/main" id="{0EB2D891-1DDF-41D7-9DE5-6FBFF678B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741" y="1177193"/>
                <a:ext cx="118142" cy="135071"/>
              </a:xfrm>
              <a:custGeom>
                <a:avLst/>
                <a:gdLst>
                  <a:gd name="T0" fmla="*/ 78 w 78"/>
                  <a:gd name="T1" fmla="*/ 117 h 117"/>
                  <a:gd name="T2" fmla="*/ 0 w 78"/>
                  <a:gd name="T3" fmla="*/ 88 h 117"/>
                  <a:gd name="T4" fmla="*/ 0 w 78"/>
                  <a:gd name="T5" fmla="*/ 29 h 117"/>
                  <a:gd name="T6" fmla="*/ 78 w 78"/>
                  <a:gd name="T7" fmla="*/ 0 h 117"/>
                  <a:gd name="T8" fmla="*/ 78 w 78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17"/>
                  <a:gd name="T17" fmla="*/ 78 w 7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17">
                    <a:moveTo>
                      <a:pt x="78" y="117"/>
                    </a:moveTo>
                    <a:lnTo>
                      <a:pt x="0" y="88"/>
                    </a:lnTo>
                    <a:lnTo>
                      <a:pt x="0" y="29"/>
                    </a:lnTo>
                    <a:lnTo>
                      <a:pt x="78" y="0"/>
                    </a:lnTo>
                    <a:lnTo>
                      <a:pt x="78" y="117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58B71B7-1A2C-4C55-BF54-DC79D6886031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55" y="848112"/>
              <a:ext cx="14358" cy="117305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1D3F439-34AD-48E1-A746-5AD37DF7C2A6}"/>
                </a:ext>
              </a:extLst>
            </p:cNvPr>
            <p:cNvGrpSpPr/>
            <p:nvPr/>
          </p:nvGrpSpPr>
          <p:grpSpPr>
            <a:xfrm>
              <a:off x="5788791" y="1056068"/>
              <a:ext cx="96774" cy="367236"/>
              <a:chOff x="3650027" y="1669257"/>
              <a:chExt cx="96774" cy="367236"/>
            </a:xfrm>
          </p:grpSpPr>
          <p:sp>
            <p:nvSpPr>
              <p:cNvPr id="174" name="Oval 62">
                <a:extLst>
                  <a:ext uri="{FF2B5EF4-FFF2-40B4-BE49-F238E27FC236}">
                    <a16:creationId xmlns:a16="http://schemas.microsoft.com/office/drawing/2014/main" id="{53CCD8C5-40E0-481C-BF84-C8B3A55E8659}"/>
                  </a:ext>
                </a:extLst>
              </p:cNvPr>
              <p:cNvSpPr/>
              <p:nvPr/>
            </p:nvSpPr>
            <p:spPr>
              <a:xfrm>
                <a:off x="3653958" y="1669257"/>
                <a:ext cx="92843" cy="100575"/>
              </a:xfrm>
              <a:prstGeom prst="ellipse">
                <a:avLst/>
              </a:prstGeom>
              <a:blipFill>
                <a:blip r:embed="rId2" cstate="print"/>
                <a:tile tx="0" ty="0" sx="100000" sy="100000" flip="none" algn="tl"/>
              </a:blip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62">
                <a:extLst>
                  <a:ext uri="{FF2B5EF4-FFF2-40B4-BE49-F238E27FC236}">
                    <a16:creationId xmlns:a16="http://schemas.microsoft.com/office/drawing/2014/main" id="{DBCC6138-B4A0-40EE-BBF5-9E955747DFAC}"/>
                  </a:ext>
                </a:extLst>
              </p:cNvPr>
              <p:cNvSpPr/>
              <p:nvPr/>
            </p:nvSpPr>
            <p:spPr>
              <a:xfrm>
                <a:off x="3651218" y="1793088"/>
                <a:ext cx="92843" cy="100575"/>
              </a:xfrm>
              <a:prstGeom prst="ellipse">
                <a:avLst/>
              </a:prstGeom>
              <a:blipFill>
                <a:blip r:embed="rId2" cstate="print"/>
                <a:tile tx="0" ty="0" sx="100000" sy="100000" flip="none" algn="tl"/>
              </a:blip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62">
                <a:extLst>
                  <a:ext uri="{FF2B5EF4-FFF2-40B4-BE49-F238E27FC236}">
                    <a16:creationId xmlns:a16="http://schemas.microsoft.com/office/drawing/2014/main" id="{FB9B1709-E10E-44E8-8BDD-894E5F773524}"/>
                  </a:ext>
                </a:extLst>
              </p:cNvPr>
              <p:cNvSpPr/>
              <p:nvPr/>
            </p:nvSpPr>
            <p:spPr>
              <a:xfrm>
                <a:off x="3650027" y="1935918"/>
                <a:ext cx="92843" cy="100575"/>
              </a:xfrm>
              <a:prstGeom prst="ellipse">
                <a:avLst/>
              </a:prstGeom>
              <a:blipFill>
                <a:blip r:embed="rId2" cstate="print"/>
                <a:tile tx="0" ty="0" sx="100000" sy="100000" flip="none" algn="tl"/>
              </a:blip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D3163EA2-9D7D-46D0-B4F8-F37F857474A8}"/>
                </a:ext>
              </a:extLst>
            </p:cNvPr>
            <p:cNvGrpSpPr/>
            <p:nvPr/>
          </p:nvGrpSpPr>
          <p:grpSpPr>
            <a:xfrm>
              <a:off x="5996043" y="1001675"/>
              <a:ext cx="521927" cy="455734"/>
              <a:chOff x="3825883" y="1346589"/>
              <a:chExt cx="521927" cy="455734"/>
            </a:xfrm>
          </p:grpSpPr>
          <p:cxnSp>
            <p:nvCxnSpPr>
              <p:cNvPr id="142" name="Straight Arrow Connector 435">
                <a:extLst>
                  <a:ext uri="{FF2B5EF4-FFF2-40B4-BE49-F238E27FC236}">
                    <a16:creationId xmlns:a16="http://schemas.microsoft.com/office/drawing/2014/main" id="{7F7382EA-6B0B-41F3-BF1C-9854D7ABA1F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827047" y="1661987"/>
                <a:ext cx="517164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43" name="Straight Arrow Connector 435">
                <a:extLst>
                  <a:ext uri="{FF2B5EF4-FFF2-40B4-BE49-F238E27FC236}">
                    <a16:creationId xmlns:a16="http://schemas.microsoft.com/office/drawing/2014/main" id="{1A62CB64-0D42-419D-9AA9-E132D625169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830646" y="1746829"/>
                <a:ext cx="517164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44" name="Straight Arrow Connector 435">
                <a:extLst>
                  <a:ext uri="{FF2B5EF4-FFF2-40B4-BE49-F238E27FC236}">
                    <a16:creationId xmlns:a16="http://schemas.microsoft.com/office/drawing/2014/main" id="{85482753-BCB8-4DE2-9548-995CF0A163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825883" y="1580140"/>
                <a:ext cx="517164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45" name="Straight Arrow Connector 435">
                <a:extLst>
                  <a:ext uri="{FF2B5EF4-FFF2-40B4-BE49-F238E27FC236}">
                    <a16:creationId xmlns:a16="http://schemas.microsoft.com/office/drawing/2014/main" id="{90728E77-BAD1-4467-B68C-65758FADFA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825883" y="1496024"/>
                <a:ext cx="518452" cy="6065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46" name="Straight Arrow Connector 435">
                <a:extLst>
                  <a:ext uri="{FF2B5EF4-FFF2-40B4-BE49-F238E27FC236}">
                    <a16:creationId xmlns:a16="http://schemas.microsoft.com/office/drawing/2014/main" id="{47C800C3-107A-42B2-B0A3-17C5422C5DE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825883" y="1416416"/>
                <a:ext cx="520790" cy="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C6B07139-4DD7-4E84-9695-AC5814CF502A}"/>
                  </a:ext>
                </a:extLst>
              </p:cNvPr>
              <p:cNvGrpSpPr/>
              <p:nvPr/>
            </p:nvGrpSpPr>
            <p:grpSpPr>
              <a:xfrm>
                <a:off x="3936453" y="1381213"/>
                <a:ext cx="300685" cy="392835"/>
                <a:chOff x="3951997" y="1523849"/>
                <a:chExt cx="300685" cy="392835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4E1FCC81-A300-4E49-8EC5-B47724218195}"/>
                    </a:ext>
                  </a:extLst>
                </p:cNvPr>
                <p:cNvGrpSpPr/>
                <p:nvPr/>
              </p:nvGrpSpPr>
              <p:grpSpPr>
                <a:xfrm>
                  <a:off x="3951997" y="1523849"/>
                  <a:ext cx="294874" cy="63311"/>
                  <a:chOff x="3951997" y="1523849"/>
                  <a:chExt cx="294874" cy="63311"/>
                </a:xfrm>
              </p:grpSpPr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13339C0B-8127-410C-BE6C-BDDFF7FA3017}"/>
                      </a:ext>
                    </a:extLst>
                  </p:cNvPr>
                  <p:cNvSpPr/>
                  <p:nvPr/>
                </p:nvSpPr>
                <p:spPr>
                  <a:xfrm>
                    <a:off x="4024700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90792940-B26C-411D-BB1C-D6306F3D785B}"/>
                      </a:ext>
                    </a:extLst>
                  </p:cNvPr>
                  <p:cNvSpPr/>
                  <p:nvPr/>
                </p:nvSpPr>
                <p:spPr>
                  <a:xfrm>
                    <a:off x="4093403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7A16F4C5-771C-4E00-82B8-4DEB8D23B11E}"/>
                      </a:ext>
                    </a:extLst>
                  </p:cNvPr>
                  <p:cNvSpPr/>
                  <p:nvPr/>
                </p:nvSpPr>
                <p:spPr>
                  <a:xfrm>
                    <a:off x="3951997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8BE13E05-87F8-49DE-8675-A42D8EF7AC14}"/>
                      </a:ext>
                    </a:extLst>
                  </p:cNvPr>
                  <p:cNvSpPr/>
                  <p:nvPr/>
                </p:nvSpPr>
                <p:spPr>
                  <a:xfrm>
                    <a:off x="4174169" y="1525966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58C09B1-C989-4B7F-B0ED-64192091C6E0}"/>
                    </a:ext>
                  </a:extLst>
                </p:cNvPr>
                <p:cNvGrpSpPr/>
                <p:nvPr/>
              </p:nvGrpSpPr>
              <p:grpSpPr>
                <a:xfrm>
                  <a:off x="3956960" y="1608063"/>
                  <a:ext cx="294874" cy="63311"/>
                  <a:chOff x="3951997" y="1523849"/>
                  <a:chExt cx="294874" cy="63311"/>
                </a:xfrm>
              </p:grpSpPr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D423B4F8-02C3-4C82-963E-0E131914AB11}"/>
                      </a:ext>
                    </a:extLst>
                  </p:cNvPr>
                  <p:cNvSpPr/>
                  <p:nvPr/>
                </p:nvSpPr>
                <p:spPr>
                  <a:xfrm>
                    <a:off x="4024700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CB55B670-7E3F-428A-A5AE-34E8FB37108B}"/>
                      </a:ext>
                    </a:extLst>
                  </p:cNvPr>
                  <p:cNvSpPr/>
                  <p:nvPr/>
                </p:nvSpPr>
                <p:spPr>
                  <a:xfrm>
                    <a:off x="4093403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898D1421-288A-48A0-B2C5-40829DB7E7F1}"/>
                      </a:ext>
                    </a:extLst>
                  </p:cNvPr>
                  <p:cNvSpPr/>
                  <p:nvPr/>
                </p:nvSpPr>
                <p:spPr>
                  <a:xfrm>
                    <a:off x="3951997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2523CCAB-CDAA-49B9-8F01-B7535FD06773}"/>
                      </a:ext>
                    </a:extLst>
                  </p:cNvPr>
                  <p:cNvSpPr/>
                  <p:nvPr/>
                </p:nvSpPr>
                <p:spPr>
                  <a:xfrm>
                    <a:off x="4174169" y="1525966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71D7D2DD-F4EB-4E83-8342-F2E18D4C0682}"/>
                    </a:ext>
                  </a:extLst>
                </p:cNvPr>
                <p:cNvGrpSpPr/>
                <p:nvPr/>
              </p:nvGrpSpPr>
              <p:grpSpPr>
                <a:xfrm>
                  <a:off x="3956960" y="1690160"/>
                  <a:ext cx="294874" cy="63311"/>
                  <a:chOff x="3951997" y="1523849"/>
                  <a:chExt cx="294874" cy="63311"/>
                </a:xfrm>
              </p:grpSpPr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FE365D3-0703-40B1-AA4C-6C75C3967961}"/>
                      </a:ext>
                    </a:extLst>
                  </p:cNvPr>
                  <p:cNvSpPr/>
                  <p:nvPr/>
                </p:nvSpPr>
                <p:spPr>
                  <a:xfrm>
                    <a:off x="4024700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AD3F4EC7-062A-470E-9C74-06CC7BD683AD}"/>
                      </a:ext>
                    </a:extLst>
                  </p:cNvPr>
                  <p:cNvSpPr/>
                  <p:nvPr/>
                </p:nvSpPr>
                <p:spPr>
                  <a:xfrm>
                    <a:off x="4093403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9DE80A2A-2180-42C0-85DC-7F7659A4DD5F}"/>
                      </a:ext>
                    </a:extLst>
                  </p:cNvPr>
                  <p:cNvSpPr/>
                  <p:nvPr/>
                </p:nvSpPr>
                <p:spPr>
                  <a:xfrm>
                    <a:off x="3951997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56C8D962-5097-47BD-B2F8-1CAFFB02627B}"/>
                      </a:ext>
                    </a:extLst>
                  </p:cNvPr>
                  <p:cNvSpPr/>
                  <p:nvPr/>
                </p:nvSpPr>
                <p:spPr>
                  <a:xfrm>
                    <a:off x="4174169" y="1525966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B3134EE-FDD2-4F56-808C-2D1C1D5CE1E0}"/>
                    </a:ext>
                  </a:extLst>
                </p:cNvPr>
                <p:cNvGrpSpPr/>
                <p:nvPr/>
              </p:nvGrpSpPr>
              <p:grpSpPr>
                <a:xfrm>
                  <a:off x="3956960" y="1772257"/>
                  <a:ext cx="294874" cy="63311"/>
                  <a:chOff x="3951997" y="1523849"/>
                  <a:chExt cx="294874" cy="63311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9CB0D846-CE4C-4839-961A-168661CD51CF}"/>
                      </a:ext>
                    </a:extLst>
                  </p:cNvPr>
                  <p:cNvSpPr/>
                  <p:nvPr/>
                </p:nvSpPr>
                <p:spPr>
                  <a:xfrm>
                    <a:off x="4024700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CDEFDDE1-D86A-43EE-876E-6FA3922CD3FE}"/>
                      </a:ext>
                    </a:extLst>
                  </p:cNvPr>
                  <p:cNvSpPr/>
                  <p:nvPr/>
                </p:nvSpPr>
                <p:spPr>
                  <a:xfrm>
                    <a:off x="4093403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05ABA346-D9C3-453D-8B40-1E37C1FF166E}"/>
                      </a:ext>
                    </a:extLst>
                  </p:cNvPr>
                  <p:cNvSpPr/>
                  <p:nvPr/>
                </p:nvSpPr>
                <p:spPr>
                  <a:xfrm>
                    <a:off x="3951997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EF42577F-6FB0-43C4-8BEA-4D613BCBB9D9}"/>
                      </a:ext>
                    </a:extLst>
                  </p:cNvPr>
                  <p:cNvSpPr/>
                  <p:nvPr/>
                </p:nvSpPr>
                <p:spPr>
                  <a:xfrm>
                    <a:off x="4174169" y="1525966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61DC4FE0-EEA6-4A22-8428-5688094DD6A8}"/>
                    </a:ext>
                  </a:extLst>
                </p:cNvPr>
                <p:cNvGrpSpPr/>
                <p:nvPr/>
              </p:nvGrpSpPr>
              <p:grpSpPr>
                <a:xfrm>
                  <a:off x="3957808" y="1853373"/>
                  <a:ext cx="294874" cy="63311"/>
                  <a:chOff x="3951997" y="1523849"/>
                  <a:chExt cx="294874" cy="63311"/>
                </a:xfrm>
              </p:grpSpPr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4902AE56-1B99-4D7E-AC69-5F59793AED25}"/>
                      </a:ext>
                    </a:extLst>
                  </p:cNvPr>
                  <p:cNvSpPr/>
                  <p:nvPr/>
                </p:nvSpPr>
                <p:spPr>
                  <a:xfrm>
                    <a:off x="4024700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3792E7CD-3CF3-4F83-9DA6-44E226448D69}"/>
                      </a:ext>
                    </a:extLst>
                  </p:cNvPr>
                  <p:cNvSpPr/>
                  <p:nvPr/>
                </p:nvSpPr>
                <p:spPr>
                  <a:xfrm>
                    <a:off x="4093403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2F2B1D22-B409-4D3A-9358-091853B32E07}"/>
                      </a:ext>
                    </a:extLst>
                  </p:cNvPr>
                  <p:cNvSpPr/>
                  <p:nvPr/>
                </p:nvSpPr>
                <p:spPr>
                  <a:xfrm>
                    <a:off x="3951997" y="1523849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9E43C807-DDC2-43BA-BD24-595CBB520845}"/>
                      </a:ext>
                    </a:extLst>
                  </p:cNvPr>
                  <p:cNvSpPr/>
                  <p:nvPr/>
                </p:nvSpPr>
                <p:spPr>
                  <a:xfrm>
                    <a:off x="4174169" y="1525966"/>
                    <a:ext cx="72702" cy="61194"/>
                  </a:xfrm>
                  <a:prstGeom prst="ellipse">
                    <a:avLst/>
                  </a:prstGeom>
                  <a:blipFill>
                    <a:blip r:embed="rId3" cstate="print"/>
                    <a:tile tx="0" ty="0" sx="100000" sy="100000" flip="none" algn="tl"/>
                  </a:blip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4D7BDC2-C3B0-4E3D-B5AF-2F664FE8FC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5883" y="1346589"/>
                <a:ext cx="6273" cy="455734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C2B2DFF-BEB8-4915-B2D5-E026DEA30243}"/>
                </a:ext>
              </a:extLst>
            </p:cNvPr>
            <p:cNvCxnSpPr>
              <a:cxnSpLocks/>
            </p:cNvCxnSpPr>
            <p:nvPr/>
          </p:nvCxnSpPr>
          <p:spPr>
            <a:xfrm>
              <a:off x="5678543" y="1055079"/>
              <a:ext cx="0" cy="37405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DE03AC-20C1-475D-9EE6-BD4365BD430F}"/>
              </a:ext>
            </a:extLst>
          </p:cNvPr>
          <p:cNvCxnSpPr>
            <a:cxnSpLocks/>
          </p:cNvCxnSpPr>
          <p:nvPr/>
        </p:nvCxnSpPr>
        <p:spPr>
          <a:xfrm flipV="1">
            <a:off x="4529719" y="1922710"/>
            <a:ext cx="0" cy="29305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4429841-159D-4E75-8C1C-4E6FEF30C1ED}"/>
              </a:ext>
            </a:extLst>
          </p:cNvPr>
          <p:cNvCxnSpPr>
            <a:cxnSpLocks/>
          </p:cNvCxnSpPr>
          <p:nvPr/>
        </p:nvCxnSpPr>
        <p:spPr>
          <a:xfrm>
            <a:off x="2431624" y="1090823"/>
            <a:ext cx="116" cy="112473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4CA5EA0-E228-4927-96FE-C345DA5621BF}"/>
              </a:ext>
            </a:extLst>
          </p:cNvPr>
          <p:cNvCxnSpPr>
            <a:cxnSpLocks/>
          </p:cNvCxnSpPr>
          <p:nvPr/>
        </p:nvCxnSpPr>
        <p:spPr>
          <a:xfrm flipH="1">
            <a:off x="2409209" y="2180552"/>
            <a:ext cx="1050549" cy="590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C0511C1-3808-4979-8CDF-DD1799277210}"/>
              </a:ext>
            </a:extLst>
          </p:cNvPr>
          <p:cNvCxnSpPr>
            <a:cxnSpLocks/>
          </p:cNvCxnSpPr>
          <p:nvPr/>
        </p:nvCxnSpPr>
        <p:spPr>
          <a:xfrm flipV="1">
            <a:off x="4065732" y="2192868"/>
            <a:ext cx="492238" cy="82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32FACBA-1239-471E-8B7D-960F05B753EB}"/>
              </a:ext>
            </a:extLst>
          </p:cNvPr>
          <p:cNvCxnSpPr>
            <a:cxnSpLocks/>
          </p:cNvCxnSpPr>
          <p:nvPr/>
        </p:nvCxnSpPr>
        <p:spPr>
          <a:xfrm flipH="1">
            <a:off x="2409209" y="1114854"/>
            <a:ext cx="16444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C5AEA7F-D7F3-4C7A-80ED-591DC926FD4E}"/>
              </a:ext>
            </a:extLst>
          </p:cNvPr>
          <p:cNvCxnSpPr>
            <a:cxnSpLocks/>
          </p:cNvCxnSpPr>
          <p:nvPr/>
        </p:nvCxnSpPr>
        <p:spPr>
          <a:xfrm flipV="1">
            <a:off x="4092896" y="2159517"/>
            <a:ext cx="0" cy="16688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F3F2B2A-C754-4EC8-B560-6F8CCDB768B9}"/>
              </a:ext>
            </a:extLst>
          </p:cNvPr>
          <p:cNvCxnSpPr>
            <a:cxnSpLocks/>
          </p:cNvCxnSpPr>
          <p:nvPr/>
        </p:nvCxnSpPr>
        <p:spPr>
          <a:xfrm flipV="1">
            <a:off x="3436442" y="2159517"/>
            <a:ext cx="0" cy="16688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0BD1A31-0ECD-4250-B6FC-A3535A2AAD62}"/>
              </a:ext>
            </a:extLst>
          </p:cNvPr>
          <p:cNvGrpSpPr/>
          <p:nvPr/>
        </p:nvGrpSpPr>
        <p:grpSpPr>
          <a:xfrm>
            <a:off x="3323983" y="5641527"/>
            <a:ext cx="847717" cy="259114"/>
            <a:chOff x="6410506" y="5755431"/>
            <a:chExt cx="847717" cy="259114"/>
          </a:xfrm>
        </p:grpSpPr>
        <p:sp>
          <p:nvSpPr>
            <p:cNvPr id="124" name="Freeform 427">
              <a:extLst>
                <a:ext uri="{FF2B5EF4-FFF2-40B4-BE49-F238E27FC236}">
                  <a16:creationId xmlns:a16="http://schemas.microsoft.com/office/drawing/2014/main" id="{61FFB85F-6F4A-47D2-B08B-3FCF7F8FD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506" y="5755431"/>
              <a:ext cx="847717" cy="259114"/>
            </a:xfrm>
            <a:custGeom>
              <a:avLst/>
              <a:gdLst>
                <a:gd name="T0" fmla="*/ 26 w 431"/>
                <a:gd name="T1" fmla="*/ 0 h 157"/>
                <a:gd name="T2" fmla="*/ 16 w 431"/>
                <a:gd name="T3" fmla="*/ 2 h 157"/>
                <a:gd name="T4" fmla="*/ 8 w 431"/>
                <a:gd name="T5" fmla="*/ 9 h 157"/>
                <a:gd name="T6" fmla="*/ 2 w 431"/>
                <a:gd name="T7" fmla="*/ 17 h 157"/>
                <a:gd name="T8" fmla="*/ 0 w 431"/>
                <a:gd name="T9" fmla="*/ 27 h 157"/>
                <a:gd name="T10" fmla="*/ 0 w 431"/>
                <a:gd name="T11" fmla="*/ 131 h 157"/>
                <a:gd name="T12" fmla="*/ 2 w 431"/>
                <a:gd name="T13" fmla="*/ 141 h 157"/>
                <a:gd name="T14" fmla="*/ 8 w 431"/>
                <a:gd name="T15" fmla="*/ 149 h 157"/>
                <a:gd name="T16" fmla="*/ 16 w 431"/>
                <a:gd name="T17" fmla="*/ 156 h 157"/>
                <a:gd name="T18" fmla="*/ 26 w 431"/>
                <a:gd name="T19" fmla="*/ 157 h 157"/>
                <a:gd name="T20" fmla="*/ 405 w 431"/>
                <a:gd name="T21" fmla="*/ 157 h 157"/>
                <a:gd name="T22" fmla="*/ 415 w 431"/>
                <a:gd name="T23" fmla="*/ 156 h 157"/>
                <a:gd name="T24" fmla="*/ 423 w 431"/>
                <a:gd name="T25" fmla="*/ 149 h 157"/>
                <a:gd name="T26" fmla="*/ 430 w 431"/>
                <a:gd name="T27" fmla="*/ 141 h 157"/>
                <a:gd name="T28" fmla="*/ 431 w 431"/>
                <a:gd name="T29" fmla="*/ 131 h 157"/>
                <a:gd name="T30" fmla="*/ 431 w 431"/>
                <a:gd name="T31" fmla="*/ 27 h 157"/>
                <a:gd name="T32" fmla="*/ 430 w 431"/>
                <a:gd name="T33" fmla="*/ 17 h 157"/>
                <a:gd name="T34" fmla="*/ 423 w 431"/>
                <a:gd name="T35" fmla="*/ 9 h 157"/>
                <a:gd name="T36" fmla="*/ 415 w 431"/>
                <a:gd name="T37" fmla="*/ 2 h 157"/>
                <a:gd name="T38" fmla="*/ 405 w 431"/>
                <a:gd name="T39" fmla="*/ 0 h 157"/>
                <a:gd name="T40" fmla="*/ 26 w 431"/>
                <a:gd name="T41" fmla="*/ 0 h 1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1"/>
                <a:gd name="T64" fmla="*/ 0 h 157"/>
                <a:gd name="T65" fmla="*/ 431 w 431"/>
                <a:gd name="T66" fmla="*/ 157 h 1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1" h="157">
                  <a:moveTo>
                    <a:pt x="26" y="0"/>
                  </a:moveTo>
                  <a:lnTo>
                    <a:pt x="16" y="2"/>
                  </a:lnTo>
                  <a:lnTo>
                    <a:pt x="8" y="9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0" y="131"/>
                  </a:lnTo>
                  <a:lnTo>
                    <a:pt x="2" y="141"/>
                  </a:lnTo>
                  <a:lnTo>
                    <a:pt x="8" y="149"/>
                  </a:lnTo>
                  <a:lnTo>
                    <a:pt x="16" y="156"/>
                  </a:lnTo>
                  <a:lnTo>
                    <a:pt x="26" y="157"/>
                  </a:lnTo>
                  <a:lnTo>
                    <a:pt x="405" y="157"/>
                  </a:lnTo>
                  <a:lnTo>
                    <a:pt x="415" y="156"/>
                  </a:lnTo>
                  <a:lnTo>
                    <a:pt x="423" y="149"/>
                  </a:lnTo>
                  <a:lnTo>
                    <a:pt x="430" y="141"/>
                  </a:lnTo>
                  <a:lnTo>
                    <a:pt x="431" y="131"/>
                  </a:lnTo>
                  <a:lnTo>
                    <a:pt x="431" y="27"/>
                  </a:lnTo>
                  <a:lnTo>
                    <a:pt x="430" y="17"/>
                  </a:lnTo>
                  <a:lnTo>
                    <a:pt x="423" y="9"/>
                  </a:lnTo>
                  <a:lnTo>
                    <a:pt x="415" y="2"/>
                  </a:lnTo>
                  <a:lnTo>
                    <a:pt x="405" y="0"/>
                  </a:lnTo>
                  <a:lnTo>
                    <a:pt x="26" y="0"/>
                  </a:lnTo>
                  <a:close/>
                </a:path>
              </a:pathLst>
            </a:custGeom>
            <a:gradFill flip="none" rotWithShape="1">
              <a:gsLst>
                <a:gs pos="33000">
                  <a:srgbClr val="9966FF"/>
                </a:gs>
                <a:gs pos="83000">
                  <a:srgbClr val="00CCFF"/>
                </a:gs>
                <a:gs pos="83000">
                  <a:srgbClr val="00CCFF"/>
                </a:gs>
              </a:gsLst>
              <a:lin ang="5400000" scaled="1"/>
              <a:tileRect/>
            </a:gra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428">
              <a:extLst>
                <a:ext uri="{FF2B5EF4-FFF2-40B4-BE49-F238E27FC236}">
                  <a16:creationId xmlns:a16="http://schemas.microsoft.com/office/drawing/2014/main" id="{9CDDA387-B9E6-4713-B26B-4F510C5C2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506" y="5885813"/>
              <a:ext cx="841816" cy="46211"/>
            </a:xfrm>
            <a:custGeom>
              <a:avLst/>
              <a:gdLst>
                <a:gd name="T0" fmla="*/ 0 w 428"/>
                <a:gd name="T1" fmla="*/ 6 h 28"/>
                <a:gd name="T2" fmla="*/ 10 w 428"/>
                <a:gd name="T3" fmla="*/ 3 h 28"/>
                <a:gd name="T4" fmla="*/ 21 w 428"/>
                <a:gd name="T5" fmla="*/ 2 h 28"/>
                <a:gd name="T6" fmla="*/ 41 w 428"/>
                <a:gd name="T7" fmla="*/ 0 h 28"/>
                <a:gd name="T8" fmla="*/ 59 w 428"/>
                <a:gd name="T9" fmla="*/ 0 h 28"/>
                <a:gd name="T10" fmla="*/ 67 w 428"/>
                <a:gd name="T11" fmla="*/ 3 h 28"/>
                <a:gd name="T12" fmla="*/ 77 w 428"/>
                <a:gd name="T13" fmla="*/ 5 h 28"/>
                <a:gd name="T14" fmla="*/ 96 w 428"/>
                <a:gd name="T15" fmla="*/ 16 h 28"/>
                <a:gd name="T16" fmla="*/ 114 w 428"/>
                <a:gd name="T17" fmla="*/ 28 h 28"/>
                <a:gd name="T18" fmla="*/ 131 w 428"/>
                <a:gd name="T19" fmla="*/ 28 h 28"/>
                <a:gd name="T20" fmla="*/ 144 w 428"/>
                <a:gd name="T21" fmla="*/ 28 h 28"/>
                <a:gd name="T22" fmla="*/ 155 w 428"/>
                <a:gd name="T23" fmla="*/ 26 h 28"/>
                <a:gd name="T24" fmla="*/ 168 w 428"/>
                <a:gd name="T25" fmla="*/ 23 h 28"/>
                <a:gd name="T26" fmla="*/ 180 w 428"/>
                <a:gd name="T27" fmla="*/ 16 h 28"/>
                <a:gd name="T28" fmla="*/ 193 w 428"/>
                <a:gd name="T29" fmla="*/ 13 h 28"/>
                <a:gd name="T30" fmla="*/ 221 w 428"/>
                <a:gd name="T31" fmla="*/ 8 h 28"/>
                <a:gd name="T32" fmla="*/ 237 w 428"/>
                <a:gd name="T33" fmla="*/ 5 h 28"/>
                <a:gd name="T34" fmla="*/ 255 w 428"/>
                <a:gd name="T35" fmla="*/ 2 h 28"/>
                <a:gd name="T36" fmla="*/ 273 w 428"/>
                <a:gd name="T37" fmla="*/ 2 h 28"/>
                <a:gd name="T38" fmla="*/ 291 w 428"/>
                <a:gd name="T39" fmla="*/ 0 h 28"/>
                <a:gd name="T40" fmla="*/ 338 w 428"/>
                <a:gd name="T41" fmla="*/ 2 h 28"/>
                <a:gd name="T42" fmla="*/ 385 w 428"/>
                <a:gd name="T43" fmla="*/ 3 h 28"/>
                <a:gd name="T44" fmla="*/ 394 w 428"/>
                <a:gd name="T45" fmla="*/ 5 h 28"/>
                <a:gd name="T46" fmla="*/ 402 w 428"/>
                <a:gd name="T47" fmla="*/ 6 h 28"/>
                <a:gd name="T48" fmla="*/ 408 w 428"/>
                <a:gd name="T49" fmla="*/ 10 h 28"/>
                <a:gd name="T50" fmla="*/ 415 w 428"/>
                <a:gd name="T51" fmla="*/ 15 h 28"/>
                <a:gd name="T52" fmla="*/ 420 w 428"/>
                <a:gd name="T53" fmla="*/ 16 h 28"/>
                <a:gd name="T54" fmla="*/ 428 w 428"/>
                <a:gd name="T55" fmla="*/ 18 h 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8"/>
                <a:gd name="T85" fmla="*/ 0 h 28"/>
                <a:gd name="T86" fmla="*/ 428 w 428"/>
                <a:gd name="T87" fmla="*/ 28 h 2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8" h="28">
                  <a:moveTo>
                    <a:pt x="0" y="6"/>
                  </a:moveTo>
                  <a:lnTo>
                    <a:pt x="10" y="3"/>
                  </a:lnTo>
                  <a:lnTo>
                    <a:pt x="21" y="2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67" y="3"/>
                  </a:lnTo>
                  <a:lnTo>
                    <a:pt x="77" y="5"/>
                  </a:lnTo>
                  <a:lnTo>
                    <a:pt x="96" y="16"/>
                  </a:lnTo>
                  <a:lnTo>
                    <a:pt x="114" y="28"/>
                  </a:lnTo>
                  <a:lnTo>
                    <a:pt x="131" y="28"/>
                  </a:lnTo>
                  <a:lnTo>
                    <a:pt x="144" y="28"/>
                  </a:lnTo>
                  <a:lnTo>
                    <a:pt x="155" y="26"/>
                  </a:lnTo>
                  <a:lnTo>
                    <a:pt x="168" y="23"/>
                  </a:lnTo>
                  <a:lnTo>
                    <a:pt x="180" y="16"/>
                  </a:lnTo>
                  <a:lnTo>
                    <a:pt x="193" y="13"/>
                  </a:lnTo>
                  <a:lnTo>
                    <a:pt x="221" y="8"/>
                  </a:lnTo>
                  <a:lnTo>
                    <a:pt x="237" y="5"/>
                  </a:lnTo>
                  <a:lnTo>
                    <a:pt x="255" y="2"/>
                  </a:lnTo>
                  <a:lnTo>
                    <a:pt x="273" y="2"/>
                  </a:lnTo>
                  <a:lnTo>
                    <a:pt x="291" y="0"/>
                  </a:lnTo>
                  <a:lnTo>
                    <a:pt x="338" y="2"/>
                  </a:lnTo>
                  <a:lnTo>
                    <a:pt x="385" y="3"/>
                  </a:lnTo>
                  <a:lnTo>
                    <a:pt x="394" y="5"/>
                  </a:lnTo>
                  <a:lnTo>
                    <a:pt x="402" y="6"/>
                  </a:lnTo>
                  <a:lnTo>
                    <a:pt x="408" y="10"/>
                  </a:lnTo>
                  <a:lnTo>
                    <a:pt x="415" y="15"/>
                  </a:lnTo>
                  <a:lnTo>
                    <a:pt x="420" y="16"/>
                  </a:lnTo>
                  <a:lnTo>
                    <a:pt x="428" y="18"/>
                  </a:lnTo>
                </a:path>
              </a:pathLst>
            </a:custGeom>
            <a:gradFill flip="none" rotWithShape="1">
              <a:gsLst>
                <a:gs pos="33000">
                  <a:srgbClr val="9966FF"/>
                </a:gs>
                <a:gs pos="83000">
                  <a:srgbClr val="00CCFF"/>
                </a:gs>
                <a:gs pos="83000">
                  <a:srgbClr val="00CCFF"/>
                </a:gs>
              </a:gsLst>
              <a:lin ang="5400000" scaled="1"/>
              <a:tileRect/>
            </a:gra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158B3FA-61EC-4F5E-9CB6-3EB52DBACE79}"/>
              </a:ext>
            </a:extLst>
          </p:cNvPr>
          <p:cNvCxnSpPr/>
          <p:nvPr/>
        </p:nvCxnSpPr>
        <p:spPr>
          <a:xfrm>
            <a:off x="3219990" y="5818120"/>
            <a:ext cx="114255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243">
            <a:extLst>
              <a:ext uri="{FF2B5EF4-FFF2-40B4-BE49-F238E27FC236}">
                <a16:creationId xmlns:a16="http://schemas.microsoft.com/office/drawing/2014/main" id="{32421C17-CC82-4CFE-BFA3-16BEF360C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740" y="5082569"/>
            <a:ext cx="766695" cy="48532"/>
          </a:xfrm>
          <a:prstGeom prst="rect">
            <a:avLst/>
          </a:prstGeom>
          <a:gradFill flip="none" rotWithShape="1">
            <a:gsLst>
              <a:gs pos="33000">
                <a:srgbClr val="0000FF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3FB350-5F6C-4798-8A2C-8F1787D01143}"/>
              </a:ext>
            </a:extLst>
          </p:cNvPr>
          <p:cNvGrpSpPr/>
          <p:nvPr/>
        </p:nvGrpSpPr>
        <p:grpSpPr>
          <a:xfrm>
            <a:off x="3601450" y="5163736"/>
            <a:ext cx="78065" cy="64015"/>
            <a:chOff x="6687973" y="5277640"/>
            <a:chExt cx="78065" cy="64015"/>
          </a:xfrm>
        </p:grpSpPr>
        <p:sp>
          <p:nvSpPr>
            <p:cNvPr id="121" name="Flowchart: Collate 120">
              <a:extLst>
                <a:ext uri="{FF2B5EF4-FFF2-40B4-BE49-F238E27FC236}">
                  <a16:creationId xmlns:a16="http://schemas.microsoft.com/office/drawing/2014/main" id="{02BA575A-EDFB-461D-ADCE-BF02007BF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7973" y="5277640"/>
              <a:ext cx="31227" cy="64015"/>
            </a:xfrm>
            <a:prstGeom prst="flowChartCollate">
              <a:avLst/>
            </a:prstGeom>
            <a:solidFill>
              <a:schemeClr val="accent1"/>
            </a:solidFill>
            <a:ln w="6350" algn="ctr">
              <a:solidFill>
                <a:srgbClr val="000000"/>
              </a:solidFill>
              <a:round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lowchart: Delay 121">
              <a:extLst>
                <a:ext uri="{FF2B5EF4-FFF2-40B4-BE49-F238E27FC236}">
                  <a16:creationId xmlns:a16="http://schemas.microsoft.com/office/drawing/2014/main" id="{4C3F5C9F-670E-44D3-87C4-E47446CAF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4811" y="5293642"/>
              <a:ext cx="31227" cy="32008"/>
            </a:xfrm>
            <a:prstGeom prst="flowChartDelay">
              <a:avLst/>
            </a:prstGeom>
            <a:solidFill>
              <a:schemeClr val="accent1"/>
            </a:solidFill>
            <a:ln w="6350" algn="ctr">
              <a:solidFill>
                <a:srgbClr val="000000"/>
              </a:solidFill>
              <a:round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D9D9EFB-67DB-442B-90A9-40750359AA96}"/>
                </a:ext>
              </a:extLst>
            </p:cNvPr>
            <p:cNvCxnSpPr>
              <a:cxnSpLocks noChangeShapeType="1"/>
              <a:stCxn id="121" idx="1"/>
              <a:endCxn id="122" idx="1"/>
            </p:cNvCxnSpPr>
            <p:nvPr/>
          </p:nvCxnSpPr>
          <p:spPr bwMode="auto">
            <a:xfrm rot="5400000" flipH="1" flipV="1">
              <a:off x="6719198" y="5294034"/>
              <a:ext cx="2" cy="31225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4F3CB56B-C0C1-44BF-A31E-454B27F45B5E}"/>
              </a:ext>
            </a:extLst>
          </p:cNvPr>
          <p:cNvSpPr/>
          <p:nvPr/>
        </p:nvSpPr>
        <p:spPr>
          <a:xfrm>
            <a:off x="5685500" y="6635876"/>
            <a:ext cx="4022080" cy="184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YELLOW RING SHIELD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01BE50-D5DE-4E79-82B4-345CA70209F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253606" y="4972023"/>
            <a:ext cx="2291" cy="275066"/>
          </a:xfrm>
          <a:prstGeom prst="line">
            <a:avLst/>
          </a:prstGeom>
          <a:noFill/>
          <a:ln w="25400" algn="ctr">
            <a:solidFill>
              <a:srgbClr val="CC66FF"/>
            </a:solidFill>
            <a:round/>
            <a:headEnd/>
            <a:tailEnd type="triangle" w="sm" len="med"/>
          </a:ln>
        </p:spPr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61A7021-3446-46CE-B26B-2A2CCD17983D}"/>
              </a:ext>
            </a:extLst>
          </p:cNvPr>
          <p:cNvGrpSpPr/>
          <p:nvPr/>
        </p:nvGrpSpPr>
        <p:grpSpPr>
          <a:xfrm>
            <a:off x="4036520" y="5252048"/>
            <a:ext cx="228729" cy="83128"/>
            <a:chOff x="7123043" y="5365952"/>
            <a:chExt cx="228729" cy="83128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1BE3835-1B74-40C4-8E8F-3BC884CA6E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23043" y="5365952"/>
              <a:ext cx="228729" cy="0"/>
            </a:xfrm>
            <a:prstGeom prst="line">
              <a:avLst/>
            </a:prstGeom>
            <a:noFill/>
            <a:ln w="25400" algn="ctr">
              <a:solidFill>
                <a:srgbClr val="CC66FF"/>
              </a:solidFill>
              <a:round/>
              <a:headEnd/>
              <a:tailEnd type="triangle" w="sm" len="med"/>
            </a:ln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9189EB-548F-4465-821E-E140D91BB1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136425" y="5369234"/>
              <a:ext cx="0" cy="79846"/>
            </a:xfrm>
            <a:prstGeom prst="line">
              <a:avLst/>
            </a:prstGeom>
            <a:noFill/>
            <a:ln w="25400" algn="ctr">
              <a:solidFill>
                <a:srgbClr val="CC66FF"/>
              </a:solidFill>
              <a:round/>
              <a:headEnd/>
              <a:tailEnd type="none" w="sm" len="med"/>
            </a:ln>
          </p:spPr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E38C91-4515-42AE-8C58-3DF33C3B23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5897" y="5000235"/>
            <a:ext cx="228729" cy="0"/>
          </a:xfrm>
          <a:prstGeom prst="line">
            <a:avLst/>
          </a:prstGeom>
          <a:noFill/>
          <a:ln w="25400" algn="ctr">
            <a:solidFill>
              <a:srgbClr val="FF00FF"/>
            </a:solidFill>
            <a:round/>
            <a:headEnd/>
            <a:tailEnd type="triangle" w="sm" len="med"/>
          </a:ln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AB9728-0A36-4C41-9987-A0FE7A4BBB18}"/>
              </a:ext>
            </a:extLst>
          </p:cNvPr>
          <p:cNvCxnSpPr>
            <a:cxnSpLocks/>
          </p:cNvCxnSpPr>
          <p:nvPr/>
        </p:nvCxnSpPr>
        <p:spPr>
          <a:xfrm>
            <a:off x="3219990" y="5567757"/>
            <a:ext cx="111116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688F9E3-CFBF-4144-B670-45F8CE64C10A}"/>
              </a:ext>
            </a:extLst>
          </p:cNvPr>
          <p:cNvCxnSpPr>
            <a:cxnSpLocks/>
          </p:cNvCxnSpPr>
          <p:nvPr/>
        </p:nvCxnSpPr>
        <p:spPr>
          <a:xfrm>
            <a:off x="4317147" y="5371342"/>
            <a:ext cx="0" cy="211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E82467E-EC77-41D3-A3D6-07910B53C712}"/>
              </a:ext>
            </a:extLst>
          </p:cNvPr>
          <p:cNvCxnSpPr>
            <a:cxnSpLocks/>
          </p:cNvCxnSpPr>
          <p:nvPr/>
        </p:nvCxnSpPr>
        <p:spPr>
          <a:xfrm>
            <a:off x="3231023" y="5574397"/>
            <a:ext cx="0" cy="24372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5430500-04A0-4F5C-A06E-F286FFA2CB49}"/>
              </a:ext>
            </a:extLst>
          </p:cNvPr>
          <p:cNvCxnSpPr>
            <a:cxnSpLocks/>
          </p:cNvCxnSpPr>
          <p:nvPr/>
        </p:nvCxnSpPr>
        <p:spPr>
          <a:xfrm flipV="1">
            <a:off x="4362543" y="5850101"/>
            <a:ext cx="1237886" cy="12447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694F12E-A9BE-4C64-90C7-4E0C9BFE4AF8}"/>
              </a:ext>
            </a:extLst>
          </p:cNvPr>
          <p:cNvCxnSpPr>
            <a:cxnSpLocks/>
          </p:cNvCxnSpPr>
          <p:nvPr/>
        </p:nvCxnSpPr>
        <p:spPr>
          <a:xfrm>
            <a:off x="4355454" y="5804201"/>
            <a:ext cx="0" cy="943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EEBB76B-68FF-48AB-9681-742B0C47FDE7}"/>
              </a:ext>
            </a:extLst>
          </p:cNvPr>
          <p:cNvGrpSpPr/>
          <p:nvPr/>
        </p:nvGrpSpPr>
        <p:grpSpPr>
          <a:xfrm>
            <a:off x="4134514" y="5677155"/>
            <a:ext cx="339409" cy="83128"/>
            <a:chOff x="7221037" y="5791059"/>
            <a:chExt cx="339409" cy="83128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C8B7F53-6FF9-4C75-B040-2EC8821217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21037" y="5791059"/>
              <a:ext cx="339409" cy="3282"/>
            </a:xfrm>
            <a:prstGeom prst="line">
              <a:avLst/>
            </a:prstGeom>
            <a:noFill/>
            <a:ln w="25400" algn="ctr">
              <a:solidFill>
                <a:srgbClr val="CC66FF"/>
              </a:solidFill>
              <a:round/>
              <a:headEnd/>
              <a:tailEnd type="triangle" w="sm" len="med"/>
            </a:ln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EC26017-EF74-407F-9E38-C54F62815A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34419" y="5794341"/>
              <a:ext cx="0" cy="79846"/>
            </a:xfrm>
            <a:prstGeom prst="line">
              <a:avLst/>
            </a:prstGeom>
            <a:noFill/>
            <a:ln w="25400" algn="ctr">
              <a:solidFill>
                <a:srgbClr val="CC66FF"/>
              </a:solidFill>
              <a:round/>
              <a:headEnd/>
              <a:tailEnd type="none" w="sm" len="med"/>
            </a:ln>
          </p:spPr>
        </p:cxnSp>
      </p:grpSp>
      <p:sp>
        <p:nvSpPr>
          <p:cNvPr id="69" name="Rectangle 243">
            <a:extLst>
              <a:ext uri="{FF2B5EF4-FFF2-40B4-BE49-F238E27FC236}">
                <a16:creationId xmlns:a16="http://schemas.microsoft.com/office/drawing/2014/main" id="{C7654EF2-FDD7-4772-A08D-B152C903C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744" y="4019274"/>
            <a:ext cx="875718" cy="69074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83000">
                <a:srgbClr val="FF00FF"/>
              </a:gs>
            </a:gsLst>
            <a:lin ang="0" scaled="1"/>
            <a:tileRect/>
          </a:gra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tIns="0" bIns="0" anchor="ctr" anchorCtr="1">
            <a:normAutofit fontScale="77500" lnSpcReduction="20000"/>
          </a:bodyPr>
          <a:lstStyle/>
          <a:p>
            <a:r>
              <a:rPr lang="en-US" sz="700" dirty="0"/>
              <a:t>HX-9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E1C785-B76D-4461-8FC8-004CCDAA52B4}"/>
              </a:ext>
            </a:extLst>
          </p:cNvPr>
          <p:cNvSpPr txBox="1"/>
          <p:nvPr/>
        </p:nvSpPr>
        <p:spPr>
          <a:xfrm>
            <a:off x="3415188" y="5597137"/>
            <a:ext cx="66278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4.45K;1.25bar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323F5C-0501-4C04-994E-4035D3BCC14B}"/>
              </a:ext>
            </a:extLst>
          </p:cNvPr>
          <p:cNvSpPr txBox="1"/>
          <p:nvPr/>
        </p:nvSpPr>
        <p:spPr>
          <a:xfrm>
            <a:off x="2173763" y="5599991"/>
            <a:ext cx="1063985" cy="230832"/>
          </a:xfrm>
          <a:prstGeom prst="rect">
            <a:avLst/>
          </a:prstGeom>
          <a:solidFill>
            <a:srgbClr val="CCFFFF"/>
          </a:solidFill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473g/s; 4.55K;4.15bar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043804E-7DEC-497D-BDC0-41E118AF5843}"/>
              </a:ext>
            </a:extLst>
          </p:cNvPr>
          <p:cNvSpPr txBox="1"/>
          <p:nvPr/>
        </p:nvSpPr>
        <p:spPr>
          <a:xfrm>
            <a:off x="3435518" y="5334568"/>
            <a:ext cx="66278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4.45K;1.25bar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9C07FF6-6B7F-4F95-AA45-EAF7A469F858}"/>
              </a:ext>
            </a:extLst>
          </p:cNvPr>
          <p:cNvSpPr txBox="1"/>
          <p:nvPr/>
        </p:nvSpPr>
        <p:spPr>
          <a:xfrm>
            <a:off x="4530501" y="4859994"/>
            <a:ext cx="659485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4.65K;1.26bar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A1C0CD9-2194-41D2-8E18-2B7ADD8F5DA9}"/>
              </a:ext>
            </a:extLst>
          </p:cNvPr>
          <p:cNvSpPr txBox="1"/>
          <p:nvPr/>
        </p:nvSpPr>
        <p:spPr>
          <a:xfrm>
            <a:off x="2528837" y="1967772"/>
            <a:ext cx="841603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1885 g/s;15bar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9A6B4C5-AEEA-48D7-B2BB-6FD017BEB7D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99428" y="2221762"/>
            <a:ext cx="0" cy="2778473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triangle" w="sm" len="lg"/>
          </a:ln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D9C977F-BA8B-4AB3-80AA-B44838F65F9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74096" y="5674347"/>
            <a:ext cx="0" cy="283102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triangle" w="sm" len="lg"/>
          </a:ln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E69AEB5-C69B-493D-BC03-0ACC9D80756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49739" y="2198604"/>
            <a:ext cx="855484" cy="2621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triangle" w="sm" len="lg"/>
          </a:ln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B7DE9BA-1526-494F-AFD0-50A1FBB2C3B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99428" y="4934923"/>
            <a:ext cx="4883090" cy="0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triangle" w="sm" len="lg"/>
          </a:ln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16D86BF-F6B6-4297-ADBD-3ADB22A8B2D8}"/>
              </a:ext>
            </a:extLst>
          </p:cNvPr>
          <p:cNvSpPr txBox="1"/>
          <p:nvPr/>
        </p:nvSpPr>
        <p:spPr>
          <a:xfrm>
            <a:off x="4756792" y="1990929"/>
            <a:ext cx="45280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45 g/s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822D69-6AF8-414A-B4F3-58DB65FEB99B}"/>
              </a:ext>
            </a:extLst>
          </p:cNvPr>
          <p:cNvSpPr txBox="1"/>
          <p:nvPr/>
        </p:nvSpPr>
        <p:spPr>
          <a:xfrm>
            <a:off x="9855277" y="5443515"/>
            <a:ext cx="1173675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highlight>
                  <a:srgbClr val="FFFF00"/>
                </a:highlight>
              </a:rPr>
              <a:t>Current Leads 44</a:t>
            </a:r>
            <a:r>
              <a:rPr lang="en-US" sz="900" dirty="0">
                <a:highlight>
                  <a:srgbClr val="FFFF00"/>
                </a:highlight>
              </a:rPr>
              <a:t> g/s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17EC89-B73B-4805-996E-19FBB5613FBD}"/>
              </a:ext>
            </a:extLst>
          </p:cNvPr>
          <p:cNvSpPr txBox="1"/>
          <p:nvPr/>
        </p:nvSpPr>
        <p:spPr>
          <a:xfrm>
            <a:off x="4785124" y="5616408"/>
            <a:ext cx="44699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highlight>
                  <a:srgbClr val="FFFF00"/>
                </a:highlight>
              </a:rPr>
              <a:t>8.2kW</a:t>
            </a:r>
            <a:endParaRPr lang="en-US" sz="900" dirty="0">
              <a:highlight>
                <a:srgbClr val="FFFF00"/>
              </a:highlight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C90AD9-DD16-4E84-BAC8-5399842FA5D8}"/>
              </a:ext>
            </a:extLst>
          </p:cNvPr>
          <p:cNvSpPr txBox="1"/>
          <p:nvPr/>
        </p:nvSpPr>
        <p:spPr>
          <a:xfrm>
            <a:off x="2295113" y="4556368"/>
            <a:ext cx="44699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highlight>
                  <a:srgbClr val="FFFF00"/>
                </a:highlight>
              </a:rPr>
              <a:t>25kW</a:t>
            </a:r>
            <a:endParaRPr lang="en-US" sz="900" dirty="0">
              <a:highlight>
                <a:srgbClr val="FFFF00"/>
              </a:highlight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59AF7C-863F-48F9-AB98-DB05B8DDD523}"/>
              </a:ext>
            </a:extLst>
          </p:cNvPr>
          <p:cNvSpPr txBox="1"/>
          <p:nvPr/>
        </p:nvSpPr>
        <p:spPr>
          <a:xfrm>
            <a:off x="3565092" y="2153439"/>
            <a:ext cx="44699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54 kW</a:t>
            </a:r>
            <a:endParaRPr lang="en-US" sz="9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576AD6-D6C8-4D20-91D4-FD19161B4343}"/>
              </a:ext>
            </a:extLst>
          </p:cNvPr>
          <p:cNvSpPr txBox="1"/>
          <p:nvPr/>
        </p:nvSpPr>
        <p:spPr>
          <a:xfrm>
            <a:off x="517557" y="5062423"/>
            <a:ext cx="13495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RHIC Project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B90870D-C776-4B32-A4E4-BD829A828FD0}"/>
              </a:ext>
            </a:extLst>
          </p:cNvPr>
          <p:cNvGrpSpPr/>
          <p:nvPr/>
        </p:nvGrpSpPr>
        <p:grpSpPr>
          <a:xfrm>
            <a:off x="2905237" y="4115677"/>
            <a:ext cx="1270046" cy="623032"/>
            <a:chOff x="5347496" y="4183142"/>
            <a:chExt cx="1270046" cy="623032"/>
          </a:xfrm>
        </p:grpSpPr>
        <p:cxnSp>
          <p:nvCxnSpPr>
            <p:cNvPr id="106" name="Straight Arrow Connector 86">
              <a:extLst>
                <a:ext uri="{FF2B5EF4-FFF2-40B4-BE49-F238E27FC236}">
                  <a16:creationId xmlns:a16="http://schemas.microsoft.com/office/drawing/2014/main" id="{1C58DAC5-B445-4171-BF94-C652E8CB6B28}"/>
                </a:ext>
              </a:extLst>
            </p:cNvPr>
            <p:cNvCxnSpPr>
              <a:cxnSpLocks/>
            </p:cNvCxnSpPr>
            <p:nvPr/>
          </p:nvCxnSpPr>
          <p:spPr>
            <a:xfrm>
              <a:off x="6038761" y="4406095"/>
              <a:ext cx="0" cy="203707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FA67B1D-7069-4104-8C3F-0903DB74AE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7496" y="4281589"/>
              <a:ext cx="362713" cy="5444"/>
            </a:xfrm>
            <a:prstGeom prst="line">
              <a:avLst/>
            </a:prstGeom>
            <a:noFill/>
            <a:ln w="12700" algn="ctr">
              <a:solidFill>
                <a:srgbClr val="00FFFF"/>
              </a:solidFill>
              <a:round/>
              <a:headEnd/>
              <a:tailEnd type="triangle" w="sm" len="med"/>
            </a:ln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E3F64E9-AD43-4A56-88C5-8CCE7F49FC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50974" y="4281589"/>
              <a:ext cx="576072" cy="0"/>
            </a:xfrm>
            <a:prstGeom prst="line">
              <a:avLst/>
            </a:prstGeom>
            <a:noFill/>
            <a:ln w="12700" algn="ctr">
              <a:solidFill>
                <a:srgbClr val="00FFFF"/>
              </a:solidFill>
              <a:round/>
              <a:headEnd/>
              <a:tailEnd type="triangle" w="sm" len="med"/>
            </a:ln>
          </p:spPr>
        </p:cxnSp>
        <p:sp>
          <p:nvSpPr>
            <p:cNvPr id="109" name="Freeform 404">
              <a:extLst>
                <a:ext uri="{FF2B5EF4-FFF2-40B4-BE49-F238E27FC236}">
                  <a16:creationId xmlns:a16="http://schemas.microsoft.com/office/drawing/2014/main" id="{DF889E01-D23B-4553-A2D5-BF8F58CD1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610" y="4441598"/>
              <a:ext cx="78065" cy="64017"/>
            </a:xfrm>
            <a:custGeom>
              <a:avLst/>
              <a:gdLst>
                <a:gd name="T0" fmla="*/ 47 w 96"/>
                <a:gd name="T1" fmla="*/ 0 h 79"/>
                <a:gd name="T2" fmla="*/ 0 w 96"/>
                <a:gd name="T3" fmla="*/ 79 h 79"/>
                <a:gd name="T4" fmla="*/ 96 w 96"/>
                <a:gd name="T5" fmla="*/ 79 h 79"/>
                <a:gd name="T6" fmla="*/ 47 w 9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79"/>
                <a:gd name="T14" fmla="*/ 96 w 9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79">
                  <a:moveTo>
                    <a:pt x="47" y="0"/>
                  </a:moveTo>
                  <a:lnTo>
                    <a:pt x="0" y="79"/>
                  </a:lnTo>
                  <a:lnTo>
                    <a:pt x="96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FFFF"/>
            </a:solidFill>
            <a:ln w="7938">
              <a:solidFill>
                <a:srgbClr val="006666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110" name="Straight Arrow Connector 86">
              <a:extLst>
                <a:ext uri="{FF2B5EF4-FFF2-40B4-BE49-F238E27FC236}">
                  <a16:creationId xmlns:a16="http://schemas.microsoft.com/office/drawing/2014/main" id="{9EF4880C-0506-4113-ADC9-5A1BEC026816}"/>
                </a:ext>
              </a:extLst>
            </p:cNvPr>
            <p:cNvCxnSpPr/>
            <p:nvPr/>
          </p:nvCxnSpPr>
          <p:spPr>
            <a:xfrm flipH="1">
              <a:off x="5861449" y="4406095"/>
              <a:ext cx="182880" cy="0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86">
              <a:extLst>
                <a:ext uri="{FF2B5EF4-FFF2-40B4-BE49-F238E27FC236}">
                  <a16:creationId xmlns:a16="http://schemas.microsoft.com/office/drawing/2014/main" id="{4692E78D-F473-45E6-BC16-E9B829C5943A}"/>
                </a:ext>
              </a:extLst>
            </p:cNvPr>
            <p:cNvCxnSpPr/>
            <p:nvPr/>
          </p:nvCxnSpPr>
          <p:spPr>
            <a:xfrm flipH="1">
              <a:off x="5854178" y="4598604"/>
              <a:ext cx="182880" cy="0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243">
              <a:extLst>
                <a:ext uri="{FF2B5EF4-FFF2-40B4-BE49-F238E27FC236}">
                  <a16:creationId xmlns:a16="http://schemas.microsoft.com/office/drawing/2014/main" id="{DCB3F395-925F-4A15-BE1B-D8978018B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824" y="4183142"/>
              <a:ext cx="875718" cy="69074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tIns="0" bIns="0" anchor="ctr" anchorCtr="1">
              <a:normAutofit fontScale="77500" lnSpcReduction="20000"/>
            </a:bodyPr>
            <a:lstStyle/>
            <a:p>
              <a:r>
                <a:rPr lang="en-US" sz="700" dirty="0"/>
                <a:t>HX-20</a:t>
              </a:r>
            </a:p>
          </p:txBody>
        </p:sp>
        <p:sp>
          <p:nvSpPr>
            <p:cNvPr id="113" name="Rectangle 243">
              <a:extLst>
                <a:ext uri="{FF2B5EF4-FFF2-40B4-BE49-F238E27FC236}">
                  <a16:creationId xmlns:a16="http://schemas.microsoft.com/office/drawing/2014/main" id="{746A48BC-C6C1-4183-BC4F-9B53D8530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461" y="4314038"/>
              <a:ext cx="889357" cy="69074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tIns="0" bIns="0" anchor="ctr" anchorCtr="1">
              <a:normAutofit fontScale="77500" lnSpcReduction="20000"/>
            </a:bodyPr>
            <a:lstStyle/>
            <a:p>
              <a:r>
                <a:rPr lang="en-US" sz="700" dirty="0"/>
                <a:t>HX-21</a:t>
              </a:r>
            </a:p>
          </p:txBody>
        </p:sp>
        <p:sp>
          <p:nvSpPr>
            <p:cNvPr id="114" name="Rectangle 243">
              <a:extLst>
                <a:ext uri="{FF2B5EF4-FFF2-40B4-BE49-F238E27FC236}">
                  <a16:creationId xmlns:a16="http://schemas.microsoft.com/office/drawing/2014/main" id="{AA099E3E-1627-4DF6-B680-37267473E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563" y="4635542"/>
              <a:ext cx="875718" cy="69074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tIns="0" bIns="0" anchor="ctr" anchorCtr="1">
              <a:normAutofit fontScale="77500" lnSpcReduction="20000"/>
            </a:bodyPr>
            <a:lstStyle/>
            <a:p>
              <a:r>
                <a:rPr lang="en-US" sz="700" dirty="0"/>
                <a:t>HX-23</a:t>
              </a:r>
            </a:p>
          </p:txBody>
        </p:sp>
        <p:sp>
          <p:nvSpPr>
            <p:cNvPr id="115" name="Rectangle 243">
              <a:extLst>
                <a:ext uri="{FF2B5EF4-FFF2-40B4-BE49-F238E27FC236}">
                  <a16:creationId xmlns:a16="http://schemas.microsoft.com/office/drawing/2014/main" id="{352A5FC4-D24C-4FBE-903C-DF1AAA9B9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684" y="4737100"/>
              <a:ext cx="875718" cy="69074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tIns="0" bIns="0" anchor="ctr" anchorCtr="1">
              <a:normAutofit fontScale="77500" lnSpcReduction="20000"/>
            </a:bodyPr>
            <a:lstStyle/>
            <a:p>
              <a:r>
                <a:rPr lang="en-US" sz="700" dirty="0"/>
                <a:t>HX-24</a:t>
              </a:r>
            </a:p>
          </p:txBody>
        </p:sp>
        <p:sp>
          <p:nvSpPr>
            <p:cNvPr id="116" name="Rectangle 243">
              <a:extLst>
                <a:ext uri="{FF2B5EF4-FFF2-40B4-BE49-F238E27FC236}">
                  <a16:creationId xmlns:a16="http://schemas.microsoft.com/office/drawing/2014/main" id="{18D387C3-5E49-40D2-B0F0-F6DC9057A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305" y="4431164"/>
              <a:ext cx="634613" cy="64015"/>
            </a:xfrm>
            <a:prstGeom prst="rect">
              <a:avLst/>
            </a:prstGeom>
            <a:gradFill flip="none" rotWithShape="1">
              <a:gsLst>
                <a:gs pos="33000">
                  <a:srgbClr val="00B050"/>
                </a:gs>
                <a:gs pos="83000">
                  <a:srgbClr val="FF00FF"/>
                </a:gs>
              </a:gsLst>
              <a:lin ang="0" scaled="1"/>
              <a:tileRect/>
            </a:gra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tIns="0" bIns="0" anchor="ctr" anchorCtr="1">
              <a:normAutofit fontScale="77500" lnSpcReduction="20000"/>
            </a:bodyPr>
            <a:lstStyle/>
            <a:p>
              <a:r>
                <a:rPr lang="en-US" sz="700" dirty="0"/>
                <a:t>HX-22</a:t>
              </a: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0646333-17A6-40E3-B13A-22E425286E04}"/>
              </a:ext>
            </a:extLst>
          </p:cNvPr>
          <p:cNvCxnSpPr>
            <a:cxnSpLocks/>
          </p:cNvCxnSpPr>
          <p:nvPr/>
        </p:nvCxnSpPr>
        <p:spPr>
          <a:xfrm>
            <a:off x="9638587" y="5385992"/>
            <a:ext cx="0" cy="457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F800CF55-F068-4E31-ADCD-0B59D6D01E51}"/>
              </a:ext>
            </a:extLst>
          </p:cNvPr>
          <p:cNvGrpSpPr/>
          <p:nvPr/>
        </p:nvGrpSpPr>
        <p:grpSpPr>
          <a:xfrm>
            <a:off x="9181905" y="5407086"/>
            <a:ext cx="172693" cy="365760"/>
            <a:chOff x="9181905" y="5456382"/>
            <a:chExt cx="172693" cy="365760"/>
          </a:xfrm>
        </p:grpSpPr>
        <p:sp>
          <p:nvSpPr>
            <p:cNvPr id="99" name="Line 63">
              <a:extLst>
                <a:ext uri="{FF2B5EF4-FFF2-40B4-BE49-F238E27FC236}">
                  <a16:creationId xmlns:a16="http://schemas.microsoft.com/office/drawing/2014/main" id="{6C3ECC15-CA2F-48AD-86EE-EDD0A87CB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D641608-819E-487F-AEF4-EC46BA66FB0A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103" name="Flowchart: Collate 102">
                <a:extLst>
                  <a:ext uri="{FF2B5EF4-FFF2-40B4-BE49-F238E27FC236}">
                    <a16:creationId xmlns:a16="http://schemas.microsoft.com/office/drawing/2014/main" id="{5DF5829B-EB40-466B-88FE-82D22E9DD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Flowchart: Delay 103">
                <a:extLst>
                  <a:ext uri="{FF2B5EF4-FFF2-40B4-BE49-F238E27FC236}">
                    <a16:creationId xmlns:a16="http://schemas.microsoft.com/office/drawing/2014/main" id="{8759EF50-6D7A-47DF-93F9-5494CDE29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7CDF36-8179-490E-949A-28A2283C92F5}"/>
                  </a:ext>
                </a:extLst>
              </p:cNvPr>
              <p:cNvCxnSpPr>
                <a:cxnSpLocks noChangeShapeType="1"/>
                <a:stCxn id="103" idx="1"/>
                <a:endCxn id="104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E49EADC-6E23-41A2-BB5B-B27BFD63A5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1951" y="5456383"/>
              <a:ext cx="172647" cy="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6405657-4ED0-4BC3-8E57-E4C879685F96}"/>
              </a:ext>
            </a:extLst>
          </p:cNvPr>
          <p:cNvSpPr txBox="1"/>
          <p:nvPr/>
        </p:nvSpPr>
        <p:spPr>
          <a:xfrm>
            <a:off x="2689572" y="549644"/>
            <a:ext cx="1115305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 err="1">
                <a:solidFill>
                  <a:srgbClr val="C00000"/>
                </a:solidFill>
              </a:rPr>
              <a:t>Wcompressor</a:t>
            </a:r>
            <a:r>
              <a:rPr lang="en-US" sz="900" dirty="0">
                <a:solidFill>
                  <a:srgbClr val="C00000"/>
                </a:solidFill>
              </a:rPr>
              <a:t>=5.5MW</a:t>
            </a:r>
          </a:p>
        </p:txBody>
      </p:sp>
      <p:sp>
        <p:nvSpPr>
          <p:cNvPr id="89" name="Flowchart: Collate 88">
            <a:extLst>
              <a:ext uri="{FF2B5EF4-FFF2-40B4-BE49-F238E27FC236}">
                <a16:creationId xmlns:a16="http://schemas.microsoft.com/office/drawing/2014/main" id="{F84FA6D0-DE94-41BB-B807-96D9E73B4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55" y="4454724"/>
            <a:ext cx="31227" cy="64015"/>
          </a:xfrm>
          <a:prstGeom prst="flowChartCollate">
            <a:avLst/>
          </a:prstGeom>
          <a:solidFill>
            <a:schemeClr val="accent1"/>
          </a:solidFill>
          <a:ln w="6350" algn="ctr">
            <a:solidFill>
              <a:srgbClr val="000000"/>
            </a:solidFill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0" name="Flowchart: Delay 89">
            <a:extLst>
              <a:ext uri="{FF2B5EF4-FFF2-40B4-BE49-F238E27FC236}">
                <a16:creationId xmlns:a16="http://schemas.microsoft.com/office/drawing/2014/main" id="{61EEEC6C-E7E2-4620-ACC2-4349EE7EB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593" y="4470726"/>
            <a:ext cx="31227" cy="32008"/>
          </a:xfrm>
          <a:prstGeom prst="flowChartDelay">
            <a:avLst/>
          </a:prstGeom>
          <a:solidFill>
            <a:schemeClr val="accent1"/>
          </a:solidFill>
          <a:ln w="6350" algn="ctr">
            <a:solidFill>
              <a:srgbClr val="000000"/>
            </a:solidFill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6989835-C877-4EAE-A40A-9610FBB9CF34}"/>
              </a:ext>
            </a:extLst>
          </p:cNvPr>
          <p:cNvCxnSpPr>
            <a:cxnSpLocks noChangeShapeType="1"/>
            <a:stCxn id="89" idx="1"/>
            <a:endCxn id="90" idx="1"/>
          </p:cNvCxnSpPr>
          <p:nvPr/>
        </p:nvCxnSpPr>
        <p:spPr bwMode="auto">
          <a:xfrm rot="5400000" flipH="1" flipV="1">
            <a:off x="3613980" y="4471118"/>
            <a:ext cx="2" cy="31225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92388C0-2233-46E5-A2C8-DE0B36383D00}"/>
              </a:ext>
            </a:extLst>
          </p:cNvPr>
          <p:cNvCxnSpPr>
            <a:cxnSpLocks/>
          </p:cNvCxnSpPr>
          <p:nvPr/>
        </p:nvCxnSpPr>
        <p:spPr>
          <a:xfrm>
            <a:off x="4092896" y="3866714"/>
            <a:ext cx="160710" cy="0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9D4C2F8-E85F-4FA4-866B-1273B09A390D}"/>
              </a:ext>
            </a:extLst>
          </p:cNvPr>
          <p:cNvCxnSpPr>
            <a:cxnSpLocks/>
          </p:cNvCxnSpPr>
          <p:nvPr/>
        </p:nvCxnSpPr>
        <p:spPr>
          <a:xfrm flipV="1">
            <a:off x="4248684" y="3866149"/>
            <a:ext cx="0" cy="239291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4819768-5504-4540-A5E6-209711BB75B2}"/>
              </a:ext>
            </a:extLst>
          </p:cNvPr>
          <p:cNvCxnSpPr>
            <a:cxnSpLocks/>
          </p:cNvCxnSpPr>
          <p:nvPr/>
        </p:nvCxnSpPr>
        <p:spPr>
          <a:xfrm flipV="1">
            <a:off x="4248684" y="4096051"/>
            <a:ext cx="0" cy="128016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9C5A786-50CE-4FB9-A5BA-A727A0F0A53F}"/>
              </a:ext>
            </a:extLst>
          </p:cNvPr>
          <p:cNvCxnSpPr>
            <a:cxnSpLocks/>
          </p:cNvCxnSpPr>
          <p:nvPr/>
        </p:nvCxnSpPr>
        <p:spPr>
          <a:xfrm>
            <a:off x="4084304" y="4217300"/>
            <a:ext cx="164380" cy="908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845E683-7F71-40EB-8851-0E3E071FA0BD}"/>
              </a:ext>
            </a:extLst>
          </p:cNvPr>
          <p:cNvCxnSpPr>
            <a:cxnSpLocks/>
          </p:cNvCxnSpPr>
          <p:nvPr/>
        </p:nvCxnSpPr>
        <p:spPr>
          <a:xfrm>
            <a:off x="4084304" y="4102972"/>
            <a:ext cx="164380" cy="503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564EDF5-1AD7-44F0-BF27-6B923D8D9CFE}"/>
              </a:ext>
            </a:extLst>
          </p:cNvPr>
          <p:cNvSpPr/>
          <p:nvPr/>
        </p:nvSpPr>
        <p:spPr>
          <a:xfrm>
            <a:off x="3230084" y="4096051"/>
            <a:ext cx="1100905" cy="670648"/>
          </a:xfrm>
          <a:prstGeom prst="roundRect">
            <a:avLst/>
          </a:prstGeom>
          <a:noFill/>
          <a:ln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llout: Line 97">
            <a:extLst>
              <a:ext uri="{FF2B5EF4-FFF2-40B4-BE49-F238E27FC236}">
                <a16:creationId xmlns:a16="http://schemas.microsoft.com/office/drawing/2014/main" id="{BFFEDCA7-2EA3-431C-8EC8-B6EAD4D5FAE3}"/>
              </a:ext>
            </a:extLst>
          </p:cNvPr>
          <p:cNvSpPr/>
          <p:nvPr/>
        </p:nvSpPr>
        <p:spPr>
          <a:xfrm>
            <a:off x="4610401" y="4135489"/>
            <a:ext cx="536140" cy="258680"/>
          </a:xfrm>
          <a:prstGeom prst="borderCallout1">
            <a:avLst>
              <a:gd name="adj1" fmla="val 49766"/>
              <a:gd name="adj2" fmla="val -4484"/>
              <a:gd name="adj3" fmla="val 154074"/>
              <a:gd name="adj4" fmla="val -64686"/>
            </a:avLst>
          </a:prstGeom>
          <a:solidFill>
            <a:srgbClr val="FFFF00"/>
          </a:solidFill>
          <a:ln>
            <a:solidFill>
              <a:srgbClr val="FF0000"/>
            </a:solidFill>
            <a:prstDash val="sysDot"/>
            <a:headEnd w="sm" len="lg"/>
            <a:tailEnd type="triangle" w="sm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RHIC 2006 Upgrade</a:t>
            </a: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3ECC6909-F0C6-418F-95A8-D7989CE457EC}"/>
              </a:ext>
            </a:extLst>
          </p:cNvPr>
          <p:cNvCxnSpPr>
            <a:cxnSpLocks/>
          </p:cNvCxnSpPr>
          <p:nvPr/>
        </p:nvCxnSpPr>
        <p:spPr>
          <a:xfrm flipV="1">
            <a:off x="4277126" y="3209785"/>
            <a:ext cx="1038647" cy="8063"/>
          </a:xfrm>
          <a:prstGeom prst="line">
            <a:avLst/>
          </a:prstGeom>
          <a:ln w="444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6142F050-1203-44F7-8E7F-D29FE76CF308}"/>
              </a:ext>
            </a:extLst>
          </p:cNvPr>
          <p:cNvCxnSpPr>
            <a:cxnSpLocks/>
          </p:cNvCxnSpPr>
          <p:nvPr/>
        </p:nvCxnSpPr>
        <p:spPr>
          <a:xfrm flipV="1">
            <a:off x="4315844" y="2339729"/>
            <a:ext cx="867233" cy="4118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D6BFAFA5-3C37-40F5-BB10-0BAAF68FD547}"/>
              </a:ext>
            </a:extLst>
          </p:cNvPr>
          <p:cNvCxnSpPr>
            <a:cxnSpLocks/>
          </p:cNvCxnSpPr>
          <p:nvPr/>
        </p:nvCxnSpPr>
        <p:spPr>
          <a:xfrm>
            <a:off x="4564776" y="4102972"/>
            <a:ext cx="668496" cy="0"/>
          </a:xfrm>
          <a:prstGeom prst="line">
            <a:avLst/>
          </a:prstGeom>
          <a:ln w="444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568765F7-C3DD-4489-B3CC-398AC7044B0C}"/>
              </a:ext>
            </a:extLst>
          </p:cNvPr>
          <p:cNvCxnSpPr>
            <a:cxnSpLocks/>
          </p:cNvCxnSpPr>
          <p:nvPr/>
        </p:nvCxnSpPr>
        <p:spPr>
          <a:xfrm flipV="1">
            <a:off x="4499269" y="4622758"/>
            <a:ext cx="793421" cy="0"/>
          </a:xfrm>
          <a:prstGeom prst="line">
            <a:avLst/>
          </a:prstGeom>
          <a:ln w="444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TextBox 294">
            <a:extLst>
              <a:ext uri="{FF2B5EF4-FFF2-40B4-BE49-F238E27FC236}">
                <a16:creationId xmlns:a16="http://schemas.microsoft.com/office/drawing/2014/main" id="{131464D3-C8B3-47F9-AAC7-526FD3F697E8}"/>
              </a:ext>
            </a:extLst>
          </p:cNvPr>
          <p:cNvSpPr txBox="1"/>
          <p:nvPr/>
        </p:nvSpPr>
        <p:spPr>
          <a:xfrm>
            <a:off x="4568004" y="227620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300K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761908AE-3BE0-4E35-8DB3-ACE7F5FA23CF}"/>
              </a:ext>
            </a:extLst>
          </p:cNvPr>
          <p:cNvSpPr txBox="1"/>
          <p:nvPr/>
        </p:nvSpPr>
        <p:spPr>
          <a:xfrm>
            <a:off x="4595331" y="292542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45K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509F972E-8969-4FAC-A4B1-215D77981337}"/>
              </a:ext>
            </a:extLst>
          </p:cNvPr>
          <p:cNvSpPr txBox="1"/>
          <p:nvPr/>
        </p:nvSpPr>
        <p:spPr>
          <a:xfrm>
            <a:off x="4659886" y="380080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9K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ECF22F9D-AC30-4A52-BC17-7FDA2E022930}"/>
              </a:ext>
            </a:extLst>
          </p:cNvPr>
          <p:cNvSpPr txBox="1"/>
          <p:nvPr/>
        </p:nvSpPr>
        <p:spPr>
          <a:xfrm>
            <a:off x="4719135" y="432271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4.5K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B7886FC3-4F08-4647-A6C8-B145E06255BC}"/>
              </a:ext>
            </a:extLst>
          </p:cNvPr>
          <p:cNvSpPr txBox="1"/>
          <p:nvPr/>
        </p:nvSpPr>
        <p:spPr>
          <a:xfrm>
            <a:off x="5081796" y="71334"/>
            <a:ext cx="4309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CENTRAL PLANT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5ED60162-4CAE-4BC9-B0FB-1F0EBF17559F}"/>
              </a:ext>
            </a:extLst>
          </p:cNvPr>
          <p:cNvSpPr txBox="1"/>
          <p:nvPr/>
        </p:nvSpPr>
        <p:spPr>
          <a:xfrm>
            <a:off x="4742798" y="722358"/>
            <a:ext cx="424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13 MW COMPRESSOR MOTOR POWER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88DB0F16-41C5-435A-B85A-EFB913AA38E0}"/>
              </a:ext>
            </a:extLst>
          </p:cNvPr>
          <p:cNvSpPr/>
          <p:nvPr/>
        </p:nvSpPr>
        <p:spPr>
          <a:xfrm>
            <a:off x="5790413" y="5756961"/>
            <a:ext cx="493759" cy="1574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4/5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02ACDBB7-CA6B-451B-95C7-6B758794F716}"/>
              </a:ext>
            </a:extLst>
          </p:cNvPr>
          <p:cNvSpPr/>
          <p:nvPr/>
        </p:nvSpPr>
        <p:spPr>
          <a:xfrm>
            <a:off x="5790413" y="5965497"/>
            <a:ext cx="493761" cy="155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4/5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8CA8F90B-D62B-4E63-9AE0-B28C2EE19720}"/>
              </a:ext>
            </a:extLst>
          </p:cNvPr>
          <p:cNvSpPr/>
          <p:nvPr/>
        </p:nvSpPr>
        <p:spPr>
          <a:xfrm>
            <a:off x="6413579" y="5756961"/>
            <a:ext cx="493759" cy="1574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2/3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9C74BAEF-AC10-4A32-9E0D-AB772A6471F6}"/>
              </a:ext>
            </a:extLst>
          </p:cNvPr>
          <p:cNvSpPr/>
          <p:nvPr/>
        </p:nvSpPr>
        <p:spPr>
          <a:xfrm>
            <a:off x="6409097" y="5965497"/>
            <a:ext cx="493761" cy="155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2/3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F80C49A6-CE44-4C6A-A9C0-5CE9F6B59435}"/>
              </a:ext>
            </a:extLst>
          </p:cNvPr>
          <p:cNvSpPr/>
          <p:nvPr/>
        </p:nvSpPr>
        <p:spPr>
          <a:xfrm>
            <a:off x="7041853" y="5756961"/>
            <a:ext cx="493759" cy="1574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12/1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6B0F2E23-BA78-4804-B650-1B750F947D5B}"/>
              </a:ext>
            </a:extLst>
          </p:cNvPr>
          <p:cNvSpPr/>
          <p:nvPr/>
        </p:nvSpPr>
        <p:spPr>
          <a:xfrm>
            <a:off x="7041853" y="5965497"/>
            <a:ext cx="493761" cy="155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12/1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6CE84272-7D26-44EA-8F48-C3969763A226}"/>
              </a:ext>
            </a:extLst>
          </p:cNvPr>
          <p:cNvSpPr/>
          <p:nvPr/>
        </p:nvSpPr>
        <p:spPr>
          <a:xfrm>
            <a:off x="7656164" y="5750563"/>
            <a:ext cx="493759" cy="1574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10/11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988C7342-0758-4A82-8A50-32432B5F1EF7}"/>
              </a:ext>
            </a:extLst>
          </p:cNvPr>
          <p:cNvSpPr/>
          <p:nvPr/>
        </p:nvSpPr>
        <p:spPr>
          <a:xfrm>
            <a:off x="7656164" y="5959099"/>
            <a:ext cx="493761" cy="155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10/11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F804A108-BB79-4D60-905B-9503DA3A8AE6}"/>
              </a:ext>
            </a:extLst>
          </p:cNvPr>
          <p:cNvSpPr/>
          <p:nvPr/>
        </p:nvSpPr>
        <p:spPr>
          <a:xfrm>
            <a:off x="8279330" y="5750563"/>
            <a:ext cx="493759" cy="1574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8/9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6A417DF7-3D9B-424F-A5B9-C5294FD54DAC}"/>
              </a:ext>
            </a:extLst>
          </p:cNvPr>
          <p:cNvSpPr/>
          <p:nvPr/>
        </p:nvSpPr>
        <p:spPr>
          <a:xfrm>
            <a:off x="8279330" y="5959099"/>
            <a:ext cx="493761" cy="155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8/9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625C884F-0DF2-4DC1-9E22-EE8F09A118AD}"/>
              </a:ext>
            </a:extLst>
          </p:cNvPr>
          <p:cNvSpPr/>
          <p:nvPr/>
        </p:nvSpPr>
        <p:spPr>
          <a:xfrm>
            <a:off x="8907604" y="5750563"/>
            <a:ext cx="493759" cy="1574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6/7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13ACB02D-1D12-4907-9BE0-D72DE72CF1ED}"/>
              </a:ext>
            </a:extLst>
          </p:cNvPr>
          <p:cNvSpPr/>
          <p:nvPr/>
        </p:nvSpPr>
        <p:spPr>
          <a:xfrm>
            <a:off x="8907604" y="5959099"/>
            <a:ext cx="493761" cy="155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6/7</a:t>
            </a:r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24FB65F8-A0A1-49D5-922D-10D6A0ED4181}"/>
              </a:ext>
            </a:extLst>
          </p:cNvPr>
          <p:cNvCxnSpPr>
            <a:cxnSpLocks/>
          </p:cNvCxnSpPr>
          <p:nvPr/>
        </p:nvCxnSpPr>
        <p:spPr>
          <a:xfrm>
            <a:off x="5745247" y="5405451"/>
            <a:ext cx="3902586" cy="0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E4A0EF6C-96E2-4095-9FE8-C8DB8A7814AE}"/>
              </a:ext>
            </a:extLst>
          </p:cNvPr>
          <p:cNvCxnSpPr>
            <a:cxnSpLocks/>
          </p:cNvCxnSpPr>
          <p:nvPr/>
        </p:nvCxnSpPr>
        <p:spPr>
          <a:xfrm flipV="1">
            <a:off x="4473923" y="5090826"/>
            <a:ext cx="4917066" cy="6669"/>
          </a:xfrm>
          <a:prstGeom prst="line">
            <a:avLst/>
          </a:prstGeom>
          <a:ln w="44450">
            <a:solidFill>
              <a:srgbClr val="00FFFF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8E17BF52-7E5A-4D40-9702-F875AB41FA86}"/>
              </a:ext>
            </a:extLst>
          </p:cNvPr>
          <p:cNvGrpSpPr/>
          <p:nvPr/>
        </p:nvGrpSpPr>
        <p:grpSpPr>
          <a:xfrm>
            <a:off x="8666573" y="5427368"/>
            <a:ext cx="172693" cy="365760"/>
            <a:chOff x="9181905" y="5456382"/>
            <a:chExt cx="172693" cy="365760"/>
          </a:xfrm>
        </p:grpSpPr>
        <p:sp>
          <p:nvSpPr>
            <p:cNvPr id="346" name="Line 63">
              <a:extLst>
                <a:ext uri="{FF2B5EF4-FFF2-40B4-BE49-F238E27FC236}">
                  <a16:creationId xmlns:a16="http://schemas.microsoft.com/office/drawing/2014/main" id="{F778D4CF-FF5D-4844-B8C7-4B9416A06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660A44FE-0A01-478B-8B86-53FFC2AE12DF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349" name="Flowchart: Collate 348">
                <a:extLst>
                  <a:ext uri="{FF2B5EF4-FFF2-40B4-BE49-F238E27FC236}">
                    <a16:creationId xmlns:a16="http://schemas.microsoft.com/office/drawing/2014/main" id="{058F0190-3B38-4FA5-9407-12CD1BD5E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0" name="Flowchart: Delay 349">
                <a:extLst>
                  <a:ext uri="{FF2B5EF4-FFF2-40B4-BE49-F238E27FC236}">
                    <a16:creationId xmlns:a16="http://schemas.microsoft.com/office/drawing/2014/main" id="{5292F65C-8A6C-401A-9F05-D13271BD1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B798F93B-3B9E-4C82-8500-62CAABFFE701}"/>
                  </a:ext>
                </a:extLst>
              </p:cNvPr>
              <p:cNvCxnSpPr>
                <a:cxnSpLocks noChangeShapeType="1"/>
                <a:stCxn id="349" idx="1"/>
                <a:endCxn id="350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B6A5B367-3F7E-4EFD-8FBA-452FFCDF19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1951" y="5456383"/>
              <a:ext cx="172647" cy="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2051E2C8-5032-4947-A2B4-B7E329244AC0}"/>
              </a:ext>
            </a:extLst>
          </p:cNvPr>
          <p:cNvGrpSpPr/>
          <p:nvPr/>
        </p:nvGrpSpPr>
        <p:grpSpPr>
          <a:xfrm>
            <a:off x="7987072" y="5394184"/>
            <a:ext cx="172693" cy="365760"/>
            <a:chOff x="9181905" y="5456382"/>
            <a:chExt cx="172693" cy="365760"/>
          </a:xfrm>
        </p:grpSpPr>
        <p:sp>
          <p:nvSpPr>
            <p:cNvPr id="353" name="Line 63">
              <a:extLst>
                <a:ext uri="{FF2B5EF4-FFF2-40B4-BE49-F238E27FC236}">
                  <a16:creationId xmlns:a16="http://schemas.microsoft.com/office/drawing/2014/main" id="{3DE0F4E2-1D54-4125-8677-FBF2638EB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01697343-6681-49F9-A0B6-E9160B07FE62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356" name="Flowchart: Collate 355">
                <a:extLst>
                  <a:ext uri="{FF2B5EF4-FFF2-40B4-BE49-F238E27FC236}">
                    <a16:creationId xmlns:a16="http://schemas.microsoft.com/office/drawing/2014/main" id="{323C200B-6A72-4FE0-88AD-39EA8811F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7" name="Flowchart: Delay 356">
                <a:extLst>
                  <a:ext uri="{FF2B5EF4-FFF2-40B4-BE49-F238E27FC236}">
                    <a16:creationId xmlns:a16="http://schemas.microsoft.com/office/drawing/2014/main" id="{6EE8191E-DDE6-45D3-AA1D-F28D1285B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B6903ECF-D727-4040-9248-3DEFF8DFE691}"/>
                  </a:ext>
                </a:extLst>
              </p:cNvPr>
              <p:cNvCxnSpPr>
                <a:cxnSpLocks noChangeShapeType="1"/>
                <a:stCxn id="356" idx="1"/>
                <a:endCxn id="357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F6CC093F-DAF0-40CB-85F4-43832B546B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1951" y="5456383"/>
              <a:ext cx="172647" cy="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16B8541E-D3E7-4ABF-9903-8DC41730D684}"/>
              </a:ext>
            </a:extLst>
          </p:cNvPr>
          <p:cNvGrpSpPr/>
          <p:nvPr/>
        </p:nvGrpSpPr>
        <p:grpSpPr>
          <a:xfrm>
            <a:off x="7374254" y="5397919"/>
            <a:ext cx="172693" cy="365760"/>
            <a:chOff x="9181905" y="5456382"/>
            <a:chExt cx="172693" cy="365760"/>
          </a:xfrm>
        </p:grpSpPr>
        <p:sp>
          <p:nvSpPr>
            <p:cNvPr id="360" name="Line 63">
              <a:extLst>
                <a:ext uri="{FF2B5EF4-FFF2-40B4-BE49-F238E27FC236}">
                  <a16:creationId xmlns:a16="http://schemas.microsoft.com/office/drawing/2014/main" id="{57890905-BA49-4AB7-AD45-C0960B219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339145F6-F972-4714-96C1-F33BA8B0CED8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363" name="Flowchart: Collate 362">
                <a:extLst>
                  <a:ext uri="{FF2B5EF4-FFF2-40B4-BE49-F238E27FC236}">
                    <a16:creationId xmlns:a16="http://schemas.microsoft.com/office/drawing/2014/main" id="{378E99B7-73E4-464A-B911-C874D3978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4" name="Flowchart: Delay 363">
                <a:extLst>
                  <a:ext uri="{FF2B5EF4-FFF2-40B4-BE49-F238E27FC236}">
                    <a16:creationId xmlns:a16="http://schemas.microsoft.com/office/drawing/2014/main" id="{737D5AF0-7612-4884-A2DE-CF03EC131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1508AD56-51F3-4C67-95B3-26DBACEFF68F}"/>
                  </a:ext>
                </a:extLst>
              </p:cNvPr>
              <p:cNvCxnSpPr>
                <a:cxnSpLocks noChangeShapeType="1"/>
                <a:stCxn id="363" idx="1"/>
                <a:endCxn id="364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CBBE71A8-020A-4B6D-B483-E7D442227D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1951" y="5456383"/>
              <a:ext cx="172647" cy="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46A4E3E4-FCE4-4022-9AA2-AC9A94107177}"/>
              </a:ext>
            </a:extLst>
          </p:cNvPr>
          <p:cNvGrpSpPr/>
          <p:nvPr/>
        </p:nvGrpSpPr>
        <p:grpSpPr>
          <a:xfrm>
            <a:off x="6720721" y="5410973"/>
            <a:ext cx="172693" cy="365760"/>
            <a:chOff x="9181905" y="5456382"/>
            <a:chExt cx="172693" cy="365760"/>
          </a:xfrm>
        </p:grpSpPr>
        <p:sp>
          <p:nvSpPr>
            <p:cNvPr id="367" name="Line 63">
              <a:extLst>
                <a:ext uri="{FF2B5EF4-FFF2-40B4-BE49-F238E27FC236}">
                  <a16:creationId xmlns:a16="http://schemas.microsoft.com/office/drawing/2014/main" id="{513CE10C-6546-45AF-AC14-BD944DD75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D3AC0949-C7F5-4E86-A026-8BE5EE40A553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370" name="Flowchart: Collate 369">
                <a:extLst>
                  <a:ext uri="{FF2B5EF4-FFF2-40B4-BE49-F238E27FC236}">
                    <a16:creationId xmlns:a16="http://schemas.microsoft.com/office/drawing/2014/main" id="{BE4633AA-7DC5-4503-92B9-EDC5CD3DF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1" name="Flowchart: Delay 370">
                <a:extLst>
                  <a:ext uri="{FF2B5EF4-FFF2-40B4-BE49-F238E27FC236}">
                    <a16:creationId xmlns:a16="http://schemas.microsoft.com/office/drawing/2014/main" id="{F65CA1E4-D9A3-403B-9AB2-7E718A192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9F1EBC22-E7EA-4853-A651-4D7BAFEE75CD}"/>
                  </a:ext>
                </a:extLst>
              </p:cNvPr>
              <p:cNvCxnSpPr>
                <a:cxnSpLocks noChangeShapeType="1"/>
                <a:stCxn id="370" idx="1"/>
                <a:endCxn id="371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CDD6C905-6009-47DD-B0A6-C3B9E62D13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1951" y="5456383"/>
              <a:ext cx="172647" cy="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23C783DC-BAD4-4B1F-AE7B-85319181D987}"/>
              </a:ext>
            </a:extLst>
          </p:cNvPr>
          <p:cNvGrpSpPr/>
          <p:nvPr/>
        </p:nvGrpSpPr>
        <p:grpSpPr>
          <a:xfrm>
            <a:off x="6119284" y="5397598"/>
            <a:ext cx="172693" cy="365760"/>
            <a:chOff x="9181905" y="5456382"/>
            <a:chExt cx="172693" cy="365760"/>
          </a:xfrm>
        </p:grpSpPr>
        <p:sp>
          <p:nvSpPr>
            <p:cNvPr id="374" name="Line 63">
              <a:extLst>
                <a:ext uri="{FF2B5EF4-FFF2-40B4-BE49-F238E27FC236}">
                  <a16:creationId xmlns:a16="http://schemas.microsoft.com/office/drawing/2014/main" id="{E91FDEA6-A580-47BC-B79F-9574DFD65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93CEEEE3-D93E-4F9B-A91A-F53981D6632A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377" name="Flowchart: Collate 376">
                <a:extLst>
                  <a:ext uri="{FF2B5EF4-FFF2-40B4-BE49-F238E27FC236}">
                    <a16:creationId xmlns:a16="http://schemas.microsoft.com/office/drawing/2014/main" id="{69E7628C-7485-4201-A415-168F452E6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8" name="Flowchart: Delay 377">
                <a:extLst>
                  <a:ext uri="{FF2B5EF4-FFF2-40B4-BE49-F238E27FC236}">
                    <a16:creationId xmlns:a16="http://schemas.microsoft.com/office/drawing/2014/main" id="{5CB3A253-DA36-4549-BCF0-A5FF427D6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847F2A8B-F0A7-4D9F-BEF5-6F5E389B6C47}"/>
                  </a:ext>
                </a:extLst>
              </p:cNvPr>
              <p:cNvCxnSpPr>
                <a:cxnSpLocks noChangeShapeType="1"/>
                <a:stCxn id="377" idx="1"/>
                <a:endCxn id="378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68C5E262-1D20-42F2-9114-B6503CBD42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1951" y="5456383"/>
              <a:ext cx="172647" cy="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48A58EB4-7257-4B61-BDE1-EE6BB7F58C8B}"/>
              </a:ext>
            </a:extLst>
          </p:cNvPr>
          <p:cNvCxnSpPr>
            <a:cxnSpLocks/>
          </p:cNvCxnSpPr>
          <p:nvPr/>
        </p:nvCxnSpPr>
        <p:spPr>
          <a:xfrm>
            <a:off x="5754557" y="6458802"/>
            <a:ext cx="3902586" cy="0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59732F6D-87C9-4254-9B2B-0901C7ADB4CF}"/>
              </a:ext>
            </a:extLst>
          </p:cNvPr>
          <p:cNvCxnSpPr>
            <a:cxnSpLocks/>
          </p:cNvCxnSpPr>
          <p:nvPr/>
        </p:nvCxnSpPr>
        <p:spPr>
          <a:xfrm>
            <a:off x="9643069" y="5987230"/>
            <a:ext cx="0" cy="457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47B08AFF-922B-4513-956C-AC99BE07062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72453" y="4947547"/>
            <a:ext cx="0" cy="37697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triangle" w="sm" len="lg"/>
          </a:ln>
        </p:spPr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CD5FF011-911D-4160-A3BE-D8E8B813769F}"/>
              </a:ext>
            </a:extLst>
          </p:cNvPr>
          <p:cNvCxnSpPr>
            <a:cxnSpLocks/>
          </p:cNvCxnSpPr>
          <p:nvPr/>
        </p:nvCxnSpPr>
        <p:spPr>
          <a:xfrm>
            <a:off x="5108881" y="6589076"/>
            <a:ext cx="4530745" cy="0"/>
          </a:xfrm>
          <a:prstGeom prst="line">
            <a:avLst/>
          </a:prstGeom>
          <a:ln w="444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TextBox 395">
            <a:extLst>
              <a:ext uri="{FF2B5EF4-FFF2-40B4-BE49-F238E27FC236}">
                <a16:creationId xmlns:a16="http://schemas.microsoft.com/office/drawing/2014/main" id="{80C04079-726B-4360-AAB8-5F36B0671AB9}"/>
              </a:ext>
            </a:extLst>
          </p:cNvPr>
          <p:cNvSpPr txBox="1"/>
          <p:nvPr/>
        </p:nvSpPr>
        <p:spPr>
          <a:xfrm>
            <a:off x="6077547" y="1281183"/>
            <a:ext cx="5240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Maximum 4500 g/s Compressor flow;  Original Design Carnot Work: 3.2MW</a:t>
            </a:r>
          </a:p>
          <a:p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/>
              <a:t>Equivalent 45kW@4.5K</a:t>
            </a:r>
          </a:p>
          <a:p>
            <a:r>
              <a:rPr lang="en-US" sz="2400" dirty="0"/>
              <a:t>1 </a:t>
            </a:r>
            <a:r>
              <a:rPr lang="en-US" sz="2400" dirty="0">
                <a:sym typeface="Wingdings" panose="05000000000000000000" pitchFamily="2" charset="2"/>
              </a:rPr>
              <a:t> 4 bar  16 bar</a:t>
            </a:r>
          </a:p>
          <a:p>
            <a:r>
              <a:rPr lang="en-US" sz="2400" dirty="0">
                <a:sym typeface="Wingdings" panose="05000000000000000000" pitchFamily="2" charset="2"/>
              </a:rPr>
              <a:t>RHIC: 1800 -2200 g/s</a:t>
            </a:r>
          </a:p>
          <a:p>
            <a:r>
              <a:rPr lang="en-US" sz="2400" dirty="0">
                <a:sym typeface="Wingdings" panose="05000000000000000000" pitchFamily="2" charset="2"/>
              </a:rPr>
              <a:t>Redundant set of Oil bearing expanders</a:t>
            </a:r>
          </a:p>
          <a:p>
            <a:r>
              <a:rPr lang="en-US" sz="2400" dirty="0">
                <a:sym typeface="Wingdings" panose="05000000000000000000" pitchFamily="2" charset="2"/>
              </a:rPr>
              <a:t>2x 6 Expander</a:t>
            </a:r>
          </a:p>
          <a:p>
            <a:r>
              <a:rPr lang="en-US" sz="2400" dirty="0">
                <a:sym typeface="Wingdings" panose="05000000000000000000" pitchFamily="2" charset="2"/>
              </a:rPr>
              <a:t>1 x Gas Bearing expander </a:t>
            </a:r>
            <a:r>
              <a:rPr lang="en-US" sz="2400" dirty="0" err="1">
                <a:sym typeface="Wingdings" panose="05000000000000000000" pitchFamily="2" charset="2"/>
              </a:rPr>
              <a:t>Expander</a:t>
            </a:r>
            <a:r>
              <a:rPr lang="en-US" sz="2400" dirty="0">
                <a:sym typeface="Wingdings" panose="05000000000000000000" pitchFamily="2" charset="2"/>
              </a:rPr>
              <a:t> 7</a:t>
            </a:r>
          </a:p>
          <a:p>
            <a:endParaRPr lang="en-US" sz="2400" dirty="0"/>
          </a:p>
        </p:txBody>
      </p:sp>
      <p:cxnSp>
        <p:nvCxnSpPr>
          <p:cNvPr id="397" name="Straight Arrow Connector 396">
            <a:extLst>
              <a:ext uri="{FF2B5EF4-FFF2-40B4-BE49-F238E27FC236}">
                <a16:creationId xmlns:a16="http://schemas.microsoft.com/office/drawing/2014/main" id="{A465B805-DE7C-4508-AEA6-327DC729D1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69794" y="5090826"/>
            <a:ext cx="0" cy="656899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C7D5D8EF-7DFF-4999-B155-AAC7156EADB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89606" y="5081943"/>
            <a:ext cx="0" cy="656899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D095B101-CD31-4C44-AAE3-38B75CAF9A9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10252" y="5097495"/>
            <a:ext cx="0" cy="656899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0ACEE5D7-EF12-47D3-B430-4E37DBADEA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69277" y="5106459"/>
            <a:ext cx="0" cy="656899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4B421B6F-0A97-49B2-908C-232CC05545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32782" y="5081943"/>
            <a:ext cx="0" cy="656899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C1FF35CF-391C-4E18-9667-30C758F8C3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41112" y="5098918"/>
            <a:ext cx="0" cy="656899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BF2436AD-9809-477E-9BC7-D518E6025705}"/>
              </a:ext>
            </a:extLst>
          </p:cNvPr>
          <p:cNvCxnSpPr>
            <a:cxnSpLocks/>
          </p:cNvCxnSpPr>
          <p:nvPr/>
        </p:nvCxnSpPr>
        <p:spPr>
          <a:xfrm>
            <a:off x="5602652" y="5842577"/>
            <a:ext cx="0" cy="193446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35903EE8-469D-4AD3-85BF-5DFD5550DE6B}"/>
              </a:ext>
            </a:extLst>
          </p:cNvPr>
          <p:cNvGrpSpPr/>
          <p:nvPr/>
        </p:nvGrpSpPr>
        <p:grpSpPr>
          <a:xfrm rot="10800000">
            <a:off x="6077723" y="6117430"/>
            <a:ext cx="78065" cy="365760"/>
            <a:chOff x="9181905" y="5456382"/>
            <a:chExt cx="78065" cy="365760"/>
          </a:xfrm>
        </p:grpSpPr>
        <p:sp>
          <p:nvSpPr>
            <p:cNvPr id="414" name="Line 63">
              <a:extLst>
                <a:ext uri="{FF2B5EF4-FFF2-40B4-BE49-F238E27FC236}">
                  <a16:creationId xmlns:a16="http://schemas.microsoft.com/office/drawing/2014/main" id="{AFAABA7F-7882-472B-93A4-8CA12D443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7A777A49-F072-444C-8A12-9DEB6B9A5C8D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416" name="Flowchart: Collate 415">
                <a:extLst>
                  <a:ext uri="{FF2B5EF4-FFF2-40B4-BE49-F238E27FC236}">
                    <a16:creationId xmlns:a16="http://schemas.microsoft.com/office/drawing/2014/main" id="{B82C77B7-97B6-4780-B414-20CC0D9F9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7" name="Flowchart: Delay 416">
                <a:extLst>
                  <a:ext uri="{FF2B5EF4-FFF2-40B4-BE49-F238E27FC236}">
                    <a16:creationId xmlns:a16="http://schemas.microsoft.com/office/drawing/2014/main" id="{BE8E10AB-F2BF-433A-AB73-1FD663688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A1B42033-1409-4ED0-A557-2A06DDDD702B}"/>
                  </a:ext>
                </a:extLst>
              </p:cNvPr>
              <p:cNvCxnSpPr>
                <a:cxnSpLocks noChangeShapeType="1"/>
                <a:stCxn id="416" idx="1"/>
                <a:endCxn id="417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6445623D-65DB-457D-B86E-C828F09B9826}"/>
              </a:ext>
            </a:extLst>
          </p:cNvPr>
          <p:cNvGrpSpPr/>
          <p:nvPr/>
        </p:nvGrpSpPr>
        <p:grpSpPr>
          <a:xfrm rot="10800000">
            <a:off x="6662915" y="6120945"/>
            <a:ext cx="78065" cy="365760"/>
            <a:chOff x="9181905" y="5456382"/>
            <a:chExt cx="78065" cy="365760"/>
          </a:xfrm>
        </p:grpSpPr>
        <p:sp>
          <p:nvSpPr>
            <p:cNvPr id="420" name="Line 63">
              <a:extLst>
                <a:ext uri="{FF2B5EF4-FFF2-40B4-BE49-F238E27FC236}">
                  <a16:creationId xmlns:a16="http://schemas.microsoft.com/office/drawing/2014/main" id="{2F942289-758E-4CB0-ABC6-295327079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4D9FE788-5D29-4C7B-91B3-65B5125DE8F7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422" name="Flowchart: Collate 421">
                <a:extLst>
                  <a:ext uri="{FF2B5EF4-FFF2-40B4-BE49-F238E27FC236}">
                    <a16:creationId xmlns:a16="http://schemas.microsoft.com/office/drawing/2014/main" id="{9CC912D4-5BE4-4EEA-8F90-C273E1D75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Flowchart: Delay 422">
                <a:extLst>
                  <a:ext uri="{FF2B5EF4-FFF2-40B4-BE49-F238E27FC236}">
                    <a16:creationId xmlns:a16="http://schemas.microsoft.com/office/drawing/2014/main" id="{7079F5A6-14C4-4B3A-9A2F-8DF5DF3F0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133CDE59-019C-406A-9953-BE67BBCB64D5}"/>
                  </a:ext>
                </a:extLst>
              </p:cNvPr>
              <p:cNvCxnSpPr>
                <a:cxnSpLocks noChangeShapeType="1"/>
                <a:stCxn id="422" idx="1"/>
                <a:endCxn id="423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05C2A0FB-42F9-468E-BF81-B38D872116EF}"/>
              </a:ext>
            </a:extLst>
          </p:cNvPr>
          <p:cNvGrpSpPr/>
          <p:nvPr/>
        </p:nvGrpSpPr>
        <p:grpSpPr>
          <a:xfrm rot="10800000">
            <a:off x="7323460" y="6115804"/>
            <a:ext cx="78065" cy="365760"/>
            <a:chOff x="9181905" y="5456382"/>
            <a:chExt cx="78065" cy="365760"/>
          </a:xfrm>
        </p:grpSpPr>
        <p:sp>
          <p:nvSpPr>
            <p:cNvPr id="426" name="Line 63">
              <a:extLst>
                <a:ext uri="{FF2B5EF4-FFF2-40B4-BE49-F238E27FC236}">
                  <a16:creationId xmlns:a16="http://schemas.microsoft.com/office/drawing/2014/main" id="{63332603-CD22-4700-94DB-3793742E0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85EED554-93BD-4C11-BCF1-423340E7C64B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428" name="Flowchart: Collate 427">
                <a:extLst>
                  <a:ext uri="{FF2B5EF4-FFF2-40B4-BE49-F238E27FC236}">
                    <a16:creationId xmlns:a16="http://schemas.microsoft.com/office/drawing/2014/main" id="{FF3B3A69-EA9B-4267-A319-B9D97641A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Flowchart: Delay 428">
                <a:extLst>
                  <a:ext uri="{FF2B5EF4-FFF2-40B4-BE49-F238E27FC236}">
                    <a16:creationId xmlns:a16="http://schemas.microsoft.com/office/drawing/2014/main" id="{40D32246-F73E-4951-AF7E-B84C272E7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6A4F6D3F-EB77-4CD0-92ED-B23557A8078C}"/>
                  </a:ext>
                </a:extLst>
              </p:cNvPr>
              <p:cNvCxnSpPr>
                <a:cxnSpLocks noChangeShapeType="1"/>
                <a:stCxn id="428" idx="1"/>
                <a:endCxn id="429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76461657-662A-4F60-A3CA-080152A7C239}"/>
              </a:ext>
            </a:extLst>
          </p:cNvPr>
          <p:cNvGrpSpPr/>
          <p:nvPr/>
        </p:nvGrpSpPr>
        <p:grpSpPr>
          <a:xfrm rot="10800000">
            <a:off x="7954068" y="6108071"/>
            <a:ext cx="78065" cy="365760"/>
            <a:chOff x="9181905" y="5456382"/>
            <a:chExt cx="78065" cy="365760"/>
          </a:xfrm>
        </p:grpSpPr>
        <p:sp>
          <p:nvSpPr>
            <p:cNvPr id="432" name="Line 63">
              <a:extLst>
                <a:ext uri="{FF2B5EF4-FFF2-40B4-BE49-F238E27FC236}">
                  <a16:creationId xmlns:a16="http://schemas.microsoft.com/office/drawing/2014/main" id="{DCCE24AF-B51C-4816-B021-EF10983A5F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24CAEBFE-277A-4CC6-ACC6-A4A337917E69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434" name="Flowchart: Collate 433">
                <a:extLst>
                  <a:ext uri="{FF2B5EF4-FFF2-40B4-BE49-F238E27FC236}">
                    <a16:creationId xmlns:a16="http://schemas.microsoft.com/office/drawing/2014/main" id="{6DB0C699-FD9A-4857-B931-6101C8438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lowchart: Delay 434">
                <a:extLst>
                  <a:ext uri="{FF2B5EF4-FFF2-40B4-BE49-F238E27FC236}">
                    <a16:creationId xmlns:a16="http://schemas.microsoft.com/office/drawing/2014/main" id="{3E44F59B-B44F-4505-813B-42A56282F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E4B9B1F9-768B-4481-AA40-0F45702213B0}"/>
                  </a:ext>
                </a:extLst>
              </p:cNvPr>
              <p:cNvCxnSpPr>
                <a:cxnSpLocks noChangeShapeType="1"/>
                <a:stCxn id="434" idx="1"/>
                <a:endCxn id="435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97FF8F50-0094-4F10-B668-898EB7BFBA25}"/>
              </a:ext>
            </a:extLst>
          </p:cNvPr>
          <p:cNvGrpSpPr/>
          <p:nvPr/>
        </p:nvGrpSpPr>
        <p:grpSpPr>
          <a:xfrm rot="10800000">
            <a:off x="8599889" y="6116463"/>
            <a:ext cx="78065" cy="365760"/>
            <a:chOff x="9181905" y="5456382"/>
            <a:chExt cx="78065" cy="365760"/>
          </a:xfrm>
        </p:grpSpPr>
        <p:sp>
          <p:nvSpPr>
            <p:cNvPr id="438" name="Line 63">
              <a:extLst>
                <a:ext uri="{FF2B5EF4-FFF2-40B4-BE49-F238E27FC236}">
                  <a16:creationId xmlns:a16="http://schemas.microsoft.com/office/drawing/2014/main" id="{F886BAF8-4FE4-4D0A-8337-DA1C34F51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47E5B17C-3864-448F-BDCE-00D87AD1BDFA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440" name="Flowchart: Collate 439">
                <a:extLst>
                  <a:ext uri="{FF2B5EF4-FFF2-40B4-BE49-F238E27FC236}">
                    <a16:creationId xmlns:a16="http://schemas.microsoft.com/office/drawing/2014/main" id="{86A6690A-3F1C-4833-BA23-4354F3CAD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1" name="Flowchart: Delay 440">
                <a:extLst>
                  <a:ext uri="{FF2B5EF4-FFF2-40B4-BE49-F238E27FC236}">
                    <a16:creationId xmlns:a16="http://schemas.microsoft.com/office/drawing/2014/main" id="{705CE4EF-B6E5-4137-A4F1-E916A23A7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1CB9550A-BA78-4B9D-A2E2-B55AD752CAA3}"/>
                  </a:ext>
                </a:extLst>
              </p:cNvPr>
              <p:cNvCxnSpPr>
                <a:cxnSpLocks noChangeShapeType="1"/>
                <a:stCxn id="440" idx="1"/>
                <a:endCxn id="441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15EAB1FE-CEAA-4485-9411-7FC65346EDB0}"/>
              </a:ext>
            </a:extLst>
          </p:cNvPr>
          <p:cNvGrpSpPr/>
          <p:nvPr/>
        </p:nvGrpSpPr>
        <p:grpSpPr>
          <a:xfrm rot="10800000">
            <a:off x="9183193" y="6108071"/>
            <a:ext cx="78065" cy="365760"/>
            <a:chOff x="9181905" y="5456382"/>
            <a:chExt cx="78065" cy="365760"/>
          </a:xfrm>
        </p:grpSpPr>
        <p:sp>
          <p:nvSpPr>
            <p:cNvPr id="444" name="Line 63">
              <a:extLst>
                <a:ext uri="{FF2B5EF4-FFF2-40B4-BE49-F238E27FC236}">
                  <a16:creationId xmlns:a16="http://schemas.microsoft.com/office/drawing/2014/main" id="{7247350F-27B0-43BF-BA4F-8B86945E07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3286" y="5456382"/>
              <a:ext cx="0" cy="3657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CC5043C5-9F7A-4B6B-B226-49BC04F5B2B6}"/>
                </a:ext>
              </a:extLst>
            </p:cNvPr>
            <p:cNvGrpSpPr/>
            <p:nvPr/>
          </p:nvGrpSpPr>
          <p:grpSpPr>
            <a:xfrm>
              <a:off x="9181905" y="5587728"/>
              <a:ext cx="78065" cy="64015"/>
              <a:chOff x="8218876" y="5744362"/>
              <a:chExt cx="78065" cy="64015"/>
            </a:xfrm>
          </p:grpSpPr>
          <p:sp>
            <p:nvSpPr>
              <p:cNvPr id="446" name="Flowchart: Collate 445">
                <a:extLst>
                  <a:ext uri="{FF2B5EF4-FFF2-40B4-BE49-F238E27FC236}">
                    <a16:creationId xmlns:a16="http://schemas.microsoft.com/office/drawing/2014/main" id="{0270DA19-1643-48B0-BC93-D9042C224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8876" y="5744362"/>
                <a:ext cx="31227" cy="64015"/>
              </a:xfrm>
              <a:prstGeom prst="flowChartCollate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7" name="Flowchart: Delay 446">
                <a:extLst>
                  <a:ext uri="{FF2B5EF4-FFF2-40B4-BE49-F238E27FC236}">
                    <a16:creationId xmlns:a16="http://schemas.microsoft.com/office/drawing/2014/main" id="{2745588E-387E-4DAA-AAC3-93F4A2ECE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714" y="5760364"/>
                <a:ext cx="31227" cy="32008"/>
              </a:xfrm>
              <a:prstGeom prst="flowChartDelay">
                <a:avLst/>
              </a:prstGeom>
              <a:solidFill>
                <a:schemeClr val="accent1"/>
              </a:solidFill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948C1CC4-C87E-41A8-BB11-6A7BAE018F22}"/>
                  </a:ext>
                </a:extLst>
              </p:cNvPr>
              <p:cNvCxnSpPr>
                <a:cxnSpLocks noChangeShapeType="1"/>
                <a:stCxn id="446" idx="1"/>
                <a:endCxn id="447" idx="1"/>
              </p:cNvCxnSpPr>
              <p:nvPr/>
            </p:nvCxnSpPr>
            <p:spPr bwMode="auto">
              <a:xfrm rot="5400000" flipH="1" flipV="1">
                <a:off x="8250101" y="5760756"/>
                <a:ext cx="2" cy="31225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</p:grpSp>
      </p:grp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5F691DA5-35B0-4BBD-B8F4-49E53A7395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69794" y="6126055"/>
            <a:ext cx="0" cy="457200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887F2568-1C81-43C3-A54A-8AF3AF6C00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06410" y="6114547"/>
            <a:ext cx="0" cy="457200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0B139128-B1C0-4991-A793-18D6022165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10249" y="6106818"/>
            <a:ext cx="0" cy="457200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C103F7ED-D721-47F9-A23F-78BF274555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1271" y="6121619"/>
            <a:ext cx="0" cy="457200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3C90B6BF-966F-4D14-8CFB-C9E39069A4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66152" y="6112628"/>
            <a:ext cx="0" cy="457200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D40F2471-081C-4B85-BFC7-257822B0C4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60928" y="6124754"/>
            <a:ext cx="0" cy="457200"/>
          </a:xfrm>
          <a:prstGeom prst="straightConnector1">
            <a:avLst/>
          </a:prstGeom>
          <a:noFill/>
          <a:ln w="22225" algn="ctr">
            <a:solidFill>
              <a:srgbClr val="00FFFF"/>
            </a:solidFill>
            <a:round/>
            <a:headEnd/>
            <a:tailEnd type="triangle" w="sm" len="lg"/>
          </a:ln>
        </p:spPr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90C25970-2019-42CF-B497-8752F85E1C1D}"/>
              </a:ext>
            </a:extLst>
          </p:cNvPr>
          <p:cNvCxnSpPr>
            <a:cxnSpLocks/>
          </p:cNvCxnSpPr>
          <p:nvPr/>
        </p:nvCxnSpPr>
        <p:spPr>
          <a:xfrm flipH="1" flipV="1">
            <a:off x="5126107" y="5068352"/>
            <a:ext cx="0" cy="1517904"/>
          </a:xfrm>
          <a:prstGeom prst="line">
            <a:avLst/>
          </a:prstGeom>
          <a:ln w="444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Rectangle 461">
            <a:extLst>
              <a:ext uri="{FF2B5EF4-FFF2-40B4-BE49-F238E27FC236}">
                <a16:creationId xmlns:a16="http://schemas.microsoft.com/office/drawing/2014/main" id="{53F2D00E-330B-46A8-8B80-26563FCDA618}"/>
              </a:ext>
            </a:extLst>
          </p:cNvPr>
          <p:cNvSpPr/>
          <p:nvPr/>
        </p:nvSpPr>
        <p:spPr>
          <a:xfrm>
            <a:off x="5683382" y="4648564"/>
            <a:ext cx="4022080" cy="1842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BLUE RING SHIELD</a:t>
            </a:r>
          </a:p>
        </p:txBody>
      </p: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A69ED9E1-9266-41E5-9B28-34DAF2396EA1}"/>
              </a:ext>
            </a:extLst>
          </p:cNvPr>
          <p:cNvCxnSpPr>
            <a:cxnSpLocks noChangeShapeType="1"/>
            <a:stCxn id="57" idx="1"/>
          </p:cNvCxnSpPr>
          <p:nvPr/>
        </p:nvCxnSpPr>
        <p:spPr bwMode="auto">
          <a:xfrm flipH="1">
            <a:off x="2188806" y="6728025"/>
            <a:ext cx="3496694" cy="34824"/>
          </a:xfrm>
          <a:prstGeom prst="line">
            <a:avLst/>
          </a:prstGeom>
          <a:noFill/>
          <a:ln w="28575" algn="ctr">
            <a:solidFill>
              <a:srgbClr val="33CC33"/>
            </a:solidFill>
            <a:round/>
            <a:headEnd/>
            <a:tailEnd type="triangle" w="sm" len="med"/>
          </a:ln>
        </p:spPr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928B5BF4-25CA-4614-9E5D-EDD6872C61F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78700" y="6601497"/>
            <a:ext cx="2295304" cy="23314"/>
          </a:xfrm>
          <a:prstGeom prst="line">
            <a:avLst/>
          </a:prstGeom>
          <a:noFill/>
          <a:ln w="28575" algn="ctr">
            <a:solidFill>
              <a:srgbClr val="33CC33"/>
            </a:solidFill>
            <a:round/>
            <a:headEnd/>
            <a:tailEnd type="triangle" w="sm" len="med"/>
          </a:ln>
        </p:spPr>
      </p:cxn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36370443-6400-47C1-A857-77156E03F1C8}"/>
              </a:ext>
            </a:extLst>
          </p:cNvPr>
          <p:cNvGrpSpPr/>
          <p:nvPr/>
        </p:nvGrpSpPr>
        <p:grpSpPr>
          <a:xfrm>
            <a:off x="9737342" y="6505532"/>
            <a:ext cx="626812" cy="279854"/>
            <a:chOff x="9737342" y="6505532"/>
            <a:chExt cx="626812" cy="279854"/>
          </a:xfrm>
        </p:grpSpPr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9328591-DB73-4161-98BB-487EDD7378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870538" y="6550098"/>
              <a:ext cx="488446" cy="0"/>
            </a:xfrm>
            <a:prstGeom prst="lin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 type="triangle" w="sm" len="med"/>
            </a:ln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06CF3B95-7FAC-4CCC-B5E5-3ED6BD5211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364154" y="6505532"/>
              <a:ext cx="0" cy="279854"/>
            </a:xfrm>
            <a:prstGeom prst="lin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 type="triangle" w="sm" len="med"/>
            </a:ln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19763A67-1E3F-4B7F-B9A1-A116E104D5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737342" y="6732769"/>
              <a:ext cx="609886" cy="0"/>
            </a:xfrm>
            <a:prstGeom prst="lin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 type="triangle" w="sm" len="med"/>
            </a:ln>
          </p:spPr>
        </p:cxn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29C5B224-524F-4A52-8F5B-10E0468AACCE}"/>
              </a:ext>
            </a:extLst>
          </p:cNvPr>
          <p:cNvGrpSpPr/>
          <p:nvPr/>
        </p:nvGrpSpPr>
        <p:grpSpPr>
          <a:xfrm>
            <a:off x="9705462" y="4529574"/>
            <a:ext cx="626812" cy="279854"/>
            <a:chOff x="9737342" y="6505532"/>
            <a:chExt cx="626812" cy="279854"/>
          </a:xfrm>
        </p:grpSpPr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F26561FA-0120-48DC-B4C8-AB26FB9CA9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870538" y="6550098"/>
              <a:ext cx="488446" cy="0"/>
            </a:xfrm>
            <a:prstGeom prst="lin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 type="triangle" w="sm" len="med"/>
            </a:ln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BA3F23E7-4B8E-4EE6-AE56-272D808A13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364154" y="6505532"/>
              <a:ext cx="0" cy="279854"/>
            </a:xfrm>
            <a:prstGeom prst="lin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 type="triangle" w="sm" len="med"/>
            </a:ln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66411E4C-0977-45F0-88F9-F34694F799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737342" y="6732769"/>
              <a:ext cx="609886" cy="0"/>
            </a:xfrm>
            <a:prstGeom prst="lin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 type="triangle" w="sm" len="med"/>
            </a:ln>
          </p:spPr>
        </p:cxnSp>
      </p:grp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527B6169-C888-466A-8779-A3CBB17EA0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74100" y="6439454"/>
            <a:ext cx="2295304" cy="23314"/>
          </a:xfrm>
          <a:prstGeom prst="line">
            <a:avLst/>
          </a:prstGeom>
          <a:noFill/>
          <a:ln w="28575" algn="ctr">
            <a:solidFill>
              <a:srgbClr val="33CC33"/>
            </a:solidFill>
            <a:round/>
            <a:headEnd/>
            <a:tailEnd type="triangle" w="sm" len="med"/>
          </a:ln>
        </p:spPr>
      </p:cxnSp>
    </p:spTree>
    <p:extLst>
      <p:ext uri="{BB962C8B-B14F-4D97-AF65-F5344CB8AC3E}">
        <p14:creationId xmlns:p14="http://schemas.microsoft.com/office/powerpoint/2010/main" val="1879860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5C5E-C81F-4305-99E6-4151AC3FD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852CA-4FC7-43A4-8EFD-51B7FB95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2" y="87465"/>
            <a:ext cx="80426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100A9-0B49-42B4-8BD0-9D33F3AADB3C}"/>
              </a:ext>
            </a:extLst>
          </p:cNvPr>
          <p:cNvSpPr txBox="1"/>
          <p:nvPr/>
        </p:nvSpPr>
        <p:spPr>
          <a:xfrm>
            <a:off x="8583433" y="2178657"/>
            <a:ext cx="29936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MAGNET RING</a:t>
            </a:r>
          </a:p>
          <a:p>
            <a:r>
              <a:rPr lang="en-US" dirty="0"/>
              <a:t>30 Sextant </a:t>
            </a:r>
            <a:r>
              <a:rPr lang="en-US" dirty="0" err="1"/>
              <a:t>Recoolers</a:t>
            </a:r>
            <a:endParaRPr lang="en-US" dirty="0"/>
          </a:p>
          <a:p>
            <a:r>
              <a:rPr lang="en-US" dirty="0"/>
              <a:t>6 </a:t>
            </a:r>
            <a:r>
              <a:rPr lang="en-US" dirty="0" err="1"/>
              <a:t>Valvebox</a:t>
            </a:r>
            <a:r>
              <a:rPr lang="en-US" dirty="0"/>
              <a:t> </a:t>
            </a:r>
            <a:r>
              <a:rPr lang="en-US" dirty="0" err="1"/>
              <a:t>Recoolers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TOTAL: 72 </a:t>
            </a:r>
            <a:r>
              <a:rPr lang="en-US" dirty="0" err="1"/>
              <a:t>Recoolers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472 CORRECTOR MAGNETS LEAD COOLING</a:t>
            </a:r>
          </a:p>
        </p:txBody>
      </p:sp>
    </p:spTree>
    <p:extLst>
      <p:ext uri="{BB962C8B-B14F-4D97-AF65-F5344CB8AC3E}">
        <p14:creationId xmlns:p14="http://schemas.microsoft.com/office/powerpoint/2010/main" val="308052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B928CA-349E-42DE-BFE8-8435FA48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-40342"/>
            <a:ext cx="9448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407031-B917-4D76-917D-638B7FDA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35" y="2103437"/>
            <a:ext cx="6557683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Bahnschrift SemiBold Condensed" panose="020B0502040204020203" pitchFamily="34" charset="0"/>
              </a:rPr>
              <a:t>Service building </a:t>
            </a:r>
            <a:r>
              <a:rPr lang="en-US" dirty="0" err="1">
                <a:latin typeface="Bahnschrift SemiBold Condensed" panose="020B0502040204020203" pitchFamily="34" charset="0"/>
              </a:rPr>
              <a:t>Valveboxes</a:t>
            </a:r>
            <a:br>
              <a:rPr lang="en-US" dirty="0">
                <a:latin typeface="Bahnschrift SemiBold Condensed" panose="020B0502040204020203" pitchFamily="34" charset="0"/>
              </a:rPr>
            </a:br>
            <a:r>
              <a:rPr lang="en-US" dirty="0">
                <a:latin typeface="Bahnschrift SemiBold Condensed" panose="020B0502040204020203" pitchFamily="34" charset="0"/>
              </a:rPr>
              <a:t>with  </a:t>
            </a:r>
            <a:r>
              <a:rPr lang="en-US" dirty="0" err="1">
                <a:latin typeface="Bahnschrift SemiBold Condensed" panose="020B0502040204020203" pitchFamily="34" charset="0"/>
              </a:rPr>
              <a:t>Leadpot</a:t>
            </a:r>
            <a:r>
              <a:rPr lang="en-US" dirty="0">
                <a:latin typeface="Bahnschrift SemiBold Condensed" panose="020B0502040204020203" pitchFamily="34" charset="0"/>
              </a:rPr>
              <a:t>: Magnet Current Leads</a:t>
            </a:r>
          </a:p>
        </p:txBody>
      </p:sp>
    </p:spTree>
    <p:extLst>
      <p:ext uri="{BB962C8B-B14F-4D97-AF65-F5344CB8AC3E}">
        <p14:creationId xmlns:p14="http://schemas.microsoft.com/office/powerpoint/2010/main" val="195815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691BE-D5B5-4CD6-91C1-874A624F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62F9F-C4C7-4DCF-87DB-BEF0FB370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03" y="948451"/>
            <a:ext cx="8233168" cy="59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8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6991AB5AF0644DB258918023BD8383" ma:contentTypeVersion="0" ma:contentTypeDescription="Create a new document." ma:contentTypeScope="" ma:versionID="466dbbcba19e081f6c01295d5907126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80b5e096eff2bc8f947cf8b52ef844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8D50A3-B780-4B94-B91B-20635C339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86D1D4-8107-4137-9E2C-A4422EB771ED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74DF9D5-DC78-4E72-95C5-0AF158B744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22986</TotalTime>
  <Words>1159</Words>
  <Application>Microsoft Office PowerPoint</Application>
  <PresentationFormat>Widescreen</PresentationFormat>
  <Paragraphs>351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Bahnschrift Condensed</vt:lpstr>
      <vt:lpstr>Bahnschrift SemiBold</vt:lpstr>
      <vt:lpstr>Bahnschrift SemiBold Condensed</vt:lpstr>
      <vt:lpstr>Bahnschrift SemiBold SemiConden</vt:lpstr>
      <vt:lpstr>Bradley Hand ITC</vt:lpstr>
      <vt:lpstr>Calibri</vt:lpstr>
      <vt:lpstr>Calibri Light</vt:lpstr>
      <vt:lpstr>Courier New</vt:lpstr>
      <vt:lpstr>Helvetica</vt:lpstr>
      <vt:lpstr>Wingdings</vt:lpstr>
      <vt:lpstr>Office Theme</vt:lpstr>
      <vt:lpstr>CRYOGENICS SYSTEM </vt:lpstr>
      <vt:lpstr>PowerPoint Presentation</vt:lpstr>
      <vt:lpstr>PowerPoint Presentation</vt:lpstr>
      <vt:lpstr>SYSTEMS</vt:lpstr>
      <vt:lpstr>CRYOGENIC DISTRIBUTION</vt:lpstr>
      <vt:lpstr>PowerPoint Presentation</vt:lpstr>
      <vt:lpstr>PowerPoint Presentation</vt:lpstr>
      <vt:lpstr>Service building Valveboxes with  Leadpot: Magnet Current Leads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CRYO CONTROLS</vt:lpstr>
      <vt:lpstr>CRYO CONTROLS</vt:lpstr>
      <vt:lpstr>INTERLOCKS / BEAMPERMIT</vt:lpstr>
      <vt:lpstr>PowerPoint Presentation</vt:lpstr>
      <vt:lpstr>PowerPoint Presentation</vt:lpstr>
      <vt:lpstr>RHIC EXPERIMENTS WITH CRYOGENICS</vt:lpstr>
      <vt:lpstr>COHERENT ELECTRON COOLING</vt:lpstr>
      <vt:lpstr>COHERENT ELECTRON COOLING</vt:lpstr>
      <vt:lpstr>LOW Energy RHIC Electron COOLING</vt:lpstr>
      <vt:lpstr>LOW Energy RHIC Electron COOLING</vt:lpstr>
      <vt:lpstr>ELECTRON LENSES</vt:lpstr>
      <vt:lpstr>ELECTRON LENSES</vt:lpstr>
      <vt:lpstr>56MHz SRF Cavity</vt:lpstr>
      <vt:lpstr>AGS COLD SNAKE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BLDG 912  CRYOGENIC SYSTEM UPGRADE</dc:title>
  <dc:creator>Than, Roberto</dc:creator>
  <cp:lastModifiedBy>Than, Yatming (Roberto)</cp:lastModifiedBy>
  <cp:revision>574</cp:revision>
  <dcterms:created xsi:type="dcterms:W3CDTF">2020-01-22T20:04:46Z</dcterms:created>
  <dcterms:modified xsi:type="dcterms:W3CDTF">2022-06-27T17:12:29Z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0x010100D86991AB5AF0644DB258918023BD8383</vt:lpwstr>
  </property>
</Properties>
</file>