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56" r:id="rId5"/>
    <p:sldId id="3786" r:id="rId6"/>
    <p:sldId id="3772" r:id="rId7"/>
    <p:sldId id="3773" r:id="rId8"/>
    <p:sldId id="3774" r:id="rId9"/>
    <p:sldId id="3760" r:id="rId10"/>
    <p:sldId id="3767" r:id="rId11"/>
    <p:sldId id="3765" r:id="rId12"/>
    <p:sldId id="3768" r:id="rId13"/>
    <p:sldId id="3769" r:id="rId14"/>
    <p:sldId id="3787" r:id="rId15"/>
    <p:sldId id="3788" r:id="rId16"/>
    <p:sldId id="3790" r:id="rId17"/>
    <p:sldId id="3789" r:id="rId18"/>
    <p:sldId id="3785" r:id="rId1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uka Rajput-Ghoshal" initials="RR" lastIdx="1" clrIdx="0">
    <p:extLst>
      <p:ext uri="{19B8F6BF-5375-455C-9EA6-DF929625EA0E}">
        <p15:presenceInfo xmlns:p15="http://schemas.microsoft.com/office/powerpoint/2012/main" userId="S-1-5-21-1097014734-140981682-1849977318-31869" providerId="AD"/>
      </p:ext>
    </p:extLst>
  </p:cmAuthor>
  <p:cmAuthor id="2" name="Elke-Caroline Aschenauer" initials="EA" lastIdx="5" clrIdx="1">
    <p:extLst>
      <p:ext uri="{19B8F6BF-5375-455C-9EA6-DF929625EA0E}">
        <p15:presenceInfo xmlns:p15="http://schemas.microsoft.com/office/powerpoint/2012/main" userId="Elke-Caroline Aschenau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07B"/>
    <a:srgbClr val="305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4646"/>
  </p:normalViewPr>
  <p:slideViewPr>
    <p:cSldViewPr snapToGrid="0" snapToObjects="1">
      <p:cViewPr varScale="1">
        <p:scale>
          <a:sx n="68" d="100"/>
          <a:sy n="68" d="100"/>
        </p:scale>
        <p:origin x="1400"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6/28/2022</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300236-7FFA-2C4C-9DC3-0D04F3CC4D61}" type="datetimeFigureOut">
              <a:rPr lang="en-US" smtClean="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300236-7FFA-2C4C-9DC3-0D04F3CC4D61}" type="datetimeFigureOut">
              <a:rPr lang="en-US" smtClean="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300236-7FFA-2C4C-9DC3-0D04F3CC4D61}" type="datetimeFigureOut">
              <a:rPr lang="en-US" smtClean="0"/>
              <a:t>6/28/2022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300236-7FFA-2C4C-9DC3-0D04F3CC4D61}" type="datetimeFigureOut">
              <a:rPr lang="en-US" smtClean="0"/>
              <a:t>6/28/2022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00236-7FFA-2C4C-9DC3-0D04F3CC4D61}" type="datetimeFigureOut">
              <a:rPr lang="en-US" smtClean="0"/>
              <a:t>6/28/2022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00236-7FFA-2C4C-9DC3-0D04F3CC4D61}" type="datetimeFigureOut">
              <a:rPr lang="en-US" smtClean="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00236-7FFA-2C4C-9DC3-0D04F3CC4D61}" type="datetimeFigureOut">
              <a:rPr lang="en-US" smtClean="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B7300236-7FFA-2C4C-9DC3-0D04F3CC4D61}" type="datetimeFigureOut">
              <a:rPr lang="en-US" smtClean="0"/>
              <a:pPr/>
              <a:t>6/28/2022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45E5-B96D-4C8D-947E-45F782E4165F}"/>
              </a:ext>
            </a:extLst>
          </p:cNvPr>
          <p:cNvSpPr>
            <a:spLocks noGrp="1"/>
          </p:cNvSpPr>
          <p:nvPr>
            <p:ph type="ctrTitle"/>
          </p:nvPr>
        </p:nvSpPr>
        <p:spPr>
          <a:xfrm>
            <a:off x="2139518" y="1174459"/>
            <a:ext cx="6866257" cy="2254541"/>
          </a:xfrm>
        </p:spPr>
        <p:txBody>
          <a:bodyPr>
            <a:normAutofit fontScale="90000"/>
          </a:bodyPr>
          <a:lstStyle/>
          <a:p>
            <a:r>
              <a:rPr lang="en-US" sz="4000" dirty="0"/>
              <a:t>60% Design/Engineering for EIC Detector Solenoid Magnet</a:t>
            </a:r>
            <a:br>
              <a:rPr lang="en-US" sz="4000" dirty="0"/>
            </a:br>
            <a:r>
              <a:rPr lang="en-US" sz="4000" dirty="0"/>
              <a:t> </a:t>
            </a:r>
            <a:br>
              <a:rPr lang="en-US" dirty="0"/>
            </a:br>
            <a:r>
              <a:rPr lang="en-US" sz="2000" dirty="0"/>
              <a:t>Renuka Rajput-Ghoshal (JLab) </a:t>
            </a:r>
            <a:br>
              <a:rPr lang="en-US" sz="2000" dirty="0"/>
            </a:br>
            <a:r>
              <a:rPr lang="en-US" sz="2000" dirty="0"/>
              <a:t>On Behalf of EIC Detector Magnet team</a:t>
            </a:r>
          </a:p>
        </p:txBody>
      </p:sp>
      <p:sp>
        <p:nvSpPr>
          <p:cNvPr id="3" name="Subtitle 2">
            <a:extLst>
              <a:ext uri="{FF2B5EF4-FFF2-40B4-BE49-F238E27FC236}">
                <a16:creationId xmlns:a16="http://schemas.microsoft.com/office/drawing/2014/main" id="{35F1F55E-30EE-4C1A-8892-83A289C0D6EE}"/>
              </a:ext>
            </a:extLst>
          </p:cNvPr>
          <p:cNvSpPr>
            <a:spLocks noGrp="1"/>
          </p:cNvSpPr>
          <p:nvPr>
            <p:ph type="subTitle" idx="1"/>
          </p:nvPr>
        </p:nvSpPr>
        <p:spPr>
          <a:xfrm>
            <a:off x="3626864" y="3842158"/>
            <a:ext cx="5230906" cy="1567402"/>
          </a:xfrm>
        </p:spPr>
        <p:txBody>
          <a:bodyPr vert="horz" lIns="91440" tIns="45720" rIns="91440" bIns="45720" rtlCol="0" anchor="t">
            <a:normAutofit fontScale="92500" lnSpcReduction="20000"/>
          </a:bodyPr>
          <a:lstStyle/>
          <a:p>
            <a:endParaRPr lang="en-US" dirty="0">
              <a:latin typeface="Arial"/>
              <a:cs typeface="Arial"/>
            </a:endParaRPr>
          </a:p>
          <a:p>
            <a:pPr>
              <a:spcBef>
                <a:spcPts val="1800"/>
              </a:spcBef>
            </a:pPr>
            <a:r>
              <a:rPr lang="en-US" dirty="0"/>
              <a:t>Team Introduction and Project Status</a:t>
            </a:r>
          </a:p>
          <a:p>
            <a:pPr>
              <a:spcBef>
                <a:spcPts val="1800"/>
              </a:spcBef>
            </a:pPr>
            <a:r>
              <a:rPr lang="en-US" sz="1600" dirty="0"/>
              <a:t>Mid-Project Review</a:t>
            </a:r>
          </a:p>
          <a:p>
            <a:r>
              <a:rPr lang="en-US" sz="1600" dirty="0"/>
              <a:t>2022-06-27</a:t>
            </a:r>
          </a:p>
        </p:txBody>
      </p:sp>
      <p:pic>
        <p:nvPicPr>
          <p:cNvPr id="4" name="Picture 9" descr="cea_logo_small2.jpg">
            <a:extLst>
              <a:ext uri="{FF2B5EF4-FFF2-40B4-BE49-F238E27FC236}">
                <a16:creationId xmlns:a16="http://schemas.microsoft.com/office/drawing/2014/main" id="{4A05CA9B-78C6-4C2E-9C88-E4D419ACA1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98624" y="6139182"/>
            <a:ext cx="582760" cy="475680"/>
          </a:xfrm>
          <a:prstGeom prst="rect">
            <a:avLst/>
          </a:prstGeom>
          <a:effectLst>
            <a:outerShdw blurRad="517525" dist="38100" dir="2700000" algn="tl" rotWithShape="0">
              <a:srgbClr val="000000">
                <a:alpha val="33000"/>
              </a:srgbClr>
            </a:outerShdw>
          </a:effectLst>
        </p:spPr>
      </p:pic>
    </p:spTree>
    <p:extLst>
      <p:ext uri="{BB962C8B-B14F-4D97-AF65-F5344CB8AC3E}">
        <p14:creationId xmlns:p14="http://schemas.microsoft.com/office/powerpoint/2010/main" val="109204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176169" y="140924"/>
            <a:ext cx="8758105" cy="681198"/>
          </a:xfrm>
        </p:spPr>
        <p:txBody>
          <a:bodyPr>
            <a:noAutofit/>
          </a:bodyPr>
          <a:lstStyle/>
          <a:p>
            <a:pPr algn="just"/>
            <a:r>
              <a:rPr lang="en-US" sz="3600" dirty="0"/>
              <a:t>Work with CEA and task list-contd.</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226503" y="841200"/>
            <a:ext cx="8758105" cy="5601545"/>
          </a:xfrm>
        </p:spPr>
        <p:txBody>
          <a:bodyPr>
            <a:noAutofit/>
          </a:bodyPr>
          <a:lstStyle/>
          <a:p>
            <a:r>
              <a:rPr lang="en-US" sz="1600" dirty="0"/>
              <a:t>Mechanical design (60%) </a:t>
            </a:r>
            <a:r>
              <a:rPr lang="en-US" sz="1600" dirty="0">
                <a:solidFill>
                  <a:srgbClr val="FF0000"/>
                </a:solidFill>
              </a:rPr>
              <a:t>In Progress (Michel and Hugo’s talk)</a:t>
            </a:r>
            <a:endParaRPr lang="en-US" sz="1600" dirty="0"/>
          </a:p>
          <a:p>
            <a:pPr lvl="1"/>
            <a:r>
              <a:rPr lang="en-US" sz="1400" dirty="0"/>
              <a:t>In this subcontract 3-d analysis will be done using ANSYS software, showing that the main mechanical parts and stress level in all the parts are within the design limit and system is in safe operational limits. In this subcontract the following tasks will be completed for the mechanical design:</a:t>
            </a:r>
          </a:p>
          <a:p>
            <a:pPr lvl="2"/>
            <a:r>
              <a:rPr lang="en-US" sz="1400" dirty="0"/>
              <a:t>Standard 3-d mechanical analysis using ANSYS</a:t>
            </a:r>
          </a:p>
          <a:p>
            <a:pPr lvl="2"/>
            <a:r>
              <a:rPr lang="en-US" sz="1400" dirty="0"/>
              <a:t>Stress analysis using the gravitational load, winding, electromagnetic and thermal loads</a:t>
            </a:r>
          </a:p>
          <a:p>
            <a:pPr lvl="2"/>
            <a:r>
              <a:rPr lang="en-US" sz="1400" dirty="0"/>
              <a:t>Make sure all the stresses are with-in the safe design and operating limits</a:t>
            </a:r>
          </a:p>
          <a:p>
            <a:pPr lvl="2"/>
            <a:r>
              <a:rPr lang="en-US" sz="1400" dirty="0"/>
              <a:t>Material selection for all the supports and vessels</a:t>
            </a:r>
          </a:p>
          <a:p>
            <a:pPr lvl="2"/>
            <a:r>
              <a:rPr lang="en-US" sz="1400" dirty="0"/>
              <a:t>Considered all thermal contractions and drawing adjusted to that</a:t>
            </a:r>
          </a:p>
          <a:p>
            <a:pPr lvl="2"/>
            <a:r>
              <a:rPr lang="en-US" sz="1400" dirty="0"/>
              <a:t>Winding tension to be used on the conductor</a:t>
            </a:r>
          </a:p>
          <a:p>
            <a:r>
              <a:rPr lang="en-US" sz="1400" dirty="0"/>
              <a:t>Thermal Design (60%) </a:t>
            </a:r>
            <a:r>
              <a:rPr lang="en-US" sz="1400" dirty="0">
                <a:solidFill>
                  <a:srgbClr val="FF0000"/>
                </a:solidFill>
              </a:rPr>
              <a:t>will start after mechanical design</a:t>
            </a:r>
            <a:endParaRPr lang="en-US" sz="1400" dirty="0"/>
          </a:p>
          <a:p>
            <a:pPr lvl="1"/>
            <a:r>
              <a:rPr lang="en-US" sz="1400" dirty="0"/>
              <a:t>In this subcontract 3-d analysis will be done using ANSYS software, showing the temperature distribution in the cold mass and stress while cool down the system to liquid Helium temperature. In this contract following tasks will be completed for the thermal design:</a:t>
            </a:r>
          </a:p>
          <a:p>
            <a:pPr lvl="2"/>
            <a:r>
              <a:rPr lang="en-US" sz="1400" dirty="0"/>
              <a:t>Standard 3-d thermal analysis using ANSYS</a:t>
            </a:r>
          </a:p>
          <a:p>
            <a:pPr lvl="2"/>
            <a:r>
              <a:rPr lang="en-US" sz="1400" dirty="0"/>
              <a:t>Thermal distribution for the mechanical analysis</a:t>
            </a:r>
          </a:p>
          <a:p>
            <a:pPr lvl="2"/>
            <a:r>
              <a:rPr lang="en-US" sz="1400" dirty="0"/>
              <a:t>Thermal distribution for current and temperature margin </a:t>
            </a:r>
          </a:p>
          <a:p>
            <a:pPr lvl="2"/>
            <a:r>
              <a:rPr lang="en-US" sz="1400" dirty="0"/>
              <a:t>Thermal distribution across the whole cold mass </a:t>
            </a:r>
          </a:p>
          <a:p>
            <a:pPr lvl="2"/>
            <a:r>
              <a:rPr lang="en-US" sz="1400" dirty="0"/>
              <a:t>Decide about the rate of cooldown and warm up the cold mass</a:t>
            </a:r>
          </a:p>
          <a:p>
            <a:pPr lvl="2"/>
            <a:r>
              <a:rPr lang="en-US" sz="1400" dirty="0"/>
              <a:t>Stress during cooldown and warm up, any limit to set on these in the controls</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10</a:t>
            </a:fld>
            <a:endParaRPr lang="en-US"/>
          </a:p>
        </p:txBody>
      </p:sp>
    </p:spTree>
    <p:extLst>
      <p:ext uri="{BB962C8B-B14F-4D97-AF65-F5344CB8AC3E}">
        <p14:creationId xmlns:p14="http://schemas.microsoft.com/office/powerpoint/2010/main" val="74284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176169" y="140924"/>
            <a:ext cx="8758105" cy="421545"/>
          </a:xfrm>
        </p:spPr>
        <p:txBody>
          <a:bodyPr>
            <a:noAutofit/>
          </a:bodyPr>
          <a:lstStyle/>
          <a:p>
            <a:pPr algn="just"/>
            <a:r>
              <a:rPr lang="en-US" sz="3600" dirty="0"/>
              <a:t>Work with CEA and task list-contd.</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226503" y="562470"/>
            <a:ext cx="8758105" cy="5880276"/>
          </a:xfrm>
        </p:spPr>
        <p:txBody>
          <a:bodyPr>
            <a:noAutofit/>
          </a:bodyPr>
          <a:lstStyle/>
          <a:p>
            <a:r>
              <a:rPr lang="en-US" sz="1600" dirty="0"/>
              <a:t>Quench Analysis (60%) </a:t>
            </a:r>
            <a:r>
              <a:rPr lang="en-US" sz="1600" dirty="0">
                <a:solidFill>
                  <a:srgbClr val="FF0000"/>
                </a:solidFill>
              </a:rPr>
              <a:t>will start after finalizing the conductor</a:t>
            </a:r>
            <a:endParaRPr lang="en-US" sz="1600" dirty="0"/>
          </a:p>
          <a:p>
            <a:pPr lvl="1"/>
            <a:r>
              <a:rPr lang="en-US" sz="1400" dirty="0"/>
              <a:t>The final quench analysis will be done using the standard multi-physics equations and OPERA 3-d quench modeling. The quench analysis will take input from thermal analysis, electromagnetic design. In this subcontract the following tasks will be completed for the quench analysis:</a:t>
            </a:r>
          </a:p>
          <a:p>
            <a:pPr lvl="2"/>
            <a:r>
              <a:rPr lang="en-US" sz="1200" dirty="0"/>
              <a:t>Standard 3-d quench analysis in OPERA</a:t>
            </a:r>
          </a:p>
          <a:p>
            <a:pPr lvl="2"/>
            <a:r>
              <a:rPr lang="en-US" sz="1200" dirty="0"/>
              <a:t>Quench validation using standard multi-physics equations</a:t>
            </a:r>
          </a:p>
          <a:p>
            <a:pPr lvl="2"/>
            <a:r>
              <a:rPr lang="en-US" sz="1200" dirty="0"/>
              <a:t>Make sure all the temperatures in the event of quench are within the safe limits</a:t>
            </a:r>
          </a:p>
          <a:p>
            <a:pPr lvl="2"/>
            <a:r>
              <a:rPr lang="en-US" sz="1200" dirty="0"/>
              <a:t>Make sure that the magnet stored energy is dissipated in the safe manner in the event of quench</a:t>
            </a:r>
          </a:p>
          <a:p>
            <a:r>
              <a:rPr lang="en-US" sz="1600" dirty="0"/>
              <a:t>Cryogenic design (30%) </a:t>
            </a:r>
            <a:r>
              <a:rPr lang="en-US" sz="1600" dirty="0">
                <a:solidFill>
                  <a:srgbClr val="FF0000"/>
                </a:solidFill>
              </a:rPr>
              <a:t>will start after this visit</a:t>
            </a:r>
            <a:endParaRPr lang="en-US" sz="1600" dirty="0"/>
          </a:p>
          <a:p>
            <a:pPr lvl="1"/>
            <a:r>
              <a:rPr lang="en-US" sz="1400" dirty="0"/>
              <a:t>In this subcontract preliminary 3-d analysis will be done using ANSYS software, this will include the 4-K circuit design, thermal shield design, vacuum vessel design. This will also include cryo-flex and </a:t>
            </a:r>
            <a:r>
              <a:rPr lang="en-US" sz="1400" dirty="0" err="1"/>
              <a:t>cryocan</a:t>
            </a:r>
            <a:r>
              <a:rPr lang="en-US" sz="1400" dirty="0"/>
              <a:t> design. In this subcontract, the following tasks will be completed for the cryogenic design:</a:t>
            </a:r>
          </a:p>
          <a:p>
            <a:pPr lvl="2"/>
            <a:r>
              <a:rPr lang="en-US" sz="1200" dirty="0"/>
              <a:t>Finalize the cooling scheme and cooling layout</a:t>
            </a:r>
          </a:p>
          <a:p>
            <a:pPr lvl="2"/>
            <a:r>
              <a:rPr lang="en-US" sz="1200" dirty="0"/>
              <a:t>Calculated all the heat loads</a:t>
            </a:r>
          </a:p>
          <a:p>
            <a:pPr lvl="2"/>
            <a:r>
              <a:rPr lang="en-US" sz="1200" dirty="0"/>
              <a:t>Input for thermal and mechanical design</a:t>
            </a:r>
          </a:p>
          <a:p>
            <a:pPr lvl="2"/>
            <a:r>
              <a:rPr lang="en-US" sz="1200" dirty="0"/>
              <a:t>Input for quench analysis</a:t>
            </a:r>
          </a:p>
          <a:p>
            <a:r>
              <a:rPr lang="en-US" sz="1600" dirty="0"/>
              <a:t>Instrumentation and controls design (10%) </a:t>
            </a:r>
            <a:r>
              <a:rPr lang="en-US" sz="1600" dirty="0">
                <a:solidFill>
                  <a:srgbClr val="FF0000"/>
                </a:solidFill>
              </a:rPr>
              <a:t>not yet started</a:t>
            </a:r>
            <a:endParaRPr lang="en-US" sz="1600" dirty="0"/>
          </a:p>
          <a:p>
            <a:pPr lvl="1"/>
            <a:r>
              <a:rPr lang="en-US" sz="1400" dirty="0"/>
              <a:t>This will take input from all the above sub-system designs and make a list of all the instruments to be used in the system and how to control all of these. The following tasks will be done:</a:t>
            </a:r>
          </a:p>
          <a:p>
            <a:pPr lvl="2"/>
            <a:r>
              <a:rPr lang="en-US" sz="1200" dirty="0"/>
              <a:t>Prepare a list of all the instrumentation and control</a:t>
            </a:r>
          </a:p>
          <a:p>
            <a:pPr lvl="2"/>
            <a:r>
              <a:rPr lang="en-US" sz="1200" dirty="0"/>
              <a:t>Preliminary electrical drawing</a:t>
            </a:r>
          </a:p>
          <a:p>
            <a:pPr lvl="2"/>
            <a:r>
              <a:rPr lang="en-US" sz="1200" dirty="0"/>
              <a:t>Discussion with the project control person to plan the control strategy</a:t>
            </a:r>
          </a:p>
          <a:p>
            <a:r>
              <a:rPr lang="en-US" sz="1400" dirty="0"/>
              <a:t>Components, sub-systems and system drawing (60%)</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11</a:t>
            </a:fld>
            <a:endParaRPr lang="en-US"/>
          </a:p>
        </p:txBody>
      </p:sp>
      <p:sp>
        <p:nvSpPr>
          <p:cNvPr id="5" name="TextBox 4">
            <a:extLst>
              <a:ext uri="{FF2B5EF4-FFF2-40B4-BE49-F238E27FC236}">
                <a16:creationId xmlns:a16="http://schemas.microsoft.com/office/drawing/2014/main" id="{7644ED05-BEE4-4BE8-8EA2-963A80D7738C}"/>
              </a:ext>
            </a:extLst>
          </p:cNvPr>
          <p:cNvSpPr txBox="1"/>
          <p:nvPr/>
        </p:nvSpPr>
        <p:spPr>
          <a:xfrm flipH="1">
            <a:off x="6653553" y="5229211"/>
            <a:ext cx="1909890" cy="923330"/>
          </a:xfrm>
          <a:prstGeom prst="rect">
            <a:avLst/>
          </a:prstGeom>
          <a:noFill/>
          <a:ln>
            <a:solidFill>
              <a:srgbClr val="FF0000"/>
            </a:solidFill>
          </a:ln>
        </p:spPr>
        <p:txBody>
          <a:bodyPr wrap="square" rtlCol="0">
            <a:spAutoFit/>
          </a:bodyPr>
          <a:lstStyle/>
          <a:p>
            <a:r>
              <a:rPr lang="en-US" dirty="0">
                <a:solidFill>
                  <a:srgbClr val="FF0000"/>
                </a:solidFill>
              </a:rPr>
              <a:t>Interface and Infrastructure- Damien’s talk</a:t>
            </a:r>
          </a:p>
        </p:txBody>
      </p:sp>
    </p:spTree>
    <p:extLst>
      <p:ext uri="{BB962C8B-B14F-4D97-AF65-F5344CB8AC3E}">
        <p14:creationId xmlns:p14="http://schemas.microsoft.com/office/powerpoint/2010/main" val="421789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3"/>
            <a:ext cx="7886700" cy="893223"/>
          </a:xfrm>
        </p:spPr>
        <p:txBody>
          <a:bodyPr/>
          <a:lstStyle/>
          <a:p>
            <a:r>
              <a:rPr lang="en-US" dirty="0"/>
              <a:t>Current Status</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1115736"/>
            <a:ext cx="7886700" cy="5605740"/>
          </a:xfrm>
        </p:spPr>
        <p:txBody>
          <a:bodyPr>
            <a:noAutofit/>
          </a:bodyPr>
          <a:lstStyle/>
          <a:p>
            <a:pPr>
              <a:lnSpc>
                <a:spcPct val="120000"/>
              </a:lnSpc>
            </a:pPr>
            <a:r>
              <a:rPr lang="en-US" sz="1800" dirty="0"/>
              <a:t>JLab and CEA teams are working together and collaboration is going well.</a:t>
            </a:r>
          </a:p>
          <a:p>
            <a:pPr>
              <a:lnSpc>
                <a:spcPct val="120000"/>
              </a:lnSpc>
            </a:pPr>
            <a:r>
              <a:rPr lang="en-US" sz="1800" dirty="0"/>
              <a:t>The interaction with the BNL team started and this visit will really help the project.</a:t>
            </a:r>
          </a:p>
          <a:p>
            <a:pPr>
              <a:lnSpc>
                <a:spcPct val="120000"/>
              </a:lnSpc>
            </a:pPr>
            <a:r>
              <a:rPr lang="en-US" sz="1800" dirty="0"/>
              <a:t>We are on trach to achieve 60% design by September end.</a:t>
            </a:r>
          </a:p>
          <a:p>
            <a:pPr>
              <a:lnSpc>
                <a:spcPct val="120000"/>
              </a:lnSpc>
            </a:pPr>
            <a:r>
              <a:rPr lang="en-US" sz="1800" dirty="0"/>
              <a:t>Discussions with the vendors for conductor is going on, changing Al-stabilizer to Cu- stabilizer has helped project significantly.</a:t>
            </a:r>
          </a:p>
          <a:p>
            <a:pPr>
              <a:lnSpc>
                <a:spcPct val="120000"/>
              </a:lnSpc>
            </a:pPr>
            <a:r>
              <a:rPr lang="en-US" sz="1800" dirty="0"/>
              <a:t>Working on conductor selection process.</a:t>
            </a:r>
          </a:p>
          <a:p>
            <a:pPr>
              <a:lnSpc>
                <a:spcPct val="120000"/>
              </a:lnSpc>
            </a:pPr>
            <a:r>
              <a:rPr lang="en-US" sz="1800" dirty="0"/>
              <a:t>Working on EM, Mechanical, Thermal, and quench analysis.</a:t>
            </a:r>
          </a:p>
          <a:p>
            <a:pPr>
              <a:lnSpc>
                <a:spcPct val="120000"/>
              </a:lnSpc>
            </a:pPr>
            <a:r>
              <a:rPr lang="en-US" sz="1800" dirty="0"/>
              <a:t>Cryogenic design and instrumentation and controls design will start soon.</a:t>
            </a:r>
          </a:p>
          <a:p>
            <a:pPr>
              <a:lnSpc>
                <a:spcPct val="120000"/>
              </a:lnSpc>
            </a:pPr>
            <a:r>
              <a:rPr lang="en-US" sz="1800" dirty="0"/>
              <a:t>Magnet and infrastructure discussions just started.</a:t>
            </a:r>
          </a:p>
          <a:p>
            <a:pPr>
              <a:lnSpc>
                <a:spcPct val="120000"/>
              </a:lnSpc>
            </a:pPr>
            <a:endParaRPr lang="en-US" sz="1600" dirty="0"/>
          </a:p>
          <a:p>
            <a:pPr lvl="0"/>
            <a:endParaRPr lang="en-US" sz="16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12</a:t>
            </a:fld>
            <a:endParaRPr lang="en-US"/>
          </a:p>
        </p:txBody>
      </p:sp>
    </p:spTree>
    <p:extLst>
      <p:ext uri="{BB962C8B-B14F-4D97-AF65-F5344CB8AC3E}">
        <p14:creationId xmlns:p14="http://schemas.microsoft.com/office/powerpoint/2010/main" val="47712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3"/>
            <a:ext cx="7886700" cy="893223"/>
          </a:xfrm>
        </p:spPr>
        <p:txBody>
          <a:bodyPr/>
          <a:lstStyle/>
          <a:p>
            <a:r>
              <a:rPr lang="en-US" dirty="0"/>
              <a:t>What Next</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1115736"/>
            <a:ext cx="7886700" cy="5605740"/>
          </a:xfrm>
        </p:spPr>
        <p:txBody>
          <a:bodyPr>
            <a:noAutofit/>
          </a:bodyPr>
          <a:lstStyle/>
          <a:p>
            <a:pPr>
              <a:lnSpc>
                <a:spcPct val="120000"/>
              </a:lnSpc>
            </a:pPr>
            <a:r>
              <a:rPr lang="en-US" sz="1800" dirty="0"/>
              <a:t>Finalize the magnet specification.</a:t>
            </a:r>
          </a:p>
          <a:p>
            <a:pPr>
              <a:lnSpc>
                <a:spcPct val="120000"/>
              </a:lnSpc>
            </a:pPr>
            <a:r>
              <a:rPr lang="en-US" sz="1800" dirty="0"/>
              <a:t>Update </a:t>
            </a:r>
            <a:r>
              <a:rPr lang="en-US" sz="1800" dirty="0" err="1"/>
              <a:t>BaBAR</a:t>
            </a:r>
            <a:r>
              <a:rPr lang="en-US" sz="1800" dirty="0"/>
              <a:t> magnet risk assessment.</a:t>
            </a:r>
          </a:p>
          <a:p>
            <a:pPr>
              <a:lnSpc>
                <a:spcPct val="120000"/>
              </a:lnSpc>
            </a:pPr>
            <a:r>
              <a:rPr lang="en-US" sz="1800" dirty="0"/>
              <a:t>Complete 60% design including the following:</a:t>
            </a:r>
          </a:p>
          <a:p>
            <a:pPr lvl="1">
              <a:lnSpc>
                <a:spcPct val="120000"/>
              </a:lnSpc>
            </a:pPr>
            <a:r>
              <a:rPr lang="en-US" sz="1800" dirty="0"/>
              <a:t>Complete conductor stability calculation, finalize the conductor R&amp;D plan, start preparing conductor samples (after finalizing the vendor), preliminary quench calculation on the selected conductor, finalize the conductor.</a:t>
            </a:r>
          </a:p>
          <a:p>
            <a:pPr lvl="1">
              <a:lnSpc>
                <a:spcPct val="120000"/>
              </a:lnSpc>
            </a:pPr>
            <a:r>
              <a:rPr lang="en-US" sz="1800" dirty="0"/>
              <a:t>Finalize power supply, current leads and quench protection scheme.</a:t>
            </a:r>
          </a:p>
          <a:p>
            <a:pPr lvl="1">
              <a:lnSpc>
                <a:spcPct val="120000"/>
              </a:lnSpc>
            </a:pPr>
            <a:r>
              <a:rPr lang="en-US" sz="1800" dirty="0"/>
              <a:t>Complete the detailed electromagnetic, mechanical, thermal and cryogenic analysis of the magnet </a:t>
            </a:r>
          </a:p>
          <a:p>
            <a:pPr lvl="1">
              <a:lnSpc>
                <a:spcPct val="120000"/>
              </a:lnSpc>
            </a:pPr>
            <a:r>
              <a:rPr lang="en-US" sz="1800" dirty="0"/>
              <a:t>Start working on I&amp;C</a:t>
            </a:r>
          </a:p>
          <a:p>
            <a:pPr lvl="1">
              <a:lnSpc>
                <a:spcPct val="120000"/>
              </a:lnSpc>
            </a:pPr>
            <a:r>
              <a:rPr lang="en-US" sz="1800" dirty="0"/>
              <a:t>Start working on the system and sub-system drawings</a:t>
            </a:r>
          </a:p>
          <a:p>
            <a:pPr>
              <a:lnSpc>
                <a:spcPct val="120000"/>
              </a:lnSpc>
            </a:pPr>
            <a:r>
              <a:rPr lang="en-US" sz="1800" dirty="0"/>
              <a:t>Vendor search for conductor, magnet, power supply, current leads and other subsystems</a:t>
            </a:r>
          </a:p>
          <a:p>
            <a:pPr>
              <a:lnSpc>
                <a:spcPct val="120000"/>
              </a:lnSpc>
            </a:pPr>
            <a:endParaRPr lang="en-US" sz="1600" dirty="0"/>
          </a:p>
          <a:p>
            <a:pPr lvl="0"/>
            <a:endParaRPr lang="en-US" sz="16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13</a:t>
            </a:fld>
            <a:endParaRPr lang="en-US"/>
          </a:p>
        </p:txBody>
      </p:sp>
    </p:spTree>
    <p:extLst>
      <p:ext uri="{BB962C8B-B14F-4D97-AF65-F5344CB8AC3E}">
        <p14:creationId xmlns:p14="http://schemas.microsoft.com/office/powerpoint/2010/main" val="408479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3"/>
            <a:ext cx="7886700" cy="893223"/>
          </a:xfrm>
        </p:spPr>
        <p:txBody>
          <a:bodyPr/>
          <a:lstStyle/>
          <a:p>
            <a:r>
              <a:rPr lang="en-US" dirty="0"/>
              <a:t>Summary</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855677"/>
            <a:ext cx="7886700" cy="5625590"/>
          </a:xfrm>
        </p:spPr>
        <p:txBody>
          <a:bodyPr>
            <a:noAutofit/>
          </a:bodyPr>
          <a:lstStyle/>
          <a:p>
            <a:pPr>
              <a:lnSpc>
                <a:spcPct val="120000"/>
              </a:lnSpc>
            </a:pPr>
            <a:r>
              <a:rPr lang="en-US" sz="1800" dirty="0"/>
              <a:t>The design work is progressing well.</a:t>
            </a:r>
          </a:p>
          <a:p>
            <a:pPr>
              <a:lnSpc>
                <a:spcPct val="120000"/>
              </a:lnSpc>
            </a:pPr>
            <a:r>
              <a:rPr lang="en-US" sz="1800" dirty="0"/>
              <a:t>A good progress is made towards the </a:t>
            </a:r>
            <a:r>
              <a:rPr lang="en-US" sz="1800"/>
              <a:t>Mid-project review, </a:t>
            </a:r>
            <a:endParaRPr lang="en-US" sz="1800" dirty="0"/>
          </a:p>
          <a:p>
            <a:pPr>
              <a:lnSpc>
                <a:spcPct val="120000"/>
              </a:lnSpc>
            </a:pPr>
            <a:r>
              <a:rPr lang="en-US" sz="1800" dirty="0"/>
              <a:t>Work is on track for the 60% design completion by end of September.</a:t>
            </a:r>
          </a:p>
          <a:p>
            <a:pPr>
              <a:lnSpc>
                <a:spcPct val="120000"/>
              </a:lnSpc>
            </a:pPr>
            <a:endParaRPr lang="en-US" sz="16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14</a:t>
            </a:fld>
            <a:endParaRPr lang="en-US"/>
          </a:p>
        </p:txBody>
      </p:sp>
    </p:spTree>
    <p:extLst>
      <p:ext uri="{BB962C8B-B14F-4D97-AF65-F5344CB8AC3E}">
        <p14:creationId xmlns:p14="http://schemas.microsoft.com/office/powerpoint/2010/main" val="237839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AD94-F98B-4D43-A698-98166FFF8163}"/>
              </a:ext>
            </a:extLst>
          </p:cNvPr>
          <p:cNvSpPr>
            <a:spLocks noGrp="1"/>
          </p:cNvSpPr>
          <p:nvPr>
            <p:ph type="title"/>
          </p:nvPr>
        </p:nvSpPr>
        <p:spPr>
          <a:xfrm>
            <a:off x="628650" y="2495850"/>
            <a:ext cx="7886700" cy="1325563"/>
          </a:xfrm>
        </p:spPr>
        <p:txBody>
          <a:bodyPr/>
          <a:lstStyle/>
          <a:p>
            <a:pPr algn="ctr"/>
            <a:r>
              <a:rPr lang="en-US" dirty="0"/>
              <a:t>Back up Slides</a:t>
            </a:r>
          </a:p>
        </p:txBody>
      </p:sp>
      <p:sp>
        <p:nvSpPr>
          <p:cNvPr id="4" name="Slide Number Placeholder 3">
            <a:extLst>
              <a:ext uri="{FF2B5EF4-FFF2-40B4-BE49-F238E27FC236}">
                <a16:creationId xmlns:a16="http://schemas.microsoft.com/office/drawing/2014/main" id="{39716181-B6C4-4135-93C7-696346A61BCC}"/>
              </a:ext>
            </a:extLst>
          </p:cNvPr>
          <p:cNvSpPr>
            <a:spLocks noGrp="1"/>
          </p:cNvSpPr>
          <p:nvPr>
            <p:ph type="sldNum" sz="quarter" idx="12"/>
          </p:nvPr>
        </p:nvSpPr>
        <p:spPr/>
        <p:txBody>
          <a:bodyPr/>
          <a:lstStyle/>
          <a:p>
            <a:fld id="{893C5830-40F3-F04E-B2E3-10E6672BA8FF}" type="slidenum">
              <a:rPr lang="en-US" smtClean="0"/>
              <a:t>15</a:t>
            </a:fld>
            <a:endParaRPr lang="en-US" dirty="0"/>
          </a:p>
        </p:txBody>
      </p:sp>
    </p:spTree>
    <p:extLst>
      <p:ext uri="{BB962C8B-B14F-4D97-AF65-F5344CB8AC3E}">
        <p14:creationId xmlns:p14="http://schemas.microsoft.com/office/powerpoint/2010/main" val="47557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140924"/>
            <a:ext cx="7886700" cy="583696"/>
          </a:xfrm>
        </p:spPr>
        <p:txBody>
          <a:bodyPr>
            <a:normAutofit fontScale="90000"/>
          </a:bodyPr>
          <a:lstStyle/>
          <a:p>
            <a:r>
              <a:rPr lang="en-US" dirty="0"/>
              <a:t>Outline</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724620"/>
            <a:ext cx="7886700" cy="5996856"/>
          </a:xfrm>
        </p:spPr>
        <p:txBody>
          <a:bodyPr>
            <a:noAutofit/>
          </a:bodyPr>
          <a:lstStyle/>
          <a:p>
            <a:pPr lvl="0"/>
            <a:r>
              <a:rPr lang="en-US" sz="2000" dirty="0"/>
              <a:t>Team Members</a:t>
            </a:r>
          </a:p>
          <a:p>
            <a:pPr lvl="0"/>
            <a:r>
              <a:rPr lang="en-US" sz="2000" dirty="0"/>
              <a:t>Magnet Specification</a:t>
            </a:r>
          </a:p>
          <a:p>
            <a:pPr lvl="0"/>
            <a:r>
              <a:rPr lang="en-US" sz="2000" dirty="0"/>
              <a:t>Design of 1.5 T magnet</a:t>
            </a:r>
          </a:p>
          <a:p>
            <a:pPr lvl="0"/>
            <a:r>
              <a:rPr lang="en-US" sz="2000" dirty="0"/>
              <a:t>Current Status </a:t>
            </a:r>
          </a:p>
          <a:p>
            <a:pPr lvl="0"/>
            <a:r>
              <a:rPr lang="en-US" sz="2000" dirty="0"/>
              <a:t>What Next</a:t>
            </a:r>
          </a:p>
          <a:p>
            <a:pPr lvl="0"/>
            <a:r>
              <a:rPr lang="en-US" sz="2000" dirty="0"/>
              <a:t>Summary  </a:t>
            </a:r>
          </a:p>
          <a:p>
            <a:pPr lvl="0"/>
            <a:endParaRPr lang="en-US" sz="16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2</a:t>
            </a:fld>
            <a:endParaRPr lang="en-US"/>
          </a:p>
        </p:txBody>
      </p:sp>
    </p:spTree>
    <p:extLst>
      <p:ext uri="{BB962C8B-B14F-4D97-AF65-F5344CB8AC3E}">
        <p14:creationId xmlns:p14="http://schemas.microsoft.com/office/powerpoint/2010/main" val="286003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589462" y="136525"/>
            <a:ext cx="8093680" cy="523647"/>
          </a:xfrm>
        </p:spPr>
        <p:txBody>
          <a:bodyPr>
            <a:normAutofit fontScale="90000"/>
          </a:bodyPr>
          <a:lstStyle/>
          <a:p>
            <a:r>
              <a:rPr lang="en-US" dirty="0"/>
              <a:t>JLab- Technical Team Members</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3</a:t>
            </a:fld>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616" y="866092"/>
            <a:ext cx="1714500" cy="1714500"/>
          </a:xfrm>
        </p:spPr>
      </p:pic>
      <p:sp>
        <p:nvSpPr>
          <p:cNvPr id="10" name="Rectangle 9"/>
          <p:cNvSpPr/>
          <p:nvPr/>
        </p:nvSpPr>
        <p:spPr>
          <a:xfrm>
            <a:off x="199854" y="2623196"/>
            <a:ext cx="3004204" cy="1169551"/>
          </a:xfrm>
          <a:prstGeom prst="rect">
            <a:avLst/>
          </a:prstGeom>
        </p:spPr>
        <p:txBody>
          <a:bodyPr wrap="square">
            <a:spAutoFit/>
          </a:bodyPr>
          <a:lstStyle/>
          <a:p>
            <a:r>
              <a:rPr lang="en-US" sz="1400" dirty="0">
                <a:solidFill>
                  <a:srgbClr val="C00000"/>
                </a:solidFill>
              </a:rPr>
              <a:t>RENUKA RAJPUT-GHOSHAL</a:t>
            </a:r>
          </a:p>
          <a:p>
            <a:r>
              <a:rPr lang="en-US" sz="1400" dirty="0">
                <a:solidFill>
                  <a:srgbClr val="C00000"/>
                </a:solidFill>
              </a:rPr>
              <a:t>L3 CAM, JLab Project Lead, Conductor R&amp;D, Electromagnetic design, Conductor Stability, Quench, interface between JLab and CEA, Saclay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562" y="866092"/>
            <a:ext cx="1714500" cy="1714500"/>
          </a:xfrm>
          <a:prstGeom prst="rect">
            <a:avLst/>
          </a:prstGeom>
        </p:spPr>
      </p:pic>
      <p:sp>
        <p:nvSpPr>
          <p:cNvPr id="12" name="Rectangle 11"/>
          <p:cNvSpPr/>
          <p:nvPr/>
        </p:nvSpPr>
        <p:spPr>
          <a:xfrm>
            <a:off x="3675562" y="2730917"/>
            <a:ext cx="1930300" cy="954107"/>
          </a:xfrm>
          <a:prstGeom prst="rect">
            <a:avLst/>
          </a:prstGeom>
        </p:spPr>
        <p:txBody>
          <a:bodyPr wrap="square">
            <a:spAutoFit/>
          </a:bodyPr>
          <a:lstStyle/>
          <a:p>
            <a:r>
              <a:rPr lang="en-US" sz="1400" dirty="0">
                <a:solidFill>
                  <a:srgbClr val="C00000"/>
                </a:solidFill>
              </a:rPr>
              <a:t>PROBIR K. GHOSHAL Risk Analysis, FMEA, Quench, Power Supply, C&amp;I </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353" y="898636"/>
            <a:ext cx="1714500" cy="1714500"/>
          </a:xfrm>
          <a:prstGeom prst="rect">
            <a:avLst/>
          </a:prstGeom>
        </p:spPr>
      </p:pic>
      <p:sp>
        <p:nvSpPr>
          <p:cNvPr id="14" name="Rectangle 13"/>
          <p:cNvSpPr/>
          <p:nvPr/>
        </p:nvSpPr>
        <p:spPr>
          <a:xfrm>
            <a:off x="6361766" y="2946360"/>
            <a:ext cx="1766559" cy="523220"/>
          </a:xfrm>
          <a:prstGeom prst="rect">
            <a:avLst/>
          </a:prstGeom>
        </p:spPr>
        <p:txBody>
          <a:bodyPr wrap="square">
            <a:spAutoFit/>
          </a:bodyPr>
          <a:lstStyle/>
          <a:p>
            <a:r>
              <a:rPr lang="en-US" sz="1400" dirty="0">
                <a:solidFill>
                  <a:srgbClr val="C00000"/>
                </a:solidFill>
              </a:rPr>
              <a:t>ERIC SUN Mechanical and Thermal Analysis</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58" y="3890944"/>
            <a:ext cx="1714500" cy="1714500"/>
          </a:xfrm>
          <a:prstGeom prst="rect">
            <a:avLst/>
          </a:prstGeom>
        </p:spPr>
      </p:pic>
      <p:sp>
        <p:nvSpPr>
          <p:cNvPr id="16" name="Rectangle 15"/>
          <p:cNvSpPr/>
          <p:nvPr/>
        </p:nvSpPr>
        <p:spPr>
          <a:xfrm>
            <a:off x="147578" y="5632722"/>
            <a:ext cx="2377538" cy="954107"/>
          </a:xfrm>
          <a:prstGeom prst="rect">
            <a:avLst/>
          </a:prstGeom>
        </p:spPr>
        <p:txBody>
          <a:bodyPr wrap="square">
            <a:spAutoFit/>
          </a:bodyPr>
          <a:lstStyle/>
          <a:p>
            <a:r>
              <a:rPr lang="en-US" sz="1400" dirty="0">
                <a:solidFill>
                  <a:srgbClr val="C00000"/>
                </a:solidFill>
              </a:rPr>
              <a:t>SANDESH GOPINATH, Thermal Analysis and , interface between CEA, Saclay Engineers and JLab Designers</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0392" y="3890944"/>
            <a:ext cx="1714500" cy="1714500"/>
          </a:xfrm>
          <a:prstGeom prst="rect">
            <a:avLst/>
          </a:prstGeom>
        </p:spPr>
      </p:pic>
      <p:sp>
        <p:nvSpPr>
          <p:cNvPr id="18" name="Rectangle 17"/>
          <p:cNvSpPr/>
          <p:nvPr/>
        </p:nvSpPr>
        <p:spPr>
          <a:xfrm>
            <a:off x="3497755" y="5636422"/>
            <a:ext cx="1097993" cy="523220"/>
          </a:xfrm>
          <a:prstGeom prst="rect">
            <a:avLst/>
          </a:prstGeom>
        </p:spPr>
        <p:txBody>
          <a:bodyPr wrap="none">
            <a:spAutoFit/>
          </a:bodyPr>
          <a:lstStyle/>
          <a:p>
            <a:r>
              <a:rPr lang="en-US" sz="1400" dirty="0">
                <a:solidFill>
                  <a:srgbClr val="C00000"/>
                </a:solidFill>
              </a:rPr>
              <a:t>DAN YOUNG</a:t>
            </a:r>
          </a:p>
          <a:p>
            <a:r>
              <a:rPr lang="en-US" sz="1400" dirty="0">
                <a:solidFill>
                  <a:srgbClr val="C00000"/>
                </a:solidFill>
              </a:rPr>
              <a:t>Designer</a:t>
            </a:r>
          </a:p>
        </p:txBody>
      </p:sp>
      <p:sp>
        <p:nvSpPr>
          <p:cNvPr id="19" name="TextBox 18"/>
          <p:cNvSpPr txBox="1"/>
          <p:nvPr/>
        </p:nvSpPr>
        <p:spPr>
          <a:xfrm>
            <a:off x="6439652" y="5632722"/>
            <a:ext cx="1653235" cy="523220"/>
          </a:xfrm>
          <a:prstGeom prst="rect">
            <a:avLst/>
          </a:prstGeom>
          <a:noFill/>
          <a:ln w="22225">
            <a:noFill/>
          </a:ln>
        </p:spPr>
        <p:txBody>
          <a:bodyPr wrap="square" rtlCol="0">
            <a:spAutoFit/>
          </a:bodyPr>
          <a:lstStyle/>
          <a:p>
            <a:r>
              <a:rPr lang="en-US" sz="1400" dirty="0">
                <a:solidFill>
                  <a:srgbClr val="C00000"/>
                </a:solidFill>
              </a:rPr>
              <a:t>Catherine Hall</a:t>
            </a:r>
          </a:p>
          <a:p>
            <a:r>
              <a:rPr lang="en-US" sz="1400" dirty="0">
                <a:solidFill>
                  <a:srgbClr val="C00000"/>
                </a:solidFill>
              </a:rPr>
              <a:t>Designer</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7687" y="3896556"/>
            <a:ext cx="1736166" cy="1736166"/>
          </a:xfrm>
          <a:prstGeom prst="rect">
            <a:avLst/>
          </a:prstGeom>
        </p:spPr>
      </p:pic>
    </p:spTree>
    <p:extLst>
      <p:ext uri="{BB962C8B-B14F-4D97-AF65-F5344CB8AC3E}">
        <p14:creationId xmlns:p14="http://schemas.microsoft.com/office/powerpoint/2010/main" val="15478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589462" y="136525"/>
            <a:ext cx="7886700" cy="615950"/>
          </a:xfrm>
        </p:spPr>
        <p:txBody>
          <a:bodyPr>
            <a:normAutofit fontScale="90000"/>
          </a:bodyPr>
          <a:lstStyle/>
          <a:p>
            <a:r>
              <a:rPr lang="en-US" dirty="0"/>
              <a:t>CEA- Technical Team Members</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4</a:t>
            </a:fld>
            <a:endParaRPr lang="en-US" dirty="0"/>
          </a:p>
        </p:txBody>
      </p:sp>
      <p:pic>
        <p:nvPicPr>
          <p:cNvPr id="7" name="Content Placeholder 6"/>
          <p:cNvPicPr>
            <a:picLocks noGrp="1" noChangeAspect="1"/>
          </p:cNvPicPr>
          <p:nvPr>
            <p:ph idx="1"/>
          </p:nvPr>
        </p:nvPicPr>
        <p:blipFill>
          <a:blip r:embed="rId2"/>
          <a:stretch>
            <a:fillRect/>
          </a:stretch>
        </p:blipFill>
        <p:spPr>
          <a:xfrm>
            <a:off x="1088860" y="931863"/>
            <a:ext cx="6966280" cy="5245100"/>
          </a:xfrm>
          <a:prstGeom prst="rect">
            <a:avLst/>
          </a:prstGeom>
        </p:spPr>
      </p:pic>
    </p:spTree>
    <p:extLst>
      <p:ext uri="{BB962C8B-B14F-4D97-AF65-F5344CB8AC3E}">
        <p14:creationId xmlns:p14="http://schemas.microsoft.com/office/powerpoint/2010/main" val="64471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589462" y="136525"/>
            <a:ext cx="7886700" cy="794654"/>
          </a:xfrm>
        </p:spPr>
        <p:txBody>
          <a:bodyPr/>
          <a:lstStyle/>
          <a:p>
            <a:r>
              <a:rPr lang="en-US" dirty="0"/>
              <a:t>Other Team Members</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949951"/>
            <a:ext cx="7886700" cy="5605740"/>
          </a:xfrm>
        </p:spPr>
        <p:txBody>
          <a:bodyPr>
            <a:noAutofit/>
          </a:bodyPr>
          <a:lstStyle/>
          <a:p>
            <a:pPr lvl="0"/>
            <a:r>
              <a:rPr lang="en-US" sz="1800" dirty="0"/>
              <a:t>JLab</a:t>
            </a:r>
          </a:p>
          <a:p>
            <a:pPr lvl="1"/>
            <a:r>
              <a:rPr lang="en-US" sz="1600" dirty="0"/>
              <a:t>Rolf Ent- Co-Associate Director for the Experimental Program, Detector Management</a:t>
            </a:r>
          </a:p>
          <a:p>
            <a:pPr lvl="1"/>
            <a:r>
              <a:rPr lang="en-US" sz="1600" dirty="0"/>
              <a:t>Mitch Laney, Procurement</a:t>
            </a:r>
          </a:p>
          <a:p>
            <a:pPr lvl="1"/>
            <a:r>
              <a:rPr lang="en-US" sz="1600" dirty="0"/>
              <a:t>Giuseppina (Jessie) </a:t>
            </a:r>
            <a:r>
              <a:rPr lang="en-US" sz="1600" dirty="0" err="1"/>
              <a:t>Tenbusch</a:t>
            </a:r>
            <a:r>
              <a:rPr lang="en-US" sz="1600" dirty="0"/>
              <a:t>, Procurement  </a:t>
            </a:r>
          </a:p>
          <a:p>
            <a:pPr lvl="1"/>
            <a:r>
              <a:rPr lang="en-US" sz="1600" dirty="0"/>
              <a:t>Walter Wittmer, Project office</a:t>
            </a:r>
          </a:p>
          <a:p>
            <a:pPr lvl="0"/>
            <a:r>
              <a:rPr lang="en-US" sz="1800" dirty="0"/>
              <a:t>CEA, Saclay</a:t>
            </a:r>
          </a:p>
          <a:p>
            <a:pPr lvl="1"/>
            <a:r>
              <a:rPr lang="en-US" sz="1600" dirty="0"/>
              <a:t>Lionel Quettier- Resource manager and Expert Engineer</a:t>
            </a:r>
          </a:p>
          <a:p>
            <a:pPr lvl="0"/>
            <a:r>
              <a:rPr lang="en-US" sz="1800" dirty="0"/>
              <a:t>BNL</a:t>
            </a:r>
          </a:p>
          <a:p>
            <a:pPr lvl="1"/>
            <a:r>
              <a:rPr lang="en-US" sz="1600" dirty="0"/>
              <a:t>Elke Aschenauer- Co-Associate Director for the Experimental Program, Detector Management</a:t>
            </a:r>
          </a:p>
          <a:p>
            <a:pPr lvl="1"/>
            <a:r>
              <a:rPr lang="en-US" sz="1600" dirty="0"/>
              <a:t>Roberto Than- Cryogenic interface</a:t>
            </a:r>
          </a:p>
          <a:p>
            <a:pPr lvl="1"/>
            <a:r>
              <a:rPr lang="en-US" sz="1600" dirty="0"/>
              <a:t>Alexander Kiselev- HCal integration and material</a:t>
            </a:r>
          </a:p>
          <a:p>
            <a:pPr lvl="1"/>
            <a:r>
              <a:rPr lang="en-US" sz="1600" dirty="0"/>
              <a:t>Rahul Sharma-Infrastructure interface</a:t>
            </a:r>
          </a:p>
          <a:p>
            <a:pPr lvl="1"/>
            <a:r>
              <a:rPr lang="en-US" sz="1600" dirty="0"/>
              <a:t>Roland Wimmer- System Integration</a:t>
            </a:r>
          </a:p>
          <a:p>
            <a:pPr marL="0" indent="0">
              <a:buNone/>
            </a:pPr>
            <a:br>
              <a:rPr lang="it-IT" dirty="0"/>
            </a:br>
            <a:endParaRPr lang="it-IT" dirty="0"/>
          </a:p>
          <a:p>
            <a:pPr lvl="0"/>
            <a:endParaRPr lang="en-US" sz="16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5</a:t>
            </a:fld>
            <a:endParaRPr lang="en-US" dirty="0"/>
          </a:p>
        </p:txBody>
      </p:sp>
    </p:spTree>
    <p:extLst>
      <p:ext uri="{BB962C8B-B14F-4D97-AF65-F5344CB8AC3E}">
        <p14:creationId xmlns:p14="http://schemas.microsoft.com/office/powerpoint/2010/main" val="300772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0" y="5625"/>
            <a:ext cx="7886700" cy="652707"/>
          </a:xfrm>
        </p:spPr>
        <p:txBody>
          <a:bodyPr>
            <a:normAutofit/>
          </a:bodyPr>
          <a:lstStyle/>
          <a:p>
            <a:r>
              <a:rPr lang="en-US" sz="3200" dirty="0"/>
              <a:t>Detector Solenoid Magnet Specifications</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6</a:t>
            </a:fld>
            <a:endParaRPr lang="en-US"/>
          </a:p>
        </p:txBody>
      </p:sp>
      <p:sp>
        <p:nvSpPr>
          <p:cNvPr id="15" name="TextBox 14">
            <a:extLst>
              <a:ext uri="{FF2B5EF4-FFF2-40B4-BE49-F238E27FC236}">
                <a16:creationId xmlns:a16="http://schemas.microsoft.com/office/drawing/2014/main" id="{D202C31F-65FD-4661-A8E4-578435CEE79C}"/>
              </a:ext>
            </a:extLst>
          </p:cNvPr>
          <p:cNvSpPr txBox="1"/>
          <p:nvPr/>
        </p:nvSpPr>
        <p:spPr>
          <a:xfrm>
            <a:off x="6408999" y="3276371"/>
            <a:ext cx="269760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Accelerator fringe field requirements, under further study. </a:t>
            </a:r>
          </a:p>
        </p:txBody>
      </p:sp>
      <p:pic>
        <p:nvPicPr>
          <p:cNvPr id="3" name="Picture 2">
            <a:extLst>
              <a:ext uri="{FF2B5EF4-FFF2-40B4-BE49-F238E27FC236}">
                <a16:creationId xmlns:a16="http://schemas.microsoft.com/office/drawing/2014/main" id="{A7EF3C0A-F8BE-40FA-84BC-015671760D64}"/>
              </a:ext>
            </a:extLst>
          </p:cNvPr>
          <p:cNvPicPr>
            <a:picLocks noChangeAspect="1"/>
          </p:cNvPicPr>
          <p:nvPr/>
        </p:nvPicPr>
        <p:blipFill>
          <a:blip r:embed="rId2"/>
          <a:stretch>
            <a:fillRect/>
          </a:stretch>
        </p:blipFill>
        <p:spPr>
          <a:xfrm>
            <a:off x="608487" y="730251"/>
            <a:ext cx="5702300" cy="5626100"/>
          </a:xfrm>
          <a:prstGeom prst="rect">
            <a:avLst/>
          </a:prstGeom>
        </p:spPr>
      </p:pic>
    </p:spTree>
    <p:extLst>
      <p:ext uri="{BB962C8B-B14F-4D97-AF65-F5344CB8AC3E}">
        <p14:creationId xmlns:p14="http://schemas.microsoft.com/office/powerpoint/2010/main" val="138268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176169" y="140924"/>
            <a:ext cx="8758105" cy="681198"/>
          </a:xfrm>
        </p:spPr>
        <p:txBody>
          <a:bodyPr>
            <a:noAutofit/>
          </a:bodyPr>
          <a:lstStyle/>
          <a:p>
            <a:pPr algn="just"/>
            <a:r>
              <a:rPr lang="en-US" sz="3600" dirty="0"/>
              <a:t>Design of 1.5T Magnet</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226503" y="841200"/>
            <a:ext cx="8758105" cy="5601545"/>
          </a:xfrm>
        </p:spPr>
        <p:txBody>
          <a:bodyPr>
            <a:noAutofit/>
          </a:bodyPr>
          <a:lstStyle/>
          <a:p>
            <a:pPr>
              <a:lnSpc>
                <a:spcPct val="120000"/>
              </a:lnSpc>
            </a:pPr>
            <a:r>
              <a:rPr lang="en-US" sz="2000" dirty="0"/>
              <a:t>The design will be divided in 60% and 90% design phase.</a:t>
            </a:r>
          </a:p>
          <a:p>
            <a:pPr>
              <a:lnSpc>
                <a:spcPct val="120000"/>
              </a:lnSpc>
            </a:pPr>
            <a:r>
              <a:rPr lang="en-US" sz="2000" dirty="0"/>
              <a:t>Conductor Quality Assessment</a:t>
            </a:r>
          </a:p>
          <a:p>
            <a:pPr>
              <a:lnSpc>
                <a:spcPct val="120000"/>
              </a:lnSpc>
            </a:pPr>
            <a:r>
              <a:rPr lang="en-US" sz="2000" dirty="0"/>
              <a:t>In parallel:</a:t>
            </a:r>
          </a:p>
          <a:p>
            <a:pPr marL="685800" lvl="2">
              <a:spcBef>
                <a:spcPts val="1000"/>
              </a:spcBef>
            </a:pPr>
            <a:r>
              <a:rPr lang="en-US" dirty="0"/>
              <a:t>Continue monitoring sPHENIX magnet run</a:t>
            </a:r>
          </a:p>
          <a:p>
            <a:pPr marL="685800" lvl="2">
              <a:spcBef>
                <a:spcPts val="1000"/>
              </a:spcBef>
            </a:pPr>
            <a:r>
              <a:rPr lang="en-US" dirty="0"/>
              <a:t>Update risk analysis based on the sPHENIX run </a:t>
            </a:r>
            <a:r>
              <a:rPr lang="en-US" dirty="0">
                <a:solidFill>
                  <a:srgbClr val="FF0000"/>
                </a:solidFill>
              </a:rPr>
              <a:t>(Details in </a:t>
            </a:r>
            <a:r>
              <a:rPr lang="en-US" dirty="0" err="1">
                <a:solidFill>
                  <a:srgbClr val="FF0000"/>
                </a:solidFill>
              </a:rPr>
              <a:t>Probir’s</a:t>
            </a:r>
            <a:r>
              <a:rPr lang="en-US" dirty="0">
                <a:solidFill>
                  <a:srgbClr val="FF0000"/>
                </a:solidFill>
              </a:rPr>
              <a:t> talk) (Sandesh’s talk on Mechanical aspects of the magnet)</a:t>
            </a:r>
          </a:p>
          <a:p>
            <a:pPr marL="685800" lvl="2">
              <a:spcBef>
                <a:spcPts val="1000"/>
              </a:spcBef>
            </a:pPr>
            <a:r>
              <a:rPr lang="en-US" dirty="0"/>
              <a:t>Update the Risk analysis document</a:t>
            </a:r>
          </a:p>
          <a:p>
            <a:pPr marL="685800" lvl="2">
              <a:spcBef>
                <a:spcPts val="1000"/>
              </a:spcBef>
            </a:pPr>
            <a:r>
              <a:rPr lang="en-US" dirty="0"/>
              <a:t>Review the results</a:t>
            </a:r>
          </a:p>
          <a:p>
            <a:pPr marL="685800" lvl="2">
              <a:spcBef>
                <a:spcPts val="1000"/>
              </a:spcBef>
            </a:pPr>
            <a:r>
              <a:rPr lang="en-US" dirty="0"/>
              <a:t>Make a decision about the magnet choice (existing vs replacement new)</a:t>
            </a:r>
          </a:p>
          <a:p>
            <a:pPr marL="228600" lvl="1">
              <a:spcBef>
                <a:spcPts val="1000"/>
              </a:spcBef>
            </a:pPr>
            <a:r>
              <a:rPr lang="en-US" sz="2000" dirty="0"/>
              <a:t>Prepare document for RFQ </a:t>
            </a:r>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7</a:t>
            </a:fld>
            <a:endParaRPr lang="en-US"/>
          </a:p>
        </p:txBody>
      </p:sp>
    </p:spTree>
    <p:extLst>
      <p:ext uri="{BB962C8B-B14F-4D97-AF65-F5344CB8AC3E}">
        <p14:creationId xmlns:p14="http://schemas.microsoft.com/office/powerpoint/2010/main" val="140504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176169" y="140924"/>
            <a:ext cx="8758105" cy="681198"/>
          </a:xfrm>
        </p:spPr>
        <p:txBody>
          <a:bodyPr>
            <a:noAutofit/>
          </a:bodyPr>
          <a:lstStyle/>
          <a:p>
            <a:pPr algn="just"/>
            <a:r>
              <a:rPr lang="en-US" sz="3600" dirty="0"/>
              <a:t>Design of 1.5 T Magnet (60% milestones)</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226503" y="841200"/>
            <a:ext cx="8758105" cy="5601545"/>
          </a:xfrm>
        </p:spPr>
        <p:txBody>
          <a:bodyPr>
            <a:noAutofit/>
          </a:bodyPr>
          <a:lstStyle/>
          <a:p>
            <a:pPr>
              <a:lnSpc>
                <a:spcPct val="120000"/>
              </a:lnSpc>
            </a:pPr>
            <a:r>
              <a:rPr lang="en-US" sz="1800" dirty="0"/>
              <a:t>Complete 60% design including the following:</a:t>
            </a:r>
          </a:p>
          <a:p>
            <a:pPr lvl="1">
              <a:lnSpc>
                <a:spcPct val="120000"/>
              </a:lnSpc>
            </a:pPr>
            <a:r>
              <a:rPr lang="en-US" sz="1400" dirty="0"/>
              <a:t>Complete conductor stability calculation (100%)</a:t>
            </a:r>
          </a:p>
          <a:p>
            <a:pPr lvl="1">
              <a:lnSpc>
                <a:spcPct val="120000"/>
              </a:lnSpc>
            </a:pPr>
            <a:r>
              <a:rPr lang="en-US" sz="1400" dirty="0"/>
              <a:t>Finalize the conductor E&amp;D plan (100%) </a:t>
            </a:r>
          </a:p>
          <a:p>
            <a:pPr lvl="1">
              <a:lnSpc>
                <a:spcPct val="120000"/>
              </a:lnSpc>
            </a:pPr>
            <a:r>
              <a:rPr lang="en-US" sz="1400" dirty="0"/>
              <a:t>Start preparing conductor samples (after finalizing the vendor) (100%) , </a:t>
            </a:r>
          </a:p>
          <a:p>
            <a:pPr lvl="1">
              <a:lnSpc>
                <a:spcPct val="120000"/>
              </a:lnSpc>
            </a:pPr>
            <a:r>
              <a:rPr lang="en-US" sz="1400" dirty="0"/>
              <a:t>Preliminary quench calculation on the selected conductor (100%) , </a:t>
            </a:r>
          </a:p>
          <a:p>
            <a:pPr lvl="1">
              <a:lnSpc>
                <a:spcPct val="120000"/>
              </a:lnSpc>
            </a:pPr>
            <a:r>
              <a:rPr lang="en-US" sz="1400" dirty="0"/>
              <a:t>Finalize the conductor (100%) </a:t>
            </a:r>
          </a:p>
          <a:p>
            <a:pPr lvl="1">
              <a:lnSpc>
                <a:spcPct val="120000"/>
              </a:lnSpc>
            </a:pPr>
            <a:r>
              <a:rPr lang="en-US" sz="1400" dirty="0"/>
              <a:t>Finalize power supply, current leads and quench protection scheme (100%) </a:t>
            </a:r>
          </a:p>
          <a:p>
            <a:pPr lvl="1">
              <a:lnSpc>
                <a:spcPct val="120000"/>
              </a:lnSpc>
            </a:pPr>
            <a:r>
              <a:rPr lang="en-US" sz="1400" dirty="0"/>
              <a:t>Request for Information (RFI) to magnet and power supply vendors (100%) </a:t>
            </a:r>
          </a:p>
          <a:p>
            <a:pPr lvl="1">
              <a:lnSpc>
                <a:spcPct val="120000"/>
              </a:lnSpc>
            </a:pPr>
            <a:r>
              <a:rPr lang="en-US" sz="1400" dirty="0"/>
              <a:t>Detailed electromagnetic Design (60%)</a:t>
            </a:r>
          </a:p>
          <a:p>
            <a:pPr lvl="1">
              <a:lnSpc>
                <a:spcPct val="120000"/>
              </a:lnSpc>
            </a:pPr>
            <a:r>
              <a:rPr lang="en-US" sz="1400" dirty="0"/>
              <a:t>Detailed  mechanical (60%)</a:t>
            </a:r>
          </a:p>
          <a:p>
            <a:pPr lvl="1">
              <a:lnSpc>
                <a:spcPct val="120000"/>
              </a:lnSpc>
            </a:pPr>
            <a:r>
              <a:rPr lang="en-US" sz="1400" dirty="0"/>
              <a:t>Thermal Analysis (60%)</a:t>
            </a:r>
          </a:p>
          <a:p>
            <a:pPr lvl="1">
              <a:lnSpc>
                <a:spcPct val="120000"/>
              </a:lnSpc>
            </a:pPr>
            <a:r>
              <a:rPr lang="en-US" sz="1400" dirty="0"/>
              <a:t>Quench Analysis (60%)</a:t>
            </a:r>
          </a:p>
          <a:p>
            <a:pPr lvl="1">
              <a:lnSpc>
                <a:spcPct val="120000"/>
              </a:lnSpc>
            </a:pPr>
            <a:r>
              <a:rPr lang="en-US" sz="1400" dirty="0"/>
              <a:t>Cryogenic Design (30%)</a:t>
            </a:r>
          </a:p>
          <a:p>
            <a:pPr lvl="1">
              <a:lnSpc>
                <a:spcPct val="120000"/>
              </a:lnSpc>
            </a:pPr>
            <a:r>
              <a:rPr lang="en-US" sz="1400" dirty="0"/>
              <a:t>I&amp;C (10%)</a:t>
            </a:r>
          </a:p>
          <a:p>
            <a:pPr lvl="1">
              <a:lnSpc>
                <a:spcPct val="120000"/>
              </a:lnSpc>
            </a:pPr>
            <a:r>
              <a:rPr lang="en-US" sz="1400" dirty="0"/>
              <a:t>System and sub-system drawings (60%)</a:t>
            </a:r>
          </a:p>
          <a:p>
            <a:pPr lvl="1">
              <a:lnSpc>
                <a:spcPct val="120000"/>
              </a:lnSpc>
            </a:pPr>
            <a:r>
              <a:rPr lang="en-US" sz="1400" dirty="0"/>
              <a:t>Vendor search for conductor, magnet, power supply, current leads and other subsystems (60%)</a:t>
            </a:r>
          </a:p>
          <a:p>
            <a:pPr marL="0" lvl="1" indent="0">
              <a:spcBef>
                <a:spcPts val="1000"/>
              </a:spcBef>
              <a:buNone/>
            </a:pPr>
            <a:endParaRPr lang="en-US" sz="1600" dirty="0"/>
          </a:p>
          <a:p>
            <a:pPr marL="228600" lvl="1">
              <a:spcBef>
                <a:spcPts val="1000"/>
              </a:spcBef>
            </a:pPr>
            <a:endParaRPr lang="en-US" sz="22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8</a:t>
            </a:fld>
            <a:endParaRPr lang="en-US"/>
          </a:p>
        </p:txBody>
      </p:sp>
    </p:spTree>
    <p:extLst>
      <p:ext uri="{BB962C8B-B14F-4D97-AF65-F5344CB8AC3E}">
        <p14:creationId xmlns:p14="http://schemas.microsoft.com/office/powerpoint/2010/main" val="268443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176169" y="140924"/>
            <a:ext cx="8758105" cy="540563"/>
          </a:xfrm>
        </p:spPr>
        <p:txBody>
          <a:bodyPr>
            <a:noAutofit/>
          </a:bodyPr>
          <a:lstStyle/>
          <a:p>
            <a:pPr algn="just"/>
            <a:r>
              <a:rPr lang="en-US" sz="3600" dirty="0"/>
              <a:t>Work with CEA and Task List</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226503" y="681488"/>
            <a:ext cx="8758105" cy="5761258"/>
          </a:xfrm>
        </p:spPr>
        <p:txBody>
          <a:bodyPr>
            <a:noAutofit/>
          </a:bodyPr>
          <a:lstStyle/>
          <a:p>
            <a:pPr>
              <a:lnSpc>
                <a:spcPct val="120000"/>
              </a:lnSpc>
            </a:pPr>
            <a:r>
              <a:rPr lang="en-US" sz="1600" dirty="0"/>
              <a:t>CEA, </a:t>
            </a:r>
            <a:r>
              <a:rPr lang="en-US" sz="1600" dirty="0" err="1"/>
              <a:t>Saclay</a:t>
            </a:r>
            <a:r>
              <a:rPr lang="en-US" sz="1600" dirty="0"/>
              <a:t>  is our collaborator for the design phase.</a:t>
            </a:r>
          </a:p>
          <a:p>
            <a:pPr>
              <a:lnSpc>
                <a:spcPct val="120000"/>
              </a:lnSpc>
            </a:pPr>
            <a:r>
              <a:rPr lang="en-US" sz="1600" dirty="0"/>
              <a:t>The existing contract is for 60% design work,</a:t>
            </a:r>
          </a:p>
          <a:p>
            <a:pPr>
              <a:lnSpc>
                <a:spcPct val="120000"/>
              </a:lnSpc>
            </a:pPr>
            <a:r>
              <a:rPr lang="en-US" sz="1600" dirty="0"/>
              <a:t>This work will be a collaborating work between JLab and CEA, </a:t>
            </a:r>
            <a:r>
              <a:rPr lang="en-US" sz="1600" dirty="0" err="1"/>
              <a:t>Saclay</a:t>
            </a:r>
            <a:r>
              <a:rPr lang="en-US" sz="1600" dirty="0"/>
              <a:t>.</a:t>
            </a:r>
          </a:p>
          <a:p>
            <a:r>
              <a:rPr lang="en-US" sz="1600" dirty="0"/>
              <a:t>The following tasks will be complete and delivered at the end of 60% design</a:t>
            </a:r>
            <a:r>
              <a:rPr lang="en-US" dirty="0"/>
              <a:t> </a:t>
            </a:r>
          </a:p>
          <a:p>
            <a:r>
              <a:rPr lang="en-US" sz="1600" dirty="0"/>
              <a:t>Conductor stability calculations and conductor selection </a:t>
            </a:r>
            <a:r>
              <a:rPr lang="en-US" sz="1600" dirty="0">
                <a:solidFill>
                  <a:srgbClr val="FF0000"/>
                </a:solidFill>
              </a:rPr>
              <a:t>In Progress (Francesco’s talk)</a:t>
            </a:r>
            <a:endParaRPr lang="en-US" sz="1600" dirty="0"/>
          </a:p>
          <a:p>
            <a:pPr lvl="1"/>
            <a:r>
              <a:rPr lang="en-US" sz="1200" dirty="0"/>
              <a:t>This task will result in finalizing the conductor.</a:t>
            </a:r>
          </a:p>
          <a:p>
            <a:r>
              <a:rPr lang="en-US" sz="1600" dirty="0"/>
              <a:t>Preliminary quench analysis </a:t>
            </a:r>
            <a:r>
              <a:rPr lang="en-US" sz="1600" dirty="0">
                <a:solidFill>
                  <a:srgbClr val="FF0000"/>
                </a:solidFill>
              </a:rPr>
              <a:t>(will start after finalizing the conductor)</a:t>
            </a:r>
            <a:endParaRPr lang="en-US" sz="1600" dirty="0"/>
          </a:p>
          <a:p>
            <a:pPr lvl="1"/>
            <a:r>
              <a:rPr lang="en-US" sz="1200" dirty="0"/>
              <a:t>This task will result in a preliminary quench report. This will also help in finalizing the power supply including the current leads.</a:t>
            </a:r>
          </a:p>
          <a:p>
            <a:r>
              <a:rPr lang="en-US" sz="1600" dirty="0"/>
              <a:t>Electromagnetic design (60%) </a:t>
            </a:r>
            <a:r>
              <a:rPr lang="en-US" sz="1600" dirty="0">
                <a:solidFill>
                  <a:srgbClr val="FF0000"/>
                </a:solidFill>
              </a:rPr>
              <a:t>In Progress (Valerio’s talk)</a:t>
            </a:r>
            <a:endParaRPr lang="en-US" sz="1600" dirty="0"/>
          </a:p>
          <a:p>
            <a:pPr lvl="1"/>
            <a:r>
              <a:rPr lang="en-US" sz="1400" dirty="0"/>
              <a:t>In this subcontract the following tasks will be completed for the electromagnetic design:</a:t>
            </a:r>
          </a:p>
          <a:p>
            <a:pPr lvl="2"/>
            <a:r>
              <a:rPr lang="en-US" sz="1400" dirty="0"/>
              <a:t>Magnet design fulfills all the physics requirements including the stray field requirement (if stray field requirement is not fulfilled, an agreement has to be reached with the accelerator group for the acceptable limits of the stray field)</a:t>
            </a:r>
          </a:p>
          <a:p>
            <a:pPr lvl="2"/>
            <a:r>
              <a:rPr lang="en-US" sz="1400" dirty="0"/>
              <a:t>The turns and layers layout are complete based on conductor dimensions</a:t>
            </a:r>
          </a:p>
          <a:p>
            <a:pPr lvl="2"/>
            <a:r>
              <a:rPr lang="en-US" sz="1400" dirty="0"/>
              <a:t>Magnet operating parameters finalized</a:t>
            </a:r>
          </a:p>
          <a:p>
            <a:pPr lvl="2"/>
            <a:r>
              <a:rPr lang="en-US" sz="1400" dirty="0"/>
              <a:t>Conductor length and possible piece size finalized</a:t>
            </a:r>
          </a:p>
          <a:p>
            <a:pPr lvl="2"/>
            <a:r>
              <a:rPr lang="en-US" sz="1400" dirty="0"/>
              <a:t>Winding technique discussed and if possible finalized</a:t>
            </a:r>
          </a:p>
          <a:p>
            <a:pPr lvl="2"/>
            <a:r>
              <a:rPr lang="en-US" sz="1400" dirty="0"/>
              <a:t>Magnetic forces calculated and given as input for the mechanical analysis</a:t>
            </a:r>
          </a:p>
          <a:p>
            <a:pPr marL="342900" indent="-342900">
              <a:buFont typeface="+mj-lt"/>
              <a:buAutoNum type="arabicPeriod"/>
            </a:pPr>
            <a:endParaRPr lang="en-US" sz="1600"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9</a:t>
            </a:fld>
            <a:endParaRPr lang="en-US"/>
          </a:p>
        </p:txBody>
      </p:sp>
    </p:spTree>
    <p:extLst>
      <p:ext uri="{BB962C8B-B14F-4D97-AF65-F5344CB8AC3E}">
        <p14:creationId xmlns:p14="http://schemas.microsoft.com/office/powerpoint/2010/main" val="3193812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6D231FD97ABE44B301AAE51BA413E0" ma:contentTypeVersion="6" ma:contentTypeDescription="Create a new document." ma:contentTypeScope="" ma:versionID="36e6bd80488e7b2d3818e3b4c7422521">
  <xsd:schema xmlns:xsd="http://www.w3.org/2001/XMLSchema" xmlns:xs="http://www.w3.org/2001/XMLSchema" xmlns:p="http://schemas.microsoft.com/office/2006/metadata/properties" xmlns:ns1="5884567f-e9cc-4767-b0aa-d30fdea83772" targetNamespace="http://schemas.microsoft.com/office/2006/metadata/properties" ma:root="true" ma:fieldsID="cf4732d12e2f6b1f28d0eec3a2221ef5" ns1:_="">
    <xsd:import namespace="5884567f-e9cc-4767-b0aa-d30fdea83772"/>
    <xsd:element name="properties">
      <xsd:complexType>
        <xsd:sequence>
          <xsd:element name="documentManagement">
            <xsd:complexType>
              <xsd:all>
                <xsd:element ref="ns1:_x0023_" minOccurs="0"/>
                <xsd:element ref="ns1:Presenter" minOccurs="0"/>
                <xsd:element ref="ns1:AgendaTitle" minOccurs="0"/>
                <xsd:element ref="ns1:MediaServiceMetadata" minOccurs="0"/>
                <xsd:element ref="ns1: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4567f-e9cc-4767-b0aa-d30fdea83772" elementFormDefault="qualified">
    <xsd:import namespace="http://schemas.microsoft.com/office/2006/documentManagement/types"/>
    <xsd:import namespace="http://schemas.microsoft.com/office/infopath/2007/PartnerControls"/>
    <xsd:element name="_x0023_" ma:index="0" nillable="true" ma:displayName="#" ma:format="Dropdown" ma:internalName="_x0023_">
      <xsd:simpleType>
        <xsd:restriction base="dms:Text">
          <xsd:maxLength value="255"/>
        </xsd:restriction>
      </xsd:simpleType>
    </xsd:element>
    <xsd:element name="Presenter" ma:index="3" nillable="true" ma:displayName="Presenter" ma:format="Dropdown" ma:internalName="Presenter">
      <xsd:simpleType>
        <xsd:restriction base="dms:Text">
          <xsd:maxLength value="255"/>
        </xsd:restriction>
      </xsd:simpleType>
    </xsd:element>
    <xsd:element name="AgendaTitle" ma:index="4" nillable="true" ma:displayName="Agenda Title" ma:format="Dropdown" ma:internalName="AgendaTitl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23_ xmlns="5884567f-e9cc-4767-b0aa-d30fdea83772">1</_x0023_>
    <AgendaTitle xmlns="5884567f-e9cc-4767-b0aa-d30fdea83772">Magnet Introduction, Magnet Specifications, Procurement Strategy and Timeline</AgendaTitle>
    <Presenter xmlns="5884567f-e9cc-4767-b0aa-d30fdea83772">Renuka Rajput-Ghoshal</Presenter>
  </documentManagement>
</p:properties>
</file>

<file path=customXml/itemProps1.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2.xml><?xml version="1.0" encoding="utf-8"?>
<ds:datastoreItem xmlns:ds="http://schemas.openxmlformats.org/officeDocument/2006/customXml" ds:itemID="{D8865284-D30D-4643-ACBA-8CD837747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4567f-e9cc-4767-b0aa-d30fdea837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E98C05-5760-4FD2-B85E-2A9CB1A90B2B}">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5884567f-e9cc-4767-b0aa-d30fdea8377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NP-BNL-TJNAF March 11 Meeting Templatev2</Template>
  <TotalTime>14748</TotalTime>
  <Words>1439</Words>
  <Application>Microsoft Office PowerPoint</Application>
  <PresentationFormat>On-screen Show (4:3)</PresentationFormat>
  <Paragraphs>159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60% Design/Engineering for EIC Detector Solenoid Magnet   Renuka Rajput-Ghoshal (JLab)  On Behalf of EIC Detector Magnet team</vt:lpstr>
      <vt:lpstr>Outline</vt:lpstr>
      <vt:lpstr>JLab- Technical Team Members</vt:lpstr>
      <vt:lpstr>CEA- Technical Team Members</vt:lpstr>
      <vt:lpstr>Other Team Members</vt:lpstr>
      <vt:lpstr>Detector Solenoid Magnet Specifications</vt:lpstr>
      <vt:lpstr>Design of 1.5T Magnet</vt:lpstr>
      <vt:lpstr>Design of 1.5 T Magnet (60% milestones)</vt:lpstr>
      <vt:lpstr>Work with CEA and Task List</vt:lpstr>
      <vt:lpstr>Work with CEA and task list-contd.</vt:lpstr>
      <vt:lpstr>Work with CEA and task list-contd.</vt:lpstr>
      <vt:lpstr>Current Status</vt:lpstr>
      <vt:lpstr>What Next</vt:lpstr>
      <vt:lpstr>Summary</vt:lpstr>
      <vt:lpstr>Back up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Ion Collider Planning Update NP-BNL-TJNAF</dc:title>
  <dc:creator>Hatton, Diane</dc:creator>
  <cp:lastModifiedBy>Renuka Rajput-Ghoshal</cp:lastModifiedBy>
  <cp:revision>412</cp:revision>
  <cp:lastPrinted>2020-03-09T20:35:13Z</cp:lastPrinted>
  <dcterms:created xsi:type="dcterms:W3CDTF">2020-03-08T15:15:52Z</dcterms:created>
  <dcterms:modified xsi:type="dcterms:W3CDTF">2022-06-28T04:04:43Z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0x010100876D231FD97ABE44B301AAE51BA413E0</vt:lpwstr>
  </property>
  <property fmtid="{D5CDD505-2E9C-101B-9397-08002B2CF9AE}" pid="3" name="Order">
    <vt:r8>40000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Presenter">
    <vt:lpwstr/>
  </property>
</Properties>
</file>