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27"/>
  </p:notesMasterIdLst>
  <p:sldIdLst>
    <p:sldId id="3806" r:id="rId6"/>
    <p:sldId id="257" r:id="rId7"/>
    <p:sldId id="3770" r:id="rId8"/>
    <p:sldId id="3791" r:id="rId9"/>
    <p:sldId id="3790" r:id="rId10"/>
    <p:sldId id="3800" r:id="rId11"/>
    <p:sldId id="3803" r:id="rId12"/>
    <p:sldId id="3787" r:id="rId13"/>
    <p:sldId id="3792" r:id="rId14"/>
    <p:sldId id="3788" r:id="rId15"/>
    <p:sldId id="3794" r:id="rId16"/>
    <p:sldId id="3797" r:id="rId17"/>
    <p:sldId id="3798" r:id="rId18"/>
    <p:sldId id="3683" r:id="rId19"/>
    <p:sldId id="3682" r:id="rId20"/>
    <p:sldId id="3785" r:id="rId21"/>
    <p:sldId id="3795" r:id="rId22"/>
    <p:sldId id="3796" r:id="rId23"/>
    <p:sldId id="3802" r:id="rId24"/>
    <p:sldId id="3804" r:id="rId25"/>
    <p:sldId id="3805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uka Rajput-Ghoshal" initials="RR" lastIdx="1" clrIdx="0">
    <p:extLst>
      <p:ext uri="{19B8F6BF-5375-455C-9EA6-DF929625EA0E}">
        <p15:presenceInfo xmlns:p15="http://schemas.microsoft.com/office/powerpoint/2012/main" userId="S-1-5-21-1097014734-140981682-1849977318-31869" providerId="AD"/>
      </p:ext>
    </p:extLst>
  </p:cmAuthor>
  <p:cmAuthor id="2" name="Elke-Caroline Aschenauer" initials="EA" lastIdx="5" clrIdx="1">
    <p:extLst>
      <p:ext uri="{19B8F6BF-5375-455C-9EA6-DF929625EA0E}">
        <p15:presenceInfo xmlns:p15="http://schemas.microsoft.com/office/powerpoint/2012/main" userId="Elke-Caroline Aschenau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7B"/>
    <a:srgbClr val="305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12" autoAdjust="0"/>
    <p:restoredTop sz="94646"/>
  </p:normalViewPr>
  <p:slideViewPr>
    <p:cSldViewPr snapToGrid="0" snapToObjects="1">
      <p:cViewPr varScale="1">
        <p:scale>
          <a:sx n="82" d="100"/>
          <a:sy n="82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C6797-8475-4821-BEE9-0415D0AE99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91A2747-8C84-489F-9DF6-98427005CE74}">
      <dgm:prSet phldrT="[Text]"/>
      <dgm:spPr/>
      <dgm:t>
        <a:bodyPr/>
        <a:lstStyle/>
        <a:p>
          <a:r>
            <a:rPr lang="en-US" dirty="0" smtClean="0"/>
            <a:t>Axial EM load</a:t>
          </a:r>
          <a:endParaRPr lang="en-US" dirty="0"/>
        </a:p>
      </dgm:t>
    </dgm:pt>
    <dgm:pt modelId="{4105B3B4-6AB1-487D-89F7-3ABD9FE93661}" type="parTrans" cxnId="{B5E5B02A-D23E-4C1F-8A49-C9F445D814F9}">
      <dgm:prSet/>
      <dgm:spPr/>
      <dgm:t>
        <a:bodyPr/>
        <a:lstStyle/>
        <a:p>
          <a:endParaRPr lang="en-US"/>
        </a:p>
      </dgm:t>
    </dgm:pt>
    <dgm:pt modelId="{B089E4CA-94EC-478A-BFFF-DB9826C73826}" type="sibTrans" cxnId="{B5E5B02A-D23E-4C1F-8A49-C9F445D814F9}">
      <dgm:prSet/>
      <dgm:spPr/>
      <dgm:t>
        <a:bodyPr/>
        <a:lstStyle/>
        <a:p>
          <a:endParaRPr lang="en-US"/>
        </a:p>
      </dgm:t>
    </dgm:pt>
    <dgm:pt modelId="{F3F6BA17-883E-4932-8331-F0FE377469F7}">
      <dgm:prSet phldrT="[Text]"/>
      <dgm:spPr/>
      <dgm:t>
        <a:bodyPr/>
        <a:lstStyle/>
        <a:p>
          <a:r>
            <a:rPr lang="en-US" dirty="0" smtClean="0"/>
            <a:t>Axial Tie rod</a:t>
          </a:r>
          <a:endParaRPr lang="en-US" dirty="0"/>
        </a:p>
      </dgm:t>
    </dgm:pt>
    <dgm:pt modelId="{40DECCF6-6473-426D-B0B1-3BD233547E39}" type="parTrans" cxnId="{9D8761EE-55B9-4BDD-80E7-0805189C06B2}">
      <dgm:prSet/>
      <dgm:spPr/>
      <dgm:t>
        <a:bodyPr/>
        <a:lstStyle/>
        <a:p>
          <a:endParaRPr lang="en-US"/>
        </a:p>
      </dgm:t>
    </dgm:pt>
    <dgm:pt modelId="{E0EACAC2-E043-4379-8FDE-CFAADF5D144A}" type="sibTrans" cxnId="{9D8761EE-55B9-4BDD-80E7-0805189C06B2}">
      <dgm:prSet/>
      <dgm:spPr/>
      <dgm:t>
        <a:bodyPr/>
        <a:lstStyle/>
        <a:p>
          <a:endParaRPr lang="en-US"/>
        </a:p>
      </dgm:t>
    </dgm:pt>
    <dgm:pt modelId="{A4B12955-45CE-4C77-BF24-ED81B3321DA6}">
      <dgm:prSet phldrT="[Text]"/>
      <dgm:spPr/>
      <dgm:t>
        <a:bodyPr/>
        <a:lstStyle/>
        <a:p>
          <a:r>
            <a:rPr lang="en-US" dirty="0" smtClean="0"/>
            <a:t>Support cylinder</a:t>
          </a:r>
          <a:endParaRPr lang="en-US" dirty="0"/>
        </a:p>
      </dgm:t>
    </dgm:pt>
    <dgm:pt modelId="{6C1F2F0D-A9CA-4DE5-AA18-24E1ACFD3471}" type="parTrans" cxnId="{75C60C2A-B910-4E25-ADB8-36AA9E065C9D}">
      <dgm:prSet/>
      <dgm:spPr/>
      <dgm:t>
        <a:bodyPr/>
        <a:lstStyle/>
        <a:p>
          <a:endParaRPr lang="en-US"/>
        </a:p>
      </dgm:t>
    </dgm:pt>
    <dgm:pt modelId="{95C25403-8E48-4393-90CA-43D294258D3C}" type="sibTrans" cxnId="{75C60C2A-B910-4E25-ADB8-36AA9E065C9D}">
      <dgm:prSet/>
      <dgm:spPr/>
      <dgm:t>
        <a:bodyPr/>
        <a:lstStyle/>
        <a:p>
          <a:endParaRPr lang="en-US"/>
        </a:p>
      </dgm:t>
    </dgm:pt>
    <dgm:pt modelId="{B521756E-7F14-4F60-9882-5DEE5305FF1C}">
      <dgm:prSet phldrT="[Text]"/>
      <dgm:spPr/>
      <dgm:t>
        <a:bodyPr/>
        <a:lstStyle/>
        <a:p>
          <a:r>
            <a:rPr lang="en-US" dirty="0" smtClean="0"/>
            <a:t>Cryostat</a:t>
          </a:r>
          <a:endParaRPr lang="en-US" dirty="0"/>
        </a:p>
      </dgm:t>
    </dgm:pt>
    <dgm:pt modelId="{6624618E-2C00-4F43-B223-F4B4F07A6C44}" type="parTrans" cxnId="{4667DBCC-7892-4ED4-94C9-4654B44FD810}">
      <dgm:prSet/>
      <dgm:spPr/>
      <dgm:t>
        <a:bodyPr/>
        <a:lstStyle/>
        <a:p>
          <a:endParaRPr lang="en-US"/>
        </a:p>
      </dgm:t>
    </dgm:pt>
    <dgm:pt modelId="{B3F89D47-D75E-4E99-BCE2-21E41E678658}" type="sibTrans" cxnId="{4667DBCC-7892-4ED4-94C9-4654B44FD810}">
      <dgm:prSet/>
      <dgm:spPr/>
      <dgm:t>
        <a:bodyPr/>
        <a:lstStyle/>
        <a:p>
          <a:endParaRPr lang="en-US"/>
        </a:p>
      </dgm:t>
    </dgm:pt>
    <dgm:pt modelId="{84A56A60-5C0E-4296-9096-F124A7232EC7}">
      <dgm:prSet phldrT="[Text]"/>
      <dgm:spPr/>
      <dgm:t>
        <a:bodyPr/>
        <a:lstStyle/>
        <a:p>
          <a:r>
            <a:rPr lang="en-US" dirty="0" smtClean="0"/>
            <a:t>Outer </a:t>
          </a:r>
          <a:r>
            <a:rPr lang="en-US" dirty="0" err="1" smtClean="0"/>
            <a:t>Hcal</a:t>
          </a:r>
          <a:r>
            <a:rPr lang="en-US" dirty="0" smtClean="0"/>
            <a:t> steel</a:t>
          </a:r>
          <a:endParaRPr lang="en-US" dirty="0"/>
        </a:p>
      </dgm:t>
    </dgm:pt>
    <dgm:pt modelId="{E8C019A0-F978-420D-9486-0D9AAF5F2606}" type="parTrans" cxnId="{D568FE49-3EFF-47B8-82DD-328950052F67}">
      <dgm:prSet/>
      <dgm:spPr/>
      <dgm:t>
        <a:bodyPr/>
        <a:lstStyle/>
        <a:p>
          <a:endParaRPr lang="en-US"/>
        </a:p>
      </dgm:t>
    </dgm:pt>
    <dgm:pt modelId="{58A01B64-0524-433D-9B02-75065ED497D9}" type="sibTrans" cxnId="{D568FE49-3EFF-47B8-82DD-328950052F67}">
      <dgm:prSet/>
      <dgm:spPr/>
      <dgm:t>
        <a:bodyPr/>
        <a:lstStyle/>
        <a:p>
          <a:endParaRPr lang="en-US"/>
        </a:p>
      </dgm:t>
    </dgm:pt>
    <dgm:pt modelId="{7EF6A068-9DB7-40D6-995D-C5E0992DA0C6}">
      <dgm:prSet phldrT="[Text]"/>
      <dgm:spPr/>
      <dgm:t>
        <a:bodyPr/>
        <a:lstStyle/>
        <a:p>
          <a:r>
            <a:rPr lang="en-US" dirty="0" smtClean="0"/>
            <a:t>Cradle Carriage</a:t>
          </a:r>
          <a:endParaRPr lang="en-US" dirty="0"/>
        </a:p>
      </dgm:t>
    </dgm:pt>
    <dgm:pt modelId="{E3BE63CC-C8D6-4A4F-9404-63C31E8ECC5B}" type="parTrans" cxnId="{26FD88FE-E443-4CA9-A075-6C827151D54A}">
      <dgm:prSet/>
      <dgm:spPr/>
      <dgm:t>
        <a:bodyPr/>
        <a:lstStyle/>
        <a:p>
          <a:endParaRPr lang="en-US"/>
        </a:p>
      </dgm:t>
    </dgm:pt>
    <dgm:pt modelId="{3A72E6C0-26A9-4B6B-8DB9-2491AA0E2491}" type="sibTrans" cxnId="{26FD88FE-E443-4CA9-A075-6C827151D54A}">
      <dgm:prSet/>
      <dgm:spPr/>
      <dgm:t>
        <a:bodyPr/>
        <a:lstStyle/>
        <a:p>
          <a:endParaRPr lang="en-US"/>
        </a:p>
      </dgm:t>
    </dgm:pt>
    <dgm:pt modelId="{79A0FEA9-F8CE-4003-B419-EC6F4E6F24C7}">
      <dgm:prSet phldrT="[Text]"/>
      <dgm:spPr/>
      <dgm:t>
        <a:bodyPr/>
        <a:lstStyle/>
        <a:p>
          <a:r>
            <a:rPr lang="en-US" dirty="0" smtClean="0"/>
            <a:t>Floor</a:t>
          </a:r>
          <a:endParaRPr lang="en-US" dirty="0"/>
        </a:p>
      </dgm:t>
    </dgm:pt>
    <dgm:pt modelId="{4208AE14-BA0B-4749-95A6-A1F505BEAFF5}" type="parTrans" cxnId="{50119F26-3B4B-4202-92F9-1F3A33816B66}">
      <dgm:prSet/>
      <dgm:spPr/>
      <dgm:t>
        <a:bodyPr/>
        <a:lstStyle/>
        <a:p>
          <a:endParaRPr lang="en-US"/>
        </a:p>
      </dgm:t>
    </dgm:pt>
    <dgm:pt modelId="{25C7611C-CCF3-42F2-8351-A407C3376875}" type="sibTrans" cxnId="{50119F26-3B4B-4202-92F9-1F3A33816B66}">
      <dgm:prSet/>
      <dgm:spPr/>
      <dgm:t>
        <a:bodyPr/>
        <a:lstStyle/>
        <a:p>
          <a:endParaRPr lang="en-US"/>
        </a:p>
      </dgm:t>
    </dgm:pt>
    <dgm:pt modelId="{12D0C3A6-957B-4635-BA2C-0AA192E50044}" type="pres">
      <dgm:prSet presAssocID="{EC1C6797-8475-4821-BEE9-0415D0AE99DA}" presName="Name0" presStyleCnt="0">
        <dgm:presLayoutVars>
          <dgm:dir/>
          <dgm:resizeHandles val="exact"/>
        </dgm:presLayoutVars>
      </dgm:prSet>
      <dgm:spPr/>
    </dgm:pt>
    <dgm:pt modelId="{B5ABA9EF-0931-4C34-935F-9E953221C35E}" type="pres">
      <dgm:prSet presAssocID="{591A2747-8C84-489F-9DF6-98427005CE7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23264-F85F-4557-B4A3-FF4073B5DE67}" type="pres">
      <dgm:prSet presAssocID="{B089E4CA-94EC-478A-BFFF-DB9826C73826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B4267E1-8686-459B-B5B6-9DCEF6048276}" type="pres">
      <dgm:prSet presAssocID="{B089E4CA-94EC-478A-BFFF-DB9826C7382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ED8EC96A-7E1C-478A-9F7C-BDB4E74A8583}" type="pres">
      <dgm:prSet presAssocID="{A4B12955-45CE-4C77-BF24-ED81B3321D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E6678-3F82-4BB7-9059-4C4CF45205B2}" type="pres">
      <dgm:prSet presAssocID="{95C25403-8E48-4393-90CA-43D294258D3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18F635D-043E-4C54-93AB-6AFFEB010412}" type="pres">
      <dgm:prSet presAssocID="{95C25403-8E48-4393-90CA-43D294258D3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7AEEC640-C5BF-47E9-A7B3-D0FE0118AB15}" type="pres">
      <dgm:prSet presAssocID="{F3F6BA17-883E-4932-8331-F0FE377469F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272BE-A1D4-4505-BDC1-A9606A63D678}" type="pres">
      <dgm:prSet presAssocID="{E0EACAC2-E043-4379-8FDE-CFAADF5D144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FC41248-388C-4580-8C5F-B0DE221420CB}" type="pres">
      <dgm:prSet presAssocID="{E0EACAC2-E043-4379-8FDE-CFAADF5D144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BFFB51D-F2A1-4C94-96AD-37D0452204EE}" type="pres">
      <dgm:prSet presAssocID="{B521756E-7F14-4F60-9882-5DEE5305FF1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9E003-C1F1-4A4A-AB4D-B5ABF4C21D0D}" type="pres">
      <dgm:prSet presAssocID="{B3F89D47-D75E-4E99-BCE2-21E41E678658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D0C2008-0F11-40F6-9FB5-202A0521F536}" type="pres">
      <dgm:prSet presAssocID="{B3F89D47-D75E-4E99-BCE2-21E41E67865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584752B-E4B6-4755-84DC-740515474E98}" type="pres">
      <dgm:prSet presAssocID="{84A56A60-5C0E-4296-9096-F124A7232EC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9E376-5BD9-4CFB-ADCC-F6BDA9BED6CB}" type="pres">
      <dgm:prSet presAssocID="{58A01B64-0524-433D-9B02-75065ED497D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0833825-9D0B-406F-9016-BBC811832C5C}" type="pres">
      <dgm:prSet presAssocID="{58A01B64-0524-433D-9B02-75065ED497D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31AECE8-A9E3-4BE4-B65F-580F1F3B8579}" type="pres">
      <dgm:prSet presAssocID="{7EF6A068-9DB7-40D6-995D-C5E0992DA0C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1ECCC-2884-4898-AC6F-FB3B166B8301}" type="pres">
      <dgm:prSet presAssocID="{3A72E6C0-26A9-4B6B-8DB9-2491AA0E249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90463C6-5B10-4F34-AD97-256D796459D2}" type="pres">
      <dgm:prSet presAssocID="{3A72E6C0-26A9-4B6B-8DB9-2491AA0E249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14CCC22A-FAA8-40E2-8827-4393F411E2B5}" type="pres">
      <dgm:prSet presAssocID="{79A0FEA9-F8CE-4003-B419-EC6F4E6F24C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DAFEE-9F48-40C4-BCCB-CCD746491177}" type="presOf" srcId="{591A2747-8C84-489F-9DF6-98427005CE74}" destId="{B5ABA9EF-0931-4C34-935F-9E953221C35E}" srcOrd="0" destOrd="0" presId="urn:microsoft.com/office/officeart/2005/8/layout/process1"/>
    <dgm:cxn modelId="{4667DBCC-7892-4ED4-94C9-4654B44FD810}" srcId="{EC1C6797-8475-4821-BEE9-0415D0AE99DA}" destId="{B521756E-7F14-4F60-9882-5DEE5305FF1C}" srcOrd="3" destOrd="0" parTransId="{6624618E-2C00-4F43-B223-F4B4F07A6C44}" sibTransId="{B3F89D47-D75E-4E99-BCE2-21E41E678658}"/>
    <dgm:cxn modelId="{9D8761EE-55B9-4BDD-80E7-0805189C06B2}" srcId="{EC1C6797-8475-4821-BEE9-0415D0AE99DA}" destId="{F3F6BA17-883E-4932-8331-F0FE377469F7}" srcOrd="2" destOrd="0" parTransId="{40DECCF6-6473-426D-B0B1-3BD233547E39}" sibTransId="{E0EACAC2-E043-4379-8FDE-CFAADF5D144A}"/>
    <dgm:cxn modelId="{0DDE3927-CD88-43DE-85EE-FDE140313563}" type="presOf" srcId="{3A72E6C0-26A9-4B6B-8DB9-2491AA0E2491}" destId="{0CD1ECCC-2884-4898-AC6F-FB3B166B8301}" srcOrd="0" destOrd="0" presId="urn:microsoft.com/office/officeart/2005/8/layout/process1"/>
    <dgm:cxn modelId="{3A826D58-0FC8-4A7B-A283-D868DD14E070}" type="presOf" srcId="{E0EACAC2-E043-4379-8FDE-CFAADF5D144A}" destId="{1E1272BE-A1D4-4505-BDC1-A9606A63D678}" srcOrd="0" destOrd="0" presId="urn:microsoft.com/office/officeart/2005/8/layout/process1"/>
    <dgm:cxn modelId="{3AFC5607-21F8-4A41-A290-BC5DBE6DEBDA}" type="presOf" srcId="{A4B12955-45CE-4C77-BF24-ED81B3321DA6}" destId="{ED8EC96A-7E1C-478A-9F7C-BDB4E74A8583}" srcOrd="0" destOrd="0" presId="urn:microsoft.com/office/officeart/2005/8/layout/process1"/>
    <dgm:cxn modelId="{5A66AC9F-046B-4C3C-B87B-6CC4C4D24680}" type="presOf" srcId="{7EF6A068-9DB7-40D6-995D-C5E0992DA0C6}" destId="{431AECE8-A9E3-4BE4-B65F-580F1F3B8579}" srcOrd="0" destOrd="0" presId="urn:microsoft.com/office/officeart/2005/8/layout/process1"/>
    <dgm:cxn modelId="{D568FE49-3EFF-47B8-82DD-328950052F67}" srcId="{EC1C6797-8475-4821-BEE9-0415D0AE99DA}" destId="{84A56A60-5C0E-4296-9096-F124A7232EC7}" srcOrd="4" destOrd="0" parTransId="{E8C019A0-F978-420D-9486-0D9AAF5F2606}" sibTransId="{58A01B64-0524-433D-9B02-75065ED497D9}"/>
    <dgm:cxn modelId="{EE49D1E5-C1B5-4D43-A186-B9D16B3EFA43}" type="presOf" srcId="{E0EACAC2-E043-4379-8FDE-CFAADF5D144A}" destId="{7FC41248-388C-4580-8C5F-B0DE221420CB}" srcOrd="1" destOrd="0" presId="urn:microsoft.com/office/officeart/2005/8/layout/process1"/>
    <dgm:cxn modelId="{8F409BD2-9EDA-419D-BE02-08D1BECBF0BC}" type="presOf" srcId="{EC1C6797-8475-4821-BEE9-0415D0AE99DA}" destId="{12D0C3A6-957B-4635-BA2C-0AA192E50044}" srcOrd="0" destOrd="0" presId="urn:microsoft.com/office/officeart/2005/8/layout/process1"/>
    <dgm:cxn modelId="{5447DD88-F6E4-459D-BAB3-4093D61ED906}" type="presOf" srcId="{95C25403-8E48-4393-90CA-43D294258D3C}" destId="{918F635D-043E-4C54-93AB-6AFFEB010412}" srcOrd="1" destOrd="0" presId="urn:microsoft.com/office/officeart/2005/8/layout/process1"/>
    <dgm:cxn modelId="{ED28EBCB-BB4E-494C-8511-43D418227AF4}" type="presOf" srcId="{B089E4CA-94EC-478A-BFFF-DB9826C73826}" destId="{7B4267E1-8686-459B-B5B6-9DCEF6048276}" srcOrd="1" destOrd="0" presId="urn:microsoft.com/office/officeart/2005/8/layout/process1"/>
    <dgm:cxn modelId="{611A6B23-D09B-492A-9B56-08F1CA2CC466}" type="presOf" srcId="{58A01B64-0524-433D-9B02-75065ED497D9}" destId="{9439E376-5BD9-4CFB-ADCC-F6BDA9BED6CB}" srcOrd="0" destOrd="0" presId="urn:microsoft.com/office/officeart/2005/8/layout/process1"/>
    <dgm:cxn modelId="{DE503348-09C7-446B-8BE9-EF1E2F41B5D2}" type="presOf" srcId="{B3F89D47-D75E-4E99-BCE2-21E41E678658}" destId="{C8A9E003-C1F1-4A4A-AB4D-B5ABF4C21D0D}" srcOrd="0" destOrd="0" presId="urn:microsoft.com/office/officeart/2005/8/layout/process1"/>
    <dgm:cxn modelId="{26FD88FE-E443-4CA9-A075-6C827151D54A}" srcId="{EC1C6797-8475-4821-BEE9-0415D0AE99DA}" destId="{7EF6A068-9DB7-40D6-995D-C5E0992DA0C6}" srcOrd="5" destOrd="0" parTransId="{E3BE63CC-C8D6-4A4F-9404-63C31E8ECC5B}" sibTransId="{3A72E6C0-26A9-4B6B-8DB9-2491AA0E2491}"/>
    <dgm:cxn modelId="{1D8C0503-032C-405D-B624-36F0278352B7}" type="presOf" srcId="{95C25403-8E48-4393-90CA-43D294258D3C}" destId="{92BE6678-3F82-4BB7-9059-4C4CF45205B2}" srcOrd="0" destOrd="0" presId="urn:microsoft.com/office/officeart/2005/8/layout/process1"/>
    <dgm:cxn modelId="{B5E5B02A-D23E-4C1F-8A49-C9F445D814F9}" srcId="{EC1C6797-8475-4821-BEE9-0415D0AE99DA}" destId="{591A2747-8C84-489F-9DF6-98427005CE74}" srcOrd="0" destOrd="0" parTransId="{4105B3B4-6AB1-487D-89F7-3ABD9FE93661}" sibTransId="{B089E4CA-94EC-478A-BFFF-DB9826C73826}"/>
    <dgm:cxn modelId="{3F2CA495-D130-41E6-891A-0716DA8179C3}" type="presOf" srcId="{3A72E6C0-26A9-4B6B-8DB9-2491AA0E2491}" destId="{490463C6-5B10-4F34-AD97-256D796459D2}" srcOrd="1" destOrd="0" presId="urn:microsoft.com/office/officeart/2005/8/layout/process1"/>
    <dgm:cxn modelId="{2338A922-4DC5-458F-8313-D52C3E45B92F}" type="presOf" srcId="{B521756E-7F14-4F60-9882-5DEE5305FF1C}" destId="{EBFFB51D-F2A1-4C94-96AD-37D0452204EE}" srcOrd="0" destOrd="0" presId="urn:microsoft.com/office/officeart/2005/8/layout/process1"/>
    <dgm:cxn modelId="{75C60C2A-B910-4E25-ADB8-36AA9E065C9D}" srcId="{EC1C6797-8475-4821-BEE9-0415D0AE99DA}" destId="{A4B12955-45CE-4C77-BF24-ED81B3321DA6}" srcOrd="1" destOrd="0" parTransId="{6C1F2F0D-A9CA-4DE5-AA18-24E1ACFD3471}" sibTransId="{95C25403-8E48-4393-90CA-43D294258D3C}"/>
    <dgm:cxn modelId="{EDEBB384-30E7-4F62-97A4-B54F4D9113FF}" type="presOf" srcId="{B3F89D47-D75E-4E99-BCE2-21E41E678658}" destId="{8D0C2008-0F11-40F6-9FB5-202A0521F536}" srcOrd="1" destOrd="0" presId="urn:microsoft.com/office/officeart/2005/8/layout/process1"/>
    <dgm:cxn modelId="{120D4156-113A-4260-800C-E5A29F0DEF57}" type="presOf" srcId="{F3F6BA17-883E-4932-8331-F0FE377469F7}" destId="{7AEEC640-C5BF-47E9-A7B3-D0FE0118AB15}" srcOrd="0" destOrd="0" presId="urn:microsoft.com/office/officeart/2005/8/layout/process1"/>
    <dgm:cxn modelId="{C42AB137-AA77-457F-9F48-101233344954}" type="presOf" srcId="{79A0FEA9-F8CE-4003-B419-EC6F4E6F24C7}" destId="{14CCC22A-FAA8-40E2-8827-4393F411E2B5}" srcOrd="0" destOrd="0" presId="urn:microsoft.com/office/officeart/2005/8/layout/process1"/>
    <dgm:cxn modelId="{31EA8ED1-B26D-4C57-9497-BFAA7043AC3D}" type="presOf" srcId="{B089E4CA-94EC-478A-BFFF-DB9826C73826}" destId="{D9D23264-F85F-4557-B4A3-FF4073B5DE67}" srcOrd="0" destOrd="0" presId="urn:microsoft.com/office/officeart/2005/8/layout/process1"/>
    <dgm:cxn modelId="{7D4EA0FE-40CF-4558-B1E2-042A19AC688F}" type="presOf" srcId="{58A01B64-0524-433D-9B02-75065ED497D9}" destId="{B0833825-9D0B-406F-9016-BBC811832C5C}" srcOrd="1" destOrd="0" presId="urn:microsoft.com/office/officeart/2005/8/layout/process1"/>
    <dgm:cxn modelId="{50119F26-3B4B-4202-92F9-1F3A33816B66}" srcId="{EC1C6797-8475-4821-BEE9-0415D0AE99DA}" destId="{79A0FEA9-F8CE-4003-B419-EC6F4E6F24C7}" srcOrd="6" destOrd="0" parTransId="{4208AE14-BA0B-4749-95A6-A1F505BEAFF5}" sibTransId="{25C7611C-CCF3-42F2-8351-A407C3376875}"/>
    <dgm:cxn modelId="{2F9DDACA-C06C-4BAA-8AC8-B45BDB16F77A}" type="presOf" srcId="{84A56A60-5C0E-4296-9096-F124A7232EC7}" destId="{9584752B-E4B6-4755-84DC-740515474E98}" srcOrd="0" destOrd="0" presId="urn:microsoft.com/office/officeart/2005/8/layout/process1"/>
    <dgm:cxn modelId="{BB43B40F-7533-472A-8998-D88096C723EE}" type="presParOf" srcId="{12D0C3A6-957B-4635-BA2C-0AA192E50044}" destId="{B5ABA9EF-0931-4C34-935F-9E953221C35E}" srcOrd="0" destOrd="0" presId="urn:microsoft.com/office/officeart/2005/8/layout/process1"/>
    <dgm:cxn modelId="{19300A44-6162-4BBF-86F8-B20271B5ACA4}" type="presParOf" srcId="{12D0C3A6-957B-4635-BA2C-0AA192E50044}" destId="{D9D23264-F85F-4557-B4A3-FF4073B5DE67}" srcOrd="1" destOrd="0" presId="urn:microsoft.com/office/officeart/2005/8/layout/process1"/>
    <dgm:cxn modelId="{FAFE061D-BBC9-4D2C-A6A3-2CE46BDE0047}" type="presParOf" srcId="{D9D23264-F85F-4557-B4A3-FF4073B5DE67}" destId="{7B4267E1-8686-459B-B5B6-9DCEF6048276}" srcOrd="0" destOrd="0" presId="urn:microsoft.com/office/officeart/2005/8/layout/process1"/>
    <dgm:cxn modelId="{F85AA714-3418-4FB1-9CFC-2130D11DEEEC}" type="presParOf" srcId="{12D0C3A6-957B-4635-BA2C-0AA192E50044}" destId="{ED8EC96A-7E1C-478A-9F7C-BDB4E74A8583}" srcOrd="2" destOrd="0" presId="urn:microsoft.com/office/officeart/2005/8/layout/process1"/>
    <dgm:cxn modelId="{F9514A1B-688E-4382-A5A1-CCA3D791E0D0}" type="presParOf" srcId="{12D0C3A6-957B-4635-BA2C-0AA192E50044}" destId="{92BE6678-3F82-4BB7-9059-4C4CF45205B2}" srcOrd="3" destOrd="0" presId="urn:microsoft.com/office/officeart/2005/8/layout/process1"/>
    <dgm:cxn modelId="{9823B67F-7A87-4581-B5E8-342964A4C785}" type="presParOf" srcId="{92BE6678-3F82-4BB7-9059-4C4CF45205B2}" destId="{918F635D-043E-4C54-93AB-6AFFEB010412}" srcOrd="0" destOrd="0" presId="urn:microsoft.com/office/officeart/2005/8/layout/process1"/>
    <dgm:cxn modelId="{871BEC04-E6F0-4428-A772-AB676280508F}" type="presParOf" srcId="{12D0C3A6-957B-4635-BA2C-0AA192E50044}" destId="{7AEEC640-C5BF-47E9-A7B3-D0FE0118AB15}" srcOrd="4" destOrd="0" presId="urn:microsoft.com/office/officeart/2005/8/layout/process1"/>
    <dgm:cxn modelId="{38908ACC-FCB3-413F-A78E-A6F0AE2DA36B}" type="presParOf" srcId="{12D0C3A6-957B-4635-BA2C-0AA192E50044}" destId="{1E1272BE-A1D4-4505-BDC1-A9606A63D678}" srcOrd="5" destOrd="0" presId="urn:microsoft.com/office/officeart/2005/8/layout/process1"/>
    <dgm:cxn modelId="{BFF057F1-B314-42ED-A782-7A5B0A0A05A4}" type="presParOf" srcId="{1E1272BE-A1D4-4505-BDC1-A9606A63D678}" destId="{7FC41248-388C-4580-8C5F-B0DE221420CB}" srcOrd="0" destOrd="0" presId="urn:microsoft.com/office/officeart/2005/8/layout/process1"/>
    <dgm:cxn modelId="{A9DFD731-5E47-40E3-AA6F-0F522E3FA989}" type="presParOf" srcId="{12D0C3A6-957B-4635-BA2C-0AA192E50044}" destId="{EBFFB51D-F2A1-4C94-96AD-37D0452204EE}" srcOrd="6" destOrd="0" presId="urn:microsoft.com/office/officeart/2005/8/layout/process1"/>
    <dgm:cxn modelId="{9872B9B0-6E6F-4C64-9165-D154169A7A0D}" type="presParOf" srcId="{12D0C3A6-957B-4635-BA2C-0AA192E50044}" destId="{C8A9E003-C1F1-4A4A-AB4D-B5ABF4C21D0D}" srcOrd="7" destOrd="0" presId="urn:microsoft.com/office/officeart/2005/8/layout/process1"/>
    <dgm:cxn modelId="{11E3E622-DA42-46CD-8CF5-D627122D0D6F}" type="presParOf" srcId="{C8A9E003-C1F1-4A4A-AB4D-B5ABF4C21D0D}" destId="{8D0C2008-0F11-40F6-9FB5-202A0521F536}" srcOrd="0" destOrd="0" presId="urn:microsoft.com/office/officeart/2005/8/layout/process1"/>
    <dgm:cxn modelId="{56CFFCA6-6686-4A08-AA20-20C88504B375}" type="presParOf" srcId="{12D0C3A6-957B-4635-BA2C-0AA192E50044}" destId="{9584752B-E4B6-4755-84DC-740515474E98}" srcOrd="8" destOrd="0" presId="urn:microsoft.com/office/officeart/2005/8/layout/process1"/>
    <dgm:cxn modelId="{4C6BCA65-2D68-4B5F-8568-96B911D5A01D}" type="presParOf" srcId="{12D0C3A6-957B-4635-BA2C-0AA192E50044}" destId="{9439E376-5BD9-4CFB-ADCC-F6BDA9BED6CB}" srcOrd="9" destOrd="0" presId="urn:microsoft.com/office/officeart/2005/8/layout/process1"/>
    <dgm:cxn modelId="{E2F3852E-A822-4C64-9A93-DE5756284738}" type="presParOf" srcId="{9439E376-5BD9-4CFB-ADCC-F6BDA9BED6CB}" destId="{B0833825-9D0B-406F-9016-BBC811832C5C}" srcOrd="0" destOrd="0" presId="urn:microsoft.com/office/officeart/2005/8/layout/process1"/>
    <dgm:cxn modelId="{94203FC6-51F2-4623-8F2E-75CB8C965CC3}" type="presParOf" srcId="{12D0C3A6-957B-4635-BA2C-0AA192E50044}" destId="{431AECE8-A9E3-4BE4-B65F-580F1F3B8579}" srcOrd="10" destOrd="0" presId="urn:microsoft.com/office/officeart/2005/8/layout/process1"/>
    <dgm:cxn modelId="{610AB89A-9B1D-496C-A42D-8D7693F66C76}" type="presParOf" srcId="{12D0C3A6-957B-4635-BA2C-0AA192E50044}" destId="{0CD1ECCC-2884-4898-AC6F-FB3B166B8301}" srcOrd="11" destOrd="0" presId="urn:microsoft.com/office/officeart/2005/8/layout/process1"/>
    <dgm:cxn modelId="{78C091A8-D9D3-4E64-B51F-11ACD0835116}" type="presParOf" srcId="{0CD1ECCC-2884-4898-AC6F-FB3B166B8301}" destId="{490463C6-5B10-4F34-AD97-256D796459D2}" srcOrd="0" destOrd="0" presId="urn:microsoft.com/office/officeart/2005/8/layout/process1"/>
    <dgm:cxn modelId="{6F7D924B-03D8-41F4-BCB2-1D49956213AA}" type="presParOf" srcId="{12D0C3A6-957B-4635-BA2C-0AA192E50044}" destId="{14CCC22A-FAA8-40E2-8827-4393F411E2B5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A9EF-0931-4C34-935F-9E953221C35E}">
      <dsp:nvSpPr>
        <dsp:cNvPr id="0" name=""/>
        <dsp:cNvSpPr/>
      </dsp:nvSpPr>
      <dsp:spPr>
        <a:xfrm>
          <a:off x="2214" y="482191"/>
          <a:ext cx="838539" cy="8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Axial EM load</a:t>
          </a:r>
          <a:endParaRPr lang="en-US" sz="1500" kern="1200" dirty="0"/>
        </a:p>
      </dsp:txBody>
      <dsp:txXfrm>
        <a:off x="25908" y="505885"/>
        <a:ext cx="791151" cy="761589"/>
      </dsp:txXfrm>
    </dsp:sp>
    <dsp:sp modelId="{D9D23264-F85F-4557-B4A3-FF4073B5DE67}">
      <dsp:nvSpPr>
        <dsp:cNvPr id="0" name=""/>
        <dsp:cNvSpPr/>
      </dsp:nvSpPr>
      <dsp:spPr>
        <a:xfrm>
          <a:off x="924607" y="782701"/>
          <a:ext cx="177770" cy="207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924607" y="824292"/>
        <a:ext cx="124439" cy="124775"/>
      </dsp:txXfrm>
    </dsp:sp>
    <dsp:sp modelId="{ED8EC96A-7E1C-478A-9F7C-BDB4E74A8583}">
      <dsp:nvSpPr>
        <dsp:cNvPr id="0" name=""/>
        <dsp:cNvSpPr/>
      </dsp:nvSpPr>
      <dsp:spPr>
        <a:xfrm>
          <a:off x="1176169" y="482191"/>
          <a:ext cx="838539" cy="8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 cylinder</a:t>
          </a:r>
          <a:endParaRPr lang="en-US" sz="1500" kern="1200" dirty="0"/>
        </a:p>
      </dsp:txBody>
      <dsp:txXfrm>
        <a:off x="1199863" y="505885"/>
        <a:ext cx="791151" cy="761589"/>
      </dsp:txXfrm>
    </dsp:sp>
    <dsp:sp modelId="{92BE6678-3F82-4BB7-9059-4C4CF45205B2}">
      <dsp:nvSpPr>
        <dsp:cNvPr id="0" name=""/>
        <dsp:cNvSpPr/>
      </dsp:nvSpPr>
      <dsp:spPr>
        <a:xfrm>
          <a:off x="2098563" y="782701"/>
          <a:ext cx="177770" cy="207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98563" y="824292"/>
        <a:ext cx="124439" cy="124775"/>
      </dsp:txXfrm>
    </dsp:sp>
    <dsp:sp modelId="{7AEEC640-C5BF-47E9-A7B3-D0FE0118AB15}">
      <dsp:nvSpPr>
        <dsp:cNvPr id="0" name=""/>
        <dsp:cNvSpPr/>
      </dsp:nvSpPr>
      <dsp:spPr>
        <a:xfrm>
          <a:off x="2350124" y="482191"/>
          <a:ext cx="838539" cy="8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Axial Tie rod</a:t>
          </a:r>
          <a:endParaRPr lang="en-US" sz="1500" kern="1200" dirty="0"/>
        </a:p>
      </dsp:txBody>
      <dsp:txXfrm>
        <a:off x="2373818" y="505885"/>
        <a:ext cx="791151" cy="761589"/>
      </dsp:txXfrm>
    </dsp:sp>
    <dsp:sp modelId="{1E1272BE-A1D4-4505-BDC1-A9606A63D678}">
      <dsp:nvSpPr>
        <dsp:cNvPr id="0" name=""/>
        <dsp:cNvSpPr/>
      </dsp:nvSpPr>
      <dsp:spPr>
        <a:xfrm>
          <a:off x="3272518" y="782701"/>
          <a:ext cx="177770" cy="207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72518" y="824292"/>
        <a:ext cx="124439" cy="124775"/>
      </dsp:txXfrm>
    </dsp:sp>
    <dsp:sp modelId="{EBFFB51D-F2A1-4C94-96AD-37D0452204EE}">
      <dsp:nvSpPr>
        <dsp:cNvPr id="0" name=""/>
        <dsp:cNvSpPr/>
      </dsp:nvSpPr>
      <dsp:spPr>
        <a:xfrm>
          <a:off x="3524080" y="482191"/>
          <a:ext cx="838539" cy="8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Cryostat</a:t>
          </a:r>
          <a:endParaRPr lang="en-US" sz="1500" kern="1200" dirty="0"/>
        </a:p>
      </dsp:txBody>
      <dsp:txXfrm>
        <a:off x="3547774" y="505885"/>
        <a:ext cx="791151" cy="761589"/>
      </dsp:txXfrm>
    </dsp:sp>
    <dsp:sp modelId="{C8A9E003-C1F1-4A4A-AB4D-B5ABF4C21D0D}">
      <dsp:nvSpPr>
        <dsp:cNvPr id="0" name=""/>
        <dsp:cNvSpPr/>
      </dsp:nvSpPr>
      <dsp:spPr>
        <a:xfrm>
          <a:off x="4446473" y="782701"/>
          <a:ext cx="177770" cy="207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446473" y="824292"/>
        <a:ext cx="124439" cy="124775"/>
      </dsp:txXfrm>
    </dsp:sp>
    <dsp:sp modelId="{9584752B-E4B6-4755-84DC-740515474E98}">
      <dsp:nvSpPr>
        <dsp:cNvPr id="0" name=""/>
        <dsp:cNvSpPr/>
      </dsp:nvSpPr>
      <dsp:spPr>
        <a:xfrm>
          <a:off x="4698035" y="482191"/>
          <a:ext cx="838539" cy="8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Outer </a:t>
          </a:r>
          <a:r>
            <a:rPr lang="en-US" sz="1500" kern="1200" dirty="0" err="1" smtClean="0"/>
            <a:t>Hcal</a:t>
          </a:r>
          <a:r>
            <a:rPr lang="en-US" sz="1500" kern="1200" dirty="0" smtClean="0"/>
            <a:t> steel</a:t>
          </a:r>
          <a:endParaRPr lang="en-US" sz="1500" kern="1200" dirty="0"/>
        </a:p>
      </dsp:txBody>
      <dsp:txXfrm>
        <a:off x="4721729" y="505885"/>
        <a:ext cx="791151" cy="761589"/>
      </dsp:txXfrm>
    </dsp:sp>
    <dsp:sp modelId="{9439E376-5BD9-4CFB-ADCC-F6BDA9BED6CB}">
      <dsp:nvSpPr>
        <dsp:cNvPr id="0" name=""/>
        <dsp:cNvSpPr/>
      </dsp:nvSpPr>
      <dsp:spPr>
        <a:xfrm>
          <a:off x="5620429" y="782701"/>
          <a:ext cx="177770" cy="207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620429" y="824292"/>
        <a:ext cx="124439" cy="124775"/>
      </dsp:txXfrm>
    </dsp:sp>
    <dsp:sp modelId="{431AECE8-A9E3-4BE4-B65F-580F1F3B8579}">
      <dsp:nvSpPr>
        <dsp:cNvPr id="0" name=""/>
        <dsp:cNvSpPr/>
      </dsp:nvSpPr>
      <dsp:spPr>
        <a:xfrm>
          <a:off x="5871990" y="482191"/>
          <a:ext cx="838539" cy="8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Cradle Carriage</a:t>
          </a:r>
          <a:endParaRPr lang="en-US" sz="1500" kern="1200" dirty="0"/>
        </a:p>
      </dsp:txBody>
      <dsp:txXfrm>
        <a:off x="5895684" y="505885"/>
        <a:ext cx="791151" cy="761589"/>
      </dsp:txXfrm>
    </dsp:sp>
    <dsp:sp modelId="{0CD1ECCC-2884-4898-AC6F-FB3B166B8301}">
      <dsp:nvSpPr>
        <dsp:cNvPr id="0" name=""/>
        <dsp:cNvSpPr/>
      </dsp:nvSpPr>
      <dsp:spPr>
        <a:xfrm>
          <a:off x="6794384" y="782701"/>
          <a:ext cx="177770" cy="2079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794384" y="824292"/>
        <a:ext cx="124439" cy="124775"/>
      </dsp:txXfrm>
    </dsp:sp>
    <dsp:sp modelId="{14CCC22A-FAA8-40E2-8827-4393F411E2B5}">
      <dsp:nvSpPr>
        <dsp:cNvPr id="0" name=""/>
        <dsp:cNvSpPr/>
      </dsp:nvSpPr>
      <dsp:spPr>
        <a:xfrm>
          <a:off x="7045946" y="482191"/>
          <a:ext cx="838539" cy="80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Floor</a:t>
          </a:r>
          <a:endParaRPr lang="en-US" sz="1500" kern="1200" dirty="0"/>
        </a:p>
      </dsp:txBody>
      <dsp:txXfrm>
        <a:off x="7069640" y="505885"/>
        <a:ext cx="791151" cy="76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CFAD0DF-F63F-4951-88B8-7E7D2CB1BA02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8010FB5-4D6F-42F5-A809-7A1093A9D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10FB5-4D6F-42F5-A809-7A1093A9D7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624" y="6139182"/>
            <a:ext cx="582760" cy="475680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9552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160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849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386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364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186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986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62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375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153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>
            <a:off x="7515385" y="109669"/>
            <a:ext cx="1539227" cy="575096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53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212" y="6454321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t="27902" r="13894" b="25443"/>
          <a:stretch/>
        </p:blipFill>
        <p:spPr>
          <a:xfrm rot="5400000">
            <a:off x="7989333" y="740358"/>
            <a:ext cx="1539227" cy="57509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67679" y="6458257"/>
            <a:ext cx="2057400" cy="365125"/>
          </a:xfrm>
        </p:spPr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891" y="6454321"/>
            <a:ext cx="30861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25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00236-7FFA-2C4C-9DC3-0D04F3CC4D61}" type="datetimeFigureOut">
              <a:rPr lang="en-US" smtClean="0"/>
              <a:t>6/26/2022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7300236-7FFA-2C4C-9DC3-0D04F3CC4D61}" type="datetimeFigureOut">
              <a:rPr lang="en-US" smtClean="0"/>
              <a:pPr/>
              <a:t>6/26/2022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245E5-B96D-4C8D-947E-45F782E4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518" y="1174459"/>
            <a:ext cx="6866257" cy="225454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60% Design/Engineering for EIC Detector Solenoid Magnet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Sandesh Gopinath(JLAB)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On Behalf of EIC Detector Magnet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1F55E-30EE-4C1A-8892-83A289C0D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6864" y="3842158"/>
            <a:ext cx="5230906" cy="15674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>
              <a:latin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dirty="0" smtClean="0"/>
              <a:t>EIC Detector Solenoid Support Structure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1600" dirty="0" smtClean="0"/>
              <a:t>Mid-Project </a:t>
            </a:r>
            <a:r>
              <a:rPr lang="en-US" sz="1600" dirty="0"/>
              <a:t>Review</a:t>
            </a:r>
          </a:p>
          <a:p>
            <a:r>
              <a:rPr lang="en-US" sz="1600" dirty="0"/>
              <a:t>2022-06-28</a:t>
            </a:r>
          </a:p>
        </p:txBody>
      </p:sp>
    </p:spTree>
    <p:extLst>
      <p:ext uri="{BB962C8B-B14F-4D97-AF65-F5344CB8AC3E}">
        <p14:creationId xmlns:p14="http://schemas.microsoft.com/office/powerpoint/2010/main" val="21299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/>
              <a:t>Coil &amp; Yoke </a:t>
            </a:r>
            <a:r>
              <a:rPr lang="en-US" sz="3600" dirty="0" smtClean="0"/>
              <a:t>offset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169069"/>
          </a:xfrm>
        </p:spPr>
        <p:txBody>
          <a:bodyPr>
            <a:noAutofit/>
          </a:bodyPr>
          <a:lstStyle/>
          <a:p>
            <a:r>
              <a:rPr lang="en-US" sz="1800" dirty="0" smtClean="0"/>
              <a:t>Coil and barrel axial offset slightly varies depending on the source</a:t>
            </a:r>
          </a:p>
          <a:p>
            <a:r>
              <a:rPr lang="en-US" sz="1800" dirty="0" smtClean="0"/>
              <a:t>28.5 </a:t>
            </a:r>
            <a:r>
              <a:rPr lang="en-US" sz="1800" dirty="0"/>
              <a:t>m</a:t>
            </a:r>
            <a:r>
              <a:rPr lang="en-US" sz="1800" dirty="0" smtClean="0"/>
              <a:t>m BNL TOSCA model</a:t>
            </a:r>
          </a:p>
          <a:p>
            <a:r>
              <a:rPr lang="en-US" sz="1800" dirty="0" smtClean="0"/>
              <a:t>30 mm Technical papers</a:t>
            </a:r>
            <a:r>
              <a:rPr lang="en-US" sz="1800" baseline="30000" dirty="0" smtClean="0"/>
              <a:t>[1]</a:t>
            </a:r>
          </a:p>
          <a:p>
            <a:r>
              <a:rPr lang="en-US" sz="1800" dirty="0" smtClean="0"/>
              <a:t>27.5 mm JLAB interpretation of ‘as manufactured drawings’</a:t>
            </a:r>
          </a:p>
          <a:p>
            <a:r>
              <a:rPr lang="en-US" sz="1800" dirty="0" smtClean="0"/>
              <a:t>Axial EM load sensitive to axial position of winding relative to steel flux return</a:t>
            </a:r>
            <a:endParaRPr lang="en-US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825625"/>
            <a:ext cx="3886200" cy="2860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49311" y="4874805"/>
            <a:ext cx="364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JLAB drawing with winding to cryostat offset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3683" y="515800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400" dirty="0" smtClean="0"/>
              <a:t>[1] T</a:t>
            </a:r>
            <a:r>
              <a:rPr lang="en-US" sz="1400" dirty="0"/>
              <a:t>. G. O'Connor </a:t>
            </a:r>
            <a:r>
              <a:rPr lang="en-US" sz="1400" i="1" dirty="0"/>
              <a:t>et al</a:t>
            </a:r>
            <a:r>
              <a:rPr lang="en-US" sz="1400" dirty="0"/>
              <a:t>., "Design and testing of the 1.5 T superconducting solenoid for the </a:t>
            </a:r>
            <a:r>
              <a:rPr lang="en-US" sz="1400" dirty="0" err="1"/>
              <a:t>BaBar</a:t>
            </a:r>
            <a:r>
              <a:rPr lang="en-US" sz="1400" dirty="0"/>
              <a:t> detector at PEP-II in SLAC," in </a:t>
            </a:r>
            <a:r>
              <a:rPr lang="en-US" sz="1400" i="1" dirty="0"/>
              <a:t>IEEE Transactions on Applied Superconductivity</a:t>
            </a:r>
            <a:r>
              <a:rPr lang="en-US" sz="1400" dirty="0"/>
              <a:t>, vol. 9, no. 2, pp. 847-851, June 1999, </a:t>
            </a:r>
            <a:r>
              <a:rPr lang="en-US" sz="1400" dirty="0" err="1"/>
              <a:t>doi</a:t>
            </a:r>
            <a:r>
              <a:rPr lang="en-US" sz="1400" dirty="0"/>
              <a:t>: 10.1109/77.783429.</a:t>
            </a:r>
          </a:p>
        </p:txBody>
      </p:sp>
    </p:spTree>
    <p:extLst>
      <p:ext uri="{BB962C8B-B14F-4D97-AF65-F5344CB8AC3E}">
        <p14:creationId xmlns:p14="http://schemas.microsoft.com/office/powerpoint/2010/main" val="3207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sPHENIX</a:t>
            </a:r>
            <a:r>
              <a:rPr lang="en-US" dirty="0"/>
              <a:t> Detector Structure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348036"/>
            <a:ext cx="3886200" cy="3306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344546"/>
            <a:ext cx="3886200" cy="331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60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Detector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Currently being assembled</a:t>
            </a:r>
          </a:p>
          <a:p>
            <a:r>
              <a:rPr lang="en-US" sz="1800" dirty="0" smtClean="0"/>
              <a:t>Depending on final EIC Flux return size there is possibility of using existing column support structure and </a:t>
            </a:r>
            <a:r>
              <a:rPr lang="en-US" sz="1800" dirty="0"/>
              <a:t>C</a:t>
            </a:r>
            <a:r>
              <a:rPr lang="en-US" sz="1800" dirty="0" smtClean="0"/>
              <a:t>old Carriage.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825625"/>
            <a:ext cx="3886200" cy="2993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3349" y="4954314"/>
            <a:ext cx="5424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https://www.bnl.gov/newsroom/news.php?a=219443</a:t>
            </a:r>
          </a:p>
        </p:txBody>
      </p:sp>
    </p:spTree>
    <p:extLst>
      <p:ext uri="{BB962C8B-B14F-4D97-AF65-F5344CB8AC3E}">
        <p14:creationId xmlns:p14="http://schemas.microsoft.com/office/powerpoint/2010/main" val="2536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8781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Force Limiting Mechanical components</a:t>
            </a:r>
            <a:endParaRPr lang="en-US" sz="36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628650" y="1372028"/>
          <a:ext cx="7886700" cy="177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7538" y="3059723"/>
            <a:ext cx="79878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Approx. total axial load capacity of tie rods is </a:t>
            </a:r>
            <a:r>
              <a:rPr lang="en-US" b="1" dirty="0" smtClean="0"/>
              <a:t>31 </a:t>
            </a:r>
            <a:r>
              <a:rPr lang="en-US" b="1" dirty="0" err="1" smtClean="0"/>
              <a:t>tonnes</a:t>
            </a:r>
            <a:r>
              <a:rPr lang="en-US" b="1" dirty="0" smtClean="0"/>
              <a:t> </a:t>
            </a:r>
            <a:r>
              <a:rPr lang="en-US" dirty="0" smtClean="0"/>
              <a:t>with a safety factor of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 seems to be designed to withstand a max axial load of 38 </a:t>
            </a:r>
            <a:r>
              <a:rPr lang="en-US" dirty="0" err="1" smtClean="0"/>
              <a:t>tonnes</a:t>
            </a:r>
            <a:r>
              <a:rPr lang="en-US" dirty="0"/>
              <a:t> </a:t>
            </a:r>
            <a:r>
              <a:rPr lang="en-US" dirty="0" smtClean="0"/>
              <a:t>for SLAC(</a:t>
            </a:r>
            <a:r>
              <a:rPr lang="en-US" b="1" dirty="0"/>
              <a:t>Design Study For The BABAR Superconducting Solenoid – May </a:t>
            </a:r>
            <a:r>
              <a:rPr lang="en-US" b="1" dirty="0" smtClean="0"/>
              <a:t>1995)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1.2g sideways and 2g vertical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 </a:t>
            </a:r>
            <a:r>
              <a:rPr lang="en-US" dirty="0" err="1" smtClean="0"/>
              <a:t>tonnes</a:t>
            </a:r>
            <a:r>
              <a:rPr lang="en-US" dirty="0" smtClean="0"/>
              <a:t> force due to Alignment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 err="1" smtClean="0"/>
              <a:t>sPHENIX</a:t>
            </a:r>
            <a:r>
              <a:rPr lang="en-US" dirty="0" smtClean="0"/>
              <a:t> structure to with stand at least </a:t>
            </a:r>
            <a:r>
              <a:rPr lang="en-US" b="1" dirty="0" smtClean="0"/>
              <a:t>21 </a:t>
            </a:r>
            <a:r>
              <a:rPr lang="en-US" b="1" dirty="0" err="1" smtClean="0"/>
              <a:t>tonnes</a:t>
            </a:r>
            <a:r>
              <a:rPr lang="en-US" b="1" dirty="0" smtClean="0"/>
              <a:t> </a:t>
            </a:r>
            <a:r>
              <a:rPr lang="en-US" dirty="0" smtClean="0"/>
              <a:t>of EM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Finalize winding to cryostat offset</a:t>
            </a:r>
          </a:p>
          <a:p>
            <a:r>
              <a:rPr lang="en-US" sz="1800" dirty="0" smtClean="0"/>
              <a:t>Define worst case EM loads for coil offset and misalignments</a:t>
            </a:r>
          </a:p>
          <a:p>
            <a:r>
              <a:rPr lang="en-US" sz="1800" dirty="0" smtClean="0"/>
              <a:t>Cryostat load bearing calculations for EIC </a:t>
            </a:r>
          </a:p>
          <a:p>
            <a:pPr lvl="0"/>
            <a:r>
              <a:rPr lang="en-US" sz="1800" dirty="0" err="1" smtClean="0"/>
              <a:t>sPHENIX</a:t>
            </a:r>
            <a:r>
              <a:rPr lang="en-US" sz="1800" dirty="0" smtClean="0"/>
              <a:t> structure strength calculations for EIC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23"/>
            <a:ext cx="7886700" cy="893223"/>
          </a:xfrm>
        </p:spPr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4907"/>
            <a:ext cx="7886700" cy="56255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/>
              <a:t>JLAB reverse engineered a detailed 3D CAD of the winding support mandrel, cryostat, tie rods &amp; heat shields </a:t>
            </a:r>
            <a:r>
              <a:rPr lang="en-US" sz="1600" dirty="0"/>
              <a:t>from manufacturing </a:t>
            </a:r>
            <a:r>
              <a:rPr lang="en-US" sz="1600" dirty="0" smtClean="0"/>
              <a:t>drawings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Our Italian is improving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EM loads compared in different flux return configuration</a:t>
            </a:r>
          </a:p>
          <a:p>
            <a:pPr lvl="1">
              <a:lnSpc>
                <a:spcPct val="120000"/>
              </a:lnSpc>
            </a:pPr>
            <a:r>
              <a:rPr lang="en-US" sz="1200" dirty="0"/>
              <a:t>Deduced from ‘Design Study For The BABAR Superconducting Solenoid – May 1995’ &amp; ‘</a:t>
            </a:r>
            <a:r>
              <a:rPr lang="en-US" sz="1200" dirty="0" err="1"/>
              <a:t>sPHENIX</a:t>
            </a:r>
            <a:r>
              <a:rPr lang="en-US" sz="1200" dirty="0"/>
              <a:t> Technical Design Report </a:t>
            </a:r>
            <a:r>
              <a:rPr lang="en-US" sz="1200" dirty="0" smtClean="0"/>
              <a:t>1, Updates </a:t>
            </a:r>
            <a:r>
              <a:rPr lang="en-US" sz="1200" dirty="0"/>
              <a:t>to PD-2/3 </a:t>
            </a:r>
            <a:r>
              <a:rPr lang="en-US" sz="1200" dirty="0" smtClean="0"/>
              <a:t>Release, October </a:t>
            </a:r>
            <a:r>
              <a:rPr lang="en-US" sz="1200" dirty="0"/>
              <a:t>15, </a:t>
            </a:r>
            <a:r>
              <a:rPr lang="en-US" sz="1200" dirty="0" smtClean="0"/>
              <a:t>2019’</a:t>
            </a:r>
          </a:p>
          <a:p>
            <a:pPr>
              <a:lnSpc>
                <a:spcPct val="120000"/>
              </a:lnSpc>
            </a:pPr>
            <a:r>
              <a:rPr lang="en-US" sz="1600" dirty="0" smtClean="0"/>
              <a:t>Working towards analyzing support structure for </a:t>
            </a:r>
            <a:r>
              <a:rPr lang="en-US" sz="1600" dirty="0" err="1" smtClean="0"/>
              <a:t>BaBar</a:t>
            </a:r>
            <a:r>
              <a:rPr lang="en-US" sz="1600" dirty="0" smtClean="0"/>
              <a:t> solenoid with EIC flux return configuration</a:t>
            </a:r>
          </a:p>
          <a:p>
            <a:pPr lvl="1"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AD94-F98B-4D43-A698-98166FFF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5850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Back 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16181-B6C4-4135-93C7-696346A6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 Coil info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161" y="1825625"/>
            <a:ext cx="3279178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53577" y="1825625"/>
            <a:ext cx="32373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592" y="1825625"/>
            <a:ext cx="5874815" cy="435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896" y="1825625"/>
            <a:ext cx="6148207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923"/>
            <a:ext cx="7886700" cy="523311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050FF-D63E-456B-92F0-D0DE01332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62" y="595223"/>
            <a:ext cx="7886700" cy="61262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400" dirty="0" smtClean="0"/>
          </a:p>
          <a:p>
            <a:pPr lvl="0"/>
            <a:r>
              <a:rPr lang="en-US" sz="2400" dirty="0" err="1" smtClean="0"/>
              <a:t>BaBar</a:t>
            </a:r>
            <a:r>
              <a:rPr lang="en-US" sz="2400" dirty="0" smtClean="0"/>
              <a:t> Solenoid Structural Overview</a:t>
            </a:r>
          </a:p>
          <a:p>
            <a:r>
              <a:rPr lang="en-US" sz="2200" dirty="0" smtClean="0"/>
              <a:t>Tie Rods</a:t>
            </a:r>
          </a:p>
          <a:p>
            <a:pPr lvl="0"/>
            <a:r>
              <a:rPr lang="en-US" sz="2400" dirty="0" err="1" smtClean="0"/>
              <a:t>sPHENIX</a:t>
            </a:r>
            <a:r>
              <a:rPr lang="en-US" sz="2400" dirty="0" smtClean="0"/>
              <a:t> vs EIC : </a:t>
            </a:r>
          </a:p>
          <a:p>
            <a:pPr lvl="1"/>
            <a:r>
              <a:rPr lang="en-US" sz="2000" dirty="0" smtClean="0"/>
              <a:t>Coil </a:t>
            </a:r>
            <a:r>
              <a:rPr lang="en-US" sz="2000" dirty="0"/>
              <a:t>&amp; yoke </a:t>
            </a:r>
            <a:r>
              <a:rPr lang="en-US" sz="2000" dirty="0" smtClean="0"/>
              <a:t>Design</a:t>
            </a:r>
          </a:p>
          <a:p>
            <a:pPr lvl="1"/>
            <a:r>
              <a:rPr lang="en-US" sz="2000" dirty="0" smtClean="0"/>
              <a:t>Axial EM Force</a:t>
            </a:r>
          </a:p>
          <a:p>
            <a:r>
              <a:rPr lang="en-US" sz="2400" dirty="0" smtClean="0"/>
              <a:t>Coil &amp; Yoke offset</a:t>
            </a:r>
          </a:p>
          <a:p>
            <a:r>
              <a:rPr lang="en-US" sz="2400" dirty="0" err="1" smtClean="0"/>
              <a:t>sPHENIX</a:t>
            </a:r>
            <a:r>
              <a:rPr lang="en-US" sz="2400" dirty="0" smtClean="0"/>
              <a:t> Detector Structure</a:t>
            </a:r>
          </a:p>
          <a:p>
            <a:r>
              <a:rPr lang="en-US" sz="2400" dirty="0" smtClean="0"/>
              <a:t>Force Limiting </a:t>
            </a:r>
            <a:r>
              <a:rPr lang="en-US" sz="2400" dirty="0"/>
              <a:t>C</a:t>
            </a:r>
            <a:r>
              <a:rPr lang="en-US" sz="2400" dirty="0" smtClean="0"/>
              <a:t>omponents</a:t>
            </a:r>
            <a:endParaRPr lang="en-US" sz="2200" dirty="0" smtClean="0"/>
          </a:p>
          <a:p>
            <a:r>
              <a:rPr lang="en-US" sz="2400" dirty="0" smtClean="0"/>
              <a:t>What's Next</a:t>
            </a:r>
          </a:p>
          <a:p>
            <a:r>
              <a:rPr lang="en-US" sz="2400" dirty="0" smtClean="0"/>
              <a:t>Summary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r>
              <a:rPr lang="en-US" dirty="0" smtClean="0"/>
              <a:t> TOSCA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317" y="1825625"/>
            <a:ext cx="7635366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1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21</a:t>
            </a:fld>
            <a:endParaRPr lang="en-US" dirty="0"/>
          </a:p>
        </p:txBody>
      </p:sp>
      <p:pic>
        <p:nvPicPr>
          <p:cNvPr id="12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089314"/>
            <a:ext cx="7886700" cy="18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4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 err="1"/>
              <a:t>BaBar</a:t>
            </a:r>
            <a:r>
              <a:rPr lang="en-US" sz="3600" dirty="0"/>
              <a:t> Solenoid Structural </a:t>
            </a:r>
            <a:r>
              <a:rPr lang="en-US" sz="3600" dirty="0" smtClean="0"/>
              <a:t>Overview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2 layer solenoid internally wound on an aluminum support mandrel </a:t>
            </a:r>
          </a:p>
          <a:p>
            <a:r>
              <a:rPr lang="en-US" sz="1800" dirty="0" smtClean="0"/>
              <a:t>Cold mass connected to cryostat using axial and radial tie rods attached to the support mandrel</a:t>
            </a:r>
          </a:p>
          <a:p>
            <a:r>
              <a:rPr lang="en-US" sz="1800" dirty="0" smtClean="0"/>
              <a:t>Coil placed in an non-symmetric flux return yoke as part of two detectors</a:t>
            </a:r>
          </a:p>
          <a:p>
            <a:pPr lvl="1"/>
            <a:r>
              <a:rPr lang="en-US" sz="1400" dirty="0" err="1" smtClean="0"/>
              <a:t>BaBar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sPHENIX</a:t>
            </a:r>
            <a:endParaRPr lang="en-US" sz="1400" dirty="0" smtClean="0"/>
          </a:p>
          <a:p>
            <a:r>
              <a:rPr lang="en-US" sz="1800" dirty="0" smtClean="0"/>
              <a:t>Presently reviewing a similar possibility for EIC of placing the coil in a new configuration of flux return.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6596" y="1414218"/>
            <a:ext cx="2743200" cy="2174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596" y="3897981"/>
            <a:ext cx="2743200" cy="2215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16491" y="1422844"/>
            <a:ext cx="186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 Cryostat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45696" y="6113771"/>
            <a:ext cx="292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 Detector 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BaBar</a:t>
            </a:r>
            <a:r>
              <a:rPr lang="en-US" sz="3600" dirty="0"/>
              <a:t> Solenoid Structural Overview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0" y="2389076"/>
            <a:ext cx="5486400" cy="3031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18031" y="3681046"/>
            <a:ext cx="1676400" cy="644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997212" y="2949211"/>
            <a:ext cx="1028700" cy="532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72708" y="2180492"/>
            <a:ext cx="2286000" cy="103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65385" y="2190141"/>
            <a:ext cx="1266092" cy="55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650" y="1887415"/>
            <a:ext cx="17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Cryostat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89002" y="1825449"/>
            <a:ext cx="17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Tie Rod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04588" y="2325187"/>
            <a:ext cx="173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Winding Support cylinder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04588" y="4294602"/>
            <a:ext cx="1739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Winding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09500" y="5444951"/>
            <a:ext cx="292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 Cryostat Cross-section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Tie Rods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8</a:t>
            </a:r>
            <a:r>
              <a:rPr lang="en-US" sz="1800" dirty="0" smtClean="0"/>
              <a:t> tangential and 6 axial tie rods present made from 718 Inconel ¾” </a:t>
            </a:r>
            <a:r>
              <a:rPr lang="en-US" sz="1800" dirty="0" err="1" smtClean="0"/>
              <a:t>dia</a:t>
            </a:r>
            <a:r>
              <a:rPr lang="en-US" sz="1800" dirty="0" smtClean="0"/>
              <a:t> rods</a:t>
            </a:r>
          </a:p>
          <a:p>
            <a:r>
              <a:rPr lang="en-US" sz="1800" dirty="0" smtClean="0"/>
              <a:t>Only the 8 tangential rods are only loaded due to gravity during assembly</a:t>
            </a:r>
          </a:p>
          <a:p>
            <a:r>
              <a:rPr lang="en-US" sz="1800" dirty="0" smtClean="0"/>
              <a:t>All 6 axial tie rods loaded during </a:t>
            </a:r>
            <a:r>
              <a:rPr lang="en-US" sz="1800" dirty="0" err="1" smtClean="0"/>
              <a:t>cooldown</a:t>
            </a:r>
            <a:r>
              <a:rPr lang="en-US" sz="1800" dirty="0" smtClean="0"/>
              <a:t> of which only 3 loaded during operation</a:t>
            </a:r>
          </a:p>
          <a:p>
            <a:r>
              <a:rPr lang="en-US" sz="1800" dirty="0" smtClean="0"/>
              <a:t>Axial electromagnetic force applied on cold mass due to the non-symmetric flux return causing unequal loading of 3 axial tie rods in tension </a:t>
            </a:r>
          </a:p>
          <a:p>
            <a:r>
              <a:rPr lang="en-US" sz="1800" dirty="0" err="1" smtClean="0"/>
              <a:t>BaBar</a:t>
            </a:r>
            <a:r>
              <a:rPr lang="en-US" sz="1800" dirty="0" smtClean="0"/>
              <a:t> detector axial EM load 8 </a:t>
            </a:r>
            <a:r>
              <a:rPr lang="en-US" sz="1800" dirty="0" err="1" smtClean="0"/>
              <a:t>tonnes</a:t>
            </a:r>
            <a:r>
              <a:rPr lang="en-US" sz="1800" dirty="0" smtClean="0"/>
              <a:t> </a:t>
            </a:r>
            <a:endParaRPr lang="en-US" sz="14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273" y="3775314"/>
            <a:ext cx="2743200" cy="185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73" y="924576"/>
            <a:ext cx="3657600" cy="2676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5291503" y="1922585"/>
            <a:ext cx="257908" cy="952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83165" y="1735017"/>
            <a:ext cx="269630" cy="1277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87057" y="2875395"/>
            <a:ext cx="78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Axial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9709" y="2969180"/>
            <a:ext cx="122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Tangential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28884" y="56997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Tie Road Axial Offset Force -‘Design </a:t>
            </a:r>
            <a:r>
              <a:rPr lang="en-US" sz="1400" dirty="0"/>
              <a:t>Study For The BABAR Superconducting Solenoid – May 1995</a:t>
            </a:r>
          </a:p>
        </p:txBody>
      </p:sp>
    </p:spTree>
    <p:extLst>
      <p:ext uri="{BB962C8B-B14F-4D97-AF65-F5344CB8AC3E}">
        <p14:creationId xmlns:p14="http://schemas.microsoft.com/office/powerpoint/2010/main" val="23498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Rods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847" y="1825625"/>
            <a:ext cx="6232305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5847" y="5712659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Tangential Tie Rods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592955"/>
            <a:ext cx="7886700" cy="2816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 Rods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26748" y="4988616"/>
            <a:ext cx="216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Axial Tie Rods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1FD-E817-4437-B00C-F4C1DA42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 err="1" smtClean="0"/>
              <a:t>sPHENIX</a:t>
            </a:r>
            <a:r>
              <a:rPr lang="en-US" sz="3600" dirty="0" smtClean="0"/>
              <a:t> </a:t>
            </a:r>
            <a:r>
              <a:rPr lang="en-US" sz="3600" dirty="0"/>
              <a:t>vs </a:t>
            </a:r>
            <a:r>
              <a:rPr lang="en-US" sz="3600" dirty="0" smtClean="0"/>
              <a:t>EIC:</a:t>
            </a:r>
            <a:r>
              <a:rPr lang="en-US" sz="3600" dirty="0"/>
              <a:t> Coil &amp; Yoke Design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38" y="3178911"/>
            <a:ext cx="3868737" cy="233691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TBD</a:t>
            </a:r>
          </a:p>
          <a:p>
            <a:r>
              <a:rPr lang="en-US" sz="1800" dirty="0" smtClean="0"/>
              <a:t>Extra iron to reduce fringe field</a:t>
            </a:r>
          </a:p>
          <a:p>
            <a:r>
              <a:rPr lang="en-US" sz="1800" dirty="0" smtClean="0"/>
              <a:t>Endcap thickness modification to reduce imbalance axial force</a:t>
            </a:r>
          </a:p>
          <a:p>
            <a:r>
              <a:rPr lang="en-US" sz="1800" dirty="0" err="1" smtClean="0"/>
              <a:t>HCal</a:t>
            </a:r>
            <a:r>
              <a:rPr lang="en-US" sz="1800" dirty="0" smtClean="0"/>
              <a:t> Barrel modification to reduce fringe field</a:t>
            </a:r>
          </a:p>
          <a:p>
            <a:r>
              <a:rPr lang="en-US" sz="1800" dirty="0" smtClean="0"/>
              <a:t>Any modification to </a:t>
            </a:r>
            <a:r>
              <a:rPr lang="en-US" sz="1800" dirty="0" err="1" smtClean="0"/>
              <a:t>Hcal</a:t>
            </a:r>
            <a:r>
              <a:rPr lang="en-US" sz="1800" dirty="0" smtClean="0"/>
              <a:t> –endcap &amp; Barrel – for accommodating detectors</a:t>
            </a:r>
          </a:p>
          <a:p>
            <a:r>
              <a:rPr lang="en-US" sz="1800" dirty="0" smtClean="0"/>
              <a:t>Additional support structure and ferrous material in the vicinity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FA533-5335-4038-99A9-F257F5C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1390372"/>
              </p:ext>
            </p:extLst>
          </p:nvPr>
        </p:nvGraphicFramePr>
        <p:xfrm>
          <a:off x="629841" y="2033917"/>
          <a:ext cx="7264555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005">
                  <a:extLst>
                    <a:ext uri="{9D8B030D-6E8A-4147-A177-3AD203B41FA5}">
                      <a16:colId xmlns:a16="http://schemas.microsoft.com/office/drawing/2014/main" val="113537997"/>
                    </a:ext>
                  </a:extLst>
                </a:gridCol>
                <a:gridCol w="644842">
                  <a:extLst>
                    <a:ext uri="{9D8B030D-6E8A-4147-A177-3AD203B41FA5}">
                      <a16:colId xmlns:a16="http://schemas.microsoft.com/office/drawing/2014/main" val="3571015724"/>
                    </a:ext>
                  </a:extLst>
                </a:gridCol>
                <a:gridCol w="709930">
                  <a:extLst>
                    <a:ext uri="{9D8B030D-6E8A-4147-A177-3AD203B41FA5}">
                      <a16:colId xmlns:a16="http://schemas.microsoft.com/office/drawing/2014/main" val="4081215987"/>
                    </a:ext>
                  </a:extLst>
                </a:gridCol>
                <a:gridCol w="644842">
                  <a:extLst>
                    <a:ext uri="{9D8B030D-6E8A-4147-A177-3AD203B41FA5}">
                      <a16:colId xmlns:a16="http://schemas.microsoft.com/office/drawing/2014/main" val="433221435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883615980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1023546503"/>
                    </a:ext>
                  </a:extLst>
                </a:gridCol>
                <a:gridCol w="1201576">
                  <a:extLst>
                    <a:ext uri="{9D8B030D-6E8A-4147-A177-3AD203B41FA5}">
                      <a16:colId xmlns:a16="http://schemas.microsoft.com/office/drawing/2014/main" val="2474316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Fx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Fy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Fz</a:t>
                      </a:r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Tx</a:t>
                      </a:r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-cm]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-cm]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Tz</a:t>
                      </a:r>
                      <a:endParaRPr lang="en-US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kN</a:t>
                      </a:r>
                      <a:r>
                        <a:rPr lang="en-US" dirty="0" smtClean="0"/>
                        <a:t>-cm]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56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misalignment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8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shift, dx= 2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0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Coil shift, </a:t>
                      </a:r>
                      <a:r>
                        <a:rPr lang="en-US" dirty="0" err="1" smtClean="0"/>
                        <a:t>dz</a:t>
                      </a:r>
                      <a:r>
                        <a:rPr lang="en-US" dirty="0" smtClean="0"/>
                        <a:t>= 2 mm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66231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sPHENIX</a:t>
            </a:r>
            <a:r>
              <a:rPr lang="en-US" sz="3600" dirty="0" smtClean="0"/>
              <a:t> vs EIC:</a:t>
            </a:r>
            <a:r>
              <a:rPr lang="en-US" sz="3600" dirty="0"/>
              <a:t> Axial EM </a:t>
            </a:r>
            <a:r>
              <a:rPr lang="en-US" sz="3600" dirty="0" smtClean="0"/>
              <a:t>forces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10005"/>
            <a:ext cx="3868340" cy="823912"/>
          </a:xfrm>
        </p:spPr>
        <p:txBody>
          <a:bodyPr/>
          <a:lstStyle/>
          <a:p>
            <a:r>
              <a:rPr lang="en-US" dirty="0" err="1"/>
              <a:t>sPHENIX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2714" y="4660616"/>
            <a:ext cx="821195" cy="823912"/>
          </a:xfrm>
        </p:spPr>
        <p:txBody>
          <a:bodyPr/>
          <a:lstStyle/>
          <a:p>
            <a:r>
              <a:rPr lang="en-US" dirty="0" smtClean="0"/>
              <a:t>EIC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87622" y="5040465"/>
            <a:ext cx="5765234" cy="88812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Values subject to change depending on possible changes mentioned in previous slide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6429" y="4335708"/>
            <a:ext cx="7976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sPHENIX</a:t>
            </a:r>
            <a:r>
              <a:rPr lang="en-US" sz="1200" dirty="0"/>
              <a:t> Technical Design Report </a:t>
            </a:r>
            <a:r>
              <a:rPr lang="en-US" sz="1200" dirty="0" smtClean="0"/>
              <a:t>1, Updates </a:t>
            </a:r>
            <a:r>
              <a:rPr lang="en-US" sz="1200" dirty="0"/>
              <a:t>to PD-2/3 </a:t>
            </a:r>
            <a:r>
              <a:rPr lang="en-US" sz="1200" dirty="0" smtClean="0"/>
              <a:t>Release, October </a:t>
            </a:r>
            <a:r>
              <a:rPr lang="en-US" sz="1200" dirty="0"/>
              <a:t>15, 2019</a:t>
            </a:r>
          </a:p>
        </p:txBody>
      </p:sp>
    </p:spTree>
    <p:extLst>
      <p:ext uri="{BB962C8B-B14F-4D97-AF65-F5344CB8AC3E}">
        <p14:creationId xmlns:p14="http://schemas.microsoft.com/office/powerpoint/2010/main" val="36141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P-BNL-TJNAF March 11 Meeting DRAFTv3.pptx" id="{46AF6D6A-4294-4B22-94CD-AA52460A2916}" vid="{4162AC15-BCCC-4400-91DD-5CAEFA6AE1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D231FD97ABE44B301AAE51BA413E0" ma:contentTypeVersion="6" ma:contentTypeDescription="Create a new document." ma:contentTypeScope="" ma:versionID="36e6bd80488e7b2d3818e3b4c7422521">
  <xsd:schema xmlns:xsd="http://www.w3.org/2001/XMLSchema" xmlns:xs="http://www.w3.org/2001/XMLSchema" xmlns:p="http://schemas.microsoft.com/office/2006/metadata/properties" xmlns:ns1="5884567f-e9cc-4767-b0aa-d30fdea83772" targetNamespace="http://schemas.microsoft.com/office/2006/metadata/properties" ma:root="true" ma:fieldsID="cf4732d12e2f6b1f28d0eec3a2221ef5" ns1:_="">
    <xsd:import namespace="5884567f-e9cc-4767-b0aa-d30fdea83772"/>
    <xsd:element name="properties">
      <xsd:complexType>
        <xsd:sequence>
          <xsd:element name="documentManagement">
            <xsd:complexType>
              <xsd:all>
                <xsd:element ref="ns1:_x0023_" minOccurs="0"/>
                <xsd:element ref="ns1:Presenter" minOccurs="0"/>
                <xsd:element ref="ns1:AgendaTitle" minOccurs="0"/>
                <xsd:element ref="ns1:MediaServiceMetadata" minOccurs="0"/>
                <xsd:element ref="ns1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4567f-e9cc-4767-b0aa-d30fdea83772" elementFormDefault="qualified">
    <xsd:import namespace="http://schemas.microsoft.com/office/2006/documentManagement/types"/>
    <xsd:import namespace="http://schemas.microsoft.com/office/infopath/2007/PartnerControls"/>
    <xsd:element name="_x0023_" ma:index="0" nillable="true" ma:displayName="#" ma:format="Dropdown" ma:internalName="_x0023_">
      <xsd:simpleType>
        <xsd:restriction base="dms:Text">
          <xsd:maxLength value="255"/>
        </xsd:restriction>
      </xsd:simpleType>
    </xsd:element>
    <xsd:element name="Presenter" ma:index="3" nillable="true" ma:displayName="Presenter" ma:format="Dropdown" ma:internalName="Presenter">
      <xsd:simpleType>
        <xsd:restriction base="dms:Text">
          <xsd:maxLength value="255"/>
        </xsd:restriction>
      </xsd:simpleType>
    </xsd:element>
    <xsd:element name="AgendaTitle" ma:index="4" nillable="true" ma:displayName="Agenda Title" ma:format="Dropdown" ma:internalName="AgendaTitl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3_ xmlns="5884567f-e9cc-4767-b0aa-d30fdea83772">1</_x0023_>
    <AgendaTitle xmlns="5884567f-e9cc-4767-b0aa-d30fdea83772">Magnet Introduction, Magnet Specifications, Procurement Strategy and Timeline</AgendaTitle>
    <Presenter xmlns="5884567f-e9cc-4767-b0aa-d30fdea83772">Renuka Rajput-Ghoshal</Presenter>
  </documentManagement>
</p:properties>
</file>

<file path=customXml/itemProps1.xml><?xml version="1.0" encoding="utf-8"?>
<ds:datastoreItem xmlns:ds="http://schemas.openxmlformats.org/officeDocument/2006/customXml" ds:itemID="{9DF5CC8D-D5D4-46AE-BC87-A9F5EE92E8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865284-D30D-4643-ACBA-8CD837747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4567f-e9cc-4767-b0aa-d30fdea83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98C05-5760-4FD2-B85E-2A9CB1A90B2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5884567f-e9cc-4767-b0aa-d30fdea837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NP-BNL-TJNAF March 11 Meeting Templatev2</Template>
  <TotalTime>15416</TotalTime>
  <Words>773</Words>
  <Application>Microsoft Office PowerPoint</Application>
  <PresentationFormat>On-screen Show (4:3)</PresentationFormat>
  <Paragraphs>153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Office Theme</vt:lpstr>
      <vt:lpstr>1_Office Theme</vt:lpstr>
      <vt:lpstr>60% Design/Engineering for EIC Detector Solenoid Magnet   Sandesh Gopinath(JLAB)  On Behalf of EIC Detector Magnet team</vt:lpstr>
      <vt:lpstr>Outline</vt:lpstr>
      <vt:lpstr>BaBar Solenoid Structural Overview</vt:lpstr>
      <vt:lpstr>BaBar Solenoid Structural Overview</vt:lpstr>
      <vt:lpstr>Tie Rods</vt:lpstr>
      <vt:lpstr>Tie Rods</vt:lpstr>
      <vt:lpstr>Tie Rods</vt:lpstr>
      <vt:lpstr>sPHENIX vs EIC: Coil &amp; Yoke Design </vt:lpstr>
      <vt:lpstr>sPHENIX vs EIC: Axial EM forces</vt:lpstr>
      <vt:lpstr>Coil &amp; Yoke offset</vt:lpstr>
      <vt:lpstr>sPHENIX Detector Structure</vt:lpstr>
      <vt:lpstr>sPHENIX Detector Structure</vt:lpstr>
      <vt:lpstr>Force Limiting Mechanical components</vt:lpstr>
      <vt:lpstr>What Next</vt:lpstr>
      <vt:lpstr>Summary</vt:lpstr>
      <vt:lpstr>Back up Slides</vt:lpstr>
      <vt:lpstr>BaBar Coil info</vt:lpstr>
      <vt:lpstr>PowerPoint Presentation</vt:lpstr>
      <vt:lpstr>PowerPoint Presentation</vt:lpstr>
      <vt:lpstr>BaBar TOSCA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Ion Collider Planning Update NP-BNL-TJNAF</dc:title>
  <dc:creator>Hatton, Diane</dc:creator>
  <cp:lastModifiedBy>Sandesh Gopinath</cp:lastModifiedBy>
  <cp:revision>480</cp:revision>
  <cp:lastPrinted>2020-03-09T20:35:13Z</cp:lastPrinted>
  <dcterms:created xsi:type="dcterms:W3CDTF">2020-03-08T15:15:52Z</dcterms:created>
  <dcterms:modified xsi:type="dcterms:W3CDTF">2022-06-26T17:35:49Z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0x010100876D231FD97ABE44B301AAE51BA413E0</vt:lpwstr>
  </property>
  <property fmtid="{D5CDD505-2E9C-101B-9397-08002B2CF9AE}" pid="3" name="Order">
    <vt:r8>40000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Presenter">
    <vt:lpwstr/>
  </property>
</Properties>
</file>