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B3FFB-3BA5-3405-E7FD-22B78C74F4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254913-9C83-E04C-1C72-C9F33AB6A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356DB1-5643-A3C0-3645-BB74191B732F}"/>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5" name="Footer Placeholder 4">
            <a:extLst>
              <a:ext uri="{FF2B5EF4-FFF2-40B4-BE49-F238E27FC236}">
                <a16:creationId xmlns:a16="http://schemas.microsoft.com/office/drawing/2014/main" id="{291C6D01-285B-C694-778A-FB0E029CC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7AB67-C7DF-F910-77F9-0A557E24DE1B}"/>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28564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9B26-6454-1202-F335-DD2A99F2E3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77A7A1-3538-E743-D19A-A15FF785FE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4007F-7EB1-F0EE-E4F7-5A67AD93CF32}"/>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5" name="Footer Placeholder 4">
            <a:extLst>
              <a:ext uri="{FF2B5EF4-FFF2-40B4-BE49-F238E27FC236}">
                <a16:creationId xmlns:a16="http://schemas.microsoft.com/office/drawing/2014/main" id="{98640153-98A5-F30C-2DC7-217AF1AEE4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E0A5B-4920-BA42-CB2F-90DA3A2235D1}"/>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42448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0CEBE9-94F5-DF41-E6A3-A7FC929930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F54B55-E798-9360-6506-09D89A092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B66D6-BD60-AE43-DE5C-73C28ED85E5D}"/>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5" name="Footer Placeholder 4">
            <a:extLst>
              <a:ext uri="{FF2B5EF4-FFF2-40B4-BE49-F238E27FC236}">
                <a16:creationId xmlns:a16="http://schemas.microsoft.com/office/drawing/2014/main" id="{C6BB2257-D997-F82D-9183-F1A8AFCB9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6B50C-3B70-D097-A6B7-DB2F70889A2D}"/>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08328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FB37-0029-7A2B-832C-0A64043F12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1B08D9-D8D7-0EE5-DAF9-A23407B22F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3BA77-9C10-C2A3-35CB-2B29422C17D6}"/>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5" name="Footer Placeholder 4">
            <a:extLst>
              <a:ext uri="{FF2B5EF4-FFF2-40B4-BE49-F238E27FC236}">
                <a16:creationId xmlns:a16="http://schemas.microsoft.com/office/drawing/2014/main" id="{89948756-AED1-07C4-9095-ED97CCDAC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6B903-41AA-0B4D-FA02-81C4600CF93E}"/>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839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FB4B5-01B2-FC69-1B86-92AB7AFE63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EB09B7-8D11-41AA-319D-731C05CBC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89A8F-4ABE-28B7-0F20-469EE2B91CC3}"/>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5" name="Footer Placeholder 4">
            <a:extLst>
              <a:ext uri="{FF2B5EF4-FFF2-40B4-BE49-F238E27FC236}">
                <a16:creationId xmlns:a16="http://schemas.microsoft.com/office/drawing/2014/main" id="{D8C8D30C-906E-AC24-F829-E1E7A9784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C60D2-A6DA-7949-7E2A-5C91B3E83785}"/>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28450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BD8E-729D-143A-9A63-EEB2A804F5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5299F-639C-2207-EB19-9A87EE226B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B82D4B-9A16-2632-1B21-F3870CBE8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E86D26-668A-5838-9C84-6C1A33626711}"/>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6" name="Footer Placeholder 5">
            <a:extLst>
              <a:ext uri="{FF2B5EF4-FFF2-40B4-BE49-F238E27FC236}">
                <a16:creationId xmlns:a16="http://schemas.microsoft.com/office/drawing/2014/main" id="{07008C09-AA02-9D42-3DEF-5280FEBAF2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B991D1-47B7-E544-4D52-56510F55BDEB}"/>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98951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8BD13-5C96-4112-17DD-671059555B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1E2882-5EA7-4FC2-3185-2156248E3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80D551-06CD-A745-6B11-CAFC7B02D6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4336E9-E420-D96E-4594-4B87ACA86A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CB9FE0-1C0B-EA6E-9C84-CB7F85D10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9A96F7-4DB9-1668-1B88-C1E7DA2D1788}"/>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8" name="Footer Placeholder 7">
            <a:extLst>
              <a:ext uri="{FF2B5EF4-FFF2-40B4-BE49-F238E27FC236}">
                <a16:creationId xmlns:a16="http://schemas.microsoft.com/office/drawing/2014/main" id="{C71AA849-8A1E-CEDA-CE49-F7521384A9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78AACF-BA24-BA9A-C4D8-9D75BFF6A0D7}"/>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33427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10BA5-D7E8-4B45-F0FD-FCF6163FB4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298D92-AF08-2D8F-33F3-C4447B903EA9}"/>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4" name="Footer Placeholder 3">
            <a:extLst>
              <a:ext uri="{FF2B5EF4-FFF2-40B4-BE49-F238E27FC236}">
                <a16:creationId xmlns:a16="http://schemas.microsoft.com/office/drawing/2014/main" id="{6643E5CD-D5AC-9118-4975-3D3D11C6BD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EDED98-E970-458C-3494-AA37524679B3}"/>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02909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3FA6A1-54F6-D075-36D4-B942D1F539AE}"/>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3" name="Footer Placeholder 2">
            <a:extLst>
              <a:ext uri="{FF2B5EF4-FFF2-40B4-BE49-F238E27FC236}">
                <a16:creationId xmlns:a16="http://schemas.microsoft.com/office/drawing/2014/main" id="{23F958EC-873C-384E-6C4D-1EEA9BAA22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927CBC-EEE4-B30F-2649-38C7E9CBA09A}"/>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21091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B0EA-AE98-005C-D4D0-28E697E53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99DD8A-17AA-1A53-5598-9358D3C8F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065A26-20D0-B5B7-C98D-0EFADFAA2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611EC8-AC84-2A50-2506-87FB7D7BF84C}"/>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6" name="Footer Placeholder 5">
            <a:extLst>
              <a:ext uri="{FF2B5EF4-FFF2-40B4-BE49-F238E27FC236}">
                <a16:creationId xmlns:a16="http://schemas.microsoft.com/office/drawing/2014/main" id="{8E3BBC7A-5A0D-31F3-7192-2BADCA7148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3E6AB-AAB3-A719-FC51-DC0215C343E8}"/>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95930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DF71-22C2-AEAC-CE28-163C15519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4E4A9-889E-D87C-C869-7FCA95FCB5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89E441-6E5F-B134-ED95-A0853928D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1CB76-305F-B6D2-80CA-B5A5876CABDF}"/>
              </a:ext>
            </a:extLst>
          </p:cNvPr>
          <p:cNvSpPr>
            <a:spLocks noGrp="1"/>
          </p:cNvSpPr>
          <p:nvPr>
            <p:ph type="dt" sz="half" idx="10"/>
          </p:nvPr>
        </p:nvSpPr>
        <p:spPr/>
        <p:txBody>
          <a:bodyPr/>
          <a:lstStyle/>
          <a:p>
            <a:fld id="{F51D122A-1ACA-4237-8BEC-7B7044656D17}" type="datetimeFigureOut">
              <a:rPr lang="en-US" smtClean="0"/>
              <a:t>7/5/2022</a:t>
            </a:fld>
            <a:endParaRPr lang="en-US"/>
          </a:p>
        </p:txBody>
      </p:sp>
      <p:sp>
        <p:nvSpPr>
          <p:cNvPr id="6" name="Footer Placeholder 5">
            <a:extLst>
              <a:ext uri="{FF2B5EF4-FFF2-40B4-BE49-F238E27FC236}">
                <a16:creationId xmlns:a16="http://schemas.microsoft.com/office/drawing/2014/main" id="{F3719D77-BEA8-62D2-4151-01C5D1DA7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112C89-BEFA-500D-B589-64D37538A57E}"/>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4243632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A82FF2-8E66-0243-13A3-C225161803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6F49F9-95CE-FEE3-E691-8FA409FD00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C0C557-5313-E1F9-B79A-22E3A7A767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D122A-1ACA-4237-8BEC-7B7044656D17}" type="datetimeFigureOut">
              <a:rPr lang="en-US" smtClean="0"/>
              <a:t>7/5/2022</a:t>
            </a:fld>
            <a:endParaRPr lang="en-US"/>
          </a:p>
        </p:txBody>
      </p:sp>
      <p:sp>
        <p:nvSpPr>
          <p:cNvPr id="5" name="Footer Placeholder 4">
            <a:extLst>
              <a:ext uri="{FF2B5EF4-FFF2-40B4-BE49-F238E27FC236}">
                <a16:creationId xmlns:a16="http://schemas.microsoft.com/office/drawing/2014/main" id="{2EF1702A-9BE2-0B55-4218-5DDEC436C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9E48AC-0616-230B-2492-F63043948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16A9C-E4B9-4E40-B7DE-CA128C620C55}" type="slidenum">
              <a:rPr lang="en-US" smtClean="0"/>
              <a:t>‹#›</a:t>
            </a:fld>
            <a:endParaRPr lang="en-US"/>
          </a:p>
        </p:txBody>
      </p:sp>
    </p:spTree>
    <p:extLst>
      <p:ext uri="{BB962C8B-B14F-4D97-AF65-F5344CB8AC3E}">
        <p14:creationId xmlns:p14="http://schemas.microsoft.com/office/powerpoint/2010/main" val="104100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9BBD64-4EE5-4024-52FF-038FEF090E9C}"/>
              </a:ext>
            </a:extLst>
          </p:cNvPr>
          <p:cNvSpPr txBox="1"/>
          <p:nvPr/>
        </p:nvSpPr>
        <p:spPr>
          <a:xfrm>
            <a:off x="728414" y="270928"/>
            <a:ext cx="7627409" cy="584775"/>
          </a:xfrm>
          <a:prstGeom prst="rect">
            <a:avLst/>
          </a:prstGeom>
          <a:noFill/>
        </p:spPr>
        <p:txBody>
          <a:bodyPr wrap="none" rtlCol="0">
            <a:spAutoFit/>
          </a:bodyPr>
          <a:lstStyle/>
          <a:p>
            <a:r>
              <a:rPr lang="en-US" sz="3200" i="1" u="sng" dirty="0"/>
              <a:t>Discussion</a:t>
            </a:r>
            <a:r>
              <a:rPr lang="en-US" sz="3200" dirty="0"/>
              <a:t> of Streaming Model Alternatives:</a:t>
            </a:r>
          </a:p>
        </p:txBody>
      </p:sp>
      <p:sp>
        <p:nvSpPr>
          <p:cNvPr id="5" name="TextBox 4">
            <a:extLst>
              <a:ext uri="{FF2B5EF4-FFF2-40B4-BE49-F238E27FC236}">
                <a16:creationId xmlns:a16="http://schemas.microsoft.com/office/drawing/2014/main" id="{DA71447E-4435-A190-7155-65D67CCA8411}"/>
              </a:ext>
            </a:extLst>
          </p:cNvPr>
          <p:cNvSpPr txBox="1"/>
          <p:nvPr/>
        </p:nvSpPr>
        <p:spPr>
          <a:xfrm>
            <a:off x="979444" y="1219781"/>
            <a:ext cx="10020693" cy="4308872"/>
          </a:xfrm>
          <a:prstGeom prst="rect">
            <a:avLst/>
          </a:prstGeom>
          <a:noFill/>
        </p:spPr>
        <p:txBody>
          <a:bodyPr wrap="square" rtlCol="0">
            <a:spAutoFit/>
          </a:bodyPr>
          <a:lstStyle/>
          <a:p>
            <a:pPr marL="285750" indent="-285750">
              <a:buFont typeface="Arial" panose="020B0604020202020204" pitchFamily="34" charset="0"/>
              <a:buChar char="•"/>
            </a:pPr>
            <a:r>
              <a:rPr lang="en-US" sz="1600" dirty="0"/>
              <a:t>What do we mean by streaming?    “Final” Decisions are not needed for many years…</a:t>
            </a:r>
          </a:p>
          <a:p>
            <a:pPr marL="285750" indent="-285750">
              <a:buFont typeface="Arial" panose="020B0604020202020204" pitchFamily="34" charset="0"/>
              <a:buChar char="•"/>
            </a:pPr>
            <a:r>
              <a:rPr lang="en-US" sz="1600" dirty="0"/>
              <a:t>Haven’t really discussed this yet, but we do need to work at least to some generic consensus about the scheme</a:t>
            </a:r>
          </a:p>
          <a:p>
            <a:pPr marL="742950" lvl="1" indent="-285750">
              <a:buFont typeface="Arial" panose="020B0604020202020204" pitchFamily="34" charset="0"/>
              <a:buChar char="•"/>
            </a:pPr>
            <a:r>
              <a:rPr lang="en-US" sz="1600" dirty="0"/>
              <a:t>We need a common stance in order to have successful discussions with Software Groups &amp; Simulation Groups</a:t>
            </a:r>
          </a:p>
          <a:p>
            <a:pPr marL="742950" lvl="1" indent="-285750">
              <a:buFont typeface="Arial" panose="020B0604020202020204" pitchFamily="34" charset="0"/>
              <a:buChar char="•"/>
            </a:pPr>
            <a:r>
              <a:rPr lang="en-US" sz="1600" dirty="0"/>
              <a:t>We need a shared idea of DAQ Features</a:t>
            </a:r>
          </a:p>
          <a:p>
            <a:pPr marL="1200150" lvl="2" indent="-285750">
              <a:buFont typeface="Arial" panose="020B0604020202020204" pitchFamily="34" charset="0"/>
              <a:buChar char="•"/>
            </a:pPr>
            <a:r>
              <a:rPr lang="en-US" sz="1600" dirty="0"/>
              <a:t>Online QA capable of multi-detector correlation</a:t>
            </a:r>
          </a:p>
          <a:p>
            <a:pPr marL="1200150" lvl="2" indent="-285750">
              <a:buFont typeface="Arial" panose="020B0604020202020204" pitchFamily="34" charset="0"/>
              <a:buChar char="•"/>
            </a:pPr>
            <a:r>
              <a:rPr lang="en-US" sz="1600" dirty="0"/>
              <a:t>Feedback to collaboration / collider regarding beam quality and suitability for our physics</a:t>
            </a:r>
          </a:p>
          <a:p>
            <a:pPr marL="1200150" lvl="2" indent="-285750">
              <a:buFont typeface="Arial" panose="020B0604020202020204" pitchFamily="34" charset="0"/>
              <a:buChar char="•"/>
            </a:pPr>
            <a:r>
              <a:rPr lang="en-US" sz="1600" dirty="0"/>
              <a:t>“Scalers”</a:t>
            </a:r>
          </a:p>
          <a:p>
            <a:pPr marL="1200150" lvl="2" indent="-285750">
              <a:buFont typeface="Arial" panose="020B0604020202020204" pitchFamily="34" charset="0"/>
              <a:buChar char="•"/>
            </a:pPr>
            <a:r>
              <a:rPr lang="en-US" sz="1600" dirty="0"/>
              <a:t>What kind of monitoring do we need</a:t>
            </a:r>
          </a:p>
          <a:p>
            <a:pPr marL="1200150" lvl="2" indent="-285750">
              <a:buFont typeface="Arial" panose="020B0604020202020204" pitchFamily="34" charset="0"/>
              <a:buChar char="•"/>
            </a:pPr>
            <a:r>
              <a:rPr lang="en-US" sz="1600" dirty="0"/>
              <a:t>What general components/support do we need in DAQ and at what level</a:t>
            </a:r>
          </a:p>
          <a:p>
            <a:pPr marL="1657350" lvl="3" indent="-285750">
              <a:buFont typeface="Arial" panose="020B0604020202020204" pitchFamily="34" charset="0"/>
              <a:buChar char="•"/>
            </a:pPr>
            <a:r>
              <a:rPr lang="en-US" sz="1600" dirty="0"/>
              <a:t>Data features created and written out (clusters, track segments, tracks, identified particles?)</a:t>
            </a:r>
          </a:p>
          <a:p>
            <a:pPr marL="1657350" lvl="3" indent="-285750">
              <a:buFont typeface="Arial" panose="020B0604020202020204" pitchFamily="34" charset="0"/>
              <a:buChar char="•"/>
            </a:pPr>
            <a:r>
              <a:rPr lang="en-US" sz="1600" dirty="0"/>
              <a:t>Data filtered after the FEEs (non-track hits?  Tracks only? …)</a:t>
            </a:r>
          </a:p>
          <a:p>
            <a:pPr marL="1657350" lvl="3" indent="-285750">
              <a:buFont typeface="Arial" panose="020B0604020202020204" pitchFamily="34" charset="0"/>
              <a:buChar char="•"/>
            </a:pPr>
            <a:r>
              <a:rPr lang="en-US" sz="1600" dirty="0"/>
              <a:t>Software triggering </a:t>
            </a:r>
          </a:p>
          <a:p>
            <a:pPr marL="1657350" lvl="3" indent="-285750">
              <a:buFont typeface="Arial" panose="020B0604020202020204" pitchFamily="34" charset="0"/>
              <a:buChar char="•"/>
            </a:pPr>
            <a:r>
              <a:rPr lang="en-US" sz="1600" dirty="0"/>
              <a:t>ML/AI integration into the data files</a:t>
            </a:r>
          </a:p>
          <a:p>
            <a:pPr marL="1657350" lvl="3" indent="-285750">
              <a:buFont typeface="Arial" panose="020B0604020202020204" pitchFamily="34" charset="0"/>
              <a:buChar char="•"/>
            </a:pPr>
            <a:r>
              <a:rPr lang="en-US" sz="1600" dirty="0"/>
              <a:t>Structure for defining available information at different stages (when can we correlate detector info)</a:t>
            </a:r>
          </a:p>
          <a:p>
            <a:pPr marL="1200150" lvl="2" indent="-285750">
              <a:buFont typeface="Arial" panose="020B0604020202020204" pitchFamily="34" charset="0"/>
              <a:buChar char="•"/>
            </a:pPr>
            <a:r>
              <a:rPr lang="en-US" sz="1600" dirty="0"/>
              <a:t>How do we incorporate Slow Controls/Collider information with the DAQ data?</a:t>
            </a:r>
          </a:p>
          <a:p>
            <a:pPr marL="1200150" lvl="2"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00561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93889" y="546755"/>
            <a:ext cx="9186939" cy="6093976"/>
          </a:xfrm>
          <a:prstGeom prst="rect">
            <a:avLst/>
          </a:prstGeom>
          <a:noFill/>
        </p:spPr>
        <p:txBody>
          <a:bodyPr wrap="none" rtlCol="0">
            <a:spAutoFit/>
          </a:bodyPr>
          <a:lstStyle/>
          <a:p>
            <a:r>
              <a:rPr lang="en-US" sz="3600" dirty="0"/>
              <a:t>Goals:</a:t>
            </a:r>
          </a:p>
          <a:p>
            <a:endParaRPr lang="en-US" dirty="0"/>
          </a:p>
          <a:p>
            <a:pPr marL="285750" indent="-285750">
              <a:buFont typeface="Arial" panose="020B0604020202020204" pitchFamily="34" charset="0"/>
              <a:buChar char="•"/>
            </a:pPr>
            <a:r>
              <a:rPr lang="en-US" sz="1400" dirty="0"/>
              <a:t>Capability</a:t>
            </a:r>
          </a:p>
          <a:p>
            <a:pPr marL="742950" lvl="1" indent="-285750">
              <a:buFont typeface="Arial" panose="020B0604020202020204" pitchFamily="34" charset="0"/>
              <a:buChar char="•"/>
            </a:pPr>
            <a:r>
              <a:rPr lang="en-US" sz="1400" dirty="0"/>
              <a:t>Efficiently remove noise if/when needed</a:t>
            </a:r>
          </a:p>
          <a:p>
            <a:pPr marL="742950" lvl="1" indent="-285750">
              <a:buFont typeface="Arial" panose="020B0604020202020204" pitchFamily="34" charset="0"/>
              <a:buChar char="•"/>
            </a:pPr>
            <a:r>
              <a:rPr lang="en-US" sz="1400" dirty="0"/>
              <a:t>Determine performance of detectors and of collider in real time</a:t>
            </a:r>
          </a:p>
          <a:p>
            <a:pPr marL="742950" lvl="1" indent="-285750">
              <a:buFont typeface="Arial" panose="020B0604020202020204" pitchFamily="34" charset="0"/>
              <a:buChar char="•"/>
            </a:pPr>
            <a:r>
              <a:rPr lang="en-US" sz="1400" dirty="0"/>
              <a:t>Framework for extensions</a:t>
            </a:r>
          </a:p>
          <a:p>
            <a:pPr marL="1200150" lvl="2" indent="-285750">
              <a:buFont typeface="Arial" panose="020B0604020202020204" pitchFamily="34" charset="0"/>
              <a:buChar char="•"/>
            </a:pPr>
            <a:r>
              <a:rPr lang="en-US" sz="1400" dirty="0"/>
              <a:t>Support AI/ML use &amp; development</a:t>
            </a:r>
          </a:p>
          <a:p>
            <a:pPr marL="1200150" lvl="2" indent="-285750">
              <a:buFont typeface="Arial" panose="020B0604020202020204" pitchFamily="34" charset="0"/>
              <a:buChar char="•"/>
            </a:pPr>
            <a:r>
              <a:rPr lang="en-US" sz="1400" dirty="0"/>
              <a:t>Support workarounds for inevitable issues (Say disable readout on signal from collider)</a:t>
            </a:r>
          </a:p>
          <a:p>
            <a:pPr marL="742950" lvl="1" indent="-285750">
              <a:buFont typeface="Arial" panose="020B0604020202020204" pitchFamily="34" charset="0"/>
              <a:buChar char="•"/>
            </a:pPr>
            <a:r>
              <a:rPr lang="en-US" sz="1400" dirty="0"/>
              <a:t>Tracking of data files and running conditions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Simplicity</a:t>
            </a:r>
          </a:p>
          <a:p>
            <a:pPr marL="742950" lvl="1" indent="-285750">
              <a:buFont typeface="Arial" panose="020B0604020202020204" pitchFamily="34" charset="0"/>
              <a:buChar char="•"/>
            </a:pPr>
            <a:r>
              <a:rPr lang="en-US" sz="1400" dirty="0"/>
              <a:t>DAQ system</a:t>
            </a:r>
          </a:p>
          <a:p>
            <a:pPr marL="742950" lvl="1" indent="-285750">
              <a:buFont typeface="Arial" panose="020B0604020202020204" pitchFamily="34" charset="0"/>
              <a:buChar char="•"/>
            </a:pPr>
            <a:r>
              <a:rPr lang="en-US" sz="1400" dirty="0"/>
              <a:t>Application of DAQ supplied data additions (Scalers, data feature readout, clusters, tracks, Pt, output from AI/ML)</a:t>
            </a:r>
          </a:p>
          <a:p>
            <a:pPr marL="742950" lvl="1" indent="-285750">
              <a:buFont typeface="Arial" panose="020B0604020202020204" pitchFamily="34" charset="0"/>
              <a:buChar char="•"/>
            </a:pPr>
            <a:r>
              <a:rPr lang="en-US" sz="1400" dirty="0"/>
              <a:t>Application of DAQ supplied data filtering (Software Trigger, Tracking based filtering, AI/ML filters)</a:t>
            </a:r>
          </a:p>
          <a:p>
            <a:pPr marL="742950" lvl="1" indent="-285750">
              <a:buFont typeface="Arial" panose="020B0604020202020204" pitchFamily="34" charset="0"/>
              <a:buChar char="•"/>
            </a:pPr>
            <a:r>
              <a:rPr lang="en-US" sz="1400" dirty="0"/>
              <a:t>Software reconstruction</a:t>
            </a:r>
          </a:p>
          <a:p>
            <a:pPr marL="742950" lvl="1" indent="-285750">
              <a:buFont typeface="Arial" panose="020B0604020202020204" pitchFamily="34" charset="0"/>
              <a:buChar char="•"/>
            </a:pPr>
            <a:r>
              <a:rPr lang="en-US" sz="1400" dirty="0"/>
              <a:t>Online QA</a:t>
            </a:r>
          </a:p>
          <a:p>
            <a:pPr marL="742950" lvl="1" indent="-285750">
              <a:buFont typeface="Arial" panose="020B0604020202020204" pitchFamily="34" charset="0"/>
              <a:buChar char="•"/>
            </a:pPr>
            <a:r>
              <a:rPr lang="en-US" sz="1400" dirty="0"/>
              <a:t>Calibration</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Efficiency</a:t>
            </a:r>
          </a:p>
          <a:p>
            <a:pPr marL="742950" lvl="1" indent="-285750">
              <a:buFont typeface="Arial" panose="020B0604020202020204" pitchFamily="34" charset="0"/>
              <a:buChar char="•"/>
            </a:pPr>
            <a:r>
              <a:rPr lang="en-US" sz="1400" dirty="0"/>
              <a:t>DAQ system</a:t>
            </a:r>
          </a:p>
          <a:p>
            <a:pPr marL="742950" lvl="1" indent="-285750">
              <a:buFont typeface="Arial" panose="020B0604020202020204" pitchFamily="34" charset="0"/>
              <a:buChar char="•"/>
            </a:pPr>
            <a:r>
              <a:rPr lang="en-US" sz="1400" dirty="0"/>
              <a:t>Application of DAQ supplied data additions (Scalers, data feature readout, clusters, tracks, Pt, output from AI/ML)</a:t>
            </a:r>
          </a:p>
          <a:p>
            <a:pPr marL="742950" lvl="1" indent="-285750">
              <a:buFont typeface="Arial" panose="020B0604020202020204" pitchFamily="34" charset="0"/>
              <a:buChar char="•"/>
            </a:pPr>
            <a:r>
              <a:rPr lang="en-US" sz="1400" dirty="0"/>
              <a:t>Application of DAQ supplied data filtering (Software Trigger, Tracking based filtering, AI/ML filters)</a:t>
            </a:r>
          </a:p>
          <a:p>
            <a:pPr marL="742950" lvl="1" indent="-285750">
              <a:buFont typeface="Arial" panose="020B0604020202020204" pitchFamily="34" charset="0"/>
              <a:buChar char="•"/>
            </a:pPr>
            <a:r>
              <a:rPr lang="en-US" sz="1400" dirty="0"/>
              <a:t>Software reconstruction</a:t>
            </a:r>
          </a:p>
          <a:p>
            <a:pPr marL="742950" lvl="1" indent="-285750">
              <a:buFont typeface="Arial" panose="020B0604020202020204" pitchFamily="34" charset="0"/>
              <a:buChar char="•"/>
            </a:pPr>
            <a:r>
              <a:rPr lang="en-US" sz="1400" dirty="0"/>
              <a:t>Online QA</a:t>
            </a:r>
          </a:p>
          <a:p>
            <a:pPr marL="742950" lvl="1" indent="-285750">
              <a:buFont typeface="Arial" panose="020B0604020202020204" pitchFamily="34" charset="0"/>
              <a:buChar char="•"/>
            </a:pPr>
            <a:r>
              <a:rPr lang="en-US" sz="1400" dirty="0"/>
              <a:t>Calibration</a:t>
            </a:r>
          </a:p>
          <a:p>
            <a:pPr marL="742950" lvl="1"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8538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93889" y="546755"/>
            <a:ext cx="11266417" cy="3139321"/>
          </a:xfrm>
          <a:prstGeom prst="rect">
            <a:avLst/>
          </a:prstGeom>
          <a:noFill/>
        </p:spPr>
        <p:txBody>
          <a:bodyPr wrap="square" rtlCol="0">
            <a:spAutoFit/>
          </a:bodyPr>
          <a:lstStyle/>
          <a:p>
            <a:r>
              <a:rPr lang="en-US" sz="3600" dirty="0"/>
              <a:t>Notes on Assumed Limitations</a:t>
            </a:r>
          </a:p>
          <a:p>
            <a:endParaRPr lang="en-US" dirty="0"/>
          </a:p>
          <a:p>
            <a:pPr marL="285750" indent="-285750">
              <a:buFont typeface="Arial" panose="020B0604020202020204" pitchFamily="34" charset="0"/>
              <a:buChar char="•"/>
            </a:pPr>
            <a:r>
              <a:rPr lang="en-US" sz="1600" dirty="0"/>
              <a:t>The more data files required to process a single “time” offline the worse</a:t>
            </a:r>
          </a:p>
          <a:p>
            <a:pPr marL="742950" lvl="1" indent="-285750">
              <a:buFont typeface="Arial" panose="020B0604020202020204" pitchFamily="34" charset="0"/>
              <a:buChar char="•"/>
            </a:pPr>
            <a:r>
              <a:rPr lang="en-US" sz="1600" dirty="0"/>
              <a:t>HPSS makes correlation of many required files a disaster</a:t>
            </a:r>
          </a:p>
          <a:p>
            <a:pPr marL="742950" lvl="1" indent="-285750">
              <a:buFont typeface="Arial" panose="020B0604020202020204" pitchFamily="34" charset="0"/>
              <a:buChar char="•"/>
            </a:pPr>
            <a:r>
              <a:rPr lang="en-US" sz="1600" dirty="0"/>
              <a:t>Current software scheme of “No Tape” reconstruction may mitigate this.   However, if we did ever need to go “back to the tape” we would regret having large numbers of data files per “time”</a:t>
            </a:r>
          </a:p>
          <a:p>
            <a:pPr marL="285750" indent="-285750">
              <a:buFont typeface="Arial" panose="020B0604020202020204" pitchFamily="34" charset="0"/>
              <a:buChar char="•"/>
            </a:pPr>
            <a:r>
              <a:rPr lang="en-US" sz="1600" dirty="0"/>
              <a:t>FEEs &amp; to an even larger extent DAMS will likely assemble time frames with many chucks of time ordered data.  </a:t>
            </a:r>
          </a:p>
          <a:p>
            <a:pPr marL="742950" lvl="1" indent="-285750">
              <a:buFont typeface="Arial" panose="020B0604020202020204" pitchFamily="34" charset="0"/>
              <a:buChar char="•"/>
            </a:pPr>
            <a:r>
              <a:rPr lang="en-US" sz="1600" dirty="0"/>
              <a:t>Moving to BX level time ordering would require unraveling this in DAQ.   </a:t>
            </a:r>
          </a:p>
          <a:p>
            <a:pPr marL="742950" lvl="1" indent="-285750">
              <a:buFont typeface="Arial" panose="020B0604020202020204" pitchFamily="34" charset="0"/>
              <a:buChar char="•"/>
            </a:pPr>
            <a:r>
              <a:rPr lang="en-US" sz="1600" dirty="0"/>
              <a:t>Staying at Frame level time ordering would require unraveling this in reconstruction</a:t>
            </a:r>
          </a:p>
          <a:p>
            <a:pPr marL="742950" lvl="1" indent="-285750">
              <a:buFont typeface="Arial" panose="020B0604020202020204" pitchFamily="34" charset="0"/>
              <a:buChar char="•"/>
            </a:pPr>
            <a:r>
              <a:rPr lang="en-US" sz="1600" dirty="0"/>
              <a:t>Many “complexity” arguments will have the same tradeoff, so the criteria should be overall complexity if that can be determined.</a:t>
            </a:r>
          </a:p>
        </p:txBody>
      </p:sp>
    </p:spTree>
    <p:extLst>
      <p:ext uri="{BB962C8B-B14F-4D97-AF65-F5344CB8AC3E}">
        <p14:creationId xmlns:p14="http://schemas.microsoft.com/office/powerpoint/2010/main" val="55831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93889" y="546755"/>
            <a:ext cx="8971943" cy="5847755"/>
          </a:xfrm>
          <a:prstGeom prst="rect">
            <a:avLst/>
          </a:prstGeom>
          <a:noFill/>
        </p:spPr>
        <p:txBody>
          <a:bodyPr wrap="none" rtlCol="0">
            <a:spAutoFit/>
          </a:bodyPr>
          <a:lstStyle/>
          <a:p>
            <a:r>
              <a:rPr lang="en-US" sz="3600" dirty="0"/>
              <a:t>Hierarchy of Decisions Needed</a:t>
            </a:r>
          </a:p>
          <a:p>
            <a:endParaRPr lang="en-US" dirty="0"/>
          </a:p>
          <a:p>
            <a:pPr marL="285750" indent="-285750">
              <a:buFont typeface="Arial" panose="020B0604020202020204" pitchFamily="34" charset="0"/>
              <a:buChar char="•"/>
            </a:pPr>
            <a:r>
              <a:rPr lang="en-US" sz="1600" dirty="0"/>
              <a:t>Geographical structure of the data files</a:t>
            </a:r>
          </a:p>
          <a:p>
            <a:pPr marL="742950" lvl="1" indent="-285750">
              <a:buFont typeface="Arial" panose="020B0604020202020204" pitchFamily="34" charset="0"/>
              <a:buChar char="•"/>
            </a:pPr>
            <a:r>
              <a:rPr lang="en-US" sz="1600" dirty="0"/>
              <a:t>How many data files do you need to process to obtain all of the information from a single BX?</a:t>
            </a:r>
          </a:p>
          <a:p>
            <a:pPr marL="742950" lvl="1" indent="-285750">
              <a:buFont typeface="Arial" panose="020B0604020202020204" pitchFamily="34" charset="0"/>
              <a:buChar char="•"/>
            </a:pPr>
            <a:r>
              <a:rPr lang="en-US" sz="1600" dirty="0"/>
              <a:t>How are data files linked together</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Time Granularity of data files</a:t>
            </a:r>
          </a:p>
          <a:p>
            <a:pPr marL="742950" lvl="1" indent="-285750">
              <a:buFont typeface="Arial" panose="020B0604020202020204" pitchFamily="34" charset="0"/>
              <a:buChar char="•"/>
            </a:pPr>
            <a:r>
              <a:rPr lang="en-US" sz="1600" dirty="0"/>
              <a:t>Standard Frames</a:t>
            </a:r>
          </a:p>
          <a:p>
            <a:pPr marL="742950" lvl="1" indent="-285750">
              <a:buFont typeface="Arial" panose="020B0604020202020204" pitchFamily="34" charset="0"/>
              <a:buChar char="•"/>
            </a:pPr>
            <a:r>
              <a:rPr lang="en-US" sz="1600" dirty="0"/>
              <a:t>Detector by Detector Frames</a:t>
            </a:r>
          </a:p>
          <a:p>
            <a:pPr marL="742950" lvl="1" indent="-285750">
              <a:buFont typeface="Arial" panose="020B0604020202020204" pitchFamily="34" charset="0"/>
              <a:buChar char="•"/>
            </a:pPr>
            <a:r>
              <a:rPr lang="en-US" sz="1600" dirty="0"/>
              <a:t>BX</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Time Coherency of data files.   Do files contain coherent time sequences or time sequences with gaps?</a:t>
            </a:r>
          </a:p>
          <a:p>
            <a:pPr lvl="1"/>
            <a:r>
              <a:rPr lang="en-US" sz="1600" dirty="0"/>
              <a:t>File #1:      tm0   tm50   tm100…</a:t>
            </a:r>
          </a:p>
          <a:p>
            <a:pPr lvl="1"/>
            <a:r>
              <a:rPr lang="en-US" sz="1600" dirty="0"/>
              <a:t>File #2:      tm1   tm51   tm101…</a:t>
            </a:r>
          </a:p>
          <a:p>
            <a:pPr lvl="1"/>
            <a:endParaRPr lang="en-US" sz="1600" dirty="0"/>
          </a:p>
          <a:p>
            <a:pPr marL="285750" indent="-285750">
              <a:buFont typeface="Arial" panose="020B0604020202020204" pitchFamily="34" charset="0"/>
              <a:buChar char="•"/>
            </a:pPr>
            <a:r>
              <a:rPr lang="en-US" sz="1600" dirty="0"/>
              <a:t>Do we have lookaside data files?</a:t>
            </a:r>
          </a:p>
          <a:p>
            <a:pPr marL="742950" lvl="1" indent="-285750">
              <a:buFont typeface="Arial" panose="020B0604020202020204" pitchFamily="34" charset="0"/>
              <a:buChar char="•"/>
            </a:pPr>
            <a:r>
              <a:rPr lang="en-US" sz="1600" dirty="0"/>
              <a:t>File with a list of potential BX corresponding to events</a:t>
            </a:r>
          </a:p>
          <a:p>
            <a:pPr marL="742950" lvl="1" indent="-285750">
              <a:buFont typeface="Arial" panose="020B0604020202020204" pitchFamily="34" charset="0"/>
              <a:buChar char="•"/>
            </a:pPr>
            <a:r>
              <a:rPr lang="en-US" sz="1600" dirty="0"/>
              <a:t>Separate file for detectors with multi-bunch crossing </a:t>
            </a:r>
          </a:p>
          <a:p>
            <a:pPr marL="742950" lvl="1" indent="-285750">
              <a:buFont typeface="Arial" panose="020B0604020202020204" pitchFamily="34" charset="0"/>
              <a:buChar char="•"/>
            </a:pPr>
            <a:r>
              <a:rPr lang="en-US" sz="1600" dirty="0"/>
              <a:t>Scaler files?</a:t>
            </a:r>
          </a:p>
          <a:p>
            <a:pPr marL="742950" lvl="1" indent="-285750">
              <a:buFont typeface="Arial" panose="020B0604020202020204" pitchFamily="34" charset="0"/>
              <a:buChar char="•"/>
            </a:pPr>
            <a:r>
              <a:rPr lang="en-US" sz="1600" dirty="0"/>
              <a:t>QA generated files?</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What role for databases.    Are they required for interpreting collision data?</a:t>
            </a:r>
          </a:p>
        </p:txBody>
      </p:sp>
    </p:spTree>
    <p:extLst>
      <p:ext uri="{BB962C8B-B14F-4D97-AF65-F5344CB8AC3E}">
        <p14:creationId xmlns:p14="http://schemas.microsoft.com/office/powerpoint/2010/main" val="237423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8E11F1-BE09-A843-4C0F-A6EAFEAEDF35}"/>
              </a:ext>
            </a:extLst>
          </p:cNvPr>
          <p:cNvSpPr txBox="1"/>
          <p:nvPr/>
        </p:nvSpPr>
        <p:spPr>
          <a:xfrm>
            <a:off x="1084729" y="1021976"/>
            <a:ext cx="8973671" cy="5078313"/>
          </a:xfrm>
          <a:prstGeom prst="rect">
            <a:avLst/>
          </a:prstGeom>
          <a:noFill/>
        </p:spPr>
        <p:txBody>
          <a:bodyPr wrap="square" rtlCol="0">
            <a:spAutoFit/>
          </a:bodyPr>
          <a:lstStyle/>
          <a:p>
            <a:r>
              <a:rPr lang="en-US" dirty="0"/>
              <a:t>My Strawman:</a:t>
            </a:r>
          </a:p>
          <a:p>
            <a:endParaRPr lang="en-US" dirty="0"/>
          </a:p>
          <a:p>
            <a:pPr marL="342900" indent="-342900">
              <a:buAutoNum type="arabicPeriod"/>
            </a:pPr>
            <a:r>
              <a:rPr lang="en-US" dirty="0"/>
              <a:t>Build events so that all detectors from a time frame are in a single file </a:t>
            </a:r>
          </a:p>
          <a:p>
            <a:pPr lvl="1"/>
            <a:r>
              <a:rPr lang="en-US" dirty="0"/>
              <a:t>Advantages:   </a:t>
            </a:r>
          </a:p>
          <a:p>
            <a:pPr marL="1200150" lvl="2" indent="-285750">
              <a:buFont typeface="Arial" panose="020B0604020202020204" pitchFamily="34" charset="0"/>
              <a:buChar char="•"/>
            </a:pPr>
            <a:r>
              <a:rPr lang="en-US" dirty="0"/>
              <a:t>Easy to correlate detectors for QA/reconstruction</a:t>
            </a:r>
          </a:p>
          <a:p>
            <a:pPr marL="1200150" lvl="2" indent="-285750">
              <a:buFont typeface="Arial" panose="020B0604020202020204" pitchFamily="34" charset="0"/>
              <a:buChar char="•"/>
            </a:pPr>
            <a:r>
              <a:rPr lang="en-US" dirty="0"/>
              <a:t>Efficient for reconstruction</a:t>
            </a:r>
          </a:p>
          <a:p>
            <a:pPr marL="1200150" lvl="2" indent="-285750">
              <a:buFont typeface="Arial" panose="020B0604020202020204" pitchFamily="34" charset="0"/>
              <a:buChar char="•"/>
            </a:pPr>
            <a:r>
              <a:rPr lang="en-US" dirty="0"/>
              <a:t>No real efficiency loss in DAQ (assume algorithmic load balancing)</a:t>
            </a:r>
          </a:p>
          <a:p>
            <a:pPr marL="1200150" lvl="2" indent="-285750">
              <a:buFont typeface="Arial" panose="020B0604020202020204" pitchFamily="34" charset="0"/>
              <a:buChar char="•"/>
            </a:pPr>
            <a:r>
              <a:rPr lang="en-US" dirty="0"/>
              <a:t>No data replication due to readout time window differences</a:t>
            </a:r>
          </a:p>
          <a:p>
            <a:pPr lvl="1"/>
            <a:r>
              <a:rPr lang="en-US" dirty="0"/>
              <a:t>Disadvantages:</a:t>
            </a:r>
          </a:p>
          <a:p>
            <a:pPr marL="1200150" lvl="2" indent="-285750">
              <a:buFont typeface="Arial" panose="020B0604020202020204" pitchFamily="34" charset="0"/>
              <a:buChar char="•"/>
            </a:pPr>
            <a:r>
              <a:rPr lang="en-US" dirty="0"/>
              <a:t>Forces same time frame periods for all detectors</a:t>
            </a:r>
          </a:p>
          <a:p>
            <a:pPr marL="1200150" lvl="2" indent="-285750">
              <a:buFont typeface="Arial" panose="020B0604020202020204" pitchFamily="34" charset="0"/>
              <a:buChar char="•"/>
            </a:pPr>
            <a:r>
              <a:rPr lang="en-US" dirty="0"/>
              <a:t>Time frames per file will not be consecutive (we will need to generate multiple files at one time)</a:t>
            </a:r>
          </a:p>
          <a:p>
            <a:pPr marL="1200150" lvl="2" indent="-285750">
              <a:buFont typeface="Arial" panose="020B0604020202020204" pitchFamily="34" charset="0"/>
              <a:buChar char="•"/>
            </a:pPr>
            <a:r>
              <a:rPr lang="en-US" dirty="0"/>
              <a:t>Scalers, SC, or trigger information from one data file would be incomplete</a:t>
            </a:r>
          </a:p>
          <a:p>
            <a:pPr marL="1200150" lvl="2" indent="-285750">
              <a:buFont typeface="Arial" panose="020B0604020202020204" pitchFamily="34" charset="0"/>
              <a:buChar char="•"/>
            </a:pPr>
            <a:r>
              <a:rPr lang="en-US" dirty="0"/>
              <a:t>Still some untangling of data files to reach BX </a:t>
            </a:r>
            <a:r>
              <a:rPr lang="en-US"/>
              <a:t>time levels</a:t>
            </a:r>
            <a:endParaRPr lang="en-US" dirty="0"/>
          </a:p>
          <a:p>
            <a:pPr marL="342900" indent="-342900">
              <a:buFont typeface="+mj-lt"/>
              <a:buAutoNum type="arabicPeriod"/>
            </a:pPr>
            <a:r>
              <a:rPr lang="en-US" dirty="0"/>
              <a:t>Use lookaside file(s) or primary DB for Scalers, SC and/or trigger hypothesis.</a:t>
            </a:r>
          </a:p>
          <a:p>
            <a:pPr marL="342900" indent="-342900">
              <a:buFont typeface="+mj-lt"/>
              <a:buAutoNum type="arabicPeriod"/>
            </a:pPr>
            <a:r>
              <a:rPr lang="en-US" dirty="0"/>
              <a:t>If time frames can’t be consistent among all detectors, consider a small number of files, one for each time frame definition.    </a:t>
            </a:r>
          </a:p>
          <a:p>
            <a:pPr marL="1200150" lvl="2" indent="-285750">
              <a:buFont typeface="Arial" panose="020B0604020202020204" pitchFamily="34" charset="0"/>
              <a:buChar char="•"/>
            </a:pPr>
            <a:endParaRPr lang="en-US" dirty="0"/>
          </a:p>
        </p:txBody>
      </p:sp>
    </p:spTree>
    <p:extLst>
      <p:ext uri="{BB962C8B-B14F-4D97-AF65-F5344CB8AC3E}">
        <p14:creationId xmlns:p14="http://schemas.microsoft.com/office/powerpoint/2010/main" val="2110582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753</Words>
  <Application>Microsoft Office PowerPoint</Application>
  <PresentationFormat>Widescreen</PresentationFormat>
  <Paragraphs>87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1</cp:revision>
  <dcterms:created xsi:type="dcterms:W3CDTF">2022-07-05T15:26:29Z</dcterms:created>
  <dcterms:modified xsi:type="dcterms:W3CDTF">2022-07-05T17:19:15Z</dcterms:modified>
</cp:coreProperties>
</file>