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8.xml" ContentType="application/vnd.openxmlformats-officedocument.theme+xml"/>
  <Override PartName="/ppt/slideLayouts/slideLayout5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  <p:sldMasterId id="2147483676" r:id="rId5"/>
    <p:sldMasterId id="2147483678" r:id="rId6"/>
    <p:sldMasterId id="2147483679" r:id="rId7"/>
    <p:sldMasterId id="2147483681" r:id="rId8"/>
    <p:sldMasterId id="2147483684" r:id="rId9"/>
    <p:sldMasterId id="2147483697" r:id="rId10"/>
    <p:sldMasterId id="2147483767" r:id="rId11"/>
    <p:sldMasterId id="2147484786" r:id="rId12"/>
  </p:sldMasterIdLst>
  <p:notesMasterIdLst>
    <p:notesMasterId r:id="rId21"/>
  </p:notesMasterIdLst>
  <p:handoutMasterIdLst>
    <p:handoutMasterId r:id="rId22"/>
  </p:handoutMasterIdLst>
  <p:sldIdLst>
    <p:sldId id="458" r:id="rId13"/>
    <p:sldId id="459" r:id="rId14"/>
    <p:sldId id="260" r:id="rId15"/>
    <p:sldId id="257" r:id="rId16"/>
    <p:sldId id="258" r:id="rId17"/>
    <p:sldId id="460" r:id="rId18"/>
    <p:sldId id="261" r:id="rId19"/>
    <p:sldId id="265" r:id="rId20"/>
  </p:sldIdLst>
  <p:sldSz cx="9144000" cy="6858000" type="letter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6" userDrawn="1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D7EFCF"/>
    <a:srgbClr val="81FF81"/>
    <a:srgbClr val="CC0099"/>
    <a:srgbClr val="CCFFFF"/>
    <a:srgbClr val="FF9900"/>
    <a:srgbClr val="008000"/>
    <a:srgbClr val="FFFFFF"/>
    <a:srgbClr val="632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456" y="102"/>
      </p:cViewPr>
      <p:guideLst>
        <p:guide orient="horz" pos="1776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37117" y="9201560"/>
            <a:ext cx="431765" cy="28499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129009" tIns="62809" rIns="129009" bIns="62809" anchor="ctr">
            <a:spAutoFit/>
          </a:bodyPr>
          <a:lstStyle/>
          <a:p>
            <a:pPr algn="r" defTabSz="1300498" eaLnBrk="0" hangingPunct="0">
              <a:defRPr/>
            </a:pPr>
            <a:fld id="{1137F51F-F805-4552-9379-2A1410847AB7}" type="slidenum">
              <a:rPr lang="en-US" altLang="en-US" sz="1000" b="0">
                <a:latin typeface="Arial" charset="0"/>
              </a:rPr>
              <a:pPr algn="r" defTabSz="1300498" eaLnBrk="0" hangingPunct="0">
                <a:defRPr/>
              </a:pPr>
              <a:t>‹#›</a:t>
            </a:fld>
            <a:endParaRPr lang="en-US" altLang="en-US" sz="10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6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677" y="4559833"/>
            <a:ext cx="5359848" cy="431906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129009" tIns="62809" rIns="129009" bIns="62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95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6313" cy="3589338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662060" y="9118718"/>
            <a:ext cx="606821" cy="46541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129009" tIns="62809" rIns="129009" bIns="62809" anchor="ctr">
            <a:spAutoFit/>
          </a:bodyPr>
          <a:lstStyle/>
          <a:p>
            <a:pPr algn="r" defTabSz="1300498" eaLnBrk="0" hangingPunct="0">
              <a:defRPr/>
            </a:pPr>
            <a:fld id="{E79C1E31-A4D3-484E-B708-E32C7F156659}" type="slidenum">
              <a:rPr lang="en-US" altLang="en-US" sz="2200" b="0">
                <a:latin typeface="Arial" charset="0"/>
              </a:rPr>
              <a:pPr algn="r" defTabSz="1300498" eaLnBrk="0" hangingPunct="0">
                <a:defRPr/>
              </a:pPr>
              <a:t>‹#›</a:t>
            </a:fld>
            <a:endParaRPr lang="en-US" altLang="en-US" sz="22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566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8013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6025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4038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2050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838204"/>
            <a:ext cx="8229600" cy="5287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25" y="274320"/>
            <a:ext cx="8572500" cy="480131"/>
          </a:xfrm>
        </p:spPr>
        <p:txBody>
          <a:bodyPr/>
          <a:lstStyle>
            <a:lvl1pPr>
              <a:lnSpc>
                <a:spcPct val="90000"/>
              </a:lnSpc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41" y="972589"/>
            <a:ext cx="8572500" cy="4728924"/>
          </a:xfrm>
        </p:spPr>
        <p:txBody>
          <a:bodyPr/>
          <a:lstStyle>
            <a:lvl1pPr marL="216694" indent="-216694">
              <a:spcBef>
                <a:spcPts val="1350"/>
              </a:spcBef>
              <a:buClr>
                <a:schemeClr val="tx1"/>
              </a:buClr>
              <a:buSzPct val="90000"/>
              <a:buFont typeface="Century Gothic" panose="020B0502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5541" indent="-216694">
              <a:buClr>
                <a:schemeClr val="tx1"/>
              </a:buClr>
              <a:buSzPct val="90000"/>
              <a:buFont typeface="Century Gothic" panose="020B0502020202020204" pitchFamily="34" charset="0"/>
              <a:buChar char="–"/>
              <a:defRPr sz="1500">
                <a:latin typeface="+mn-lt"/>
                <a:cs typeface="Arial" panose="020B0604020202020204" pitchFamily="34" charset="0"/>
              </a:defRPr>
            </a:lvl2pPr>
            <a:lvl3pPr marL="773906" indent="-216694">
              <a:buClr>
                <a:schemeClr val="tx1"/>
              </a:buClr>
              <a:buSzPct val="90000"/>
              <a:buFont typeface="Century Gothic" panose="020B0502020202020204" pitchFamily="34" charset="0"/>
              <a:buChar char="•"/>
              <a:defRPr sz="1350">
                <a:latin typeface="+mn-lt"/>
                <a:cs typeface="Arial" panose="020B0604020202020204" pitchFamily="34" charset="0"/>
              </a:defRPr>
            </a:lvl3pPr>
            <a:lvl4pPr>
              <a:buClr>
                <a:schemeClr val="tx1"/>
              </a:buClr>
              <a:defRPr>
                <a:latin typeface="+mn-lt"/>
                <a:cs typeface="Arial" panose="020B0604020202020204" pitchFamily="34" charset="0"/>
              </a:defRPr>
            </a:lvl4pPr>
            <a:lvl5pPr marL="1112044" indent="-166688">
              <a:buClr>
                <a:schemeClr val="tx1"/>
              </a:buClr>
              <a:buFont typeface="Arial" panose="020B0604020202020204" pitchFamily="34" charset="0"/>
              <a:buChar char="•"/>
              <a:defRPr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83CA9-BAEB-915D-03AD-DCAEF9C67B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schambachjj@ornl.gov</a:t>
            </a:r>
          </a:p>
        </p:txBody>
      </p:sp>
    </p:spTree>
    <p:extLst>
      <p:ext uri="{BB962C8B-B14F-4D97-AF65-F5344CB8AC3E}">
        <p14:creationId xmlns:p14="http://schemas.microsoft.com/office/powerpoint/2010/main" val="2939178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4B18C-62A7-49FB-AE97-C82953EDF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1388CF-8DBE-4624-BCEA-1C5642826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924F0-B973-44DA-BA0F-A199C5191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EB7B1-E553-4BC8-B625-EC16946CC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84C73-F78B-4AC4-B7F6-C48958C68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9AB280-1730-409F-9316-148ABD58D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593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842A5-FA1D-4B98-848B-566486EA7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64DC9-CAFD-4A7E-899F-28BF06267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1399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611B-85E3-4AEF-A446-BA50260F6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EDC9C-B644-4FCC-AD53-6D632FE38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624769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F8504-4FE2-4948-877C-19A41C59F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64EAB-03F0-417A-93B7-75BA3F51C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231671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2946448" y="6572280"/>
            <a:ext cx="782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1200" dirty="0">
                <a:solidFill>
                  <a:schemeClr val="tx2"/>
                </a:solidFill>
                <a:latin typeface="Arial" charset="0"/>
              </a:rPr>
              <a:t>Page </a:t>
            </a:r>
            <a:fld id="{0E5792E2-69AA-4EAE-BE18-4172DAFD983A}" type="slidenum">
              <a:rPr lang="en-US" altLang="en-US" sz="1200">
                <a:solidFill>
                  <a:schemeClr val="tx2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1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rgbClr val="008000"/>
                </a:solidFill>
              </a:defRPr>
            </a:lvl3pPr>
            <a:lvl4pPr>
              <a:defRPr>
                <a:solidFill>
                  <a:srgbClr val="7030A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83806A8E-8C04-4857-ABCC-A154842B7E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69271A1D-5E99-424F-A846-877A5DD5EC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7D1D67C3-6B80-4225-823D-A1385EEA40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24CE4A7E-C086-41A2-B2DE-C3F9FD5045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D1E3AD42-3DAF-4CF2-9F77-1FADBD1F39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248F83D8-C2D7-452A-B7DA-9C67B71C3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92EE87B9-01D1-4FB8-8A57-73923B7436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B06D3ADD-1479-49EB-B749-3656A3D0E0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6FDBF951-3900-4CA7-9775-9253AC2DAC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D85722D9-6713-4939-95E1-49F2093313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FFBA644F-5518-4FFE-ACD7-9FA54C728F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375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image" Target="../media/image2.jpeg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3824" y="30"/>
            <a:ext cx="879809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3824" y="838204"/>
            <a:ext cx="879809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ln>
            <a:solidFill>
              <a:srgbClr val="008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15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3162315" y="6426200"/>
            <a:ext cx="3478213" cy="147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200" dirty="0">
                <a:solidFill>
                  <a:srgbClr val="339966"/>
                </a:solidFill>
                <a:latin typeface="Arial" pitchFamily="34" charset="0"/>
                <a:cs typeface="Arial" pitchFamily="34" charset="0"/>
              </a:rPr>
              <a:t> Thomas Jefferson National Accelerator Facility</a:t>
            </a:r>
          </a:p>
        </p:txBody>
      </p:sp>
      <p:pic>
        <p:nvPicPr>
          <p:cNvPr id="3079" name="Picture 9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7" name="Rectangle 11"/>
          <p:cNvSpPr>
            <a:spLocks noChangeArrowheads="1"/>
          </p:cNvSpPr>
          <p:nvPr userDrawn="1"/>
        </p:nvSpPr>
        <p:spPr bwMode="auto">
          <a:xfrm>
            <a:off x="2775019" y="6564963"/>
            <a:ext cx="3961535" cy="2954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200" b="1" i="1" dirty="0">
                <a:latin typeface="+mn-lt"/>
                <a:cs typeface="Times New Roman" pitchFamily="18" charset="0"/>
              </a:rPr>
              <a:t>Detector 1 DAQ WG Meeting</a:t>
            </a:r>
            <a:endParaRPr lang="en-US" sz="1200" b="1" i="1" baseline="0" dirty="0">
              <a:latin typeface="+mn-lt"/>
              <a:cs typeface="Times New Roman" pitchFamily="18" charset="0"/>
            </a:endParaRPr>
          </a:p>
          <a:p>
            <a:pPr algn="ctr" eaLnBrk="0" hangingPunct="0">
              <a:lnSpc>
                <a:spcPct val="80000"/>
              </a:lnSpc>
              <a:defRPr/>
            </a:pPr>
            <a:r>
              <a:rPr lang="en-US" sz="1200" b="1" i="1" baseline="0" dirty="0">
                <a:latin typeface="+mn-lt"/>
                <a:cs typeface="Times New Roman" pitchFamily="18" charset="0"/>
              </a:rPr>
              <a:t>2022 JULY 14</a:t>
            </a:r>
            <a:endParaRPr lang="en-US" sz="1200" b="1" i="1" dirty="0">
              <a:latin typeface="+mn-lt"/>
            </a:endParaRPr>
          </a:p>
        </p:txBody>
      </p:sp>
      <p:pic>
        <p:nvPicPr>
          <p:cNvPr id="3081" name="Picture 12" descr="NP-logo-Nl copy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614489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0"/>
          <p:cNvSpPr>
            <a:spLocks noChangeArrowheads="1"/>
          </p:cNvSpPr>
          <p:nvPr userDrawn="1"/>
        </p:nvSpPr>
        <p:spPr bwMode="auto">
          <a:xfrm>
            <a:off x="6642627" y="6611779"/>
            <a:ext cx="7152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1100" dirty="0">
                <a:solidFill>
                  <a:schemeClr val="tx2"/>
                </a:solidFill>
                <a:latin typeface="+mn-lt"/>
              </a:rPr>
              <a:t>Page</a:t>
            </a:r>
            <a:r>
              <a:rPr lang="en-US" altLang="en-US" sz="1000" dirty="0">
                <a:solidFill>
                  <a:schemeClr val="tx2"/>
                </a:solidFill>
                <a:latin typeface="+mn-lt"/>
              </a:rPr>
              <a:t> </a:t>
            </a:r>
            <a:fld id="{983D5F7C-045C-4AB9-A599-F0C7B394096A}" type="slidenum">
              <a:rPr lang="en-US" altLang="en-US" sz="1000">
                <a:solidFill>
                  <a:schemeClr val="tx2"/>
                </a:solidFill>
                <a:latin typeface="+mn-lt"/>
              </a:rPr>
              <a:pPr algn="ctr" eaLnBrk="0" hangingPunct="0">
                <a:defRPr/>
              </a:pPr>
              <a:t>‹#›</a:t>
            </a:fld>
            <a:endParaRPr lang="en-US" sz="1000" dirty="0">
              <a:solidFill>
                <a:schemeClr val="tx2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77" r:id="rId2"/>
    <p:sldLayoutId id="2147484718" r:id="rId3"/>
    <p:sldLayoutId id="2147484719" r:id="rId4"/>
    <p:sldLayoutId id="2147484720" r:id="rId5"/>
    <p:sldLayoutId id="2147484721" r:id="rId6"/>
    <p:sldLayoutId id="2147484722" r:id="rId7"/>
    <p:sldLayoutId id="2147484723" r:id="rId8"/>
    <p:sldLayoutId id="2147484724" r:id="rId9"/>
    <p:sldLayoutId id="2147484725" r:id="rId10"/>
    <p:sldLayoutId id="2147484726" r:id="rId11"/>
    <p:sldLayoutId id="2147484727" r:id="rId12"/>
    <p:sldLayoutId id="2147484728" r:id="rId13"/>
    <p:sldLayoutId id="2147484729" r:id="rId14"/>
    <p:sldLayoutId id="214748478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002060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8000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632B8D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47"/>
            </a:gs>
            <a:gs pos="5000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D19AB280-1730-409F-9316-148ABD58D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4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1604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81605" name="Line 5"/>
          <p:cNvSpPr>
            <a:spLocks noChangeShapeType="1"/>
          </p:cNvSpPr>
          <p:nvPr userDrawn="1"/>
        </p:nvSpPr>
        <p:spPr bwMode="auto">
          <a:xfrm>
            <a:off x="15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81606" name="Rectangle 6"/>
          <p:cNvSpPr>
            <a:spLocks noChangeArrowheads="1"/>
          </p:cNvSpPr>
          <p:nvPr userDrawn="1"/>
        </p:nvSpPr>
        <p:spPr bwMode="auto">
          <a:xfrm>
            <a:off x="2965451" y="6399242"/>
            <a:ext cx="3922713" cy="1723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Century Schoolbook" pitchFamily="18" charset="0"/>
              </a:rPr>
              <a:t> </a:t>
            </a:r>
            <a:r>
              <a:rPr lang="en-US" sz="1200" dirty="0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1608" name="Rectangle 8"/>
          <p:cNvSpPr>
            <a:spLocks noChangeArrowheads="1"/>
          </p:cNvSpPr>
          <p:nvPr userDrawn="1"/>
        </p:nvSpPr>
        <p:spPr bwMode="auto">
          <a:xfrm>
            <a:off x="6781951" y="6411943"/>
            <a:ext cx="4315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500" dirty="0">
                <a:solidFill>
                  <a:schemeClr val="bg1"/>
                </a:solidFill>
                <a:latin typeface="Arial" charset="0"/>
              </a:rPr>
              <a:t>Page </a:t>
            </a:r>
            <a:fld id="{625648E6-75A2-4084-9BDA-CAE54449ED1E}" type="slidenum">
              <a:rPr lang="en-US" altLang="en-US" sz="500">
                <a:solidFill>
                  <a:schemeClr val="bg1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5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5129" name="Picture 10" descr="NP-logo-Nl copy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4489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5199065" y="6618318"/>
            <a:ext cx="2154237" cy="1231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000" dirty="0">
                <a:latin typeface="Century Schoolbook" pitchFamily="18" charset="0"/>
              </a:rPr>
              <a:t>cretaryVisit Dec14,2009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4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15" y="6477000"/>
            <a:ext cx="9140825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667000" y="6400800"/>
            <a:ext cx="4038600" cy="173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Arial" charset="0"/>
              </a:rPr>
              <a:t>   </a:t>
            </a:r>
            <a:r>
              <a:rPr lang="en-US" sz="1200" dirty="0">
                <a:solidFill>
                  <a:srgbClr val="339966"/>
                </a:solidFill>
                <a:latin typeface="Arial" charset="0"/>
              </a:rPr>
              <a:t>Thomas Jefferson National Accelerator Facility</a:t>
            </a:r>
          </a:p>
        </p:txBody>
      </p:sp>
      <p:pic>
        <p:nvPicPr>
          <p:cNvPr id="615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798927" y="6415118"/>
            <a:ext cx="40075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en-US" sz="800" dirty="0">
                <a:solidFill>
                  <a:schemeClr val="bg1"/>
                </a:solidFill>
                <a:latin typeface="Arial" charset="0"/>
              </a:rPr>
              <a:t>Page </a:t>
            </a:r>
            <a:fld id="{EAD17211-2279-48CE-B310-820E505882F5}" type="slidenum">
              <a:rPr lang="en-US" altLang="en-US" sz="800">
                <a:solidFill>
                  <a:schemeClr val="bg1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92587" name="Rectangle 11"/>
          <p:cNvSpPr>
            <a:spLocks noChangeArrowheads="1"/>
          </p:cNvSpPr>
          <p:nvPr/>
        </p:nvSpPr>
        <p:spPr bwMode="auto">
          <a:xfrm>
            <a:off x="5064125" y="6616700"/>
            <a:ext cx="2209800" cy="147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200" dirty="0">
                <a:latin typeface="Arial" charset="0"/>
              </a:rPr>
              <a:t>IPR09 Sep 22-24, 2009</a:t>
            </a:r>
          </a:p>
        </p:txBody>
      </p:sp>
      <p:pic>
        <p:nvPicPr>
          <p:cNvPr id="6154" name="Picture 12" descr="NP-logo-Nl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175405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6246843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83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4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15" y="6477000"/>
            <a:ext cx="9140825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667000" y="6400800"/>
            <a:ext cx="4038600" cy="173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Arial" charset="0"/>
              </a:rPr>
              <a:t>   </a:t>
            </a:r>
            <a:r>
              <a:rPr lang="en-US" sz="1200" dirty="0">
                <a:solidFill>
                  <a:srgbClr val="339966"/>
                </a:solidFill>
                <a:latin typeface="Arial" charset="0"/>
              </a:rPr>
              <a:t>Thomas Jefferson National Accelerator Facility</a:t>
            </a:r>
          </a:p>
        </p:txBody>
      </p:sp>
      <p:pic>
        <p:nvPicPr>
          <p:cNvPr id="717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798927" y="6415118"/>
            <a:ext cx="40075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en-US" sz="800" dirty="0">
                <a:solidFill>
                  <a:srgbClr val="FFFFFF"/>
                </a:solidFill>
                <a:latin typeface="Arial" charset="0"/>
              </a:rPr>
              <a:t>Page </a:t>
            </a:r>
            <a:fld id="{982DAD4D-F60D-4E4D-BE4D-85CEE671DFC4}" type="slidenum">
              <a:rPr lang="en-US" altLang="en-US" sz="800">
                <a:solidFill>
                  <a:srgbClr val="FFFFFF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800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7177" name="Picture 12" descr="NP-logo-Nl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175405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6246843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5138738" y="6597650"/>
            <a:ext cx="2209800" cy="147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200" dirty="0">
                <a:latin typeface="Arial" charset="0"/>
              </a:rPr>
              <a:t>IPR09 Sep 22-24, 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4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4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15" y="6477000"/>
            <a:ext cx="9140825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2667000" y="6400830"/>
            <a:ext cx="4038600" cy="1723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Century Schoolbook" pitchFamily="18" charset="0"/>
              </a:rPr>
              <a:t>   </a:t>
            </a:r>
            <a:r>
              <a:rPr lang="en-US" sz="1200" dirty="0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8199" name="Picture 9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2" descr="NP-logo-Nl copy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6175405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3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600200" y="6246843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6119828" y="6672293"/>
            <a:ext cx="1406525" cy="123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000" dirty="0">
                <a:latin typeface="Century Schoolbook" pitchFamily="18" charset="0"/>
              </a:rPr>
              <a:t>IPR Apr 27-28,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2" r:id="rId1"/>
    <p:sldLayoutId id="2147484765" r:id="rId2"/>
    <p:sldLayoutId id="2147484733" r:id="rId3"/>
    <p:sldLayoutId id="2147484734" r:id="rId4"/>
    <p:sldLayoutId id="2147484735" r:id="rId5"/>
    <p:sldLayoutId id="2147484736" r:id="rId6"/>
    <p:sldLayoutId id="2147484737" r:id="rId7"/>
    <p:sldLayoutId id="2147484738" r:id="rId8"/>
    <p:sldLayoutId id="2147484739" r:id="rId9"/>
    <p:sldLayoutId id="2147484740" r:id="rId10"/>
    <p:sldLayoutId id="2147484741" r:id="rId11"/>
    <p:sldLayoutId id="214748474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47"/>
            </a:gs>
            <a:gs pos="5000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4F05D58-A6E7-451D-868A-BEEF5C5FD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2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6" r:id="rId1"/>
    <p:sldLayoutId id="2147484767" r:id="rId2"/>
    <p:sldLayoutId id="2147484768" r:id="rId3"/>
    <p:sldLayoutId id="2147484769" r:id="rId4"/>
    <p:sldLayoutId id="2147484770" r:id="rId5"/>
    <p:sldLayoutId id="2147484771" r:id="rId6"/>
    <p:sldLayoutId id="2147484772" r:id="rId7"/>
    <p:sldLayoutId id="2147484773" r:id="rId8"/>
    <p:sldLayoutId id="2147484774" r:id="rId9"/>
    <p:sldLayoutId id="2147484775" r:id="rId10"/>
    <p:sldLayoutId id="21474847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4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15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2838453" y="6383367"/>
            <a:ext cx="3871913" cy="1723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Century Schoolbook" pitchFamily="18" charset="0"/>
              </a:rPr>
              <a:t> </a:t>
            </a:r>
            <a:r>
              <a:rPr lang="en-US" sz="1200" dirty="0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13319" name="Picture 9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 userDrawn="1"/>
        </p:nvSpPr>
        <p:spPr bwMode="auto">
          <a:xfrm>
            <a:off x="6704993" y="6397625"/>
            <a:ext cx="5854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800" dirty="0">
                <a:solidFill>
                  <a:schemeClr val="bg1"/>
                </a:solidFill>
                <a:latin typeface="Arial" charset="0"/>
              </a:rPr>
              <a:t>Page </a:t>
            </a:r>
            <a:fld id="{77DAB92E-050B-4567-949F-946D8722A3BA}" type="slidenum">
              <a:rPr lang="en-US" altLang="en-US" sz="800">
                <a:solidFill>
                  <a:schemeClr val="bg1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92587" name="Rectangle 11"/>
          <p:cNvSpPr>
            <a:spLocks noChangeArrowheads="1"/>
          </p:cNvSpPr>
          <p:nvPr userDrawn="1"/>
        </p:nvSpPr>
        <p:spPr bwMode="auto">
          <a:xfrm>
            <a:off x="5430839" y="6672293"/>
            <a:ext cx="2154237" cy="123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000" dirty="0">
                <a:latin typeface="Century Schoolbook" pitchFamily="18" charset="0"/>
              </a:rPr>
              <a:t>APS Meeting  02-16-10</a:t>
            </a:r>
          </a:p>
        </p:txBody>
      </p:sp>
      <p:pic>
        <p:nvPicPr>
          <p:cNvPr id="13322" name="Picture 12" descr="NP-logo-Nl copy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614489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54" r:id="rId1"/>
    <p:sldLayoutId id="2147484755" r:id="rId2"/>
    <p:sldLayoutId id="2147484756" r:id="rId3"/>
    <p:sldLayoutId id="2147484757" r:id="rId4"/>
    <p:sldLayoutId id="2147484758" r:id="rId5"/>
    <p:sldLayoutId id="2147484759" r:id="rId6"/>
    <p:sldLayoutId id="2147484760" r:id="rId7"/>
    <p:sldLayoutId id="2147484761" r:id="rId8"/>
    <p:sldLayoutId id="2147484762" r:id="rId9"/>
    <p:sldLayoutId id="2147484763" r:id="rId10"/>
    <p:sldLayoutId id="21474847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778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txStyles>
    <p:titleStyle>
      <a:lvl1pPr algn="ctr" defTabSz="905622" rtl="0" eaLnBrk="1" latinLnBrk="0" hangingPunct="1">
        <a:spcBef>
          <a:spcPct val="0"/>
        </a:spcBef>
        <a:buNone/>
        <a:defRPr sz="43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9608" indent="-339608" algn="l" defTabSz="905622" rtl="0" eaLnBrk="1" latinLnBrk="0" hangingPunct="1">
        <a:spcBef>
          <a:spcPct val="20000"/>
        </a:spcBef>
        <a:buFont typeface="Arial" pitchFamily="34" charset="0"/>
        <a:buChar char="•"/>
        <a:defRPr sz="3169" kern="1200">
          <a:solidFill>
            <a:schemeClr val="tx1"/>
          </a:solidFill>
          <a:latin typeface="+mn-lt"/>
          <a:ea typeface="+mn-ea"/>
          <a:cs typeface="+mn-cs"/>
        </a:defRPr>
      </a:lvl1pPr>
      <a:lvl2pPr marL="735818" indent="-283007" algn="l" defTabSz="905622" rtl="0" eaLnBrk="1" latinLnBrk="0" hangingPunct="1">
        <a:spcBef>
          <a:spcPct val="20000"/>
        </a:spcBef>
        <a:buFont typeface="Arial" pitchFamily="34" charset="0"/>
        <a:buChar char="–"/>
        <a:defRPr sz="2773" kern="1200">
          <a:solidFill>
            <a:schemeClr val="tx1"/>
          </a:solidFill>
          <a:latin typeface="+mn-lt"/>
          <a:ea typeface="+mn-ea"/>
          <a:cs typeface="+mn-cs"/>
        </a:defRPr>
      </a:lvl2pPr>
      <a:lvl3pPr marL="1132027" indent="-226405" algn="l" defTabSz="905622" rtl="0" eaLnBrk="1" latinLnBrk="0" hangingPunct="1">
        <a:spcBef>
          <a:spcPct val="20000"/>
        </a:spcBef>
        <a:buFont typeface="Arial" pitchFamily="34" charset="0"/>
        <a:buChar char="•"/>
        <a:defRPr sz="2377" kern="1200">
          <a:solidFill>
            <a:schemeClr val="tx1"/>
          </a:solidFill>
          <a:latin typeface="+mn-lt"/>
          <a:ea typeface="+mn-ea"/>
          <a:cs typeface="+mn-cs"/>
        </a:defRPr>
      </a:lvl3pPr>
      <a:lvl4pPr marL="1584838" indent="-226405" algn="l" defTabSz="905622" rtl="0" eaLnBrk="1" latinLnBrk="0" hangingPunct="1">
        <a:spcBef>
          <a:spcPct val="20000"/>
        </a:spcBef>
        <a:buFont typeface="Arial" pitchFamily="34" charset="0"/>
        <a:buChar char="–"/>
        <a:defRPr sz="1981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indent="-226405" algn="l" defTabSz="905622" rtl="0" eaLnBrk="1" latinLnBrk="0" hangingPunct="1">
        <a:spcBef>
          <a:spcPct val="20000"/>
        </a:spcBef>
        <a:buFont typeface="Arial" pitchFamily="34" charset="0"/>
        <a:buChar char="»"/>
        <a:defRPr sz="1981" kern="1200">
          <a:solidFill>
            <a:schemeClr val="tx1"/>
          </a:solidFill>
          <a:latin typeface="+mn-lt"/>
          <a:ea typeface="+mn-ea"/>
          <a:cs typeface="+mn-cs"/>
        </a:defRPr>
      </a:lvl5pPr>
      <a:lvl6pPr marL="2490460" indent="-226405" algn="l" defTabSz="905622" rtl="0" eaLnBrk="1" latinLnBrk="0" hangingPunct="1">
        <a:spcBef>
          <a:spcPct val="20000"/>
        </a:spcBef>
        <a:buFont typeface="Arial" pitchFamily="34" charset="0"/>
        <a:buChar char="•"/>
        <a:defRPr sz="1981" kern="1200">
          <a:solidFill>
            <a:schemeClr val="tx1"/>
          </a:solidFill>
          <a:latin typeface="+mn-lt"/>
          <a:ea typeface="+mn-ea"/>
          <a:cs typeface="+mn-cs"/>
        </a:defRPr>
      </a:lvl6pPr>
      <a:lvl7pPr marL="2943271" indent="-226405" algn="l" defTabSz="905622" rtl="0" eaLnBrk="1" latinLnBrk="0" hangingPunct="1">
        <a:spcBef>
          <a:spcPct val="20000"/>
        </a:spcBef>
        <a:buFont typeface="Arial" pitchFamily="34" charset="0"/>
        <a:buChar char="•"/>
        <a:defRPr sz="1981" kern="1200">
          <a:solidFill>
            <a:schemeClr val="tx1"/>
          </a:solidFill>
          <a:latin typeface="+mn-lt"/>
          <a:ea typeface="+mn-ea"/>
          <a:cs typeface="+mn-cs"/>
        </a:defRPr>
      </a:lvl7pPr>
      <a:lvl8pPr marL="3396082" indent="-226405" algn="l" defTabSz="905622" rtl="0" eaLnBrk="1" latinLnBrk="0" hangingPunct="1">
        <a:spcBef>
          <a:spcPct val="20000"/>
        </a:spcBef>
        <a:buFont typeface="Arial" pitchFamily="34" charset="0"/>
        <a:buChar char="•"/>
        <a:defRPr sz="1981" kern="1200">
          <a:solidFill>
            <a:schemeClr val="tx1"/>
          </a:solidFill>
          <a:latin typeface="+mn-lt"/>
          <a:ea typeface="+mn-ea"/>
          <a:cs typeface="+mn-cs"/>
        </a:defRPr>
      </a:lvl8pPr>
      <a:lvl9pPr marL="3848892" indent="-226405" algn="l" defTabSz="905622" rtl="0" eaLnBrk="1" latinLnBrk="0" hangingPunct="1">
        <a:spcBef>
          <a:spcPct val="20000"/>
        </a:spcBef>
        <a:buFont typeface="Arial" pitchFamily="34" charset="0"/>
        <a:buChar char="•"/>
        <a:defRPr sz="19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5622" rtl="0" eaLnBrk="1" latinLnBrk="0" hangingPunct="1">
        <a:defRPr sz="1783" kern="1200">
          <a:solidFill>
            <a:schemeClr val="tx1"/>
          </a:solidFill>
          <a:latin typeface="+mn-lt"/>
          <a:ea typeface="+mn-ea"/>
          <a:cs typeface="+mn-cs"/>
        </a:defRPr>
      </a:lvl1pPr>
      <a:lvl2pPr marL="452811" algn="l" defTabSz="905622" rtl="0" eaLnBrk="1" latinLnBrk="0" hangingPunct="1">
        <a:defRPr sz="1783" kern="1200">
          <a:solidFill>
            <a:schemeClr val="tx1"/>
          </a:solidFill>
          <a:latin typeface="+mn-lt"/>
          <a:ea typeface="+mn-ea"/>
          <a:cs typeface="+mn-cs"/>
        </a:defRPr>
      </a:lvl2pPr>
      <a:lvl3pPr marL="905622" algn="l" defTabSz="905622" rtl="0" eaLnBrk="1" latinLnBrk="0" hangingPunct="1">
        <a:defRPr sz="1783" kern="1200">
          <a:solidFill>
            <a:schemeClr val="tx1"/>
          </a:solidFill>
          <a:latin typeface="+mn-lt"/>
          <a:ea typeface="+mn-ea"/>
          <a:cs typeface="+mn-cs"/>
        </a:defRPr>
      </a:lvl3pPr>
      <a:lvl4pPr marL="1358433" algn="l" defTabSz="905622" rtl="0" eaLnBrk="1" latinLnBrk="0" hangingPunct="1">
        <a:defRPr sz="1783" kern="1200">
          <a:solidFill>
            <a:schemeClr val="tx1"/>
          </a:solidFill>
          <a:latin typeface="+mn-lt"/>
          <a:ea typeface="+mn-ea"/>
          <a:cs typeface="+mn-cs"/>
        </a:defRPr>
      </a:lvl4pPr>
      <a:lvl5pPr marL="1811244" algn="l" defTabSz="905622" rtl="0" eaLnBrk="1" latinLnBrk="0" hangingPunct="1">
        <a:defRPr sz="1783" kern="1200">
          <a:solidFill>
            <a:schemeClr val="tx1"/>
          </a:solidFill>
          <a:latin typeface="+mn-lt"/>
          <a:ea typeface="+mn-ea"/>
          <a:cs typeface="+mn-cs"/>
        </a:defRPr>
      </a:lvl5pPr>
      <a:lvl6pPr marL="2264054" algn="l" defTabSz="905622" rtl="0" eaLnBrk="1" latinLnBrk="0" hangingPunct="1">
        <a:defRPr sz="1783" kern="1200">
          <a:solidFill>
            <a:schemeClr val="tx1"/>
          </a:solidFill>
          <a:latin typeface="+mn-lt"/>
          <a:ea typeface="+mn-ea"/>
          <a:cs typeface="+mn-cs"/>
        </a:defRPr>
      </a:lvl6pPr>
      <a:lvl7pPr marL="2716865" algn="l" defTabSz="905622" rtl="0" eaLnBrk="1" latinLnBrk="0" hangingPunct="1">
        <a:defRPr sz="1783" kern="1200">
          <a:solidFill>
            <a:schemeClr val="tx1"/>
          </a:solidFill>
          <a:latin typeface="+mn-lt"/>
          <a:ea typeface="+mn-ea"/>
          <a:cs typeface="+mn-cs"/>
        </a:defRPr>
      </a:lvl7pPr>
      <a:lvl8pPr marL="3169676" algn="l" defTabSz="905622" rtl="0" eaLnBrk="1" latinLnBrk="0" hangingPunct="1">
        <a:defRPr sz="1783" kern="1200">
          <a:solidFill>
            <a:schemeClr val="tx1"/>
          </a:solidFill>
          <a:latin typeface="+mn-lt"/>
          <a:ea typeface="+mn-ea"/>
          <a:cs typeface="+mn-cs"/>
        </a:defRPr>
      </a:lvl8pPr>
      <a:lvl9pPr marL="3622487" algn="l" defTabSz="905622" rtl="0" eaLnBrk="1" latinLnBrk="0" hangingPunct="1">
        <a:defRPr sz="17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document/d/1vFz1Z9c4Ck7eaE_eMcJgzg_UNUsYwC1OnygzlX95yic/edit#heading=h.175xdrpf8ddv" TargetMode="External"/><Relationship Id="rId3" Type="http://schemas.openxmlformats.org/officeDocument/2006/relationships/hyperlink" Target="https://indico.bnl.gov/category/409/" TargetMode="External"/><Relationship Id="rId7" Type="http://schemas.openxmlformats.org/officeDocument/2006/relationships/hyperlink" Target="https://indico.jlab.org/event/519/timetable/#all.detailed" TargetMode="External"/><Relationship Id="rId2" Type="http://schemas.openxmlformats.org/officeDocument/2006/relationships/hyperlink" Target="mailto:eic-projdet-daq-l@lists.bnl.gov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urldefense.com/v3/__https:/eic.cloud.mattermost.com/signup_user_complete/?id=i8gnmob4stdrpjfrezhegxs3ew__;!!P4SdNyxKAPE!Dok6D3DX-l6Q2Y56dyc59oDOnqGY4-IBet64rds-AFvUxiT49e8vuxJ8ZyCed87_STOGz7BXWeNyACzmhkas578PS3HGz43CsDu_0ZobHbZBQDCB$" TargetMode="External"/><Relationship Id="rId5" Type="http://schemas.openxmlformats.org/officeDocument/2006/relationships/hyperlink" Target="https://eic.cloud.mattermost.com/main/channels/det1-daq" TargetMode="External"/><Relationship Id="rId4" Type="http://schemas.openxmlformats.org/officeDocument/2006/relationships/hyperlink" Target="https://wiki.bnl.gov/eic-project-detector/index.php/DAQ" TargetMode="External"/><Relationship Id="rId9" Type="http://schemas.openxmlformats.org/officeDocument/2006/relationships/hyperlink" Target="https://docs.google.com/document/d/1X6Ms_oubcWx-8DUiExMFIJdCC6svWNbWKiz7OQjMCeQ/edit?usp=shari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834313" algn="l"/>
              </a:tabLst>
            </a:pPr>
            <a:r>
              <a:rPr lang="en-US" dirty="0"/>
              <a:t>Detector 1 DAQ WG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39793"/>
            <a:ext cx="8990176" cy="547468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Agenda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Presentations :</a:t>
            </a:r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/>
              <a:t>SRO/Data Aggregation using an Arista switch &amp; discussion – David Abbott [JLAB]</a:t>
            </a:r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/>
              <a:t>More DAQ WG Topics [ Global timing, Timing word definitions ]  – Jeff Landgraf [BNL]</a:t>
            </a:r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/>
              <a:t>Preparation for July 26 EICUG presentation of DAQ summary – Discussion [ALL]</a:t>
            </a:r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800" dirty="0">
              <a:cs typeface="Arial"/>
            </a:endParaRPr>
          </a:p>
          <a:p>
            <a:pPr marL="347345" lvl="1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800" dirty="0">
              <a:cs typeface="Arial"/>
            </a:endParaRPr>
          </a:p>
          <a:p>
            <a:pPr marL="861695" lvl="1" indent="-514350" eaLnBrk="1" hangingPunct="1">
              <a:spcBef>
                <a:spcPct val="0"/>
              </a:spcBef>
              <a:spcAft>
                <a:spcPts val="600"/>
              </a:spcAft>
              <a:buChar char="-"/>
            </a:pPr>
            <a:endParaRPr lang="en-US" sz="1800" dirty="0">
              <a:cs typeface="Arial"/>
            </a:endParaRPr>
          </a:p>
          <a:p>
            <a:pPr marL="861695" lvl="1" indent="-514350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sz="1000" dirty="0">
              <a:cs typeface="Arial"/>
            </a:endParaRPr>
          </a:p>
          <a:p>
            <a:pPr marL="514350" indent="-51435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834313" algn="l"/>
              </a:tabLst>
            </a:pPr>
            <a:r>
              <a:rPr lang="en-US" dirty="0"/>
              <a:t>Backup Info Slides</a:t>
            </a:r>
          </a:p>
        </p:txBody>
      </p:sp>
    </p:spTree>
    <p:extLst>
      <p:ext uri="{BB962C8B-B14F-4D97-AF65-F5344CB8AC3E}">
        <p14:creationId xmlns:p14="http://schemas.microsoft.com/office/powerpoint/2010/main" val="210772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FB1528-870C-0016-3B06-483601310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Links Worth Repeating (Thanks Jo!)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51BF3-9F0E-FB59-1FCC-EDCEB0010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52" y="754450"/>
            <a:ext cx="8917687" cy="5097709"/>
          </a:xfrm>
        </p:spPr>
        <p:txBody>
          <a:bodyPr/>
          <a:lstStyle/>
          <a:p>
            <a:pPr>
              <a:spcBef>
                <a:spcPts val="450"/>
              </a:spcBef>
            </a:pPr>
            <a:r>
              <a:rPr lang="en-US" sz="1400" dirty="0"/>
              <a:t>Mailing list: </a:t>
            </a:r>
            <a:r>
              <a:rPr lang="en-US" sz="1400" dirty="0">
                <a:hlinkClick r:id="rId2"/>
              </a:rPr>
              <a:t>eic-projdet-daq-l@lists.bnl.gov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Indico page: </a:t>
            </a:r>
            <a:r>
              <a:rPr lang="en-US" sz="1400" dirty="0">
                <a:hlinkClick r:id="rId3"/>
              </a:rPr>
              <a:t>https://indico.bnl.gov/category/409/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Wiki: </a:t>
            </a:r>
            <a:r>
              <a:rPr lang="en-US" sz="1400" dirty="0">
                <a:hlinkClick r:id="rId4"/>
              </a:rPr>
              <a:t>https://wiki.bnl.gov/eic-project-detector/index.php/DAQ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Schedule: alternating between Tue 3p EDT and Thu 9a EDT every 1.5 weeks, next meeting 6/14 at 15:00 EDT</a:t>
            </a:r>
          </a:p>
          <a:p>
            <a:pPr>
              <a:spcBef>
                <a:spcPts val="450"/>
              </a:spcBef>
            </a:pPr>
            <a:r>
              <a:rPr lang="en-US" sz="1400" dirty="0"/>
              <a:t>Agenda item “</a:t>
            </a:r>
            <a:r>
              <a:rPr lang="en-US" sz="1400" i="1" dirty="0"/>
              <a:t>Electronics Progress Reports from Detector Groups</a:t>
            </a:r>
            <a:r>
              <a:rPr lang="en-US" sz="1400" dirty="0"/>
              <a:t>” is meant for written bullets in the minutes of the indico timetable presenting for each detector group any plans, tests, progress on detector readout and electronics</a:t>
            </a:r>
          </a:p>
          <a:p>
            <a:pPr>
              <a:spcBef>
                <a:spcPts val="450"/>
              </a:spcBef>
            </a:pPr>
            <a:r>
              <a:rPr lang="en-US" sz="1400" u="sng" dirty="0" err="1"/>
              <a:t>Mattermost</a:t>
            </a:r>
            <a:r>
              <a:rPr lang="en-US" sz="1400" dirty="0"/>
              <a:t> channel: 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https://eic.cloud.mattermost.com/main/channels/det1-daq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/>
              <a:t>(signup: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  </a:t>
            </a:r>
            <a:r>
              <a:rPr lang="en-US" sz="1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https://eic.cloud.mattermost.com/signup_user_complete/?id=i8gnmob4stdrpjfrezhegxs3ew</a:t>
            </a:r>
            <a:r>
              <a:rPr lang="en-US" sz="1400" dirty="0"/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450"/>
              </a:spcBef>
            </a:pPr>
            <a:r>
              <a:rPr lang="en-US" sz="1400" dirty="0"/>
              <a:t>Talks from last Streaming Readout Workshop: </a:t>
            </a:r>
            <a:r>
              <a:rPr lang="en-US" sz="1400" dirty="0">
                <a:hlinkClick r:id="rId7"/>
              </a:rPr>
              <a:t>https://indico.jlab.org/event/519/timetable/#all.detailed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u="sng" dirty="0"/>
              <a:t>Live Notes </a:t>
            </a:r>
            <a:r>
              <a:rPr lang="en-US" sz="1400" dirty="0"/>
              <a:t>from SRO workshop: </a:t>
            </a:r>
            <a:r>
              <a:rPr lang="en-US" sz="1400" dirty="0">
                <a:hlinkClick r:id="rId8"/>
              </a:rPr>
              <a:t>https://docs.google.com/document/d/1vFz1Z9c4Ck7eaE_eMcJgzg_UNUsYwC1OnygzlX95yic/edit#heading=h.175xdrpf8ddv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A </a:t>
            </a:r>
            <a:r>
              <a:rPr lang="en-US" sz="1400" u="sng" dirty="0"/>
              <a:t>summary report </a:t>
            </a:r>
            <a:r>
              <a:rPr lang="en-US" sz="1400" dirty="0"/>
              <a:t>for the SRO workshop is here: </a:t>
            </a:r>
            <a:r>
              <a:rPr lang="en-US" sz="14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https://docs.google.com/document/d/1X6Ms_oubcWx-8DUiExMFIJdCC6svWNbWKiz7OQjMCeQ/edit?usp=sharing</a:t>
            </a:r>
            <a:endParaRPr lang="en-US" sz="1400" u="sng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450"/>
              </a:spcBef>
            </a:pPr>
            <a:r>
              <a:rPr lang="en-US" sz="1400" dirty="0"/>
              <a:t>Next  workshop likely organized by this WG, with single-topic agenda (one day meeting at BNL?): first pressing item is </a:t>
            </a:r>
            <a:r>
              <a:rPr lang="en-US" sz="1400" u="sng" dirty="0"/>
              <a:t>definition of the electrical-optical interface for FEEs</a:t>
            </a:r>
            <a:r>
              <a:rPr lang="en-US" sz="1400" dirty="0"/>
              <a:t>, both hardware and logical (protocol); next item: </a:t>
            </a:r>
            <a:r>
              <a:rPr lang="en-US" sz="1400" u="sng" dirty="0"/>
              <a:t>timing distribution system</a:t>
            </a:r>
            <a:endParaRPr lang="en-US" sz="1400" u="sng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450"/>
              </a:spcBef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450"/>
              </a:spcBef>
            </a:pPr>
            <a:endParaRPr lang="en-US" sz="1350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1B47555-5052-7E83-FDA7-575FA3D02EF2}"/>
              </a:ext>
            </a:extLst>
          </p:cNvPr>
          <p:cNvSpPr txBox="1">
            <a:spLocks/>
          </p:cNvSpPr>
          <p:nvPr/>
        </p:nvSpPr>
        <p:spPr>
          <a:xfrm>
            <a:off x="3092335" y="5746129"/>
            <a:ext cx="3086100" cy="19645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900"/>
              <a:t>schambachjj@ornl.gov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26417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 txBox="1"/>
          <p:nvPr/>
        </p:nvSpPr>
        <p:spPr>
          <a:xfrm>
            <a:off x="225546" y="418931"/>
            <a:ext cx="164245" cy="238977"/>
          </a:xfrm>
          <a:prstGeom prst="rect">
            <a:avLst/>
          </a:prstGeom>
        </p:spPr>
        <p:txBody>
          <a:bodyPr wrap="square" lIns="0" tIns="11571" rIns="0" bIns="0" rtlCol="0">
            <a:noAutofit/>
          </a:bodyPr>
          <a:lstStyle/>
          <a:p>
            <a:pPr marL="12578" defTabSz="905622" fontAlgn="auto">
              <a:lnSpc>
                <a:spcPts val="1821"/>
              </a:lnSpc>
              <a:spcBef>
                <a:spcPts val="0"/>
              </a:spcBef>
              <a:spcAft>
                <a:spcPts val="0"/>
              </a:spcAft>
            </a:pPr>
            <a:r>
              <a:rPr sz="1684" spc="252" dirty="0">
                <a:solidFill>
                  <a:srgbClr val="010101"/>
                </a:solidFill>
                <a:latin typeface="Arial"/>
                <a:cs typeface="Arial"/>
              </a:rPr>
              <a:t>•</a:t>
            </a:r>
            <a:endParaRPr sz="1684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93822" y="418931"/>
            <a:ext cx="6542154" cy="238977"/>
          </a:xfrm>
          <a:prstGeom prst="rect">
            <a:avLst/>
          </a:prstGeom>
        </p:spPr>
        <p:txBody>
          <a:bodyPr wrap="square" lIns="0" tIns="11571" rIns="0" bIns="0" rtlCol="0">
            <a:noAutofit/>
          </a:bodyPr>
          <a:lstStyle/>
          <a:p>
            <a:pPr marL="12578" defTabSz="905622" fontAlgn="auto">
              <a:lnSpc>
                <a:spcPts val="1821"/>
              </a:lnSpc>
              <a:spcBef>
                <a:spcPts val="0"/>
              </a:spcBef>
              <a:spcAft>
                <a:spcPts val="0"/>
              </a:spcAft>
            </a:pPr>
            <a:r>
              <a:rPr sz="1684" spc="-55" dirty="0">
                <a:solidFill>
                  <a:srgbClr val="010101"/>
                </a:solidFill>
                <a:latin typeface="Arial"/>
                <a:cs typeface="Arial"/>
              </a:rPr>
              <a:t>Streaming Data Acquisition System (SRO)</a:t>
            </a:r>
            <a:endParaRPr sz="1684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78345" y="703890"/>
            <a:ext cx="152523" cy="1008792"/>
          </a:xfrm>
          <a:prstGeom prst="rect">
            <a:avLst/>
          </a:prstGeom>
        </p:spPr>
        <p:txBody>
          <a:bodyPr wrap="square" lIns="0" tIns="11540" rIns="0" bIns="0" rtlCol="0">
            <a:noAutofit/>
          </a:bodyPr>
          <a:lstStyle/>
          <a:p>
            <a:pPr marL="12578" marR="962" algn="just" defTabSz="905622" fontAlgn="auto">
              <a:lnSpc>
                <a:spcPts val="1817"/>
              </a:lnSpc>
              <a:spcBef>
                <a:spcPts val="0"/>
              </a:spcBef>
              <a:spcAft>
                <a:spcPts val="0"/>
              </a:spcAft>
            </a:pPr>
            <a:r>
              <a:rPr sz="1684" b="0" dirty="0">
                <a:solidFill>
                  <a:srgbClr val="010101"/>
                </a:solidFill>
                <a:latin typeface="Times New Roman"/>
                <a:cs typeface="Times New Roman"/>
              </a:rPr>
              <a:t>o</a:t>
            </a:r>
            <a:endParaRPr sz="1684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7672" algn="just" defTabSz="905622" fontAlgn="auto">
              <a:lnSpc>
                <a:spcPts val="2019"/>
              </a:lnSpc>
              <a:spcBef>
                <a:spcPts val="94"/>
              </a:spcBef>
              <a:spcAft>
                <a:spcPts val="0"/>
              </a:spcAft>
            </a:pPr>
            <a:r>
              <a:rPr sz="1486" b="0" dirty="0">
                <a:solidFill>
                  <a:srgbClr val="010101"/>
                </a:solidFill>
                <a:latin typeface="Arial"/>
                <a:cs typeface="Arial"/>
              </a:rPr>
              <a:t>o o o</a:t>
            </a:r>
            <a:endParaRPr sz="1486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37565" y="712876"/>
            <a:ext cx="6391343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b="0" spc="24" dirty="0">
                <a:solidFill>
                  <a:srgbClr val="010101"/>
                </a:solidFill>
                <a:latin typeface="Arial"/>
                <a:cs typeface="Arial"/>
              </a:rPr>
              <a:t>Widely  recommended  by experts:  EiC Computing Consortium,  EiC</a:t>
            </a:r>
            <a:endParaRPr sz="1585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440126" y="712876"/>
            <a:ext cx="667741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b="0" spc="25" dirty="0">
                <a:solidFill>
                  <a:srgbClr val="010101"/>
                </a:solidFill>
                <a:latin typeface="Arial"/>
                <a:cs typeface="Arial"/>
              </a:rPr>
              <a:t>Yellow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134416" y="712876"/>
            <a:ext cx="684587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b="0" spc="32" dirty="0">
                <a:solidFill>
                  <a:srgbClr val="010101"/>
                </a:solidFill>
                <a:latin typeface="Arial"/>
                <a:cs typeface="Arial"/>
              </a:rPr>
              <a:t>Report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46621" y="985691"/>
            <a:ext cx="5024292" cy="470406"/>
          </a:xfrm>
          <a:prstGeom prst="rect">
            <a:avLst/>
          </a:prstGeom>
        </p:spPr>
        <p:txBody>
          <a:bodyPr wrap="square" lIns="0" tIns="10282" rIns="0" bIns="0" rtlCol="0">
            <a:noAutofit/>
          </a:bodyPr>
          <a:lstStyle/>
          <a:p>
            <a:pPr marL="12578" defTabSz="905622" fontAlgn="auto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sz="1486" b="0" spc="19" dirty="0">
                <a:solidFill>
                  <a:srgbClr val="010101"/>
                </a:solidFill>
                <a:latin typeface="Arial"/>
                <a:cs typeface="Arial"/>
              </a:rPr>
              <a:t>No need to wait for all signals from single crossing to read</a:t>
            </a:r>
            <a:endParaRPr sz="1486" b="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578" marR="28301" defTabSz="905622" fontAlgn="auto">
              <a:lnSpc>
                <a:spcPct val="95825"/>
              </a:lnSpc>
              <a:spcBef>
                <a:spcPts val="231"/>
              </a:spcBef>
              <a:spcAft>
                <a:spcPts val="0"/>
              </a:spcAft>
            </a:pPr>
            <a:r>
              <a:rPr sz="1486" b="0" spc="12" dirty="0">
                <a:solidFill>
                  <a:srgbClr val="010101"/>
                </a:solidFill>
                <a:latin typeface="Arial"/>
                <a:cs typeface="Arial"/>
              </a:rPr>
              <a:t>Removes nearly all deadtime</a:t>
            </a:r>
            <a:endParaRPr sz="1486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87769" y="985691"/>
            <a:ext cx="335952" cy="213821"/>
          </a:xfrm>
          <a:prstGeom prst="rect">
            <a:avLst/>
          </a:prstGeom>
        </p:spPr>
        <p:txBody>
          <a:bodyPr wrap="square" lIns="0" tIns="10282" rIns="0" bIns="0" rtlCol="0">
            <a:noAutofit/>
          </a:bodyPr>
          <a:lstStyle/>
          <a:p>
            <a:pPr marL="12578" defTabSz="905622" fontAlgn="auto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sz="1486" b="0" spc="52" dirty="0">
                <a:solidFill>
                  <a:srgbClr val="010101"/>
                </a:solidFill>
                <a:latin typeface="Arial"/>
                <a:cs typeface="Arial"/>
              </a:rPr>
              <a:t>out</a:t>
            </a:r>
            <a:endParaRPr sz="1486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34915" y="985691"/>
            <a:ext cx="411150" cy="213821"/>
          </a:xfrm>
          <a:prstGeom prst="rect">
            <a:avLst/>
          </a:prstGeom>
        </p:spPr>
        <p:txBody>
          <a:bodyPr wrap="square" lIns="0" tIns="10282" rIns="0" bIns="0" rtlCol="0">
            <a:noAutofit/>
          </a:bodyPr>
          <a:lstStyle/>
          <a:p>
            <a:pPr marL="12578" defTabSz="905622" fontAlgn="auto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sz="1486" b="0" spc="-18" dirty="0">
                <a:solidFill>
                  <a:srgbClr val="010101"/>
                </a:solidFill>
                <a:latin typeface="Arial"/>
                <a:cs typeface="Arial"/>
              </a:rPr>
              <a:t>data</a:t>
            </a:r>
            <a:endParaRPr sz="1486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46621" y="1498862"/>
            <a:ext cx="393431" cy="213821"/>
          </a:xfrm>
          <a:prstGeom prst="rect">
            <a:avLst/>
          </a:prstGeom>
        </p:spPr>
        <p:txBody>
          <a:bodyPr wrap="square" lIns="0" tIns="10282" rIns="0" bIns="0" rtlCol="0">
            <a:noAutofit/>
          </a:bodyPr>
          <a:lstStyle/>
          <a:p>
            <a:pPr marL="12578" defTabSz="905622" fontAlgn="auto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sz="1486" b="0" spc="-116" dirty="0">
                <a:solidFill>
                  <a:srgbClr val="010101"/>
                </a:solidFill>
                <a:latin typeface="Arial"/>
                <a:cs typeface="Arial"/>
              </a:rPr>
              <a:t>Less</a:t>
            </a:r>
            <a:endParaRPr sz="1486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57157" y="1498862"/>
            <a:ext cx="2418810" cy="213821"/>
          </a:xfrm>
          <a:prstGeom prst="rect">
            <a:avLst/>
          </a:prstGeom>
        </p:spPr>
        <p:txBody>
          <a:bodyPr wrap="square" lIns="0" tIns="10282" rIns="0" bIns="0" rtlCol="0">
            <a:noAutofit/>
          </a:bodyPr>
          <a:lstStyle/>
          <a:p>
            <a:pPr marL="12578" defTabSz="905622" fontAlgn="auto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sz="1486" b="0" spc="38" dirty="0">
                <a:solidFill>
                  <a:srgbClr val="010101"/>
                </a:solidFill>
                <a:latin typeface="Arial"/>
                <a:cs typeface="Arial"/>
              </a:rPr>
              <a:t>restrictions for filter criteria</a:t>
            </a:r>
            <a:endParaRPr sz="1486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93210" y="1498862"/>
            <a:ext cx="357456" cy="213821"/>
          </a:xfrm>
          <a:prstGeom prst="rect">
            <a:avLst/>
          </a:prstGeom>
        </p:spPr>
        <p:txBody>
          <a:bodyPr wrap="square" lIns="0" tIns="10282" rIns="0" bIns="0" rtlCol="0">
            <a:noAutofit/>
          </a:bodyPr>
          <a:lstStyle/>
          <a:p>
            <a:pPr marL="12578" defTabSz="905622" fontAlgn="auto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sz="1486" b="0" spc="-11" dirty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endParaRPr sz="1486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73560" y="1498862"/>
            <a:ext cx="964334" cy="213821"/>
          </a:xfrm>
          <a:prstGeom prst="rect">
            <a:avLst/>
          </a:prstGeom>
        </p:spPr>
        <p:txBody>
          <a:bodyPr wrap="square" lIns="0" tIns="10282" rIns="0" bIns="0" rtlCol="0">
            <a:noAutofit/>
          </a:bodyPr>
          <a:lstStyle/>
          <a:p>
            <a:pPr marL="12578" defTabSz="905622" fontAlgn="auto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sz="1486" b="0" spc="44" dirty="0">
                <a:solidFill>
                  <a:srgbClr val="010101"/>
                </a:solidFill>
                <a:latin typeface="Arial"/>
                <a:cs typeface="Arial"/>
              </a:rPr>
              <a:t>potentially</a:t>
            </a:r>
            <a:endParaRPr sz="1486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51603" y="1498862"/>
            <a:ext cx="749443" cy="213821"/>
          </a:xfrm>
          <a:prstGeom prst="rect">
            <a:avLst/>
          </a:prstGeom>
        </p:spPr>
        <p:txBody>
          <a:bodyPr wrap="square" lIns="0" tIns="10282" rIns="0" bIns="0" rtlCol="0">
            <a:noAutofit/>
          </a:bodyPr>
          <a:lstStyle/>
          <a:p>
            <a:pPr marL="12578" defTabSz="905622" fontAlgn="auto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sz="1486" b="0" spc="-19" dirty="0">
                <a:solidFill>
                  <a:srgbClr val="010101"/>
                </a:solidFill>
                <a:latin typeface="Arial"/>
                <a:cs typeface="Arial"/>
              </a:rPr>
              <a:t>less bias</a:t>
            </a:r>
            <a:endParaRPr sz="1486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9242" y="3349097"/>
            <a:ext cx="117379" cy="113199"/>
          </a:xfrm>
          <a:prstGeom prst="rect">
            <a:avLst/>
          </a:prstGeom>
        </p:spPr>
        <p:txBody>
          <a:bodyPr wrap="square" lIns="0" tIns="1258" rIns="0" bIns="0" rtlCol="0">
            <a:noAutofit/>
          </a:bodyPr>
          <a:lstStyle/>
          <a:p>
            <a:pPr marL="12578" defTabSz="905622" fontAlgn="auto">
              <a:lnSpc>
                <a:spcPct val="95825"/>
              </a:lnSpc>
              <a:spcBef>
                <a:spcPts val="0"/>
              </a:spcBef>
              <a:spcAft>
                <a:spcPts val="0"/>
              </a:spcAft>
            </a:pPr>
            <a:endParaRPr sz="693" b="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716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90057" y="909435"/>
            <a:ext cx="1010893" cy="415065"/>
          </a:xfrm>
          <a:prstGeom prst="rect">
            <a:avLst/>
          </a:prstGeom>
        </p:spPr>
        <p:txBody>
          <a:bodyPr wrap="square" lIns="0" tIns="20564" rIns="0" bIns="0" rtlCol="0">
            <a:noAutofit/>
          </a:bodyPr>
          <a:lstStyle/>
          <a:p>
            <a:pPr marL="12578" defTabSz="905622" fontAlgn="auto">
              <a:lnSpc>
                <a:spcPts val="3239"/>
              </a:lnSpc>
              <a:spcBef>
                <a:spcPts val="0"/>
              </a:spcBef>
              <a:spcAft>
                <a:spcPts val="0"/>
              </a:spcAft>
            </a:pPr>
            <a:r>
              <a:rPr sz="3070" spc="-107" dirty="0">
                <a:solidFill>
                  <a:srgbClr val="3B77D8"/>
                </a:solidFill>
                <a:latin typeface="Arial"/>
                <a:cs typeface="Arial"/>
              </a:rPr>
              <a:t>Front</a:t>
            </a:r>
            <a:endParaRPr sz="3070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76770" y="909435"/>
            <a:ext cx="2812473" cy="415065"/>
          </a:xfrm>
          <a:prstGeom prst="rect">
            <a:avLst/>
          </a:prstGeom>
        </p:spPr>
        <p:txBody>
          <a:bodyPr wrap="square" lIns="0" tIns="20564" rIns="0" bIns="0" rtlCol="0">
            <a:noAutofit/>
          </a:bodyPr>
          <a:lstStyle/>
          <a:p>
            <a:pPr marL="12578" defTabSz="905622" fontAlgn="auto">
              <a:lnSpc>
                <a:spcPts val="3239"/>
              </a:lnSpc>
              <a:spcBef>
                <a:spcPts val="0"/>
              </a:spcBef>
              <a:spcAft>
                <a:spcPts val="0"/>
              </a:spcAft>
            </a:pPr>
            <a:r>
              <a:rPr sz="3070" spc="-158" dirty="0">
                <a:solidFill>
                  <a:srgbClr val="3B77D8"/>
                </a:solidFill>
                <a:latin typeface="Arial"/>
                <a:cs typeface="Arial"/>
              </a:rPr>
              <a:t>End  Electronics</a:t>
            </a:r>
            <a:endParaRPr sz="3070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9813" y="1385698"/>
            <a:ext cx="5301544" cy="188666"/>
          </a:xfrm>
          <a:prstGeom prst="rect">
            <a:avLst/>
          </a:prstGeom>
        </p:spPr>
        <p:txBody>
          <a:bodyPr wrap="square" lIns="0" tIns="8993" rIns="0" bIns="0" rtlCol="0">
            <a:noAutofit/>
          </a:bodyPr>
          <a:lstStyle/>
          <a:p>
            <a:pPr marL="12578" defTabSz="905622" fontAlgn="auto">
              <a:lnSpc>
                <a:spcPts val="1416"/>
              </a:lnSpc>
              <a:spcBef>
                <a:spcPts val="0"/>
              </a:spcBef>
              <a:spcAft>
                <a:spcPts val="0"/>
              </a:spcAft>
            </a:pPr>
            <a:r>
              <a:rPr sz="1288" spc="18" dirty="0">
                <a:solidFill>
                  <a:srgbClr val="FF3300"/>
                </a:solidFill>
                <a:latin typeface="Arial"/>
                <a:cs typeface="Arial"/>
              </a:rPr>
              <a:t>Requirement</a:t>
            </a:r>
            <a:r>
              <a:rPr sz="1288" spc="18" dirty="0">
                <a:solidFill>
                  <a:srgbClr val="010101"/>
                </a:solidFill>
                <a:latin typeface="Arial"/>
                <a:cs typeface="Arial"/>
              </a:rPr>
              <a:t>:  </a:t>
            </a:r>
            <a:r>
              <a:rPr sz="1288" b="0" spc="18" dirty="0">
                <a:solidFill>
                  <a:srgbClr val="010101"/>
                </a:solidFill>
                <a:latin typeface="Arial"/>
                <a:cs typeface="Arial"/>
              </a:rPr>
              <a:t>Digitize analog signals with appropriate dynamic range</a:t>
            </a:r>
            <a:endParaRPr sz="1288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7739" y="1618135"/>
            <a:ext cx="7787297" cy="730902"/>
          </a:xfrm>
          <a:prstGeom prst="rect">
            <a:avLst/>
          </a:prstGeom>
        </p:spPr>
        <p:txBody>
          <a:bodyPr wrap="square" lIns="0" tIns="8993" rIns="0" bIns="0" rtlCol="0">
            <a:noAutofit/>
          </a:bodyPr>
          <a:lstStyle/>
          <a:p>
            <a:pPr marL="12578" defTabSz="905622" fontAlgn="auto">
              <a:lnSpc>
                <a:spcPts val="1416"/>
              </a:lnSpc>
              <a:spcBef>
                <a:spcPts val="0"/>
              </a:spcBef>
              <a:spcAft>
                <a:spcPts val="0"/>
              </a:spcAft>
            </a:pPr>
            <a:r>
              <a:rPr sz="1188" i="1" spc="19" dirty="0">
                <a:solidFill>
                  <a:srgbClr val="008000"/>
                </a:solidFill>
                <a:latin typeface="Arial"/>
                <a:cs typeface="Arial"/>
              </a:rPr>
              <a:t>Solution</a:t>
            </a:r>
            <a:r>
              <a:rPr sz="1188" i="1" spc="19" dirty="0">
                <a:solidFill>
                  <a:srgbClr val="010101"/>
                </a:solidFill>
                <a:latin typeface="Arial"/>
                <a:cs typeface="Arial"/>
              </a:rPr>
              <a:t>: </a:t>
            </a:r>
            <a:r>
              <a:rPr sz="1288" b="0" i="1" spc="19" dirty="0">
                <a:solidFill>
                  <a:srgbClr val="010101"/>
                </a:solidFill>
                <a:latin typeface="Arial"/>
                <a:cs typeface="Arial"/>
              </a:rPr>
              <a:t>Mixture of AS/Cs and COTS modules that individually address specific needs of each detector</a:t>
            </a:r>
            <a:endParaRPr sz="1288" b="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72571" marR="24527" defTabSz="905622" fontAlgn="auto">
              <a:lnSpc>
                <a:spcPct val="95825"/>
              </a:lnSpc>
              <a:spcBef>
                <a:spcPts val="201"/>
              </a:spcBef>
              <a:spcAft>
                <a:spcPts val="0"/>
              </a:spcAft>
            </a:pPr>
            <a:r>
              <a:rPr sz="891" b="0" dirty="0">
                <a:solidFill>
                  <a:srgbClr val="3F3F3F"/>
                </a:solidFill>
                <a:latin typeface="Times New Roman"/>
                <a:cs typeface="Times New Roman"/>
              </a:rPr>
              <a:t>o       </a:t>
            </a:r>
            <a:r>
              <a:rPr sz="891" b="0" spc="124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990" b="0" i="1" spc="-2" dirty="0" err="1">
                <a:solidFill>
                  <a:srgbClr val="010101"/>
                </a:solidFill>
                <a:latin typeface="Arial"/>
                <a:cs typeface="Arial"/>
              </a:rPr>
              <a:t>N</a:t>
            </a:r>
            <a:r>
              <a:rPr sz="990" b="0" i="1" spc="41" dirty="0" err="1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990" b="0" i="1" spc="90" dirty="0" err="1">
                <a:solidFill>
                  <a:srgbClr val="010101"/>
                </a:solidFill>
                <a:latin typeface="Arial"/>
                <a:cs typeface="Arial"/>
              </a:rPr>
              <a:t>l</a:t>
            </a:r>
            <a:r>
              <a:rPr sz="990" b="0" i="1" spc="-16" dirty="0" err="1">
                <a:solidFill>
                  <a:srgbClr val="010101"/>
                </a:solidFill>
                <a:latin typeface="Arial"/>
                <a:cs typeface="Arial"/>
              </a:rPr>
              <a:t>u</a:t>
            </a:r>
            <a:r>
              <a:rPr sz="990" b="0" i="1" spc="50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990" b="0" i="1" spc="-52" dirty="0">
                <a:solidFill>
                  <a:srgbClr val="010101"/>
                </a:solidFill>
                <a:latin typeface="Arial"/>
                <a:cs typeface="Arial"/>
              </a:rPr>
              <a:t>S</a:t>
            </a:r>
            <a:r>
              <a:rPr sz="990" b="0" i="1" spc="-42" dirty="0">
                <a:solidFill>
                  <a:srgbClr val="010101"/>
                </a:solidFill>
                <a:latin typeface="Arial"/>
                <a:cs typeface="Arial"/>
              </a:rPr>
              <a:t>o</a:t>
            </a:r>
            <a:r>
              <a:rPr sz="990" b="0" i="1" spc="-143" dirty="0">
                <a:solidFill>
                  <a:srgbClr val="010101"/>
                </a:solidFill>
                <a:latin typeface="Arial"/>
                <a:cs typeface="Arial"/>
              </a:rPr>
              <a:t>C</a:t>
            </a:r>
            <a:endParaRPr sz="990" b="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59351" marR="24527" defTabSz="905622" fontAlgn="auto">
              <a:lnSpc>
                <a:spcPct val="95825"/>
              </a:lnSpc>
              <a:spcBef>
                <a:spcPts val="287"/>
              </a:spcBef>
              <a:spcAft>
                <a:spcPts val="0"/>
              </a:spcAft>
            </a:pPr>
            <a:r>
              <a:rPr sz="990" b="0" i="1" spc="14" dirty="0">
                <a:solidFill>
                  <a:srgbClr val="010101"/>
                </a:solidFill>
                <a:latin typeface="Arial"/>
                <a:cs typeface="Arial"/>
              </a:rPr>
              <a:t>AC-LGAD development (based on CMS eTROC) - TOF (high-res)</a:t>
            </a:r>
            <a:endParaRPr sz="990" b="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72571" marR="24527" defTabSz="905622" fontAlgn="auto">
              <a:lnSpc>
                <a:spcPct val="95825"/>
              </a:lnSpc>
              <a:spcBef>
                <a:spcPts val="287"/>
              </a:spcBef>
              <a:spcAft>
                <a:spcPts val="0"/>
              </a:spcAft>
            </a:pPr>
            <a:r>
              <a:rPr sz="891" b="0" dirty="0">
                <a:solidFill>
                  <a:srgbClr val="3F3F3F"/>
                </a:solidFill>
                <a:latin typeface="Times New Roman"/>
                <a:cs typeface="Times New Roman"/>
              </a:rPr>
              <a:t>o       </a:t>
            </a:r>
            <a:r>
              <a:rPr sz="891" b="0" spc="30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990" b="0" i="1" spc="-41" dirty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990" b="0" i="1" spc="-53" dirty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990" b="0" i="1" spc="-23" dirty="0">
                <a:solidFill>
                  <a:srgbClr val="010101"/>
                </a:solidFill>
                <a:latin typeface="Arial"/>
                <a:cs typeface="Arial"/>
              </a:rPr>
              <a:t>L</a:t>
            </a:r>
            <a:r>
              <a:rPr sz="990" b="0" i="1" spc="-46" dirty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990" b="0" i="1" spc="-58" dirty="0">
                <a:solidFill>
                  <a:srgbClr val="010101"/>
                </a:solidFill>
                <a:latin typeface="Arial"/>
                <a:cs typeface="Arial"/>
              </a:rPr>
              <a:t>S</a:t>
            </a:r>
            <a:r>
              <a:rPr sz="990" b="0" i="1" spc="-22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990" b="0" i="1" spc="-41" dirty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990" b="0" i="1" spc="-37" dirty="0">
                <a:solidFill>
                  <a:srgbClr val="010101"/>
                </a:solidFill>
                <a:latin typeface="Arial"/>
                <a:cs typeface="Arial"/>
              </a:rPr>
              <a:t>L</a:t>
            </a:r>
            <a:r>
              <a:rPr sz="990" b="0" i="1" spc="-62" dirty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990" b="0" i="1" spc="-20" dirty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990" b="0" i="1" spc="-46" dirty="0">
                <a:solidFill>
                  <a:srgbClr val="010101"/>
                </a:solidFill>
                <a:latin typeface="Arial"/>
                <a:cs typeface="Arial"/>
              </a:rPr>
              <a:t>R</a:t>
            </a:r>
            <a:r>
              <a:rPr sz="990" b="0" i="1" spc="-51" dirty="0">
                <a:solidFill>
                  <a:srgbClr val="010101"/>
                </a:solidFill>
                <a:latin typeface="Arial"/>
                <a:cs typeface="Arial"/>
              </a:rPr>
              <a:t>O</a:t>
            </a:r>
            <a:r>
              <a:rPr sz="990" b="0" i="1" spc="-63" dirty="0">
                <a:solidFill>
                  <a:srgbClr val="010101"/>
                </a:solidFill>
                <a:latin typeface="Arial"/>
                <a:cs typeface="Arial"/>
              </a:rPr>
              <a:t>C</a:t>
            </a:r>
            <a:r>
              <a:rPr sz="990" b="0" i="1" spc="105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990" b="0" i="1" dirty="0">
                <a:solidFill>
                  <a:srgbClr val="010101"/>
                </a:solidFill>
                <a:latin typeface="Arial"/>
                <a:cs typeface="Arial"/>
              </a:rPr>
              <a:t>-</a:t>
            </a:r>
            <a:r>
              <a:rPr sz="990" b="0" i="1" spc="36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990" b="0" i="1" spc="-82" dirty="0">
                <a:solidFill>
                  <a:srgbClr val="010101"/>
                </a:solidFill>
                <a:latin typeface="Arial"/>
                <a:cs typeface="Arial"/>
              </a:rPr>
              <a:t>F</a:t>
            </a:r>
            <a:r>
              <a:rPr sz="990" b="0" i="1" spc="-2" dirty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990" b="0" i="1" spc="111" dirty="0">
                <a:solidFill>
                  <a:srgbClr val="010101"/>
                </a:solidFill>
                <a:latin typeface="Arial"/>
                <a:cs typeface="Arial"/>
              </a:rPr>
              <a:t>r</a:t>
            </a:r>
            <a:r>
              <a:rPr sz="990" b="0" i="1" spc="-143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990" b="0" i="1" spc="248" dirty="0">
                <a:solidFill>
                  <a:srgbClr val="010101"/>
                </a:solidFill>
                <a:latin typeface="Arial"/>
                <a:cs typeface="Arial"/>
              </a:rPr>
              <a:t>f</a:t>
            </a:r>
            <a:r>
              <a:rPr sz="990" b="0" i="1" spc="-2" dirty="0">
                <a:solidFill>
                  <a:srgbClr val="010101"/>
                </a:solidFill>
                <a:latin typeface="Arial"/>
                <a:cs typeface="Arial"/>
              </a:rPr>
              <a:t>o</a:t>
            </a:r>
            <a:r>
              <a:rPr sz="990" b="0" i="1" spc="144" dirty="0">
                <a:solidFill>
                  <a:srgbClr val="010101"/>
                </a:solidFill>
                <a:latin typeface="Arial"/>
                <a:cs typeface="Arial"/>
              </a:rPr>
              <a:t>r</a:t>
            </a:r>
            <a:r>
              <a:rPr sz="990" b="0" i="1" spc="90" dirty="0">
                <a:solidFill>
                  <a:srgbClr val="010101"/>
                </a:solidFill>
                <a:latin typeface="Arial"/>
                <a:cs typeface="Arial"/>
              </a:rPr>
              <a:t>w</a:t>
            </a:r>
            <a:r>
              <a:rPr sz="990" b="0" i="1" spc="41" dirty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990" b="0" i="1" spc="97" dirty="0">
                <a:solidFill>
                  <a:srgbClr val="010101"/>
                </a:solidFill>
                <a:latin typeface="Arial"/>
                <a:cs typeface="Arial"/>
              </a:rPr>
              <a:t>r</a:t>
            </a:r>
            <a:r>
              <a:rPr sz="990" b="0" i="1" spc="-4" dirty="0">
                <a:solidFill>
                  <a:srgbClr val="010101"/>
                </a:solidFill>
                <a:latin typeface="Arial"/>
                <a:cs typeface="Arial"/>
              </a:rPr>
              <a:t>d</a:t>
            </a:r>
            <a:r>
              <a:rPr sz="990" b="0" i="1" spc="-44" dirty="0">
                <a:solidFill>
                  <a:srgbClr val="010101"/>
                </a:solidFill>
                <a:latin typeface="Arial"/>
                <a:cs typeface="Arial"/>
              </a:rPr>
              <a:t>,</a:t>
            </a:r>
            <a:r>
              <a:rPr sz="990" b="0" i="1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990" b="0" i="1" spc="-113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990" b="0" i="1" spc="-122" dirty="0">
                <a:solidFill>
                  <a:srgbClr val="010101"/>
                </a:solidFill>
                <a:latin typeface="Arial"/>
                <a:cs typeface="Arial"/>
              </a:rPr>
              <a:t>R</a:t>
            </a:r>
            <a:r>
              <a:rPr sz="990" b="0" i="1" spc="19" dirty="0">
                <a:solidFill>
                  <a:srgbClr val="010101"/>
                </a:solidFill>
                <a:latin typeface="Arial"/>
                <a:cs typeface="Arial"/>
              </a:rPr>
              <a:t>o</a:t>
            </a:r>
            <a:r>
              <a:rPr sz="990" b="0" i="1" spc="101" dirty="0">
                <a:solidFill>
                  <a:srgbClr val="010101"/>
                </a:solidFill>
                <a:latin typeface="Arial"/>
                <a:cs typeface="Arial"/>
              </a:rPr>
              <a:t>m</a:t>
            </a:r>
            <a:r>
              <a:rPr sz="990" b="0" i="1" spc="63" dirty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990" b="0" i="1" spc="4" dirty="0">
                <a:solidFill>
                  <a:srgbClr val="010101"/>
                </a:solidFill>
                <a:latin typeface="Arial"/>
                <a:cs typeface="Arial"/>
              </a:rPr>
              <a:t>n</a:t>
            </a:r>
            <a:r>
              <a:rPr sz="990" b="0" i="1" spc="74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990" b="0" i="1" spc="41" dirty="0">
                <a:solidFill>
                  <a:srgbClr val="010101"/>
                </a:solidFill>
                <a:latin typeface="Arial"/>
                <a:cs typeface="Arial"/>
              </a:rPr>
              <a:t>p</a:t>
            </a:r>
            <a:r>
              <a:rPr sz="990" b="0" i="1" spc="63" dirty="0">
                <a:solidFill>
                  <a:srgbClr val="010101"/>
                </a:solidFill>
                <a:latin typeface="Arial"/>
                <a:cs typeface="Arial"/>
              </a:rPr>
              <a:t>o</a:t>
            </a:r>
            <a:r>
              <a:rPr sz="990" b="0" i="1" spc="129" dirty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990" b="0" i="1" spc="-88" dirty="0">
                <a:solidFill>
                  <a:srgbClr val="010101"/>
                </a:solidFill>
                <a:latin typeface="Arial"/>
                <a:cs typeface="Arial"/>
              </a:rPr>
              <a:t>s</a:t>
            </a:r>
            <a:r>
              <a:rPr sz="990" b="0" i="1" spc="-44" dirty="0">
                <a:solidFill>
                  <a:srgbClr val="010101"/>
                </a:solidFill>
                <a:latin typeface="Arial"/>
                <a:cs typeface="Arial"/>
              </a:rPr>
              <a:t>,</a:t>
            </a:r>
            <a:r>
              <a:rPr sz="990" b="0" i="1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990" b="0" i="1" spc="-113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990" b="0" i="1" spc="-29" dirty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990" b="0" i="1" spc="129" dirty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990" b="0" i="1" spc="-72" dirty="0">
                <a:solidFill>
                  <a:srgbClr val="010101"/>
                </a:solidFill>
                <a:latin typeface="Arial"/>
                <a:cs typeface="Arial"/>
              </a:rPr>
              <a:t>c.</a:t>
            </a:r>
            <a:endParaRPr sz="990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7739" y="2578066"/>
            <a:ext cx="5010458" cy="421102"/>
          </a:xfrm>
          <a:prstGeom prst="rect">
            <a:avLst/>
          </a:prstGeom>
        </p:spPr>
        <p:txBody>
          <a:bodyPr wrap="square" lIns="0" tIns="8993" rIns="0" bIns="0" rtlCol="0">
            <a:noAutofit/>
          </a:bodyPr>
          <a:lstStyle/>
          <a:p>
            <a:pPr marL="24653" marR="24526" defTabSz="905622" fontAlgn="auto">
              <a:lnSpc>
                <a:spcPts val="1416"/>
              </a:lnSpc>
              <a:spcBef>
                <a:spcPts val="0"/>
              </a:spcBef>
              <a:spcAft>
                <a:spcPts val="0"/>
              </a:spcAft>
            </a:pPr>
            <a:r>
              <a:rPr sz="1288" spc="19" dirty="0">
                <a:solidFill>
                  <a:srgbClr val="FF3300"/>
                </a:solidFill>
                <a:latin typeface="Arial"/>
                <a:cs typeface="Arial"/>
              </a:rPr>
              <a:t>Requirement</a:t>
            </a:r>
            <a:r>
              <a:rPr sz="1288" spc="19" dirty="0">
                <a:solidFill>
                  <a:srgbClr val="010101"/>
                </a:solidFill>
                <a:latin typeface="Arial"/>
                <a:cs typeface="Arial"/>
              </a:rPr>
              <a:t>:  </a:t>
            </a:r>
            <a:r>
              <a:rPr sz="1288" b="0" spc="19" dirty="0">
                <a:solidFill>
                  <a:srgbClr val="010101"/>
                </a:solidFill>
                <a:latin typeface="Arial"/>
                <a:cs typeface="Arial"/>
              </a:rPr>
              <a:t>Does not require external triggering</a:t>
            </a:r>
            <a:endParaRPr sz="1288" b="0">
              <a:solidFill>
                <a:prstClr val="black"/>
              </a:solidFill>
              <a:latin typeface="Arial"/>
              <a:cs typeface="Arial"/>
            </a:endParaRPr>
          </a:p>
          <a:p>
            <a:pPr marL="12578" defTabSz="905622" fontAlgn="auto">
              <a:lnSpc>
                <a:spcPct val="95825"/>
              </a:lnSpc>
              <a:spcBef>
                <a:spcPts val="275"/>
              </a:spcBef>
              <a:spcAft>
                <a:spcPts val="0"/>
              </a:spcAft>
            </a:pPr>
            <a:r>
              <a:rPr sz="1188" i="1" spc="23" dirty="0">
                <a:solidFill>
                  <a:srgbClr val="008000"/>
                </a:solidFill>
                <a:latin typeface="Arial"/>
                <a:cs typeface="Arial"/>
              </a:rPr>
              <a:t>Solution</a:t>
            </a:r>
            <a:r>
              <a:rPr sz="1188" i="1" spc="23" dirty="0">
                <a:solidFill>
                  <a:srgbClr val="010101"/>
                </a:solidFill>
                <a:latin typeface="Arial"/>
                <a:cs typeface="Arial"/>
              </a:rPr>
              <a:t>: </a:t>
            </a:r>
            <a:r>
              <a:rPr sz="1288" b="0" i="1" spc="23" dirty="0">
                <a:solidFill>
                  <a:srgbClr val="010101"/>
                </a:solidFill>
                <a:latin typeface="Arial"/>
                <a:cs typeface="Arial"/>
              </a:rPr>
              <a:t>All FEE modules implement continuous sampling modes</a:t>
            </a:r>
            <a:endParaRPr sz="1288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7738" y="3205945"/>
            <a:ext cx="5732105" cy="424121"/>
          </a:xfrm>
          <a:prstGeom prst="rect">
            <a:avLst/>
          </a:prstGeom>
        </p:spPr>
        <p:txBody>
          <a:bodyPr wrap="square" lIns="0" tIns="8993" rIns="0" bIns="0" rtlCol="0">
            <a:noAutofit/>
          </a:bodyPr>
          <a:lstStyle/>
          <a:p>
            <a:pPr marL="24653" marR="24527" defTabSz="905622" fontAlgn="auto">
              <a:lnSpc>
                <a:spcPts val="1416"/>
              </a:lnSpc>
              <a:spcBef>
                <a:spcPts val="0"/>
              </a:spcBef>
              <a:spcAft>
                <a:spcPts val="0"/>
              </a:spcAft>
            </a:pPr>
            <a:r>
              <a:rPr sz="1288" spc="20" dirty="0">
                <a:solidFill>
                  <a:srgbClr val="FF3300"/>
                </a:solidFill>
                <a:latin typeface="Arial"/>
                <a:cs typeface="Arial"/>
              </a:rPr>
              <a:t>Requirement</a:t>
            </a:r>
            <a:r>
              <a:rPr sz="1288" spc="20" dirty="0">
                <a:solidFill>
                  <a:srgbClr val="010101"/>
                </a:solidFill>
                <a:latin typeface="Arial"/>
                <a:cs typeface="Arial"/>
              </a:rPr>
              <a:t>:  </a:t>
            </a:r>
            <a:r>
              <a:rPr sz="1288" b="0" spc="20" dirty="0">
                <a:solidFill>
                  <a:srgbClr val="010101"/>
                </a:solidFill>
                <a:latin typeface="Arial"/>
                <a:cs typeface="Arial"/>
              </a:rPr>
              <a:t>Preserve high resolution capability of calorimeters</a:t>
            </a:r>
            <a:endParaRPr sz="1288" b="0">
              <a:solidFill>
                <a:prstClr val="black"/>
              </a:solidFill>
              <a:latin typeface="Arial"/>
              <a:cs typeface="Arial"/>
            </a:endParaRPr>
          </a:p>
          <a:p>
            <a:pPr marL="12578" defTabSz="905622" fontAlgn="auto">
              <a:lnSpc>
                <a:spcPct val="95825"/>
              </a:lnSpc>
              <a:spcBef>
                <a:spcPts val="300"/>
              </a:spcBef>
              <a:spcAft>
                <a:spcPts val="0"/>
              </a:spcAft>
            </a:pPr>
            <a:r>
              <a:rPr sz="1188" i="1" spc="35" dirty="0">
                <a:solidFill>
                  <a:srgbClr val="008000"/>
                </a:solidFill>
                <a:latin typeface="Arial"/>
                <a:cs typeface="Arial"/>
              </a:rPr>
              <a:t>Solution</a:t>
            </a:r>
            <a:r>
              <a:rPr sz="1188" i="1" spc="35" dirty="0">
                <a:solidFill>
                  <a:srgbClr val="010101"/>
                </a:solidFill>
                <a:latin typeface="Arial"/>
                <a:cs typeface="Arial"/>
              </a:rPr>
              <a:t>: </a:t>
            </a:r>
            <a:r>
              <a:rPr sz="1288" b="0" i="1" spc="35" dirty="0">
                <a:solidFill>
                  <a:srgbClr val="010101"/>
                </a:solidFill>
                <a:latin typeface="Arial"/>
                <a:cs typeface="Arial"/>
              </a:rPr>
              <a:t>Implement common  waveform digitizer design for all calorimetry</a:t>
            </a:r>
            <a:endParaRPr sz="1288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9626" y="3815713"/>
            <a:ext cx="5755397" cy="644482"/>
          </a:xfrm>
          <a:prstGeom prst="rect">
            <a:avLst/>
          </a:prstGeom>
        </p:spPr>
        <p:txBody>
          <a:bodyPr wrap="square" lIns="0" tIns="8993" rIns="0" bIns="0" rtlCol="0">
            <a:noAutofit/>
          </a:bodyPr>
          <a:lstStyle/>
          <a:p>
            <a:pPr marL="42765" marR="15626" defTabSz="905622" fontAlgn="auto">
              <a:lnSpc>
                <a:spcPts val="1416"/>
              </a:lnSpc>
              <a:spcBef>
                <a:spcPts val="0"/>
              </a:spcBef>
              <a:spcAft>
                <a:spcPts val="0"/>
              </a:spcAft>
            </a:pPr>
            <a:r>
              <a:rPr sz="1288" spc="23" dirty="0">
                <a:solidFill>
                  <a:srgbClr val="FF3300"/>
                </a:solidFill>
                <a:latin typeface="Arial"/>
                <a:cs typeface="Arial"/>
              </a:rPr>
              <a:t>Requirement</a:t>
            </a:r>
            <a:r>
              <a:rPr sz="1288" spc="23" dirty="0">
                <a:solidFill>
                  <a:srgbClr val="010101"/>
                </a:solidFill>
                <a:latin typeface="Arial"/>
                <a:cs typeface="Arial"/>
              </a:rPr>
              <a:t>: </a:t>
            </a:r>
            <a:r>
              <a:rPr sz="1288" b="0" spc="23" dirty="0">
                <a:solidFill>
                  <a:srgbClr val="010101"/>
                </a:solidFill>
                <a:latin typeface="Arial"/>
                <a:cs typeface="Arial"/>
              </a:rPr>
              <a:t>Zero suppression+ Feature extraction</a:t>
            </a:r>
            <a:endParaRPr sz="1288" b="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578" indent="18112" defTabSz="905622" fontAlgn="auto">
              <a:lnSpc>
                <a:spcPts val="1783"/>
              </a:lnSpc>
              <a:spcBef>
                <a:spcPts val="122"/>
              </a:spcBef>
              <a:spcAft>
                <a:spcPts val="0"/>
              </a:spcAft>
            </a:pPr>
            <a:r>
              <a:rPr sz="1188" i="1" spc="-101" dirty="0">
                <a:solidFill>
                  <a:srgbClr val="008000"/>
                </a:solidFill>
                <a:latin typeface="Arial"/>
                <a:cs typeface="Arial"/>
              </a:rPr>
              <a:t>S</a:t>
            </a:r>
            <a:r>
              <a:rPr sz="1188" i="1" spc="36" dirty="0">
                <a:solidFill>
                  <a:srgbClr val="008000"/>
                </a:solidFill>
                <a:latin typeface="Arial"/>
                <a:cs typeface="Arial"/>
              </a:rPr>
              <a:t>o</a:t>
            </a:r>
            <a:r>
              <a:rPr sz="1188" i="1" spc="96" dirty="0">
                <a:solidFill>
                  <a:srgbClr val="008000"/>
                </a:solidFill>
                <a:latin typeface="Arial"/>
                <a:cs typeface="Arial"/>
              </a:rPr>
              <a:t>l</a:t>
            </a:r>
            <a:r>
              <a:rPr sz="1188" i="1" spc="36" dirty="0">
                <a:solidFill>
                  <a:srgbClr val="008000"/>
                </a:solidFill>
                <a:latin typeface="Arial"/>
                <a:cs typeface="Arial"/>
              </a:rPr>
              <a:t>u</a:t>
            </a:r>
            <a:r>
              <a:rPr sz="1188" i="1" spc="100" dirty="0">
                <a:solidFill>
                  <a:srgbClr val="008000"/>
                </a:solidFill>
                <a:latin typeface="Arial"/>
                <a:cs typeface="Arial"/>
              </a:rPr>
              <a:t>t</a:t>
            </a:r>
            <a:r>
              <a:rPr sz="1188" i="1" spc="50" dirty="0">
                <a:solidFill>
                  <a:srgbClr val="008000"/>
                </a:solidFill>
                <a:latin typeface="Arial"/>
                <a:cs typeface="Arial"/>
              </a:rPr>
              <a:t>i</a:t>
            </a:r>
            <a:r>
              <a:rPr sz="1188" i="1" spc="9" dirty="0">
                <a:solidFill>
                  <a:srgbClr val="008000"/>
                </a:solidFill>
                <a:latin typeface="Arial"/>
                <a:cs typeface="Arial"/>
              </a:rPr>
              <a:t>o</a:t>
            </a:r>
            <a:r>
              <a:rPr sz="1188" i="1" spc="84" dirty="0">
                <a:solidFill>
                  <a:srgbClr val="008000"/>
                </a:solidFill>
                <a:latin typeface="Arial"/>
                <a:cs typeface="Arial"/>
              </a:rPr>
              <a:t>n</a:t>
            </a:r>
            <a:r>
              <a:rPr sz="1188" i="1" spc="-74" dirty="0">
                <a:solidFill>
                  <a:srgbClr val="010101"/>
                </a:solidFill>
                <a:latin typeface="Arial"/>
                <a:cs typeface="Arial"/>
              </a:rPr>
              <a:t>:</a:t>
            </a:r>
            <a:r>
              <a:rPr sz="1188" i="1" spc="39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288" b="0" i="1" spc="99" dirty="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sz="1288" b="0" i="1" spc="31" dirty="0">
                <a:solidFill>
                  <a:srgbClr val="010101"/>
                </a:solidFill>
                <a:latin typeface="Arial"/>
                <a:cs typeface="Arial"/>
              </a:rPr>
              <a:t>l</a:t>
            </a:r>
            <a:r>
              <a:rPr sz="1288" b="0" i="1" spc="36" dirty="0">
                <a:solidFill>
                  <a:srgbClr val="010101"/>
                </a:solidFill>
                <a:latin typeface="Arial"/>
                <a:cs typeface="Arial"/>
              </a:rPr>
              <a:t>l</a:t>
            </a:r>
            <a:r>
              <a:rPr sz="1288" b="0" i="1" spc="21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288" b="0" i="1" spc="-134" dirty="0">
                <a:solidFill>
                  <a:srgbClr val="010101"/>
                </a:solidFill>
                <a:latin typeface="Arial"/>
                <a:cs typeface="Arial"/>
              </a:rPr>
              <a:t>F</a:t>
            </a:r>
            <a:r>
              <a:rPr sz="1288" b="0" i="1" spc="-146" dirty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1288" b="0" i="1" spc="-137" dirty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1288" b="0" i="1" spc="7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288" b="0" i="1" spc="43" dirty="0">
                <a:solidFill>
                  <a:srgbClr val="010101"/>
                </a:solidFill>
                <a:latin typeface="Arial"/>
                <a:cs typeface="Arial"/>
              </a:rPr>
              <a:t>m</a:t>
            </a:r>
            <a:r>
              <a:rPr sz="1288" b="0" i="1" spc="67" dirty="0">
                <a:solidFill>
                  <a:srgbClr val="010101"/>
                </a:solidFill>
                <a:latin typeface="Arial"/>
                <a:cs typeface="Arial"/>
              </a:rPr>
              <a:t>o</a:t>
            </a:r>
            <a:r>
              <a:rPr sz="1288" b="0" i="1" spc="90" dirty="0">
                <a:solidFill>
                  <a:srgbClr val="010101"/>
                </a:solidFill>
                <a:latin typeface="Arial"/>
                <a:cs typeface="Arial"/>
              </a:rPr>
              <a:t>d</a:t>
            </a:r>
            <a:r>
              <a:rPr sz="1288" b="0" i="1" spc="-2" dirty="0">
                <a:solidFill>
                  <a:srgbClr val="010101"/>
                </a:solidFill>
                <a:latin typeface="Arial"/>
                <a:cs typeface="Arial"/>
              </a:rPr>
              <a:t>u</a:t>
            </a:r>
            <a:r>
              <a:rPr sz="1288" b="0" i="1" spc="94" dirty="0">
                <a:solidFill>
                  <a:srgbClr val="010101"/>
                </a:solidFill>
                <a:latin typeface="Arial"/>
                <a:cs typeface="Arial"/>
              </a:rPr>
              <a:t>l</a:t>
            </a:r>
            <a:r>
              <a:rPr sz="1288" b="0" i="1" spc="-48" dirty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1288" b="0" i="1" spc="-89" dirty="0">
                <a:solidFill>
                  <a:srgbClr val="010101"/>
                </a:solidFill>
                <a:latin typeface="Arial"/>
                <a:cs typeface="Arial"/>
              </a:rPr>
              <a:t>s</a:t>
            </a:r>
            <a:r>
              <a:rPr sz="1288" b="0" i="1" spc="63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288" b="0" i="1" spc="20" dirty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1288" b="0" i="1" spc="21" dirty="0">
                <a:solidFill>
                  <a:srgbClr val="010101"/>
                </a:solidFill>
                <a:latin typeface="Arial"/>
                <a:cs typeface="Arial"/>
              </a:rPr>
              <a:t>m</a:t>
            </a:r>
            <a:r>
              <a:rPr sz="1288" b="0" i="1" spc="90" dirty="0">
                <a:solidFill>
                  <a:srgbClr val="010101"/>
                </a:solidFill>
                <a:latin typeface="Arial"/>
                <a:cs typeface="Arial"/>
              </a:rPr>
              <a:t>p</a:t>
            </a:r>
            <a:r>
              <a:rPr sz="1288" b="0" i="1" spc="94" dirty="0">
                <a:solidFill>
                  <a:srgbClr val="010101"/>
                </a:solidFill>
                <a:latin typeface="Arial"/>
                <a:cs typeface="Arial"/>
              </a:rPr>
              <a:t>l</a:t>
            </a:r>
            <a:r>
              <a:rPr sz="1288" b="0" i="1" spc="-26" dirty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1288" b="0" i="1" spc="65" dirty="0">
                <a:solidFill>
                  <a:srgbClr val="010101"/>
                </a:solidFill>
                <a:latin typeface="Arial"/>
                <a:cs typeface="Arial"/>
              </a:rPr>
              <a:t>m</a:t>
            </a:r>
            <a:r>
              <a:rPr sz="1288" b="0" i="1" spc="17" dirty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1288" b="0" i="1" spc="45" dirty="0">
                <a:solidFill>
                  <a:srgbClr val="010101"/>
                </a:solidFill>
                <a:latin typeface="Arial"/>
                <a:cs typeface="Arial"/>
              </a:rPr>
              <a:t>n</a:t>
            </a:r>
            <a:r>
              <a:rPr sz="1288" b="0" i="1" spc="149" dirty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1288" b="0" i="1" spc="-29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288" b="0" i="1" spc="-73" dirty="0">
                <a:solidFill>
                  <a:srgbClr val="010101"/>
                </a:solidFill>
                <a:latin typeface="Arial"/>
                <a:cs typeface="Arial"/>
              </a:rPr>
              <a:t>z</a:t>
            </a:r>
            <a:r>
              <a:rPr sz="1288" b="0" i="1" spc="-26" dirty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1288" b="0" i="1" spc="119" dirty="0">
                <a:solidFill>
                  <a:srgbClr val="010101"/>
                </a:solidFill>
                <a:latin typeface="Arial"/>
                <a:cs typeface="Arial"/>
              </a:rPr>
              <a:t>r</a:t>
            </a:r>
            <a:r>
              <a:rPr sz="1288" b="0" i="1" spc="-43" dirty="0">
                <a:solidFill>
                  <a:srgbClr val="010101"/>
                </a:solidFill>
                <a:latin typeface="Arial"/>
                <a:cs typeface="Arial"/>
              </a:rPr>
              <a:t>o</a:t>
            </a:r>
            <a:r>
              <a:rPr sz="1288" b="0" i="1" spc="39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1288" b="0" i="1" spc="-73" dirty="0">
                <a:solidFill>
                  <a:srgbClr val="010101"/>
                </a:solidFill>
                <a:latin typeface="Arial"/>
                <a:cs typeface="Arial"/>
              </a:rPr>
              <a:t>s</a:t>
            </a:r>
            <a:r>
              <a:rPr sz="1288" b="0" i="1" spc="17" dirty="0">
                <a:solidFill>
                  <a:srgbClr val="010101"/>
                </a:solidFill>
                <a:latin typeface="Arial"/>
                <a:cs typeface="Arial"/>
              </a:rPr>
              <a:t>u</a:t>
            </a:r>
            <a:r>
              <a:rPr sz="1288" b="0" i="1" spc="45" dirty="0">
                <a:solidFill>
                  <a:srgbClr val="010101"/>
                </a:solidFill>
                <a:latin typeface="Arial"/>
                <a:cs typeface="Arial"/>
              </a:rPr>
              <a:t>p</a:t>
            </a:r>
            <a:r>
              <a:rPr sz="1288" b="0" i="1" spc="67" dirty="0">
                <a:solidFill>
                  <a:srgbClr val="010101"/>
                </a:solidFill>
                <a:latin typeface="Arial"/>
                <a:cs typeface="Arial"/>
              </a:rPr>
              <a:t>p</a:t>
            </a:r>
            <a:r>
              <a:rPr sz="1288" b="0" i="1" spc="119" dirty="0">
                <a:solidFill>
                  <a:srgbClr val="010101"/>
                </a:solidFill>
                <a:latin typeface="Arial"/>
                <a:cs typeface="Arial"/>
              </a:rPr>
              <a:t>r</a:t>
            </a:r>
            <a:r>
              <a:rPr sz="1288" b="0" i="1" spc="-48" dirty="0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sz="1288" b="0" i="1" spc="-73" dirty="0">
                <a:solidFill>
                  <a:srgbClr val="010101"/>
                </a:solidFill>
                <a:latin typeface="Arial"/>
                <a:cs typeface="Arial"/>
              </a:rPr>
              <a:t>s</a:t>
            </a:r>
            <a:r>
              <a:rPr sz="1288" b="0" i="1" spc="-50" dirty="0">
                <a:solidFill>
                  <a:srgbClr val="010101"/>
                </a:solidFill>
                <a:latin typeface="Arial"/>
                <a:cs typeface="Arial"/>
              </a:rPr>
              <a:t>s</a:t>
            </a:r>
            <a:r>
              <a:rPr sz="1288" b="0" i="1" spc="94" dirty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1288" b="0" i="1" spc="-2" dirty="0">
                <a:solidFill>
                  <a:srgbClr val="010101"/>
                </a:solidFill>
                <a:latin typeface="Arial"/>
                <a:cs typeface="Arial"/>
              </a:rPr>
              <a:t>o</a:t>
            </a:r>
            <a:r>
              <a:rPr sz="1288" b="0" i="1" spc="45" dirty="0">
                <a:solidFill>
                  <a:srgbClr val="010101"/>
                </a:solidFill>
                <a:latin typeface="Arial"/>
                <a:cs typeface="Arial"/>
              </a:rPr>
              <a:t>n</a:t>
            </a:r>
            <a:r>
              <a:rPr sz="1288" b="0" i="1" spc="-117" dirty="0">
                <a:solidFill>
                  <a:srgbClr val="010101"/>
                </a:solidFill>
                <a:latin typeface="Arial"/>
                <a:cs typeface="Arial"/>
              </a:rPr>
              <a:t>.</a:t>
            </a:r>
            <a:r>
              <a:rPr sz="1288" b="0" i="1" spc="143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endParaRPr sz="1288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9813" y="4486975"/>
            <a:ext cx="4768715" cy="644482"/>
          </a:xfrm>
          <a:prstGeom prst="rect">
            <a:avLst/>
          </a:prstGeom>
        </p:spPr>
        <p:txBody>
          <a:bodyPr wrap="square" lIns="0" tIns="8993" rIns="0" bIns="0" rtlCol="0">
            <a:noAutofit/>
          </a:bodyPr>
          <a:lstStyle/>
          <a:p>
            <a:pPr marL="24653" marR="24526" defTabSz="905622" fontAlgn="auto">
              <a:lnSpc>
                <a:spcPts val="1416"/>
              </a:lnSpc>
              <a:spcBef>
                <a:spcPts val="0"/>
              </a:spcBef>
              <a:spcAft>
                <a:spcPts val="0"/>
              </a:spcAft>
            </a:pPr>
            <a:r>
              <a:rPr sz="1288" spc="1" dirty="0">
                <a:solidFill>
                  <a:srgbClr val="FF3300"/>
                </a:solidFill>
                <a:latin typeface="Arial"/>
                <a:cs typeface="Arial"/>
              </a:rPr>
              <a:t>Requirement</a:t>
            </a:r>
            <a:r>
              <a:rPr sz="1288" spc="1" dirty="0">
                <a:solidFill>
                  <a:srgbClr val="010101"/>
                </a:solidFill>
                <a:latin typeface="Arial"/>
                <a:cs typeface="Arial"/>
              </a:rPr>
              <a:t>:  </a:t>
            </a:r>
            <a:r>
              <a:rPr sz="1288" b="0" spc="1" dirty="0">
                <a:solidFill>
                  <a:srgbClr val="010101"/>
                </a:solidFill>
                <a:latin typeface="Arial"/>
                <a:cs typeface="Arial"/>
              </a:rPr>
              <a:t>Interface with  DAM</a:t>
            </a:r>
            <a:endParaRPr sz="1288" b="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578" defTabSz="905622" fontAlgn="auto">
              <a:lnSpc>
                <a:spcPct val="95825"/>
              </a:lnSpc>
              <a:spcBef>
                <a:spcPts val="231"/>
              </a:spcBef>
              <a:spcAft>
                <a:spcPts val="0"/>
              </a:spcAft>
            </a:pPr>
            <a:r>
              <a:rPr sz="1188" i="1" spc="19" dirty="0">
                <a:solidFill>
                  <a:srgbClr val="008000"/>
                </a:solidFill>
                <a:latin typeface="Arial"/>
                <a:cs typeface="Arial"/>
              </a:rPr>
              <a:t>Solution</a:t>
            </a:r>
            <a:r>
              <a:rPr sz="1188" i="1" spc="19" dirty="0">
                <a:solidFill>
                  <a:srgbClr val="010101"/>
                </a:solidFill>
                <a:latin typeface="Arial"/>
                <a:cs typeface="Arial"/>
              </a:rPr>
              <a:t>: </a:t>
            </a:r>
            <a:r>
              <a:rPr sz="1288" b="0" i="1" spc="19" dirty="0">
                <a:solidFill>
                  <a:srgbClr val="010101"/>
                </a:solidFill>
                <a:latin typeface="Arial"/>
                <a:cs typeface="Arial"/>
              </a:rPr>
              <a:t>All FEE modules optical link compatible with FELIX</a:t>
            </a:r>
            <a:endParaRPr lang="en-US" sz="1288" b="0" i="1" spc="19" dirty="0">
              <a:solidFill>
                <a:srgbClr val="010101"/>
              </a:solidFill>
              <a:latin typeface="Arial"/>
              <a:cs typeface="Arial"/>
            </a:endParaRPr>
          </a:p>
          <a:p>
            <a:pPr marL="12578" defTabSz="905622" fontAlgn="auto">
              <a:lnSpc>
                <a:spcPct val="95825"/>
              </a:lnSpc>
              <a:spcBef>
                <a:spcPts val="231"/>
              </a:spcBef>
              <a:spcAft>
                <a:spcPts val="0"/>
              </a:spcAft>
            </a:pPr>
            <a:r>
              <a:rPr lang="en-US" sz="1288" b="0" dirty="0">
                <a:solidFill>
                  <a:prstClr val="black"/>
                </a:solidFill>
                <a:latin typeface="Arial"/>
                <a:cs typeface="Arial"/>
              </a:rPr>
              <a:t>                Optical link selection not specific to </a:t>
            </a:r>
            <a:r>
              <a:rPr lang="en-US" sz="1288" b="0" dirty="0" err="1">
                <a:solidFill>
                  <a:prstClr val="black"/>
                </a:solidFill>
                <a:latin typeface="Arial"/>
                <a:cs typeface="Arial"/>
              </a:rPr>
              <a:t>IpGBT</a:t>
            </a:r>
            <a:r>
              <a:rPr lang="en-US" sz="1288" b="0" dirty="0">
                <a:solidFill>
                  <a:prstClr val="black"/>
                </a:solidFill>
                <a:latin typeface="Arial"/>
                <a:cs typeface="Arial"/>
              </a:rPr>
              <a:t> ASIC[CERN]</a:t>
            </a:r>
            <a:endParaRPr sz="1288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85098" y="4989222"/>
            <a:ext cx="2746920" cy="525748"/>
          </a:xfrm>
          <a:prstGeom prst="rect">
            <a:avLst/>
          </a:prstGeom>
        </p:spPr>
        <p:txBody>
          <a:bodyPr wrap="square" lIns="0" tIns="7703" rIns="0" bIns="0" rtlCol="0">
            <a:noAutofit/>
          </a:bodyPr>
          <a:lstStyle/>
          <a:p>
            <a:pPr marL="12578" defTabSz="905622" fontAlgn="auto">
              <a:lnSpc>
                <a:spcPts val="1213"/>
              </a:lnSpc>
              <a:spcBef>
                <a:spcPts val="0"/>
              </a:spcBef>
              <a:spcAft>
                <a:spcPts val="0"/>
              </a:spcAft>
            </a:pPr>
            <a:r>
              <a:rPr sz="1089" i="1" spc="-5" dirty="0">
                <a:solidFill>
                  <a:srgbClr val="010101"/>
                </a:solidFill>
                <a:latin typeface="Arial"/>
                <a:cs typeface="Arial"/>
              </a:rPr>
              <a:t>ASIC= Application Specific Integrated Circuit</a:t>
            </a:r>
            <a:endParaRPr sz="1089" i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15596" marR="20753" defTabSz="905622" fontAlgn="auto">
              <a:lnSpc>
                <a:spcPct val="95825"/>
              </a:lnSpc>
              <a:spcBef>
                <a:spcPts val="112"/>
              </a:spcBef>
              <a:spcAft>
                <a:spcPts val="0"/>
              </a:spcAft>
            </a:pPr>
            <a:r>
              <a:rPr sz="1089" i="1" spc="-21" dirty="0">
                <a:solidFill>
                  <a:srgbClr val="010101"/>
                </a:solidFill>
                <a:latin typeface="Arial"/>
                <a:cs typeface="Arial"/>
              </a:rPr>
              <a:t>COTS= Commercial Off The Shelf</a:t>
            </a:r>
            <a:endParaRPr sz="1089" i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21634" marR="20753" defTabSz="905622" fontAlgn="auto">
              <a:lnSpc>
                <a:spcPct val="95825"/>
              </a:lnSpc>
              <a:spcBef>
                <a:spcPts val="173"/>
              </a:spcBef>
              <a:spcAft>
                <a:spcPts val="0"/>
              </a:spcAft>
            </a:pPr>
            <a:r>
              <a:rPr sz="1089" i="1" spc="1" dirty="0">
                <a:solidFill>
                  <a:srgbClr val="010101"/>
                </a:solidFill>
                <a:latin typeface="Arial"/>
                <a:cs typeface="Arial"/>
              </a:rPr>
              <a:t>DAM= Data Aggregation Module</a:t>
            </a:r>
            <a:endParaRPr sz="1089" i="1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4556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/>
          <p:nvPr/>
        </p:nvSpPr>
        <p:spPr>
          <a:xfrm>
            <a:off x="0" y="800257"/>
            <a:ext cx="9055956" cy="5093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905622" fontAlgn="auto">
              <a:spcBef>
                <a:spcPts val="0"/>
              </a:spcBef>
              <a:spcAft>
                <a:spcPts val="0"/>
              </a:spcAft>
            </a:pPr>
            <a:endParaRPr sz="1783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42511" y="944912"/>
            <a:ext cx="2913235" cy="389909"/>
          </a:xfrm>
          <a:prstGeom prst="rect">
            <a:avLst/>
          </a:prstGeom>
        </p:spPr>
        <p:txBody>
          <a:bodyPr wrap="square" lIns="0" tIns="19275" rIns="0" bIns="0" rtlCol="0">
            <a:noAutofit/>
          </a:bodyPr>
          <a:lstStyle/>
          <a:p>
            <a:pPr marL="12578" defTabSz="905622" fontAlgn="auto">
              <a:lnSpc>
                <a:spcPts val="3036"/>
              </a:lnSpc>
              <a:spcBef>
                <a:spcPts val="0"/>
              </a:spcBef>
              <a:spcAft>
                <a:spcPts val="0"/>
              </a:spcAft>
            </a:pPr>
            <a:r>
              <a:rPr sz="1981" spc="-131" dirty="0">
                <a:solidFill>
                  <a:srgbClr val="3B77D8"/>
                </a:solidFill>
                <a:latin typeface="Arial"/>
                <a:cs typeface="Arial"/>
              </a:rPr>
              <a:t>D</a:t>
            </a:r>
            <a:r>
              <a:rPr lang="en-US" sz="1981" spc="-131" dirty="0">
                <a:solidFill>
                  <a:srgbClr val="3B77D8"/>
                </a:solidFill>
                <a:latin typeface="Arial"/>
                <a:cs typeface="Arial"/>
              </a:rPr>
              <a:t>ata </a:t>
            </a:r>
            <a:r>
              <a:rPr lang="en-US" sz="1981" spc="-131" dirty="0" err="1">
                <a:solidFill>
                  <a:srgbClr val="3B77D8"/>
                </a:solidFill>
                <a:latin typeface="Arial"/>
                <a:cs typeface="Arial"/>
              </a:rPr>
              <a:t>Acquision</a:t>
            </a:r>
            <a:r>
              <a:rPr lang="en-US" sz="1981" spc="-131" dirty="0">
                <a:solidFill>
                  <a:srgbClr val="3B77D8"/>
                </a:solidFill>
                <a:latin typeface="Arial"/>
                <a:cs typeface="Arial"/>
              </a:rPr>
              <a:t> Module</a:t>
            </a:r>
            <a:endParaRPr sz="1981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01746" y="949092"/>
            <a:ext cx="961239" cy="150933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12578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53" dirty="0">
                <a:solidFill>
                  <a:srgbClr val="070707"/>
                </a:solidFill>
                <a:latin typeface="Times New Roman"/>
                <a:cs typeface="Times New Roman"/>
              </a:rPr>
              <a:t>Detector system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92519" y="949092"/>
            <a:ext cx="783159" cy="150933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12578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61" dirty="0">
                <a:solidFill>
                  <a:srgbClr val="070707"/>
                </a:solidFill>
                <a:latin typeface="Times New Roman"/>
                <a:cs typeface="Times New Roman"/>
              </a:rPr>
              <a:t>DAM boards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24898" y="949092"/>
            <a:ext cx="1281564" cy="150933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12578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74" dirty="0">
                <a:solidFill>
                  <a:srgbClr val="070707"/>
                </a:solidFill>
                <a:latin typeface="Times New Roman"/>
                <a:cs typeface="Times New Roman"/>
              </a:rPr>
              <a:t>Channel/Fiber Count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8355" y="1237816"/>
            <a:ext cx="33007" cy="88044"/>
          </a:xfrm>
          <a:prstGeom prst="rect">
            <a:avLst/>
          </a:prstGeom>
        </p:spPr>
        <p:txBody>
          <a:bodyPr wrap="square" lIns="0" tIns="4402" rIns="0" bIns="0" rtlCol="0">
            <a:noAutofit/>
          </a:bodyPr>
          <a:lstStyle/>
          <a:p>
            <a:pPr algn="ctr" defTabSz="905622" fontAlgn="auto">
              <a:lnSpc>
                <a:spcPct val="95825"/>
              </a:lnSpc>
              <a:spcBef>
                <a:spcPts val="0"/>
              </a:spcBef>
              <a:spcAft>
                <a:spcPts val="0"/>
              </a:spcAft>
            </a:pPr>
            <a:r>
              <a:rPr sz="495" b="0" spc="-112" dirty="0">
                <a:solidFill>
                  <a:srgbClr val="BCBCBC"/>
                </a:solidFill>
                <a:latin typeface="Arial"/>
                <a:cs typeface="Arial"/>
              </a:rPr>
              <a:t>I</a:t>
            </a:r>
            <a:endParaRPr sz="495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44605" y="1266050"/>
            <a:ext cx="378754" cy="150933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12578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26" dirty="0">
                <a:solidFill>
                  <a:srgbClr val="070707"/>
                </a:solidFill>
                <a:latin typeface="Times New Roman"/>
                <a:cs typeface="Times New Roman"/>
              </a:rPr>
              <a:t>Barrel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8729" y="1429058"/>
            <a:ext cx="1050842" cy="955570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15596" marR="20754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24" dirty="0">
                <a:solidFill>
                  <a:srgbClr val="070707"/>
                </a:solidFill>
                <a:latin typeface="Times New Roman"/>
                <a:cs typeface="Times New Roman"/>
              </a:rPr>
              <a:t>Si Tracker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578" marR="20754" defTabSz="905622" fontAlgn="auto">
              <a:lnSpc>
                <a:spcPct val="95825"/>
              </a:lnSpc>
              <a:spcBef>
                <a:spcPts val="39"/>
              </a:spcBef>
              <a:spcAft>
                <a:spcPts val="0"/>
              </a:spcAft>
            </a:pPr>
            <a:r>
              <a:rPr sz="990" b="0" spc="25" dirty="0">
                <a:solidFill>
                  <a:srgbClr val="070707"/>
                </a:solidFill>
                <a:latin typeface="Times New Roman"/>
                <a:cs typeface="Times New Roman"/>
              </a:rPr>
              <a:t>uRWell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578" marR="20754" defTabSz="905622" fontAlgn="auto">
              <a:lnSpc>
                <a:spcPct val="95825"/>
              </a:lnSpc>
              <a:spcBef>
                <a:spcPts val="119"/>
              </a:spcBef>
              <a:spcAft>
                <a:spcPts val="0"/>
              </a:spcAft>
            </a:pPr>
            <a:r>
              <a:rPr sz="990" b="0" spc="41" dirty="0">
                <a:solidFill>
                  <a:srgbClr val="070707"/>
                </a:solidFill>
                <a:latin typeface="Times New Roman"/>
                <a:cs typeface="Times New Roman"/>
              </a:rPr>
              <a:t>AC-LGAD TOF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5597" marR="549449" indent="-3019" defTabSz="905622" fontAlgn="auto">
              <a:lnSpc>
                <a:spcPts val="1138"/>
              </a:lnSpc>
              <a:spcBef>
                <a:spcPts val="119"/>
              </a:spcBef>
              <a:spcAft>
                <a:spcPts val="0"/>
              </a:spcAft>
            </a:pPr>
            <a:r>
              <a:rPr sz="990" b="0" spc="46" dirty="0">
                <a:solidFill>
                  <a:srgbClr val="070707"/>
                </a:solidFill>
                <a:latin typeface="Times New Roman"/>
                <a:cs typeface="Times New Roman"/>
              </a:rPr>
              <a:t>hpDIRC 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5597" marR="549449" defTabSz="905622" fontAlgn="auto">
              <a:lnSpc>
                <a:spcPts val="1138"/>
              </a:lnSpc>
              <a:spcBef>
                <a:spcPts val="145"/>
              </a:spcBef>
              <a:spcAft>
                <a:spcPts val="0"/>
              </a:spcAft>
            </a:pPr>
            <a:r>
              <a:rPr sz="990" b="0" spc="20" dirty="0">
                <a:solidFill>
                  <a:srgbClr val="070707"/>
                </a:solidFill>
                <a:latin typeface="Times New Roman"/>
                <a:cs typeface="Times New Roman"/>
              </a:rPr>
              <a:t>BECAL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5597" defTabSz="905622" fontAlgn="auto">
              <a:lnSpc>
                <a:spcPts val="1159"/>
              </a:lnSpc>
              <a:spcBef>
                <a:spcPts val="202"/>
              </a:spcBef>
              <a:spcAft>
                <a:spcPts val="0"/>
              </a:spcAft>
            </a:pPr>
            <a:r>
              <a:rPr sz="990" b="0" spc="31" dirty="0">
                <a:solidFill>
                  <a:srgbClr val="070707"/>
                </a:solidFill>
                <a:latin typeface="Times New Roman"/>
                <a:cs typeface="Times New Roman"/>
              </a:rPr>
              <a:t>iHCAL  </a:t>
            </a:r>
            <a:r>
              <a:rPr sz="1089" b="0" spc="-41" dirty="0">
                <a:solidFill>
                  <a:srgbClr val="070707"/>
                </a:solidFill>
                <a:latin typeface="Arial"/>
                <a:cs typeface="Arial"/>
              </a:rPr>
              <a:t>+ </a:t>
            </a:r>
            <a:r>
              <a:rPr sz="990" b="0" spc="31" dirty="0">
                <a:solidFill>
                  <a:srgbClr val="070707"/>
                </a:solidFill>
                <a:latin typeface="Times New Roman"/>
                <a:cs typeface="Times New Roman"/>
              </a:rPr>
              <a:t>oHCAL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05306" y="1429058"/>
            <a:ext cx="161372" cy="950875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56978" algn="ctr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-19" dirty="0">
                <a:solidFill>
                  <a:srgbClr val="070707"/>
                </a:solidFill>
                <a:latin typeface="Times New Roman"/>
                <a:cs typeface="Times New Roman"/>
              </a:rPr>
              <a:t>4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377" algn="ctr" defTabSz="905622" fontAlgn="auto">
              <a:lnSpc>
                <a:spcPct val="95825"/>
              </a:lnSpc>
              <a:spcBef>
                <a:spcPts val="39"/>
              </a:spcBef>
              <a:spcAft>
                <a:spcPts val="0"/>
              </a:spcAft>
            </a:pPr>
            <a:r>
              <a:rPr sz="990" b="0" spc="-22" dirty="0">
                <a:solidFill>
                  <a:srgbClr val="070707"/>
                </a:solidFill>
                <a:latin typeface="Times New Roman"/>
                <a:cs typeface="Times New Roman"/>
              </a:rPr>
              <a:t>12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03" algn="ctr" defTabSz="905622" fontAlgn="auto">
              <a:lnSpc>
                <a:spcPct val="95825"/>
              </a:lnSpc>
              <a:spcBef>
                <a:spcPts val="144"/>
              </a:spcBef>
              <a:spcAft>
                <a:spcPts val="0"/>
              </a:spcAft>
            </a:pPr>
            <a:r>
              <a:rPr sz="990" b="0" spc="2" dirty="0">
                <a:solidFill>
                  <a:srgbClr val="070707"/>
                </a:solidFill>
                <a:latin typeface="Times New Roman"/>
                <a:cs typeface="Times New Roman"/>
              </a:rPr>
              <a:t>30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6979" algn="ctr" defTabSz="905622" fontAlgn="auto">
              <a:lnSpc>
                <a:spcPct val="95825"/>
              </a:lnSpc>
              <a:spcBef>
                <a:spcPts val="119"/>
              </a:spcBef>
              <a:spcAft>
                <a:spcPts val="0"/>
              </a:spcAft>
            </a:pPr>
            <a:r>
              <a:rPr sz="990" b="0" spc="-19" dirty="0">
                <a:solidFill>
                  <a:srgbClr val="070707"/>
                </a:solidFill>
                <a:latin typeface="Times New Roman"/>
                <a:cs typeface="Times New Roman"/>
              </a:rPr>
              <a:t>5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6979" algn="ctr" defTabSz="905622" fontAlgn="auto">
              <a:lnSpc>
                <a:spcPct val="95825"/>
              </a:lnSpc>
              <a:spcBef>
                <a:spcPts val="119"/>
              </a:spcBef>
              <a:spcAft>
                <a:spcPts val="0"/>
              </a:spcAft>
            </a:pPr>
            <a:r>
              <a:rPr sz="990" b="0" spc="-19" dirty="0">
                <a:solidFill>
                  <a:srgbClr val="070707"/>
                </a:solidFill>
                <a:latin typeface="Times New Roman"/>
                <a:cs typeface="Times New Roman"/>
              </a:rPr>
              <a:t>2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3016" marR="6540" algn="ctr" defTabSz="905622" fontAlgn="auto">
              <a:lnSpc>
                <a:spcPct val="95825"/>
              </a:lnSpc>
              <a:spcBef>
                <a:spcPts val="119"/>
              </a:spcBef>
              <a:spcAft>
                <a:spcPts val="0"/>
              </a:spcAft>
            </a:pPr>
            <a:r>
              <a:rPr sz="990" b="0" spc="-118" dirty="0">
                <a:solidFill>
                  <a:srgbClr val="070707"/>
                </a:solidFill>
                <a:latin typeface="Times New Roman"/>
                <a:cs typeface="Times New Roman"/>
              </a:rPr>
              <a:t>1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64909" y="1429058"/>
            <a:ext cx="1588762" cy="950875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503752" marR="507147" algn="ctr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21" dirty="0">
                <a:solidFill>
                  <a:srgbClr val="070707"/>
                </a:solidFill>
                <a:latin typeface="Times New Roman"/>
                <a:cs typeface="Times New Roman"/>
              </a:rPr>
              <a:t>100 fibers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 defTabSz="905622" fontAlgn="auto">
              <a:lnSpc>
                <a:spcPct val="95825"/>
              </a:lnSpc>
              <a:spcBef>
                <a:spcPts val="39"/>
              </a:spcBef>
              <a:spcAft>
                <a:spcPts val="0"/>
              </a:spcAft>
            </a:pPr>
            <a:r>
              <a:rPr sz="990" b="0" spc="29" dirty="0">
                <a:solidFill>
                  <a:srgbClr val="070707"/>
                </a:solidFill>
                <a:latin typeface="Times New Roman"/>
                <a:cs typeface="Times New Roman"/>
              </a:rPr>
              <a:t>278,000 channels, 576 fibers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70546" marR="473941" algn="ctr" defTabSz="905622" fontAlgn="auto">
              <a:lnSpc>
                <a:spcPct val="95825"/>
              </a:lnSpc>
              <a:spcBef>
                <a:spcPts val="119"/>
              </a:spcBef>
              <a:spcAft>
                <a:spcPts val="0"/>
              </a:spcAft>
            </a:pPr>
            <a:r>
              <a:rPr sz="990" b="0" spc="21" dirty="0">
                <a:solidFill>
                  <a:srgbClr val="070707"/>
                </a:solidFill>
                <a:latin typeface="Times New Roman"/>
                <a:cs typeface="Times New Roman"/>
              </a:rPr>
              <a:t>1400 fibers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00733" marR="507147" algn="ctr" defTabSz="905622" fontAlgn="auto">
              <a:lnSpc>
                <a:spcPct val="95825"/>
              </a:lnSpc>
              <a:spcBef>
                <a:spcPts val="119"/>
              </a:spcBef>
              <a:spcAft>
                <a:spcPts val="0"/>
              </a:spcAft>
            </a:pPr>
            <a:r>
              <a:rPr sz="990" b="0" spc="24" dirty="0">
                <a:solidFill>
                  <a:srgbClr val="070707"/>
                </a:solidFill>
                <a:latin typeface="Times New Roman"/>
                <a:cs typeface="Times New Roman"/>
              </a:rPr>
              <a:t>200 fibers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2072" marR="81505" algn="ctr" defTabSz="905622" fontAlgn="auto">
              <a:lnSpc>
                <a:spcPct val="95825"/>
              </a:lnSpc>
              <a:spcBef>
                <a:spcPts val="144"/>
              </a:spcBef>
              <a:spcAft>
                <a:spcPts val="0"/>
              </a:spcAft>
            </a:pPr>
            <a:r>
              <a:rPr sz="990" b="0" spc="30" dirty="0">
                <a:solidFill>
                  <a:srgbClr val="070707"/>
                </a:solidFill>
                <a:latin typeface="Times New Roman"/>
                <a:cs typeface="Times New Roman"/>
              </a:rPr>
              <a:t>9</a:t>
            </a:r>
            <a:r>
              <a:rPr sz="990" b="0" spc="30" dirty="0">
                <a:solidFill>
                  <a:srgbClr val="242424"/>
                </a:solidFill>
                <a:latin typeface="Times New Roman"/>
                <a:cs typeface="Times New Roman"/>
              </a:rPr>
              <a:t>,</a:t>
            </a:r>
            <a:r>
              <a:rPr sz="990" b="0" spc="30" dirty="0">
                <a:solidFill>
                  <a:srgbClr val="070707"/>
                </a:solidFill>
                <a:latin typeface="Times New Roman"/>
                <a:cs typeface="Times New Roman"/>
              </a:rPr>
              <a:t>088 channels , 72 fibers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166" marR="96599" algn="ctr" defTabSz="905622" fontAlgn="auto">
              <a:lnSpc>
                <a:spcPct val="95825"/>
              </a:lnSpc>
              <a:spcBef>
                <a:spcPts val="119"/>
              </a:spcBef>
              <a:spcAft>
                <a:spcPts val="0"/>
              </a:spcAft>
            </a:pPr>
            <a:r>
              <a:rPr sz="990" b="0" spc="31" dirty="0">
                <a:solidFill>
                  <a:srgbClr val="070707"/>
                </a:solidFill>
                <a:latin typeface="Times New Roman"/>
                <a:cs typeface="Times New Roman"/>
              </a:rPr>
              <a:t>3,264 channels, 26 fibers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493444" y="1569447"/>
            <a:ext cx="156064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spc="237" dirty="0">
                <a:solidFill>
                  <a:srgbClr val="070707"/>
                </a:solidFill>
                <a:latin typeface="Arial"/>
                <a:cs typeface="Arial"/>
              </a:rPr>
              <a:t>•</a:t>
            </a:r>
            <a:endParaRPr sz="1585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43607" y="1569447"/>
            <a:ext cx="2295085" cy="510152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spc="-38" dirty="0">
                <a:solidFill>
                  <a:srgbClr val="070707"/>
                </a:solidFill>
                <a:latin typeface="Arial"/>
                <a:cs typeface="Arial"/>
              </a:rPr>
              <a:t>Transition  data to COTS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  <a:p>
            <a:pPr marL="21634" marR="30186" defTabSz="905622" fontAlgn="auto">
              <a:lnSpc>
                <a:spcPct val="95825"/>
              </a:lnSpc>
              <a:spcBef>
                <a:spcPts val="325"/>
              </a:spcBef>
              <a:spcAft>
                <a:spcPts val="0"/>
              </a:spcAft>
            </a:pPr>
            <a:r>
              <a:rPr sz="1585" spc="-12" dirty="0">
                <a:solidFill>
                  <a:srgbClr val="070707"/>
                </a:solidFill>
                <a:latin typeface="Arial"/>
                <a:cs typeface="Arial"/>
              </a:rPr>
              <a:t>Computing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8355" y="2282270"/>
            <a:ext cx="33007" cy="88044"/>
          </a:xfrm>
          <a:prstGeom prst="rect">
            <a:avLst/>
          </a:prstGeom>
        </p:spPr>
        <p:txBody>
          <a:bodyPr wrap="square" lIns="0" tIns="4402" rIns="0" bIns="0" rtlCol="0">
            <a:noAutofit/>
          </a:bodyPr>
          <a:lstStyle/>
          <a:p>
            <a:pPr algn="ctr" defTabSz="905622" fontAlgn="auto">
              <a:lnSpc>
                <a:spcPct val="95825"/>
              </a:lnSpc>
              <a:spcBef>
                <a:spcPts val="0"/>
              </a:spcBef>
              <a:spcAft>
                <a:spcPts val="0"/>
              </a:spcAft>
            </a:pPr>
            <a:r>
              <a:rPr sz="495" b="0" spc="-112" dirty="0">
                <a:solidFill>
                  <a:srgbClr val="BCBCBC"/>
                </a:solidFill>
                <a:latin typeface="Arial"/>
                <a:cs typeface="Arial"/>
              </a:rPr>
              <a:t>I</a:t>
            </a:r>
            <a:endParaRPr sz="495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93444" y="2426744"/>
            <a:ext cx="156064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spc="237" dirty="0">
                <a:solidFill>
                  <a:srgbClr val="070707"/>
                </a:solidFill>
                <a:latin typeface="Arial"/>
                <a:cs typeface="Arial"/>
              </a:rPr>
              <a:t>•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61719" y="2426744"/>
            <a:ext cx="2174951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spc="-47" dirty="0">
                <a:solidFill>
                  <a:srgbClr val="070707"/>
                </a:solidFill>
                <a:latin typeface="Arial"/>
                <a:cs typeface="Arial"/>
              </a:rPr>
              <a:t>Built-in  FPGA provides</a:t>
            </a:r>
            <a:endParaRPr sz="1585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69139" y="2542940"/>
            <a:ext cx="529899" cy="150933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12578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66" dirty="0">
                <a:solidFill>
                  <a:srgbClr val="070707"/>
                </a:solidFill>
                <a:latin typeface="Times New Roman"/>
                <a:cs typeface="Times New Roman"/>
              </a:rPr>
              <a:t>Forward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1747" y="2702929"/>
            <a:ext cx="934327" cy="633917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12578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39" dirty="0">
                <a:solidFill>
                  <a:srgbClr val="070707"/>
                </a:solidFill>
                <a:latin typeface="Times New Roman"/>
                <a:cs typeface="Times New Roman"/>
              </a:rPr>
              <a:t>AC-LGAD TOF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578" marR="375047" defTabSz="905622" fontAlgn="auto">
              <a:lnSpc>
                <a:spcPts val="1138"/>
              </a:lnSpc>
              <a:spcBef>
                <a:spcPts val="63"/>
              </a:spcBef>
              <a:spcAft>
                <a:spcPts val="0"/>
              </a:spcAft>
            </a:pPr>
            <a:r>
              <a:rPr sz="990" b="0" spc="60" dirty="0">
                <a:solidFill>
                  <a:srgbClr val="070707"/>
                </a:solidFill>
                <a:latin typeface="Times New Roman"/>
                <a:cs typeface="Times New Roman"/>
              </a:rPr>
              <a:t>dRICH 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578" marR="375047" defTabSz="905622" fontAlgn="auto">
              <a:lnSpc>
                <a:spcPts val="1138"/>
              </a:lnSpc>
              <a:spcBef>
                <a:spcPts val="133"/>
              </a:spcBef>
              <a:spcAft>
                <a:spcPts val="0"/>
              </a:spcAft>
            </a:pPr>
            <a:r>
              <a:rPr sz="990" b="0" spc="19" dirty="0">
                <a:solidFill>
                  <a:srgbClr val="070707"/>
                </a:solidFill>
                <a:latin typeface="Times New Roman"/>
                <a:cs typeface="Times New Roman"/>
              </a:rPr>
              <a:t>FEMC 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578" marR="375047" defTabSz="905622" fontAlgn="auto">
              <a:lnSpc>
                <a:spcPts val="1138"/>
              </a:lnSpc>
              <a:spcBef>
                <a:spcPts val="133"/>
              </a:spcBef>
              <a:spcAft>
                <a:spcPts val="0"/>
              </a:spcAft>
            </a:pPr>
            <a:r>
              <a:rPr sz="990" b="0" spc="46" dirty="0">
                <a:solidFill>
                  <a:srgbClr val="070707"/>
                </a:solidFill>
                <a:latin typeface="Times New Roman"/>
                <a:cs typeface="Times New Roman"/>
              </a:rPr>
              <a:t>LFHCAL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11343" y="2705948"/>
            <a:ext cx="164767" cy="630898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53959" marR="9559" algn="ctr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-44" dirty="0">
                <a:solidFill>
                  <a:srgbClr val="070707"/>
                </a:solidFill>
                <a:latin typeface="Times New Roman"/>
                <a:cs typeface="Times New Roman"/>
              </a:rPr>
              <a:t>6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2952" defTabSz="905622" fontAlgn="auto">
              <a:lnSpc>
                <a:spcPct val="95825"/>
              </a:lnSpc>
              <a:spcBef>
                <a:spcPts val="63"/>
              </a:spcBef>
              <a:spcAft>
                <a:spcPts val="0"/>
              </a:spcAft>
            </a:pPr>
            <a:r>
              <a:rPr sz="990" b="0" dirty="0">
                <a:solidFill>
                  <a:srgbClr val="070707"/>
                </a:solidFill>
                <a:latin typeface="Times New Roman"/>
                <a:cs typeface="Times New Roman"/>
              </a:rPr>
              <a:t>5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3959" marR="9558" algn="ctr" defTabSz="905622" fontAlgn="auto">
              <a:lnSpc>
                <a:spcPct val="95825"/>
              </a:lnSpc>
              <a:spcBef>
                <a:spcPts val="119"/>
              </a:spcBef>
              <a:spcAft>
                <a:spcPts val="0"/>
              </a:spcAft>
            </a:pPr>
            <a:r>
              <a:rPr sz="990" b="0" spc="-44" dirty="0">
                <a:solidFill>
                  <a:srgbClr val="070707"/>
                </a:solidFill>
                <a:latin typeface="Times New Roman"/>
                <a:cs typeface="Times New Roman"/>
              </a:rPr>
              <a:t>8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9433" algn="ctr" defTabSz="905622" fontAlgn="auto">
              <a:lnSpc>
                <a:spcPct val="95825"/>
              </a:lnSpc>
              <a:spcBef>
                <a:spcPts val="119"/>
              </a:spcBef>
              <a:spcAft>
                <a:spcPts val="0"/>
              </a:spcAft>
            </a:pPr>
            <a:r>
              <a:rPr sz="990" b="0" spc="-19" dirty="0">
                <a:solidFill>
                  <a:srgbClr val="070707"/>
                </a:solidFill>
                <a:latin typeface="Times New Roman"/>
                <a:cs typeface="Times New Roman"/>
              </a:rPr>
              <a:t>10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98115" y="2702929"/>
            <a:ext cx="1522351" cy="630898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467526" marR="473942" algn="ctr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23" dirty="0">
                <a:solidFill>
                  <a:srgbClr val="070707"/>
                </a:solidFill>
                <a:latin typeface="Times New Roman"/>
                <a:cs typeface="Times New Roman"/>
              </a:rPr>
              <a:t>300 fibers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67526" marR="473942" algn="ctr" defTabSz="905622" fontAlgn="auto">
              <a:lnSpc>
                <a:spcPct val="95825"/>
              </a:lnSpc>
              <a:spcBef>
                <a:spcPts val="63"/>
              </a:spcBef>
              <a:spcAft>
                <a:spcPts val="0"/>
              </a:spcAft>
            </a:pPr>
            <a:r>
              <a:rPr sz="990" b="0" spc="23" dirty="0">
                <a:solidFill>
                  <a:srgbClr val="070707"/>
                </a:solidFill>
                <a:latin typeface="Times New Roman"/>
                <a:cs typeface="Times New Roman"/>
              </a:rPr>
              <a:t>220 fibers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 defTabSz="905622" fontAlgn="auto">
              <a:lnSpc>
                <a:spcPct val="95825"/>
              </a:lnSpc>
              <a:spcBef>
                <a:spcPts val="119"/>
              </a:spcBef>
              <a:spcAft>
                <a:spcPts val="0"/>
              </a:spcAft>
            </a:pPr>
            <a:r>
              <a:rPr sz="990" b="0" spc="29" dirty="0">
                <a:solidFill>
                  <a:srgbClr val="070707"/>
                </a:solidFill>
                <a:latin typeface="Times New Roman"/>
                <a:cs typeface="Times New Roman"/>
              </a:rPr>
              <a:t>47</a:t>
            </a:r>
            <a:r>
              <a:rPr sz="990" b="0" spc="29" dirty="0">
                <a:solidFill>
                  <a:srgbClr val="242424"/>
                </a:solidFill>
                <a:latin typeface="Times New Roman"/>
                <a:cs typeface="Times New Roman"/>
              </a:rPr>
              <a:t>,</a:t>
            </a:r>
            <a:r>
              <a:rPr sz="990" b="0" spc="29" dirty="0">
                <a:solidFill>
                  <a:srgbClr val="070707"/>
                </a:solidFill>
                <a:latin typeface="Times New Roman"/>
                <a:cs typeface="Times New Roman"/>
              </a:rPr>
              <a:t>850 channels, 375 fibers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 defTabSz="905622" fontAlgn="auto">
              <a:lnSpc>
                <a:spcPct val="95825"/>
              </a:lnSpc>
              <a:spcBef>
                <a:spcPts val="119"/>
              </a:spcBef>
              <a:spcAft>
                <a:spcPts val="0"/>
              </a:spcAft>
            </a:pPr>
            <a:r>
              <a:rPr sz="990" b="0" spc="29" dirty="0">
                <a:solidFill>
                  <a:srgbClr val="070707"/>
                </a:solidFill>
                <a:latin typeface="Times New Roman"/>
                <a:cs typeface="Times New Roman"/>
              </a:rPr>
              <a:t>58,590 channels, 460 fibers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61719" y="2713516"/>
            <a:ext cx="1598283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spc="-11" dirty="0">
                <a:solidFill>
                  <a:srgbClr val="070707"/>
                </a:solidFill>
                <a:latin typeface="Arial"/>
                <a:cs typeface="Arial"/>
              </a:rPr>
              <a:t>processing/Data</a:t>
            </a:r>
            <a:endParaRPr sz="1585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88772" y="2713516"/>
            <a:ext cx="1172162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spc="-24" dirty="0">
                <a:solidFill>
                  <a:srgbClr val="070707"/>
                </a:solidFill>
                <a:latin typeface="Arial"/>
                <a:cs typeface="Arial"/>
              </a:rPr>
              <a:t>aggregation</a:t>
            </a:r>
            <a:endParaRPr sz="1585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02729" y="3499853"/>
            <a:ext cx="662413" cy="150933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12578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52" dirty="0">
                <a:solidFill>
                  <a:srgbClr val="070707"/>
                </a:solidFill>
                <a:latin typeface="Times New Roman"/>
                <a:cs typeface="Times New Roman"/>
              </a:rPr>
              <a:t>Backwards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8728" y="3659842"/>
            <a:ext cx="927597" cy="473928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12578" marR="9117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70" dirty="0">
                <a:solidFill>
                  <a:srgbClr val="070707"/>
                </a:solidFill>
                <a:latin typeface="Times New Roman"/>
                <a:cs typeface="Times New Roman"/>
              </a:rPr>
              <a:t>mRICH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5597" indent="-3019" defTabSz="905622" fontAlgn="auto">
              <a:lnSpc>
                <a:spcPts val="1138"/>
              </a:lnSpc>
              <a:spcBef>
                <a:spcPts val="63"/>
              </a:spcBef>
              <a:spcAft>
                <a:spcPts val="0"/>
              </a:spcAft>
            </a:pPr>
            <a:r>
              <a:rPr sz="990" b="0" spc="55" dirty="0">
                <a:solidFill>
                  <a:srgbClr val="070707"/>
                </a:solidFill>
                <a:latin typeface="Times New Roman"/>
                <a:cs typeface="Times New Roman"/>
              </a:rPr>
              <a:t>A</a:t>
            </a:r>
            <a:r>
              <a:rPr sz="990" b="0" spc="57" dirty="0">
                <a:solidFill>
                  <a:srgbClr val="070707"/>
                </a:solidFill>
                <a:latin typeface="Times New Roman"/>
                <a:cs typeface="Times New Roman"/>
              </a:rPr>
              <a:t>C</a:t>
            </a:r>
            <a:r>
              <a:rPr sz="990" b="0" spc="25" dirty="0">
                <a:solidFill>
                  <a:srgbClr val="070707"/>
                </a:solidFill>
                <a:latin typeface="Times New Roman"/>
                <a:cs typeface="Times New Roman"/>
              </a:rPr>
              <a:t>-</a:t>
            </a:r>
            <a:r>
              <a:rPr sz="990" b="0" spc="47" dirty="0">
                <a:solidFill>
                  <a:srgbClr val="070707"/>
                </a:solidFill>
                <a:latin typeface="Times New Roman"/>
                <a:cs typeface="Times New Roman"/>
              </a:rPr>
              <a:t>L</a:t>
            </a:r>
            <a:r>
              <a:rPr sz="990" b="0" spc="61" dirty="0">
                <a:solidFill>
                  <a:srgbClr val="070707"/>
                </a:solidFill>
                <a:latin typeface="Times New Roman"/>
                <a:cs typeface="Times New Roman"/>
              </a:rPr>
              <a:t>G</a:t>
            </a:r>
            <a:r>
              <a:rPr sz="990" b="0" spc="55" dirty="0">
                <a:solidFill>
                  <a:srgbClr val="070707"/>
                </a:solidFill>
                <a:latin typeface="Times New Roman"/>
                <a:cs typeface="Times New Roman"/>
              </a:rPr>
              <a:t>AD</a:t>
            </a:r>
            <a:r>
              <a:rPr sz="990" b="0" spc="45" dirty="0">
                <a:solidFill>
                  <a:srgbClr val="070707"/>
                </a:solidFill>
                <a:latin typeface="Times New Roman"/>
                <a:cs typeface="Times New Roman"/>
              </a:rPr>
              <a:t> </a:t>
            </a:r>
            <a:r>
              <a:rPr sz="990" b="0" spc="-12" dirty="0">
                <a:solidFill>
                  <a:srgbClr val="070707"/>
                </a:solidFill>
                <a:latin typeface="Times New Roman"/>
                <a:cs typeface="Times New Roman"/>
              </a:rPr>
              <a:t>T</a:t>
            </a:r>
            <a:r>
              <a:rPr sz="990" b="0" spc="67" dirty="0">
                <a:solidFill>
                  <a:srgbClr val="070707"/>
                </a:solidFill>
                <a:latin typeface="Times New Roman"/>
                <a:cs typeface="Times New Roman"/>
              </a:rPr>
              <a:t>O</a:t>
            </a:r>
            <a:r>
              <a:rPr sz="990" b="0" spc="-5" dirty="0">
                <a:solidFill>
                  <a:srgbClr val="070707"/>
                </a:solidFill>
                <a:latin typeface="Times New Roman"/>
                <a:cs typeface="Times New Roman"/>
              </a:rPr>
              <a:t>F</a:t>
            </a:r>
            <a:r>
              <a:rPr sz="990" b="0" spc="-2" dirty="0">
                <a:solidFill>
                  <a:srgbClr val="070707"/>
                </a:solidFill>
                <a:latin typeface="Times New Roman"/>
                <a:cs typeface="Times New Roman"/>
              </a:rPr>
              <a:t> 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5597" defTabSz="905622" fontAlgn="auto">
              <a:lnSpc>
                <a:spcPts val="1138"/>
              </a:lnSpc>
              <a:spcBef>
                <a:spcPts val="145"/>
              </a:spcBef>
              <a:spcAft>
                <a:spcPts val="0"/>
              </a:spcAft>
            </a:pPr>
            <a:r>
              <a:rPr sz="990" b="0" spc="22" dirty="0">
                <a:solidFill>
                  <a:srgbClr val="070707"/>
                </a:solidFill>
                <a:latin typeface="Times New Roman"/>
                <a:cs typeface="Times New Roman"/>
              </a:rPr>
              <a:t>EEMC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71716" y="3659842"/>
            <a:ext cx="107413" cy="473928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15596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dirty="0">
                <a:solidFill>
                  <a:srgbClr val="070707"/>
                </a:solidFill>
                <a:latin typeface="Times New Roman"/>
                <a:cs typeface="Times New Roman"/>
              </a:rPr>
              <a:t>7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578" marR="3018" defTabSz="905622" fontAlgn="auto">
              <a:lnSpc>
                <a:spcPct val="95825"/>
              </a:lnSpc>
              <a:spcBef>
                <a:spcPts val="88"/>
              </a:spcBef>
              <a:spcAft>
                <a:spcPts val="0"/>
              </a:spcAft>
            </a:pPr>
            <a:r>
              <a:rPr sz="990" b="0" dirty="0">
                <a:solidFill>
                  <a:srgbClr val="070707"/>
                </a:solidFill>
                <a:latin typeface="Times New Roman"/>
                <a:cs typeface="Times New Roman"/>
              </a:rPr>
              <a:t>3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8616" marR="18867" defTabSz="905622" fontAlgn="auto">
              <a:lnSpc>
                <a:spcPct val="95825"/>
              </a:lnSpc>
              <a:spcBef>
                <a:spcPts val="119"/>
              </a:spcBef>
              <a:spcAft>
                <a:spcPts val="0"/>
              </a:spcAft>
            </a:pPr>
            <a:r>
              <a:rPr sz="990" b="0" spc="-118" dirty="0">
                <a:solidFill>
                  <a:srgbClr val="070707"/>
                </a:solidFill>
                <a:latin typeface="Times New Roman"/>
                <a:cs typeface="Times New Roman"/>
              </a:rPr>
              <a:t>1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76600" y="3659842"/>
            <a:ext cx="1365381" cy="473928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389039" marR="395455" algn="ctr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24" dirty="0">
                <a:solidFill>
                  <a:srgbClr val="070707"/>
                </a:solidFill>
                <a:latin typeface="Times New Roman"/>
                <a:cs typeface="Times New Roman"/>
              </a:rPr>
              <a:t>288 fibers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92059" marR="395455" algn="ctr" defTabSz="905622" fontAlgn="auto">
              <a:lnSpc>
                <a:spcPct val="95825"/>
              </a:lnSpc>
              <a:spcBef>
                <a:spcPts val="63"/>
              </a:spcBef>
              <a:spcAft>
                <a:spcPts val="0"/>
              </a:spcAft>
            </a:pPr>
            <a:r>
              <a:rPr sz="990" b="0" spc="21" dirty="0">
                <a:solidFill>
                  <a:srgbClr val="070707"/>
                </a:solidFill>
                <a:latin typeface="Times New Roman"/>
                <a:cs typeface="Times New Roman"/>
              </a:rPr>
              <a:t>150 fibers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 defTabSz="905622" fontAlgn="auto">
              <a:lnSpc>
                <a:spcPct val="95825"/>
              </a:lnSpc>
              <a:spcBef>
                <a:spcPts val="144"/>
              </a:spcBef>
              <a:spcAft>
                <a:spcPts val="0"/>
              </a:spcAft>
            </a:pPr>
            <a:r>
              <a:rPr sz="990" b="0" spc="33" dirty="0">
                <a:solidFill>
                  <a:srgbClr val="070707"/>
                </a:solidFill>
                <a:latin typeface="Times New Roman"/>
                <a:cs typeface="Times New Roman"/>
              </a:rPr>
              <a:t>2878 channels, 24 fibers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54430" y="4296778"/>
            <a:ext cx="756423" cy="150932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12578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54" dirty="0">
                <a:solidFill>
                  <a:srgbClr val="070707"/>
                </a:solidFill>
                <a:latin typeface="Times New Roman"/>
                <a:cs typeface="Times New Roman"/>
              </a:rPr>
              <a:t>Far-Forward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8355" y="4456767"/>
            <a:ext cx="2355615" cy="473927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75971" marR="9117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5" dirty="0">
                <a:solidFill>
                  <a:srgbClr val="070707"/>
                </a:solidFill>
                <a:latin typeface="Times New Roman"/>
                <a:cs typeface="Times New Roman"/>
              </a:rPr>
              <a:t>BO Detector,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578" indent="63393" defTabSz="905622" fontAlgn="auto">
              <a:lnSpc>
                <a:spcPts val="1138"/>
              </a:lnSpc>
              <a:spcBef>
                <a:spcPts val="39"/>
              </a:spcBef>
              <a:spcAft>
                <a:spcPts val="0"/>
              </a:spcAft>
            </a:pPr>
            <a:r>
              <a:rPr sz="990" b="0" spc="77" dirty="0">
                <a:solidFill>
                  <a:srgbClr val="070707"/>
                </a:solidFill>
                <a:latin typeface="Times New Roman"/>
                <a:cs typeface="Times New Roman"/>
              </a:rPr>
              <a:t>R</a:t>
            </a:r>
            <a:r>
              <a:rPr sz="990" b="0" spc="53" dirty="0">
                <a:solidFill>
                  <a:srgbClr val="070707"/>
                </a:solidFill>
                <a:latin typeface="Times New Roman"/>
                <a:cs typeface="Times New Roman"/>
              </a:rPr>
              <a:t>o</a:t>
            </a:r>
            <a:r>
              <a:rPr sz="990" b="0" spc="89" dirty="0">
                <a:solidFill>
                  <a:srgbClr val="070707"/>
                </a:solidFill>
                <a:latin typeface="Times New Roman"/>
                <a:cs typeface="Times New Roman"/>
              </a:rPr>
              <a:t>m</a:t>
            </a:r>
            <a:r>
              <a:rPr sz="990" b="0" spc="52" dirty="0">
                <a:solidFill>
                  <a:srgbClr val="070707"/>
                </a:solidFill>
                <a:latin typeface="Times New Roman"/>
                <a:cs typeface="Times New Roman"/>
              </a:rPr>
              <a:t>a</a:t>
            </a:r>
            <a:r>
              <a:rPr sz="990" b="0" spc="53" dirty="0">
                <a:solidFill>
                  <a:srgbClr val="070707"/>
                </a:solidFill>
                <a:latin typeface="Times New Roman"/>
                <a:cs typeface="Times New Roman"/>
              </a:rPr>
              <a:t>n</a:t>
            </a:r>
            <a:r>
              <a:rPr sz="990" b="0" spc="58" dirty="0">
                <a:solidFill>
                  <a:srgbClr val="070707"/>
                </a:solidFill>
                <a:latin typeface="Times New Roman"/>
                <a:cs typeface="Times New Roman"/>
              </a:rPr>
              <a:t> </a:t>
            </a:r>
            <a:r>
              <a:rPr sz="990" b="0" spc="4" dirty="0">
                <a:solidFill>
                  <a:srgbClr val="070707"/>
                </a:solidFill>
                <a:latin typeface="Times New Roman"/>
                <a:cs typeface="Times New Roman"/>
              </a:rPr>
              <a:t>P</a:t>
            </a:r>
            <a:r>
              <a:rPr sz="990" b="0" dirty="0">
                <a:solidFill>
                  <a:srgbClr val="070707"/>
                </a:solidFill>
                <a:latin typeface="Times New Roman"/>
                <a:cs typeface="Times New Roman"/>
              </a:rPr>
              <a:t>ots,</a:t>
            </a:r>
            <a:r>
              <a:rPr sz="990" b="0" spc="220" dirty="0">
                <a:solidFill>
                  <a:srgbClr val="070707"/>
                </a:solidFill>
                <a:latin typeface="Times New Roman"/>
                <a:cs typeface="Times New Roman"/>
              </a:rPr>
              <a:t> </a:t>
            </a:r>
            <a:r>
              <a:rPr sz="990" b="0" spc="83" dirty="0">
                <a:solidFill>
                  <a:srgbClr val="070707"/>
                </a:solidFill>
                <a:latin typeface="Times New Roman"/>
                <a:cs typeface="Times New Roman"/>
              </a:rPr>
              <a:t>O</a:t>
            </a:r>
            <a:r>
              <a:rPr sz="990" b="0" spc="35" dirty="0">
                <a:solidFill>
                  <a:srgbClr val="070707"/>
                </a:solidFill>
                <a:latin typeface="Times New Roman"/>
                <a:cs typeface="Times New Roman"/>
              </a:rPr>
              <a:t>f</a:t>
            </a:r>
            <a:r>
              <a:rPr sz="990" b="0" spc="41" dirty="0">
                <a:solidFill>
                  <a:srgbClr val="070707"/>
                </a:solidFill>
                <a:latin typeface="Times New Roman"/>
                <a:cs typeface="Times New Roman"/>
              </a:rPr>
              <a:t>f</a:t>
            </a:r>
            <a:r>
              <a:rPr sz="990" b="0" spc="35" dirty="0">
                <a:solidFill>
                  <a:srgbClr val="070707"/>
                </a:solidFill>
                <a:latin typeface="Times New Roman"/>
                <a:cs typeface="Times New Roman"/>
              </a:rPr>
              <a:t>-</a:t>
            </a:r>
            <a:r>
              <a:rPr sz="990" b="0" spc="101" dirty="0">
                <a:solidFill>
                  <a:srgbClr val="070707"/>
                </a:solidFill>
                <a:latin typeface="Times New Roman"/>
                <a:cs typeface="Times New Roman"/>
              </a:rPr>
              <a:t>M</a:t>
            </a:r>
            <a:r>
              <a:rPr sz="990" b="0" spc="59" dirty="0">
                <a:solidFill>
                  <a:srgbClr val="070707"/>
                </a:solidFill>
                <a:latin typeface="Times New Roman"/>
                <a:cs typeface="Times New Roman"/>
              </a:rPr>
              <a:t>o</a:t>
            </a:r>
            <a:r>
              <a:rPr sz="990" b="0" spc="89" dirty="0">
                <a:solidFill>
                  <a:srgbClr val="070707"/>
                </a:solidFill>
                <a:latin typeface="Times New Roman"/>
                <a:cs typeface="Times New Roman"/>
              </a:rPr>
              <a:t>m</a:t>
            </a:r>
            <a:r>
              <a:rPr sz="990" b="0" spc="52" dirty="0">
                <a:solidFill>
                  <a:srgbClr val="070707"/>
                </a:solidFill>
                <a:latin typeface="Times New Roman"/>
                <a:cs typeface="Times New Roman"/>
              </a:rPr>
              <a:t>e</a:t>
            </a:r>
            <a:r>
              <a:rPr sz="990" b="0" spc="41" dirty="0">
                <a:solidFill>
                  <a:srgbClr val="070707"/>
                </a:solidFill>
                <a:latin typeface="Times New Roman"/>
                <a:cs typeface="Times New Roman"/>
              </a:rPr>
              <a:t>nt</a:t>
            </a:r>
            <a:r>
              <a:rPr sz="990" b="0" spc="59" dirty="0">
                <a:solidFill>
                  <a:srgbClr val="070707"/>
                </a:solidFill>
                <a:latin typeface="Times New Roman"/>
                <a:cs typeface="Times New Roman"/>
              </a:rPr>
              <a:t>u</a:t>
            </a:r>
            <a:r>
              <a:rPr sz="990" b="0" spc="83" dirty="0">
                <a:solidFill>
                  <a:srgbClr val="070707"/>
                </a:solidFill>
                <a:latin typeface="Times New Roman"/>
                <a:cs typeface="Times New Roman"/>
              </a:rPr>
              <a:t>m</a:t>
            </a:r>
            <a:r>
              <a:rPr sz="990" b="0" spc="91" dirty="0">
                <a:solidFill>
                  <a:srgbClr val="070707"/>
                </a:solidFill>
                <a:latin typeface="Times New Roman"/>
                <a:cs typeface="Times New Roman"/>
              </a:rPr>
              <a:t> </a:t>
            </a:r>
            <a:r>
              <a:rPr sz="990" b="0" spc="47" dirty="0">
                <a:solidFill>
                  <a:srgbClr val="070707"/>
                </a:solidFill>
                <a:latin typeface="Times New Roman"/>
                <a:cs typeface="Times New Roman"/>
              </a:rPr>
              <a:t>D</a:t>
            </a:r>
            <a:r>
              <a:rPr sz="990" b="0" spc="60" dirty="0">
                <a:solidFill>
                  <a:srgbClr val="070707"/>
                </a:solidFill>
                <a:latin typeface="Times New Roman"/>
                <a:cs typeface="Times New Roman"/>
              </a:rPr>
              <a:t>e</a:t>
            </a:r>
            <a:r>
              <a:rPr sz="990" b="0" spc="56" dirty="0">
                <a:solidFill>
                  <a:srgbClr val="070707"/>
                </a:solidFill>
                <a:latin typeface="Times New Roman"/>
                <a:cs typeface="Times New Roman"/>
              </a:rPr>
              <a:t>t</a:t>
            </a:r>
            <a:r>
              <a:rPr sz="990" b="0" spc="34" dirty="0">
                <a:solidFill>
                  <a:srgbClr val="070707"/>
                </a:solidFill>
                <a:latin typeface="Times New Roman"/>
                <a:cs typeface="Times New Roman"/>
              </a:rPr>
              <a:t>e</a:t>
            </a:r>
            <a:r>
              <a:rPr sz="990" b="0" spc="12" dirty="0">
                <a:solidFill>
                  <a:srgbClr val="070707"/>
                </a:solidFill>
                <a:latin typeface="Times New Roman"/>
                <a:cs typeface="Times New Roman"/>
              </a:rPr>
              <a:t>c</a:t>
            </a:r>
            <a:r>
              <a:rPr sz="990" b="0" spc="56" dirty="0">
                <a:solidFill>
                  <a:srgbClr val="070707"/>
                </a:solidFill>
                <a:latin typeface="Times New Roman"/>
                <a:cs typeface="Times New Roman"/>
              </a:rPr>
              <a:t>t</a:t>
            </a:r>
            <a:r>
              <a:rPr sz="990" b="0" spc="50" dirty="0">
                <a:solidFill>
                  <a:srgbClr val="070707"/>
                </a:solidFill>
                <a:latin typeface="Times New Roman"/>
                <a:cs typeface="Times New Roman"/>
              </a:rPr>
              <a:t>o</a:t>
            </a:r>
            <a:r>
              <a:rPr sz="990" b="0" spc="94" dirty="0">
                <a:solidFill>
                  <a:srgbClr val="070707"/>
                </a:solidFill>
                <a:latin typeface="Times New Roman"/>
                <a:cs typeface="Times New Roman"/>
              </a:rPr>
              <a:t>r</a:t>
            </a:r>
            <a:r>
              <a:rPr sz="990" b="0" spc="19" dirty="0">
                <a:solidFill>
                  <a:srgbClr val="070707"/>
                </a:solidFill>
                <a:latin typeface="Times New Roman"/>
                <a:cs typeface="Times New Roman"/>
              </a:rPr>
              <a:t>s</a:t>
            </a:r>
            <a:r>
              <a:rPr sz="990" b="0" spc="-9" dirty="0">
                <a:solidFill>
                  <a:srgbClr val="070707"/>
                </a:solidFill>
                <a:latin typeface="Times New Roman"/>
                <a:cs typeface="Times New Roman"/>
              </a:rPr>
              <a:t>, 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578" defTabSz="905622" fontAlgn="auto">
              <a:lnSpc>
                <a:spcPts val="1138"/>
              </a:lnSpc>
              <a:spcBef>
                <a:spcPts val="168"/>
              </a:spcBef>
              <a:spcAft>
                <a:spcPts val="0"/>
              </a:spcAft>
            </a:pPr>
            <a:r>
              <a:rPr sz="990" b="0" spc="220" dirty="0">
                <a:solidFill>
                  <a:srgbClr val="242424"/>
                </a:solidFill>
                <a:latin typeface="Times New Roman"/>
                <a:cs typeface="Times New Roman"/>
              </a:rPr>
              <a:t>Z</a:t>
            </a:r>
            <a:r>
              <a:rPr sz="990" b="0" spc="220" dirty="0">
                <a:solidFill>
                  <a:srgbClr val="070707"/>
                </a:solidFill>
                <a:latin typeface="Times New Roman"/>
                <a:cs typeface="Times New Roman"/>
              </a:rPr>
              <a:t>DC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08324" y="4613736"/>
            <a:ext cx="167284" cy="150933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12578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dirty="0">
                <a:solidFill>
                  <a:srgbClr val="070707"/>
                </a:solidFill>
                <a:latin typeface="Times New Roman"/>
                <a:cs typeface="Times New Roman"/>
              </a:rPr>
              <a:t>26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07883" y="4613736"/>
            <a:ext cx="320970" cy="150933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12578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15" dirty="0">
                <a:solidFill>
                  <a:srgbClr val="070707"/>
                </a:solidFill>
                <a:latin typeface="Times New Roman"/>
                <a:cs typeface="Times New Roman"/>
              </a:rPr>
              <a:t>7.4M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35206" y="4734909"/>
            <a:ext cx="1718810" cy="289287"/>
          </a:xfrm>
          <a:prstGeom prst="rect">
            <a:avLst/>
          </a:prstGeom>
        </p:spPr>
        <p:txBody>
          <a:bodyPr wrap="square" lIns="0" tIns="6415" rIns="0" bIns="0" rtlCol="0">
            <a:noAutofit/>
          </a:bodyPr>
          <a:lstStyle/>
          <a:p>
            <a:pPr marL="12578" defTabSz="905622" fontAlgn="auto">
              <a:lnSpc>
                <a:spcPts val="1009"/>
              </a:lnSpc>
              <a:spcBef>
                <a:spcPts val="0"/>
              </a:spcBef>
              <a:spcAft>
                <a:spcPts val="0"/>
              </a:spcAft>
            </a:pPr>
            <a:r>
              <a:rPr sz="891" b="0" spc="-9" dirty="0">
                <a:solidFill>
                  <a:srgbClr val="070707"/>
                </a:solidFill>
                <a:latin typeface="Arial"/>
                <a:cs typeface="Arial"/>
              </a:rPr>
              <a:t>COTS= Commercial Off The Shelf</a:t>
            </a:r>
            <a:endParaRPr sz="891" b="0">
              <a:solidFill>
                <a:prstClr val="black"/>
              </a:solidFill>
              <a:latin typeface="Arial"/>
              <a:cs typeface="Arial"/>
            </a:endParaRPr>
          </a:p>
          <a:p>
            <a:pPr marL="15596" marR="16980" defTabSz="905622" fontAlgn="auto">
              <a:lnSpc>
                <a:spcPct val="95825"/>
              </a:lnSpc>
              <a:spcBef>
                <a:spcPts val="112"/>
              </a:spcBef>
              <a:spcAft>
                <a:spcPts val="0"/>
              </a:spcAft>
            </a:pPr>
            <a:r>
              <a:rPr sz="891" b="0" spc="1" dirty="0">
                <a:solidFill>
                  <a:srgbClr val="070707"/>
                </a:solidFill>
                <a:latin typeface="Arial"/>
                <a:cs typeface="Arial"/>
              </a:rPr>
              <a:t>DAM=  Data Aggregation Module</a:t>
            </a:r>
            <a:endParaRPr sz="891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356" y="5084645"/>
            <a:ext cx="2895892" cy="504115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R="12578" algn="r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48" dirty="0">
                <a:solidFill>
                  <a:srgbClr val="070707"/>
                </a:solidFill>
                <a:latin typeface="Times New Roman"/>
                <a:cs typeface="Times New Roman"/>
              </a:rPr>
              <a:t>Far-Backward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5971" defTabSz="905622" fontAlgn="auto">
              <a:lnSpc>
                <a:spcPct val="95825"/>
              </a:lnSpc>
              <a:spcBef>
                <a:spcPts val="88"/>
              </a:spcBef>
              <a:spcAft>
                <a:spcPts val="0"/>
              </a:spcAft>
            </a:pPr>
            <a:r>
              <a:rPr sz="990" b="0" spc="62" dirty="0">
                <a:solidFill>
                  <a:srgbClr val="070707"/>
                </a:solidFill>
                <a:latin typeface="Times New Roman"/>
                <a:cs typeface="Times New Roman"/>
              </a:rPr>
              <a:t>Luminosity Monitor &amp; Low-Q Tagger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578" defTabSz="905622" fontAlgn="auto">
              <a:lnSpc>
                <a:spcPct val="95825"/>
              </a:lnSpc>
              <a:spcBef>
                <a:spcPts val="357"/>
              </a:spcBef>
              <a:spcAft>
                <a:spcPts val="0"/>
              </a:spcAft>
            </a:pPr>
            <a:r>
              <a:rPr sz="495" b="0" spc="-112" dirty="0">
                <a:solidFill>
                  <a:srgbClr val="BCBCBC"/>
                </a:solidFill>
                <a:latin typeface="Arial"/>
                <a:cs typeface="Arial"/>
              </a:rPr>
              <a:t>I                  </a:t>
            </a:r>
            <a:r>
              <a:rPr sz="495" b="0" spc="-106" dirty="0">
                <a:solidFill>
                  <a:srgbClr val="BCBCBC"/>
                </a:solidFill>
                <a:latin typeface="Arial"/>
                <a:cs typeface="Arial"/>
              </a:rPr>
              <a:t> </a:t>
            </a:r>
            <a:r>
              <a:rPr sz="990" b="0" spc="-29" dirty="0">
                <a:solidFill>
                  <a:srgbClr val="070707"/>
                </a:solidFill>
                <a:latin typeface="Times New Roman"/>
                <a:cs typeface="Times New Roman"/>
              </a:rPr>
              <a:t>S</a:t>
            </a:r>
            <a:r>
              <a:rPr sz="990" b="0" spc="99" dirty="0">
                <a:solidFill>
                  <a:srgbClr val="070707"/>
                </a:solidFill>
                <a:latin typeface="Times New Roman"/>
                <a:cs typeface="Times New Roman"/>
              </a:rPr>
              <a:t>u</a:t>
            </a:r>
            <a:r>
              <a:rPr sz="990" b="0" spc="130" dirty="0">
                <a:solidFill>
                  <a:srgbClr val="070707"/>
                </a:solidFill>
                <a:latin typeface="Times New Roman"/>
                <a:cs typeface="Times New Roman"/>
              </a:rPr>
              <a:t>m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6100" y="5132235"/>
            <a:ext cx="1568979" cy="335070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12578" marR="18867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i="1" spc="-2" dirty="0">
                <a:solidFill>
                  <a:srgbClr val="070707"/>
                </a:solidFill>
                <a:latin typeface="Arial"/>
                <a:cs typeface="Arial"/>
              </a:rPr>
              <a:t>ATLAS FELIX board is an</a:t>
            </a:r>
            <a:endParaRPr sz="990" b="0">
              <a:solidFill>
                <a:prstClr val="black"/>
              </a:solidFill>
              <a:latin typeface="Arial"/>
              <a:cs typeface="Arial"/>
            </a:endParaRPr>
          </a:p>
          <a:p>
            <a:pPr marL="21633" defTabSz="905622" fontAlgn="auto">
              <a:lnSpc>
                <a:spcPct val="95825"/>
              </a:lnSpc>
              <a:spcBef>
                <a:spcPts val="257"/>
              </a:spcBef>
              <a:spcAft>
                <a:spcPts val="0"/>
              </a:spcAft>
            </a:pPr>
            <a:r>
              <a:rPr sz="990" b="0" i="1" spc="45" dirty="0">
                <a:solidFill>
                  <a:srgbClr val="070707"/>
                </a:solidFill>
                <a:latin typeface="Arial"/>
                <a:cs typeface="Arial"/>
              </a:rPr>
              <a:t>example of a DAM board</a:t>
            </a:r>
            <a:endParaRPr sz="990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44933" y="5249962"/>
            <a:ext cx="293064" cy="335779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56979" marR="67588" algn="ctr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-60" dirty="0">
                <a:solidFill>
                  <a:srgbClr val="070707"/>
                </a:solidFill>
                <a:latin typeface="Arial"/>
                <a:cs typeface="Arial"/>
              </a:rPr>
              <a:t>18</a:t>
            </a:r>
            <a:endParaRPr sz="990" b="0">
              <a:solidFill>
                <a:prstClr val="black"/>
              </a:solidFill>
              <a:latin typeface="Arial"/>
              <a:cs typeface="Arial"/>
            </a:endParaRPr>
          </a:p>
          <a:p>
            <a:pPr algn="ctr" defTabSz="905622" fontAlgn="auto">
              <a:lnSpc>
                <a:spcPct val="95825"/>
              </a:lnSpc>
              <a:spcBef>
                <a:spcPts val="257"/>
              </a:spcBef>
              <a:spcAft>
                <a:spcPts val="0"/>
              </a:spcAft>
            </a:pPr>
            <a:r>
              <a:rPr sz="990" b="0" spc="55" dirty="0">
                <a:solidFill>
                  <a:srgbClr val="070707"/>
                </a:solidFill>
                <a:latin typeface="Times New Roman"/>
                <a:cs typeface="Times New Roman"/>
              </a:rPr>
              <a:t>138</a:t>
            </a:r>
            <a:r>
              <a:rPr sz="990" b="0" spc="55" dirty="0">
                <a:solidFill>
                  <a:srgbClr val="606060"/>
                </a:solidFill>
                <a:latin typeface="Times New Roman"/>
                <a:cs typeface="Times New Roman"/>
              </a:rPr>
              <a:t>]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01845" y="5247652"/>
            <a:ext cx="327008" cy="150933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12578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28" dirty="0">
                <a:solidFill>
                  <a:srgbClr val="070707"/>
                </a:solidFill>
                <a:latin typeface="Times New Roman"/>
                <a:cs typeface="Times New Roman"/>
              </a:rPr>
              <a:t>4.9M</a:t>
            </a:r>
            <a:endParaRPr sz="990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612821" y="5666799"/>
            <a:ext cx="2036685" cy="223118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12578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90" b="0" spc="-58" dirty="0" err="1">
                <a:solidFill>
                  <a:srgbClr val="808080"/>
                </a:solidFill>
                <a:latin typeface="Arial"/>
                <a:cs typeface="Arial"/>
              </a:rPr>
              <a:t>Ediited</a:t>
            </a:r>
            <a:r>
              <a:rPr lang="en-US" sz="990" b="0" spc="-58" dirty="0">
                <a:solidFill>
                  <a:srgbClr val="808080"/>
                </a:solidFill>
                <a:latin typeface="Arial"/>
                <a:cs typeface="Arial"/>
              </a:rPr>
              <a:t> from </a:t>
            </a:r>
            <a:r>
              <a:rPr sz="990" b="0" spc="-58" dirty="0">
                <a:solidFill>
                  <a:srgbClr val="808080"/>
                </a:solidFill>
                <a:latin typeface="Arial"/>
                <a:cs typeface="Arial"/>
              </a:rPr>
              <a:t>ECCE OPAP Panel Review</a:t>
            </a:r>
            <a:endParaRPr sz="990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0" name="object 24">
            <a:extLst>
              <a:ext uri="{FF2B5EF4-FFF2-40B4-BE49-F238E27FC236}">
                <a16:creationId xmlns:a16="http://schemas.microsoft.com/office/drawing/2014/main" id="{DF03069F-79FC-4E09-BCB1-F3A21CC0BBA8}"/>
              </a:ext>
            </a:extLst>
          </p:cNvPr>
          <p:cNvSpPr txBox="1"/>
          <p:nvPr/>
        </p:nvSpPr>
        <p:spPr>
          <a:xfrm>
            <a:off x="5838067" y="3069815"/>
            <a:ext cx="2582714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85" spc="-47" dirty="0">
                <a:solidFill>
                  <a:srgbClr val="070707"/>
                </a:solidFill>
                <a:latin typeface="Arial"/>
                <a:cs typeface="Arial"/>
              </a:rPr>
              <a:t>Considering Arista equipment as COTS DAM</a:t>
            </a:r>
            <a:endParaRPr sz="1585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1" name="object 28">
            <a:extLst>
              <a:ext uri="{FF2B5EF4-FFF2-40B4-BE49-F238E27FC236}">
                <a16:creationId xmlns:a16="http://schemas.microsoft.com/office/drawing/2014/main" id="{92B836D5-D372-42E0-83F9-476CE88F5AAE}"/>
              </a:ext>
            </a:extLst>
          </p:cNvPr>
          <p:cNvSpPr txBox="1"/>
          <p:nvPr/>
        </p:nvSpPr>
        <p:spPr>
          <a:xfrm>
            <a:off x="5493443" y="3170842"/>
            <a:ext cx="156064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spc="237" dirty="0">
                <a:solidFill>
                  <a:srgbClr val="070707"/>
                </a:solidFill>
                <a:latin typeface="Arial"/>
                <a:cs typeface="Arial"/>
              </a:rPr>
              <a:t>•</a:t>
            </a:r>
            <a:endParaRPr sz="1585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1201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0" y="800257"/>
            <a:ext cx="9055956" cy="5093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905622" fontAlgn="auto">
              <a:spcBef>
                <a:spcPts val="0"/>
              </a:spcBef>
              <a:spcAft>
                <a:spcPts val="0"/>
              </a:spcAft>
            </a:pPr>
            <a:endParaRPr sz="1783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6094" y="967536"/>
            <a:ext cx="1069181" cy="440220"/>
          </a:xfrm>
          <a:prstGeom prst="rect">
            <a:avLst/>
          </a:prstGeom>
        </p:spPr>
        <p:txBody>
          <a:bodyPr wrap="square" lIns="0" tIns="21854" rIns="0" bIns="0" rtlCol="0">
            <a:noAutofit/>
          </a:bodyPr>
          <a:lstStyle/>
          <a:p>
            <a:pPr marL="12578" defTabSz="905622" fontAlgn="auto">
              <a:lnSpc>
                <a:spcPts val="3442"/>
              </a:lnSpc>
              <a:spcBef>
                <a:spcPts val="0"/>
              </a:spcBef>
              <a:spcAft>
                <a:spcPts val="0"/>
              </a:spcAft>
            </a:pPr>
            <a:r>
              <a:rPr sz="3268" b="0" spc="-62" dirty="0">
                <a:solidFill>
                  <a:srgbClr val="3B77D8"/>
                </a:solidFill>
                <a:latin typeface="Arial"/>
                <a:cs typeface="Arial"/>
              </a:rPr>
              <a:t>DAQ:</a:t>
            </a:r>
            <a:endParaRPr sz="3268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31107" y="967536"/>
            <a:ext cx="2980906" cy="440220"/>
          </a:xfrm>
          <a:prstGeom prst="rect">
            <a:avLst/>
          </a:prstGeom>
        </p:spPr>
        <p:txBody>
          <a:bodyPr wrap="square" lIns="0" tIns="21854" rIns="0" bIns="0" rtlCol="0">
            <a:noAutofit/>
          </a:bodyPr>
          <a:lstStyle/>
          <a:p>
            <a:pPr marL="12578" defTabSz="905622" fontAlgn="auto">
              <a:lnSpc>
                <a:spcPts val="3442"/>
              </a:lnSpc>
              <a:spcBef>
                <a:spcPts val="0"/>
              </a:spcBef>
              <a:spcAft>
                <a:spcPts val="0"/>
              </a:spcAft>
            </a:pPr>
            <a:r>
              <a:rPr sz="3268" b="0" spc="19" dirty="0">
                <a:solidFill>
                  <a:srgbClr val="3B77D8"/>
                </a:solidFill>
                <a:latin typeface="Arial"/>
                <a:cs typeface="Arial"/>
              </a:rPr>
              <a:t>Timing  System</a:t>
            </a:r>
            <a:endParaRPr sz="3268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8915" y="1782635"/>
            <a:ext cx="167988" cy="238977"/>
          </a:xfrm>
          <a:prstGeom prst="rect">
            <a:avLst/>
          </a:prstGeom>
        </p:spPr>
        <p:txBody>
          <a:bodyPr wrap="square" lIns="0" tIns="11571" rIns="0" bIns="0" rtlCol="0">
            <a:noAutofit/>
          </a:bodyPr>
          <a:lstStyle/>
          <a:p>
            <a:pPr marL="12578" defTabSz="905622" fontAlgn="auto">
              <a:lnSpc>
                <a:spcPts val="1821"/>
              </a:lnSpc>
              <a:spcBef>
                <a:spcPts val="0"/>
              </a:spcBef>
              <a:spcAft>
                <a:spcPts val="0"/>
              </a:spcAft>
            </a:pPr>
            <a:r>
              <a:rPr sz="1684" b="0" spc="281" dirty="0">
                <a:solidFill>
                  <a:srgbClr val="010101"/>
                </a:solidFill>
                <a:latin typeface="Arial"/>
                <a:cs typeface="Arial"/>
              </a:rPr>
              <a:t>•</a:t>
            </a:r>
            <a:endParaRPr sz="1684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6246" y="1782635"/>
            <a:ext cx="5598253" cy="238977"/>
          </a:xfrm>
          <a:prstGeom prst="rect">
            <a:avLst/>
          </a:prstGeom>
        </p:spPr>
        <p:txBody>
          <a:bodyPr wrap="square" lIns="0" tIns="11571" rIns="0" bIns="0" rtlCol="0">
            <a:noAutofit/>
          </a:bodyPr>
          <a:lstStyle/>
          <a:p>
            <a:pPr marL="12578" defTabSz="905622" fontAlgn="auto">
              <a:lnSpc>
                <a:spcPts val="1821"/>
              </a:lnSpc>
              <a:spcBef>
                <a:spcPts val="0"/>
              </a:spcBef>
              <a:spcAft>
                <a:spcPts val="0"/>
              </a:spcAft>
            </a:pPr>
            <a:r>
              <a:rPr sz="1684" b="0" spc="28" dirty="0">
                <a:solidFill>
                  <a:srgbClr val="010101"/>
                </a:solidFill>
                <a:latin typeface="Arial"/>
                <a:cs typeface="Arial"/>
              </a:rPr>
              <a:t>Each  beam crossing identified with  unique  64-bit value</a:t>
            </a:r>
            <a:endParaRPr sz="1684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8915" y="2386366"/>
            <a:ext cx="167988" cy="238977"/>
          </a:xfrm>
          <a:prstGeom prst="rect">
            <a:avLst/>
          </a:prstGeom>
        </p:spPr>
        <p:txBody>
          <a:bodyPr wrap="square" lIns="0" tIns="11571" rIns="0" bIns="0" rtlCol="0">
            <a:noAutofit/>
          </a:bodyPr>
          <a:lstStyle/>
          <a:p>
            <a:pPr marL="12578" defTabSz="905622" fontAlgn="auto">
              <a:lnSpc>
                <a:spcPts val="1821"/>
              </a:lnSpc>
              <a:spcBef>
                <a:spcPts val="0"/>
              </a:spcBef>
              <a:spcAft>
                <a:spcPts val="0"/>
              </a:spcAft>
            </a:pPr>
            <a:r>
              <a:rPr sz="1684" b="0" spc="281" dirty="0">
                <a:solidFill>
                  <a:srgbClr val="010101"/>
                </a:solidFill>
                <a:latin typeface="Arial"/>
                <a:cs typeface="Arial"/>
              </a:rPr>
              <a:t>•</a:t>
            </a:r>
            <a:endParaRPr sz="1684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7191" y="2386366"/>
            <a:ext cx="5161644" cy="238977"/>
          </a:xfrm>
          <a:prstGeom prst="rect">
            <a:avLst/>
          </a:prstGeom>
        </p:spPr>
        <p:txBody>
          <a:bodyPr wrap="square" lIns="0" tIns="11571" rIns="0" bIns="0" rtlCol="0">
            <a:noAutofit/>
          </a:bodyPr>
          <a:lstStyle/>
          <a:p>
            <a:pPr marL="12578" defTabSz="905622" fontAlgn="auto">
              <a:lnSpc>
                <a:spcPts val="1821"/>
              </a:lnSpc>
              <a:spcBef>
                <a:spcPts val="0"/>
              </a:spcBef>
              <a:spcAft>
                <a:spcPts val="0"/>
              </a:spcAft>
            </a:pPr>
            <a:r>
              <a:rPr sz="1684" b="0" spc="58" dirty="0">
                <a:solidFill>
                  <a:srgbClr val="010101"/>
                </a:solidFill>
                <a:latin typeface="Arial"/>
                <a:cs typeface="Arial"/>
              </a:rPr>
              <a:t>Communicated to DAM boards which  distribute to</a:t>
            </a:r>
            <a:endParaRPr sz="1684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86253" y="2386366"/>
            <a:ext cx="388665" cy="238977"/>
          </a:xfrm>
          <a:prstGeom prst="rect">
            <a:avLst/>
          </a:prstGeom>
        </p:spPr>
        <p:txBody>
          <a:bodyPr wrap="square" lIns="0" tIns="11571" rIns="0" bIns="0" rtlCol="0">
            <a:noAutofit/>
          </a:bodyPr>
          <a:lstStyle/>
          <a:p>
            <a:pPr marL="12578" defTabSz="905622" fontAlgn="auto">
              <a:lnSpc>
                <a:spcPts val="1821"/>
              </a:lnSpc>
              <a:spcBef>
                <a:spcPts val="0"/>
              </a:spcBef>
              <a:spcAft>
                <a:spcPts val="0"/>
              </a:spcAft>
            </a:pPr>
            <a:r>
              <a:rPr sz="1684" b="0" spc="-220" dirty="0">
                <a:solidFill>
                  <a:srgbClr val="010101"/>
                </a:solidFill>
                <a:latin typeface="Arial"/>
                <a:cs typeface="Arial"/>
              </a:rPr>
              <a:t>FEE</a:t>
            </a:r>
            <a:endParaRPr sz="1684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56025" y="2658361"/>
            <a:ext cx="4620546" cy="213821"/>
          </a:xfrm>
          <a:prstGeom prst="rect">
            <a:avLst/>
          </a:prstGeom>
        </p:spPr>
        <p:txBody>
          <a:bodyPr wrap="square" lIns="0" tIns="10250" rIns="0" bIns="0" rtlCol="0">
            <a:noAutofit/>
          </a:bodyPr>
          <a:lstStyle/>
          <a:p>
            <a:pPr marL="12578" defTabSz="905622" fontAlgn="auto">
              <a:lnSpc>
                <a:spcPts val="1614"/>
              </a:lnSpc>
              <a:spcBef>
                <a:spcPts val="0"/>
              </a:spcBef>
              <a:spcAft>
                <a:spcPts val="0"/>
              </a:spcAft>
            </a:pPr>
            <a:r>
              <a:rPr sz="1387" b="0" spc="28" dirty="0">
                <a:solidFill>
                  <a:srgbClr val="010101"/>
                </a:solidFill>
                <a:latin typeface="Arial"/>
                <a:cs typeface="Arial"/>
              </a:rPr>
              <a:t>Data transferred at multiple of accelerator clock </a:t>
            </a:r>
            <a:r>
              <a:rPr sz="1486" b="0" spc="16" dirty="0">
                <a:solidFill>
                  <a:srgbClr val="010101"/>
                </a:solidFill>
                <a:latin typeface="Times New Roman"/>
                <a:cs typeface="Times New Roman"/>
              </a:rPr>
              <a:t>(e.g. </a:t>
            </a:r>
            <a:r>
              <a:rPr sz="1387" b="0" spc="28" dirty="0">
                <a:solidFill>
                  <a:srgbClr val="010101"/>
                </a:solidFill>
                <a:latin typeface="Arial"/>
                <a:cs typeface="Arial"/>
              </a:rPr>
              <a:t>x6)</a:t>
            </a:r>
            <a:endParaRPr sz="1387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880" y="2667490"/>
            <a:ext cx="135766" cy="201243"/>
          </a:xfrm>
          <a:prstGeom prst="rect">
            <a:avLst/>
          </a:prstGeom>
        </p:spPr>
        <p:txBody>
          <a:bodyPr wrap="square" lIns="0" tIns="9621" rIns="0" bIns="0" rtlCol="0">
            <a:noAutofit/>
          </a:bodyPr>
          <a:lstStyle/>
          <a:p>
            <a:pPr marL="12578" defTabSz="905622" fontAlgn="auto">
              <a:lnSpc>
                <a:spcPts val="1515"/>
              </a:lnSpc>
              <a:spcBef>
                <a:spcPts val="0"/>
              </a:spcBef>
              <a:spcAft>
                <a:spcPts val="0"/>
              </a:spcAft>
            </a:pPr>
            <a:r>
              <a:rPr sz="1387" b="0" dirty="0">
                <a:solidFill>
                  <a:srgbClr val="010101"/>
                </a:solidFill>
                <a:latin typeface="Arial"/>
                <a:cs typeface="Arial"/>
              </a:rPr>
              <a:t>o</a:t>
            </a:r>
            <a:endParaRPr sz="1387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55640" y="2878406"/>
            <a:ext cx="152165" cy="238977"/>
          </a:xfrm>
          <a:prstGeom prst="rect">
            <a:avLst/>
          </a:prstGeom>
        </p:spPr>
        <p:txBody>
          <a:bodyPr wrap="square" lIns="0" tIns="11571" rIns="0" bIns="0" rtlCol="0">
            <a:noAutofit/>
          </a:bodyPr>
          <a:lstStyle/>
          <a:p>
            <a:pPr marL="12578" defTabSz="905622" fontAlgn="auto">
              <a:lnSpc>
                <a:spcPts val="1821"/>
              </a:lnSpc>
              <a:spcBef>
                <a:spcPts val="0"/>
              </a:spcBef>
              <a:spcAft>
                <a:spcPts val="0"/>
              </a:spcAft>
            </a:pPr>
            <a:r>
              <a:rPr sz="1684" b="0" spc="-274" dirty="0">
                <a:solidFill>
                  <a:srgbClr val="010101"/>
                </a:solidFill>
                <a:latin typeface="Arial"/>
                <a:cs typeface="Arial"/>
              </a:rPr>
              <a:t>■</a:t>
            </a:r>
            <a:endParaRPr sz="1684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08823" y="2908982"/>
            <a:ext cx="3325246" cy="201243"/>
          </a:xfrm>
          <a:prstGeom prst="rect">
            <a:avLst/>
          </a:prstGeom>
        </p:spPr>
        <p:txBody>
          <a:bodyPr wrap="square" lIns="0" tIns="9621" rIns="0" bIns="0" rtlCol="0">
            <a:noAutofit/>
          </a:bodyPr>
          <a:lstStyle/>
          <a:p>
            <a:pPr marL="12578" defTabSz="905622" fontAlgn="auto">
              <a:lnSpc>
                <a:spcPts val="1515"/>
              </a:lnSpc>
              <a:spcBef>
                <a:spcPts val="0"/>
              </a:spcBef>
              <a:spcAft>
                <a:spcPts val="0"/>
              </a:spcAft>
            </a:pPr>
            <a:r>
              <a:rPr sz="1387" b="0" spc="26" dirty="0">
                <a:solidFill>
                  <a:srgbClr val="010101"/>
                </a:solidFill>
                <a:latin typeface="Arial"/>
                <a:cs typeface="Arial"/>
              </a:rPr>
              <a:t>16bits per transfer  </a:t>
            </a:r>
            <a:r>
              <a:rPr sz="1188" b="0" i="1" spc="26" dirty="0">
                <a:solidFill>
                  <a:srgbClr val="010101"/>
                </a:solidFill>
                <a:latin typeface="Arial"/>
                <a:cs typeface="Arial"/>
              </a:rPr>
              <a:t>{16x6 = 96bits/crossing)</a:t>
            </a:r>
            <a:endParaRPr sz="1188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531034" y="3217663"/>
            <a:ext cx="1516522" cy="125777"/>
          </a:xfrm>
          <a:prstGeom prst="rect">
            <a:avLst/>
          </a:prstGeom>
        </p:spPr>
        <p:txBody>
          <a:bodyPr wrap="square" lIns="0" tIns="5786" rIns="0" bIns="0" rtlCol="0">
            <a:noAutofit/>
          </a:bodyPr>
          <a:lstStyle/>
          <a:p>
            <a:pPr marL="12578" defTabSz="905622" fontAlgn="auto">
              <a:lnSpc>
                <a:spcPts val="910"/>
              </a:lnSpc>
              <a:spcBef>
                <a:spcPts val="0"/>
              </a:spcBef>
              <a:spcAft>
                <a:spcPts val="0"/>
              </a:spcAft>
            </a:pPr>
            <a:r>
              <a:rPr sz="792" b="0" i="1" spc="-10" dirty="0">
                <a:solidFill>
                  <a:srgbClr val="010101"/>
                </a:solidFill>
                <a:latin typeface="Arial"/>
                <a:cs typeface="Arial"/>
              </a:rPr>
              <a:t>sPHENIX ZCU102 Timing module</a:t>
            </a:r>
            <a:endParaRPr sz="792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8880" y="3361780"/>
            <a:ext cx="135766" cy="201243"/>
          </a:xfrm>
          <a:prstGeom prst="rect">
            <a:avLst/>
          </a:prstGeom>
        </p:spPr>
        <p:txBody>
          <a:bodyPr wrap="square" lIns="0" tIns="9621" rIns="0" bIns="0" rtlCol="0">
            <a:noAutofit/>
          </a:bodyPr>
          <a:lstStyle/>
          <a:p>
            <a:pPr marL="12578" defTabSz="905622" fontAlgn="auto">
              <a:lnSpc>
                <a:spcPts val="1515"/>
              </a:lnSpc>
              <a:spcBef>
                <a:spcPts val="0"/>
              </a:spcBef>
              <a:spcAft>
                <a:spcPts val="0"/>
              </a:spcAft>
            </a:pPr>
            <a:r>
              <a:rPr sz="1387" b="0" dirty="0">
                <a:solidFill>
                  <a:srgbClr val="010101"/>
                </a:solidFill>
                <a:latin typeface="Arial"/>
                <a:cs typeface="Arial"/>
              </a:rPr>
              <a:t>o</a:t>
            </a:r>
            <a:endParaRPr sz="1387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40932" y="3361780"/>
            <a:ext cx="3534338" cy="201243"/>
          </a:xfrm>
          <a:prstGeom prst="rect">
            <a:avLst/>
          </a:prstGeom>
        </p:spPr>
        <p:txBody>
          <a:bodyPr wrap="square" lIns="0" tIns="9621" rIns="0" bIns="0" rtlCol="0">
            <a:noAutofit/>
          </a:bodyPr>
          <a:lstStyle/>
          <a:p>
            <a:pPr marL="12578" defTabSz="905622" fontAlgn="auto">
              <a:lnSpc>
                <a:spcPts val="1515"/>
              </a:lnSpc>
              <a:spcBef>
                <a:spcPts val="0"/>
              </a:spcBef>
              <a:spcAft>
                <a:spcPts val="0"/>
              </a:spcAft>
            </a:pPr>
            <a:r>
              <a:rPr sz="1387" b="0" spc="25" dirty="0">
                <a:solidFill>
                  <a:srgbClr val="010101"/>
                </a:solidFill>
                <a:latin typeface="Arial"/>
                <a:cs typeface="Arial"/>
              </a:rPr>
              <a:t>Additional data embedded across transfers</a:t>
            </a:r>
            <a:endParaRPr sz="1387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55640" y="3572696"/>
            <a:ext cx="152165" cy="238977"/>
          </a:xfrm>
          <a:prstGeom prst="rect">
            <a:avLst/>
          </a:prstGeom>
        </p:spPr>
        <p:txBody>
          <a:bodyPr wrap="square" lIns="0" tIns="11571" rIns="0" bIns="0" rtlCol="0">
            <a:noAutofit/>
          </a:bodyPr>
          <a:lstStyle/>
          <a:p>
            <a:pPr marL="12578" defTabSz="905622" fontAlgn="auto">
              <a:lnSpc>
                <a:spcPts val="1821"/>
              </a:lnSpc>
              <a:spcBef>
                <a:spcPts val="0"/>
              </a:spcBef>
              <a:spcAft>
                <a:spcPts val="0"/>
              </a:spcAft>
            </a:pPr>
            <a:r>
              <a:rPr sz="1684" b="0" spc="-274" dirty="0">
                <a:solidFill>
                  <a:srgbClr val="010101"/>
                </a:solidFill>
                <a:latin typeface="Arial"/>
                <a:cs typeface="Arial"/>
              </a:rPr>
              <a:t>■</a:t>
            </a:r>
            <a:endParaRPr sz="1684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02786" y="3603272"/>
            <a:ext cx="3969020" cy="201243"/>
          </a:xfrm>
          <a:prstGeom prst="rect">
            <a:avLst/>
          </a:prstGeom>
        </p:spPr>
        <p:txBody>
          <a:bodyPr wrap="square" lIns="0" tIns="9621" rIns="0" bIns="0" rtlCol="0">
            <a:noAutofit/>
          </a:bodyPr>
          <a:lstStyle/>
          <a:p>
            <a:pPr marL="12578" defTabSz="905622" fontAlgn="auto">
              <a:lnSpc>
                <a:spcPts val="1515"/>
              </a:lnSpc>
              <a:spcBef>
                <a:spcPts val="0"/>
              </a:spcBef>
              <a:spcAft>
                <a:spcPts val="0"/>
              </a:spcAft>
            </a:pPr>
            <a:r>
              <a:rPr sz="1387" b="0" spc="18" dirty="0">
                <a:solidFill>
                  <a:srgbClr val="010101"/>
                </a:solidFill>
                <a:latin typeface="Arial"/>
                <a:cs typeface="Arial"/>
              </a:rPr>
              <a:t>"mode"  bits can indicate different actions to FEE</a:t>
            </a:r>
            <a:endParaRPr sz="1387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880" y="4086256"/>
            <a:ext cx="135766" cy="201243"/>
          </a:xfrm>
          <a:prstGeom prst="rect">
            <a:avLst/>
          </a:prstGeom>
        </p:spPr>
        <p:txBody>
          <a:bodyPr wrap="square" lIns="0" tIns="9621" rIns="0" bIns="0" rtlCol="0">
            <a:noAutofit/>
          </a:bodyPr>
          <a:lstStyle/>
          <a:p>
            <a:pPr marL="12578" defTabSz="905622" fontAlgn="auto">
              <a:lnSpc>
                <a:spcPts val="1515"/>
              </a:lnSpc>
              <a:spcBef>
                <a:spcPts val="0"/>
              </a:spcBef>
              <a:spcAft>
                <a:spcPts val="0"/>
              </a:spcAft>
            </a:pPr>
            <a:r>
              <a:rPr sz="1387" b="0" dirty="0">
                <a:solidFill>
                  <a:srgbClr val="010101"/>
                </a:solidFill>
                <a:latin typeface="Arial"/>
                <a:cs typeface="Arial"/>
              </a:rPr>
              <a:t>o</a:t>
            </a:r>
            <a:endParaRPr sz="1387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46970" y="4086256"/>
            <a:ext cx="4494455" cy="201243"/>
          </a:xfrm>
          <a:prstGeom prst="rect">
            <a:avLst/>
          </a:prstGeom>
        </p:spPr>
        <p:txBody>
          <a:bodyPr wrap="square" lIns="0" tIns="9621" rIns="0" bIns="0" rtlCol="0">
            <a:noAutofit/>
          </a:bodyPr>
          <a:lstStyle/>
          <a:p>
            <a:pPr marL="12578" defTabSz="905622" fontAlgn="auto">
              <a:lnSpc>
                <a:spcPts val="1515"/>
              </a:lnSpc>
              <a:spcBef>
                <a:spcPts val="0"/>
              </a:spcBef>
              <a:spcAft>
                <a:spcPts val="0"/>
              </a:spcAft>
            </a:pPr>
            <a:r>
              <a:rPr sz="1387" b="0" spc="29" dirty="0">
                <a:solidFill>
                  <a:srgbClr val="010101"/>
                </a:solidFill>
                <a:latin typeface="Arial"/>
                <a:cs typeface="Arial"/>
              </a:rPr>
              <a:t>Crossing number used to stamp all data from front end</a:t>
            </a:r>
            <a:endParaRPr sz="1387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5640" y="4297172"/>
            <a:ext cx="152165" cy="238977"/>
          </a:xfrm>
          <a:prstGeom prst="rect">
            <a:avLst/>
          </a:prstGeom>
        </p:spPr>
        <p:txBody>
          <a:bodyPr wrap="square" lIns="0" tIns="11571" rIns="0" bIns="0" rtlCol="0">
            <a:noAutofit/>
          </a:bodyPr>
          <a:lstStyle/>
          <a:p>
            <a:pPr marL="12578" defTabSz="905622" fontAlgn="auto">
              <a:lnSpc>
                <a:spcPts val="1821"/>
              </a:lnSpc>
              <a:spcBef>
                <a:spcPts val="0"/>
              </a:spcBef>
              <a:spcAft>
                <a:spcPts val="0"/>
              </a:spcAft>
            </a:pPr>
            <a:r>
              <a:rPr sz="1684" b="0" spc="-274" dirty="0">
                <a:solidFill>
                  <a:srgbClr val="010101"/>
                </a:solidFill>
                <a:latin typeface="Arial"/>
                <a:cs typeface="Arial"/>
              </a:rPr>
              <a:t>■</a:t>
            </a:r>
            <a:endParaRPr sz="1684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96748" y="4327748"/>
            <a:ext cx="3776510" cy="201243"/>
          </a:xfrm>
          <a:prstGeom prst="rect">
            <a:avLst/>
          </a:prstGeom>
        </p:spPr>
        <p:txBody>
          <a:bodyPr wrap="square" lIns="0" tIns="9621" rIns="0" bIns="0" rtlCol="0">
            <a:noAutofit/>
          </a:bodyPr>
          <a:lstStyle/>
          <a:p>
            <a:pPr marL="12578" defTabSz="905622" fontAlgn="auto">
              <a:lnSpc>
                <a:spcPts val="1515"/>
              </a:lnSpc>
              <a:spcBef>
                <a:spcPts val="0"/>
              </a:spcBef>
              <a:spcAft>
                <a:spcPts val="0"/>
              </a:spcAft>
            </a:pPr>
            <a:r>
              <a:rPr sz="1387" b="0" spc="34" dirty="0">
                <a:solidFill>
                  <a:srgbClr val="010101"/>
                </a:solidFill>
                <a:latin typeface="Arial"/>
                <a:cs typeface="Arial"/>
              </a:rPr>
              <a:t>Specifics of timing will be detector dependent</a:t>
            </a:r>
            <a:endParaRPr sz="1387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8880" y="4810733"/>
            <a:ext cx="135766" cy="201243"/>
          </a:xfrm>
          <a:prstGeom prst="rect">
            <a:avLst/>
          </a:prstGeom>
        </p:spPr>
        <p:txBody>
          <a:bodyPr wrap="square" lIns="0" tIns="9621" rIns="0" bIns="0" rtlCol="0">
            <a:noAutofit/>
          </a:bodyPr>
          <a:lstStyle/>
          <a:p>
            <a:pPr marL="12578" defTabSz="905622" fontAlgn="auto">
              <a:lnSpc>
                <a:spcPts val="1515"/>
              </a:lnSpc>
              <a:spcBef>
                <a:spcPts val="0"/>
              </a:spcBef>
              <a:spcAft>
                <a:spcPts val="0"/>
              </a:spcAft>
            </a:pPr>
            <a:r>
              <a:rPr sz="1387" b="0" dirty="0">
                <a:solidFill>
                  <a:srgbClr val="010101"/>
                </a:solidFill>
                <a:latin typeface="Arial"/>
                <a:cs typeface="Arial"/>
              </a:rPr>
              <a:t>o</a:t>
            </a:r>
            <a:endParaRPr sz="1387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3951" y="4810733"/>
            <a:ext cx="3869016" cy="201243"/>
          </a:xfrm>
          <a:prstGeom prst="rect">
            <a:avLst/>
          </a:prstGeom>
        </p:spPr>
        <p:txBody>
          <a:bodyPr wrap="square" lIns="0" tIns="9621" rIns="0" bIns="0" rtlCol="0">
            <a:noAutofit/>
          </a:bodyPr>
          <a:lstStyle/>
          <a:p>
            <a:pPr marL="12578" defTabSz="905622" fontAlgn="auto">
              <a:lnSpc>
                <a:spcPts val="1515"/>
              </a:lnSpc>
              <a:spcBef>
                <a:spcPts val="0"/>
              </a:spcBef>
              <a:spcAft>
                <a:spcPts val="0"/>
              </a:spcAft>
            </a:pPr>
            <a:r>
              <a:rPr sz="1387" b="0" dirty="0">
                <a:solidFill>
                  <a:srgbClr val="010101"/>
                </a:solidFill>
                <a:latin typeface="Arial"/>
                <a:cs typeface="Arial"/>
              </a:rPr>
              <a:t>System  modeled after working sPHENIX system</a:t>
            </a:r>
            <a:endParaRPr sz="1387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0174" y="5237888"/>
            <a:ext cx="2042661" cy="335218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12578" marR="20754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sz="990" b="0" spc="-8" dirty="0">
                <a:solidFill>
                  <a:srgbClr val="010101"/>
                </a:solidFill>
                <a:latin typeface="Arial"/>
                <a:cs typeface="Arial"/>
              </a:rPr>
              <a:t>FEE = Front  End  Electronics</a:t>
            </a:r>
            <a:endParaRPr sz="990" b="0">
              <a:solidFill>
                <a:prstClr val="black"/>
              </a:solidFill>
              <a:latin typeface="Arial"/>
              <a:cs typeface="Arial"/>
            </a:endParaRPr>
          </a:p>
          <a:p>
            <a:pPr marL="12578" defTabSz="905622" fontAlgn="auto">
              <a:lnSpc>
                <a:spcPct val="95825"/>
              </a:lnSpc>
              <a:spcBef>
                <a:spcPts val="143"/>
              </a:spcBef>
              <a:spcAft>
                <a:spcPts val="0"/>
              </a:spcAft>
            </a:pPr>
            <a:r>
              <a:rPr sz="1089" spc="-60" dirty="0">
                <a:solidFill>
                  <a:srgbClr val="010101"/>
                </a:solidFill>
                <a:latin typeface="Times New Roman"/>
                <a:cs typeface="Times New Roman"/>
              </a:rPr>
              <a:t>DAM </a:t>
            </a:r>
            <a:r>
              <a:rPr sz="990" b="0" spc="27" dirty="0">
                <a:solidFill>
                  <a:srgbClr val="010101"/>
                </a:solidFill>
                <a:latin typeface="Arial"/>
                <a:cs typeface="Arial"/>
              </a:rPr>
              <a:t>= Data Aggregation  Module</a:t>
            </a:r>
            <a:endParaRPr sz="990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612823" y="5738984"/>
            <a:ext cx="1416289" cy="150933"/>
          </a:xfrm>
          <a:prstGeom prst="rect">
            <a:avLst/>
          </a:prstGeom>
        </p:spPr>
        <p:txBody>
          <a:bodyPr wrap="square" lIns="0" tIns="7043" rIns="0" bIns="0" rtlCol="0">
            <a:noAutofit/>
          </a:bodyPr>
          <a:lstStyle/>
          <a:p>
            <a:pPr marL="12578" defTabSz="905622" fontAlgn="auto">
              <a:lnSpc>
                <a:spcPts val="1109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90" b="0" spc="-58" dirty="0">
                <a:solidFill>
                  <a:srgbClr val="808080"/>
                </a:solidFill>
                <a:latin typeface="Arial"/>
                <a:cs typeface="Arial"/>
              </a:rPr>
              <a:t> DPAP </a:t>
            </a:r>
            <a:r>
              <a:rPr sz="990" b="0" spc="-58" dirty="0">
                <a:solidFill>
                  <a:srgbClr val="808080"/>
                </a:solidFill>
                <a:latin typeface="Arial"/>
                <a:cs typeface="Arial"/>
              </a:rPr>
              <a:t>Panel Review</a:t>
            </a:r>
            <a:endParaRPr sz="990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6374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693787" y="1004683"/>
            <a:ext cx="2013440" cy="528264"/>
          </a:xfrm>
          <a:prstGeom prst="rect">
            <a:avLst/>
          </a:prstGeom>
        </p:spPr>
        <p:txBody>
          <a:bodyPr wrap="square" lIns="0" tIns="26318" rIns="0" bIns="0" rtlCol="0">
            <a:noAutofit/>
          </a:bodyPr>
          <a:lstStyle/>
          <a:p>
            <a:pPr marL="12578" defTabSz="905622" fontAlgn="auto">
              <a:lnSpc>
                <a:spcPts val="4145"/>
              </a:lnSpc>
              <a:spcBef>
                <a:spcPts val="0"/>
              </a:spcBef>
              <a:spcAft>
                <a:spcPts val="0"/>
              </a:spcAft>
            </a:pPr>
            <a:r>
              <a:rPr sz="3962" b="0" spc="-48" dirty="0">
                <a:solidFill>
                  <a:srgbClr val="3B77D8"/>
                </a:solidFill>
                <a:latin typeface="Times New Roman"/>
                <a:cs typeface="Times New Roman"/>
              </a:rPr>
              <a:t>Summary</a:t>
            </a:r>
            <a:endParaRPr sz="3962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1910" y="1738491"/>
            <a:ext cx="153246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b="0" spc="215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4148" y="1738491"/>
            <a:ext cx="6764043" cy="496194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marR="30357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b="0" spc="-13" dirty="0">
                <a:solidFill>
                  <a:prstClr val="black"/>
                </a:solidFill>
                <a:latin typeface="Arial"/>
                <a:cs typeface="Arial"/>
              </a:rPr>
              <a:t>Fully Streaming DAQ system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  <a:p>
            <a:pPr marL="103140" defTabSz="905622" fontAlgn="auto">
              <a:lnSpc>
                <a:spcPct val="95825"/>
              </a:lnSpc>
              <a:spcBef>
                <a:spcPts val="206"/>
              </a:spcBef>
              <a:spcAft>
                <a:spcPts val="0"/>
              </a:spcAft>
            </a:pPr>
            <a:r>
              <a:rPr sz="1585" b="0" dirty="0">
                <a:solidFill>
                  <a:prstClr val="black"/>
                </a:solidFill>
                <a:latin typeface="Times New Roman"/>
                <a:cs typeface="Times New Roman"/>
              </a:rPr>
              <a:t>o    </a:t>
            </a:r>
            <a:r>
              <a:rPr sz="1585" b="0" spc="7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585" b="0" spc="-363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1585" b="0" spc="41" dirty="0">
                <a:solidFill>
                  <a:prstClr val="black"/>
                </a:solidFill>
                <a:latin typeface="Arial"/>
                <a:cs typeface="Arial"/>
              </a:rPr>
              <a:t>x</a:t>
            </a:r>
            <a:r>
              <a:rPr sz="1585" b="0" spc="20" dirty="0">
                <a:solidFill>
                  <a:prstClr val="black"/>
                </a:solidFill>
                <a:latin typeface="Arial"/>
                <a:cs typeface="Arial"/>
              </a:rPr>
              <a:t>pe</a:t>
            </a:r>
            <a:r>
              <a:rPr sz="1585" b="0" spc="11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b="0" spc="29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585" b="0" spc="57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1585" b="0" spc="46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1585" b="0" spc="-1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1585" b="0" spc="156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1585" b="0" spc="-4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sz="1585" b="0" spc="162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sz="1585" b="0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585" b="0" spc="46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sz="1585" b="0" spc="-1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1585" b="0" spc="-78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1585" b="0" spc="198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85" b="0" spc="-4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585" b="0" spc="79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1585" b="0" spc="69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sz="1585" b="0" spc="9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b="0" spc="-1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1585" b="0" spc="41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sz="1585" b="0" spc="-27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1585" b="0" spc="-142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1585" b="0" spc="14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85" b="0" spc="-71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sz="1585" b="0" spc="2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1585" b="0" spc="67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b="0" spc="129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1585" b="0" spc="2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1585" b="0" spc="11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b="0" spc="33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1585" b="0" spc="-1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b="0" spc="2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1585" b="0" spc="-9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1585" b="0" spc="-27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1585" b="0" spc="-78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1585" b="0" spc="198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85" b="0" spc="-1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b="0" spc="-27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1585" b="0" spc="-32" dirty="0">
                <a:solidFill>
                  <a:prstClr val="black"/>
                </a:solidFill>
                <a:latin typeface="Arial"/>
                <a:cs typeface="Arial"/>
              </a:rPr>
              <a:t>du</a:t>
            </a:r>
            <a:r>
              <a:rPr sz="1585" b="0" spc="-2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1585" b="0" spc="-27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1585" b="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1585" b="0" spc="208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85" b="0" spc="-1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b="0" spc="-19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585" b="0" spc="-33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1585" b="0" spc="-9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sz="1585" b="0" spc="-100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1585" b="0" spc="14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85" b="0" spc="-128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1585" b="0" spc="46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1585" b="0" spc="-128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1585" b="0" spc="113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1585" b="0" spc="9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85" b="0" spc="-119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1585" b="0" spc="126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1585" b="0" spc="111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1585" b="0" spc="-71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1585" b="0" spc="-33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1585" b="0" spc="177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1585" b="0" spc="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585" b="0" spc="64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sz="1585" b="0" spc="-87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1910" y="2553527"/>
            <a:ext cx="153246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b="0" spc="215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5091" y="2553527"/>
            <a:ext cx="6204269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b="0" spc="8" dirty="0">
                <a:solidFill>
                  <a:prstClr val="black"/>
                </a:solidFill>
                <a:latin typeface="Arial"/>
                <a:cs typeface="Arial"/>
              </a:rPr>
              <a:t>Candidate Front End  Electronics identified for each detector system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04708" y="2823322"/>
            <a:ext cx="152945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b="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585" b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15245" y="2852763"/>
            <a:ext cx="5172977" cy="188666"/>
          </a:xfrm>
          <a:prstGeom prst="rect">
            <a:avLst/>
          </a:prstGeom>
        </p:spPr>
        <p:txBody>
          <a:bodyPr wrap="square" lIns="0" tIns="8993" rIns="0" bIns="0" rtlCol="0">
            <a:noAutofit/>
          </a:bodyPr>
          <a:lstStyle/>
          <a:p>
            <a:pPr marL="12578" defTabSz="905622" fontAlgn="auto">
              <a:lnSpc>
                <a:spcPts val="1416"/>
              </a:lnSpc>
              <a:spcBef>
                <a:spcPts val="0"/>
              </a:spcBef>
              <a:spcAft>
                <a:spcPts val="0"/>
              </a:spcAft>
            </a:pPr>
            <a:r>
              <a:rPr sz="1288" b="0" spc="23" dirty="0">
                <a:solidFill>
                  <a:prstClr val="black"/>
                </a:solidFill>
                <a:latin typeface="Arial"/>
                <a:cs typeface="Arial"/>
              </a:rPr>
              <a:t>Leverage community and commercial solutions as much as possible</a:t>
            </a:r>
            <a:endParaRPr lang="en-US" sz="1288" b="0" spc="23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578" defTabSz="905622" fontAlgn="auto">
              <a:lnSpc>
                <a:spcPts val="1416"/>
              </a:lnSpc>
              <a:spcBef>
                <a:spcPts val="0"/>
              </a:spcBef>
              <a:spcAft>
                <a:spcPts val="0"/>
              </a:spcAft>
            </a:pPr>
            <a:endParaRPr sz="1288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1909" y="3323284"/>
            <a:ext cx="153246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b="0" spc="215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4148" y="3323284"/>
            <a:ext cx="4819299" cy="452600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marR="24665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b="0" spc="20" dirty="0">
                <a:solidFill>
                  <a:prstClr val="black"/>
                </a:solidFill>
                <a:latin typeface="Arial"/>
                <a:cs typeface="Arial"/>
              </a:rPr>
              <a:t>Multiple stages of data aggregation and reduction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  <a:p>
            <a:pPr marL="121253" defTabSz="905622" fontAlgn="auto">
              <a:lnSpc>
                <a:spcPct val="95825"/>
              </a:lnSpc>
              <a:spcBef>
                <a:spcPts val="201"/>
              </a:spcBef>
              <a:spcAft>
                <a:spcPts val="0"/>
              </a:spcAft>
            </a:pPr>
            <a:r>
              <a:rPr sz="1288" b="0" dirty="0">
                <a:solidFill>
                  <a:srgbClr val="181818"/>
                </a:solidFill>
                <a:latin typeface="Times New Roman"/>
                <a:cs typeface="Times New Roman"/>
              </a:rPr>
              <a:t>o     </a:t>
            </a:r>
            <a:r>
              <a:rPr sz="1288" b="0" spc="85" dirty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288" b="0" spc="-76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1288" b="0" spc="2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1288" b="0" spc="166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1288" b="0" spc="2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1288" b="0" spc="71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288" b="0" spc="4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1288" b="0" spc="-4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sz="1288" b="0" spc="2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sz="1288" b="0" spc="4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1288" b="0" spc="6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1288" b="0" spc="2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sz="1288" b="0" spc="-7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1288" b="0" spc="138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88" b="0" spc="-4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1288" b="0" dirty="0">
                <a:solidFill>
                  <a:prstClr val="black"/>
                </a:solidFill>
                <a:latin typeface="Arial"/>
                <a:cs typeface="Arial"/>
              </a:rPr>
              <a:t>ar</a:t>
            </a:r>
            <a:r>
              <a:rPr sz="1288" b="0" spc="-4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sz="1288" b="0" spc="-9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sz="1288" b="0" dirty="0">
                <a:solidFill>
                  <a:prstClr val="black"/>
                </a:solidFill>
                <a:latin typeface="Arial"/>
                <a:cs typeface="Arial"/>
              </a:rPr>
              <a:t>are</a:t>
            </a:r>
            <a:r>
              <a:rPr sz="1288" b="0" spc="327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88" b="0" spc="-122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1288" b="0" spc="91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1288" b="0" spc="22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1288" b="0" spc="2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sz="1288" b="0" spc="211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1288" b="0" spc="22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288" b="0" spc="91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1288" b="0" spc="2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1288" b="0" spc="-96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1288" b="0" spc="14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88" b="0" spc="-47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sz="1288" b="0" spc="-86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1288" b="0" spc="-94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sz="1288" b="0" spc="-106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sz="1288" b="0" spc="-9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288" b="0" spc="-39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1288" b="0" spc="2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88" b="0" spc="-102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1288" b="0" spc="-99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sz="1288" b="0" spc="-107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sz="1288" b="0" spc="-39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1288" b="0" spc="1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88" b="0" spc="-4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sz="1288" b="0" dirty="0">
                <a:solidFill>
                  <a:prstClr val="black"/>
                </a:solidFill>
                <a:latin typeface="Arial"/>
                <a:cs typeface="Arial"/>
              </a:rPr>
              <a:t>PU,</a:t>
            </a:r>
            <a:r>
              <a:rPr sz="1288" b="0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88" b="0" spc="-46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sz="1288" b="0" spc="14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sz="1288" b="0" spc="-21" dirty="0">
                <a:solidFill>
                  <a:srgbClr val="181818"/>
                </a:solidFill>
                <a:latin typeface="Arial"/>
                <a:cs typeface="Arial"/>
              </a:rPr>
              <a:t>.</a:t>
            </a:r>
            <a:r>
              <a:rPr sz="1288" b="0" spc="-99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288" b="0" spc="-166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sz="1288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1910" y="4047760"/>
            <a:ext cx="153246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b="0" spc="215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4148" y="4047760"/>
            <a:ext cx="5116366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b="0" spc="24" dirty="0">
                <a:solidFill>
                  <a:prstClr val="black"/>
                </a:solidFill>
                <a:latin typeface="Arial"/>
                <a:cs typeface="Arial"/>
              </a:rPr>
              <a:t>Federated Computing Model to decentralize computing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1909" y="4594136"/>
            <a:ext cx="153246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b="0" spc="215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5093" y="4594136"/>
            <a:ext cx="5885364" cy="492040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21633" marR="30186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b="0" spc="33" dirty="0">
                <a:solidFill>
                  <a:prstClr val="black"/>
                </a:solidFill>
                <a:latin typeface="Arial"/>
                <a:cs typeface="Arial"/>
              </a:rPr>
              <a:t>Latency (e.g. 3weeks) between acquisition and fully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  <a:p>
            <a:pPr marL="12578" defTabSz="905622" fontAlgn="auto">
              <a:lnSpc>
                <a:spcPct val="95825"/>
              </a:lnSpc>
              <a:spcBef>
                <a:spcPts val="181"/>
              </a:spcBef>
              <a:spcAft>
                <a:spcPts val="0"/>
              </a:spcAft>
            </a:pPr>
            <a:r>
              <a:rPr sz="1585" b="0" spc="16" dirty="0">
                <a:solidFill>
                  <a:prstClr val="black"/>
                </a:solidFill>
                <a:latin typeface="Arial"/>
                <a:cs typeface="Arial"/>
              </a:rPr>
              <a:t>calibrated/aligned/reconstructed data  ready for physics analysis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2" name="object 13">
            <a:extLst>
              <a:ext uri="{FF2B5EF4-FFF2-40B4-BE49-F238E27FC236}">
                <a16:creationId xmlns:a16="http://schemas.microsoft.com/office/drawing/2014/main" id="{D8004D3A-5650-4608-BADD-A7FBC1F3B6A8}"/>
              </a:ext>
            </a:extLst>
          </p:cNvPr>
          <p:cNvSpPr txBox="1"/>
          <p:nvPr/>
        </p:nvSpPr>
        <p:spPr>
          <a:xfrm>
            <a:off x="1410715" y="3074371"/>
            <a:ext cx="5651672" cy="188666"/>
          </a:xfrm>
          <a:prstGeom prst="rect">
            <a:avLst/>
          </a:prstGeom>
        </p:spPr>
        <p:txBody>
          <a:bodyPr wrap="square" lIns="0" tIns="8993" rIns="0" bIns="0" rtlCol="0">
            <a:noAutofit/>
          </a:bodyPr>
          <a:lstStyle/>
          <a:p>
            <a:pPr marL="12578" defTabSz="905622" fontAlgn="auto">
              <a:lnSpc>
                <a:spcPts val="1416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88" b="0" spc="23" dirty="0">
                <a:solidFill>
                  <a:prstClr val="black"/>
                </a:solidFill>
                <a:latin typeface="Arial"/>
                <a:cs typeface="Arial"/>
              </a:rPr>
              <a:t>ASIC selections progressing. </a:t>
            </a:r>
            <a:r>
              <a:rPr lang="en-US" sz="1288" b="0" spc="23" dirty="0" err="1">
                <a:solidFill>
                  <a:prstClr val="black"/>
                </a:solidFill>
                <a:latin typeface="Arial"/>
                <a:cs typeface="Arial"/>
              </a:rPr>
              <a:t>eRD</a:t>
            </a:r>
            <a:r>
              <a:rPr lang="en-US" sz="1288" b="0" spc="23" dirty="0">
                <a:solidFill>
                  <a:prstClr val="black"/>
                </a:solidFill>
                <a:latin typeface="Arial"/>
                <a:cs typeface="Arial"/>
              </a:rPr>
              <a:t> programs working on specific solutions</a:t>
            </a:r>
          </a:p>
          <a:p>
            <a:pPr marL="12578" defTabSz="905622" fontAlgn="auto">
              <a:lnSpc>
                <a:spcPts val="1416"/>
              </a:lnSpc>
              <a:spcBef>
                <a:spcPts val="0"/>
              </a:spcBef>
              <a:spcAft>
                <a:spcPts val="0"/>
              </a:spcAft>
            </a:pPr>
            <a:endParaRPr sz="1288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776069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owerpoint Template Lehman Review June 07">
  <a:themeElements>
    <a:clrScheme name="Powerpoint Template Lehman Review June 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Powerpoint Template Lehman Review June 07">
  <a:themeElements>
    <a:clrScheme name="Powerpoint Template Lehman Review June 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1" ma:contentTypeDescription="Create a new document." ma:contentTypeScope="" ma:versionID="78c647d6ad3bcd54edd97f5160ac0362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ac5839a63ff18b59b5f56ae89fabac3a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345C74-A1EF-4B2C-9B26-924A5E2D4EE3}">
  <ds:schemaRefs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426b74de-0581-4e94-90c0-1abf6215444e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dcff909e-542d-4672-8557-4ef8d9009dc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8DE8C09-69EE-4256-8AB2-07B2ACD061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12C817-E1CB-4858-A5B4-4DF9EC7B03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</TotalTime>
  <Words>920</Words>
  <Application>Microsoft Office PowerPoint</Application>
  <PresentationFormat>Letter Paper (8.5x11 in)</PresentationFormat>
  <Paragraphs>180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Arial</vt:lpstr>
      <vt:lpstr>Calibri</vt:lpstr>
      <vt:lpstr>Century Gothic</vt:lpstr>
      <vt:lpstr>Century Schoolbook</vt:lpstr>
      <vt:lpstr>Courier New</vt:lpstr>
      <vt:lpstr>Times New Roman</vt:lpstr>
      <vt:lpstr>Custom Design</vt:lpstr>
      <vt:lpstr>7_Custom Design</vt:lpstr>
      <vt:lpstr>4_Custom Design</vt:lpstr>
      <vt:lpstr>Powerpoint Template Lehman Review June 07</vt:lpstr>
      <vt:lpstr>1_Powerpoint Template Lehman Review June 07</vt:lpstr>
      <vt:lpstr>1_Custom Design</vt:lpstr>
      <vt:lpstr>2_Custom Design</vt:lpstr>
      <vt:lpstr>3_Custom Design</vt:lpstr>
      <vt:lpstr>Office Theme</vt:lpstr>
      <vt:lpstr>Detector 1 DAQ WG </vt:lpstr>
      <vt:lpstr>Backup Info Slides</vt:lpstr>
      <vt:lpstr>Useful Links Worth Repeating (Thanks Jo!)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ENP Fast Electronics Group Report</dc:title>
  <dc:subject>BESAC</dc:subject>
  <dc:creator>RC Cuevas</dc:creator>
  <cp:keywords>Presentation Generic</cp:keywords>
  <cp:lastModifiedBy>Chris Cuevas</cp:lastModifiedBy>
  <cp:revision>122</cp:revision>
  <cp:lastPrinted>2018-08-27T14:54:49Z</cp:lastPrinted>
  <dcterms:created xsi:type="dcterms:W3CDTF">2005-02-01T21:25:50Z</dcterms:created>
  <dcterms:modified xsi:type="dcterms:W3CDTF">2022-07-13T14:25:52Z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