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Old Standard TT"/>
      <p:regular r:id="rId26"/>
      <p:bold r:id="rId27"/>
      <p: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ldStandardTT-regular.fntdata"/><Relationship Id="rId25" Type="http://schemas.openxmlformats.org/officeDocument/2006/relationships/slide" Target="slides/slide20.xml"/><Relationship Id="rId28" Type="http://schemas.openxmlformats.org/officeDocument/2006/relationships/font" Target="fonts/OldStandardTT-italic.fntdata"/><Relationship Id="rId27" Type="http://schemas.openxmlformats.org/officeDocument/2006/relationships/font" Target="fonts/OldStandardT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0357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035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</a:t>
            </a:r>
            <a:r>
              <a:rPr lang="en"/>
              <a:t>xplain context more ,calorimeter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 out osciliscope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that the wrapping works- collecting more photons how Sipms and scintillators work.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f47f5f7a6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f47f5f7a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d2d09bb4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d2d09bb4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c4c2dad72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c4c2dad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47f5f7a6f_0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f47f5f7a6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c4c2dad72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c4c2dad7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6b05b399a_0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6b05b399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6b05b399a_0_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6b05b399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d2d09bb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d2d09bb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d7f076d6c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3d7f076d6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c4c2dad72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c4c2dad7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d2d09bb4a_0_1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d2d09bb4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pick to explain noise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c4c2dad72_0_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c4c2dad7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90357f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90357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pick to explain noise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6b05b399a_0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36b05b399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pick to explain noise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90357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9035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6b05b39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6b05b39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d2d09bb4a_0_10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d2d09bb4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pick to explain noise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cf158f528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cf158f52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cf158f5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3cf158f5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84520"/>
          </a:srgbClr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Yield Measurement of SiPM-on-tile with Cosmic Rays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Miguel Rodriguez</a:t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0" y="0"/>
            <a:ext cx="9144000" cy="1726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 SiPMs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Tiles Attached.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237025" y="1412300"/>
            <a:ext cx="3999900" cy="3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Inside the darkbox, 3 SiPM boards were placed directly above one another. Making sure all three SiPMs were directly aligned with each </a:t>
            </a:r>
            <a:r>
              <a:rPr lang="en" sz="1600"/>
              <a:t>other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Software (“drsosc”) was used to see these three SiPMs on the computer.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It was configured on the drsosc software so that it would measure every time there were coincidences amongst all three of them.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925" y="1412300"/>
            <a:ext cx="4602276" cy="344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525" y="65450"/>
            <a:ext cx="6749725" cy="498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/>
          <p:nvPr/>
        </p:nvSpPr>
        <p:spPr>
          <a:xfrm rot="4713936">
            <a:off x="3624613" y="1967160"/>
            <a:ext cx="3439669" cy="505952"/>
          </a:xfrm>
          <a:prstGeom prst="rightArrow">
            <a:avLst>
              <a:gd fmla="val 16651" name="adj1"/>
              <a:gd fmla="val 61353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/>
          <p:nvPr/>
        </p:nvSpPr>
        <p:spPr>
          <a:xfrm rot="2728118">
            <a:off x="4757935" y="1360071"/>
            <a:ext cx="183909" cy="357523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Google Shape;142;p23"/>
          <p:cNvSpPr/>
          <p:nvPr/>
        </p:nvSpPr>
        <p:spPr>
          <a:xfrm rot="-2726512">
            <a:off x="5700574" y="1256300"/>
            <a:ext cx="183908" cy="357622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Google Shape;143;p23"/>
          <p:cNvSpPr/>
          <p:nvPr/>
        </p:nvSpPr>
        <p:spPr>
          <a:xfrm rot="-4260507">
            <a:off x="5700026" y="973994"/>
            <a:ext cx="184995" cy="35562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Google Shape;144;p23"/>
          <p:cNvSpPr/>
          <p:nvPr/>
        </p:nvSpPr>
        <p:spPr>
          <a:xfrm rot="10163594">
            <a:off x="5192484" y="732195"/>
            <a:ext cx="182603" cy="360320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Google Shape;145;p23"/>
          <p:cNvSpPr/>
          <p:nvPr/>
        </p:nvSpPr>
        <p:spPr>
          <a:xfrm rot="-9642381">
            <a:off x="5448704" y="682243"/>
            <a:ext cx="182758" cy="35991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Google Shape;146;p23"/>
          <p:cNvSpPr/>
          <p:nvPr/>
        </p:nvSpPr>
        <p:spPr>
          <a:xfrm rot="8837565">
            <a:off x="4758275" y="713369"/>
            <a:ext cx="183292" cy="358924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" name="Google Shape;147;p23"/>
          <p:cNvSpPr/>
          <p:nvPr/>
        </p:nvSpPr>
        <p:spPr>
          <a:xfrm rot="6523593">
            <a:off x="4682667" y="974018"/>
            <a:ext cx="185056" cy="35557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Google Shape;148;p23"/>
          <p:cNvSpPr/>
          <p:nvPr/>
        </p:nvSpPr>
        <p:spPr>
          <a:xfrm rot="2728118">
            <a:off x="4862252" y="2834761"/>
            <a:ext cx="183909" cy="357523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Google Shape;149;p23"/>
          <p:cNvSpPr/>
          <p:nvPr/>
        </p:nvSpPr>
        <p:spPr>
          <a:xfrm rot="-2726512">
            <a:off x="5792928" y="2716114"/>
            <a:ext cx="183908" cy="357622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Google Shape;150;p23"/>
          <p:cNvSpPr/>
          <p:nvPr/>
        </p:nvSpPr>
        <p:spPr>
          <a:xfrm rot="-4260507">
            <a:off x="6002371" y="2594425"/>
            <a:ext cx="184995" cy="35562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Google Shape;151;p23"/>
          <p:cNvSpPr/>
          <p:nvPr/>
        </p:nvSpPr>
        <p:spPr>
          <a:xfrm rot="10163594">
            <a:off x="5518158" y="2734438"/>
            <a:ext cx="182603" cy="360320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Google Shape;152;p23"/>
          <p:cNvSpPr/>
          <p:nvPr/>
        </p:nvSpPr>
        <p:spPr>
          <a:xfrm rot="-9642381">
            <a:off x="5793518" y="2267690"/>
            <a:ext cx="182758" cy="35991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Google Shape;153;p23"/>
          <p:cNvSpPr/>
          <p:nvPr/>
        </p:nvSpPr>
        <p:spPr>
          <a:xfrm rot="945804">
            <a:off x="5169215" y="2110692"/>
            <a:ext cx="182676" cy="360084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Google Shape;154;p23"/>
          <p:cNvSpPr/>
          <p:nvPr/>
        </p:nvSpPr>
        <p:spPr>
          <a:xfrm rot="2728118">
            <a:off x="4875325" y="1997109"/>
            <a:ext cx="183909" cy="357523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Google Shape;155;p23"/>
          <p:cNvSpPr/>
          <p:nvPr/>
        </p:nvSpPr>
        <p:spPr>
          <a:xfrm rot="-384964">
            <a:off x="5477172" y="2070677"/>
            <a:ext cx="182480" cy="36037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Google Shape;156;p23"/>
          <p:cNvSpPr/>
          <p:nvPr/>
        </p:nvSpPr>
        <p:spPr>
          <a:xfrm rot="-2726512">
            <a:off x="5700585" y="1821558"/>
            <a:ext cx="183908" cy="357622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Google Shape;157;p23"/>
          <p:cNvSpPr/>
          <p:nvPr/>
        </p:nvSpPr>
        <p:spPr>
          <a:xfrm rot="-4260507">
            <a:off x="5700124" y="1538198"/>
            <a:ext cx="184995" cy="35562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Google Shape;158;p23"/>
          <p:cNvSpPr/>
          <p:nvPr/>
        </p:nvSpPr>
        <p:spPr>
          <a:xfrm rot="6523593">
            <a:off x="4861678" y="1690960"/>
            <a:ext cx="185056" cy="355571"/>
          </a:xfrm>
          <a:custGeom>
            <a:rect b="b" l="l" r="r" t="t"/>
            <a:pathLst>
              <a:path extrusionOk="0" h="28081" w="12156">
                <a:moveTo>
                  <a:pt x="0" y="730"/>
                </a:moveTo>
                <a:cubicBezTo>
                  <a:pt x="2528" y="-113"/>
                  <a:pt x="8424" y="-668"/>
                  <a:pt x="7901" y="1945"/>
                </a:cubicBezTo>
                <a:cubicBezTo>
                  <a:pt x="7233" y="5283"/>
                  <a:pt x="-357" y="7537"/>
                  <a:pt x="1823" y="10151"/>
                </a:cubicBezTo>
                <a:cubicBezTo>
                  <a:pt x="3576" y="12253"/>
                  <a:pt x="7891" y="8744"/>
                  <a:pt x="10028" y="10454"/>
                </a:cubicBezTo>
                <a:cubicBezTo>
                  <a:pt x="13040" y="12863"/>
                  <a:pt x="3620" y="16678"/>
                  <a:pt x="4254" y="20483"/>
                </a:cubicBezTo>
                <a:cubicBezTo>
                  <a:pt x="4655" y="22890"/>
                  <a:pt x="9283" y="20185"/>
                  <a:pt x="11548" y="21091"/>
                </a:cubicBezTo>
                <a:cubicBezTo>
                  <a:pt x="13125" y="21722"/>
                  <a:pt x="10307" y="24278"/>
                  <a:pt x="10028" y="25953"/>
                </a:cubicBezTo>
                <a:cubicBezTo>
                  <a:pt x="9863" y="26942"/>
                  <a:pt x="12156" y="27078"/>
                  <a:pt x="12156" y="28081"/>
                </a:cubicBezTo>
              </a:path>
            </a:pathLst>
          </a:cu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9" name="Google Shape;159;p23"/>
          <p:cNvSpPr txBox="1"/>
          <p:nvPr/>
        </p:nvSpPr>
        <p:spPr>
          <a:xfrm>
            <a:off x="4204292" y="150087"/>
            <a:ext cx="129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Cosmic Ray</a:t>
            </a:r>
            <a:endParaRPr b="1" sz="1600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6292552" y="1021979"/>
            <a:ext cx="1291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Light emitted by scintillator from cosmic ray</a:t>
            </a:r>
            <a:endParaRPr b="1" sz="1600">
              <a:solidFill>
                <a:srgbClr val="FFFF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219" y="1919225"/>
            <a:ext cx="2290444" cy="1504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3"/>
          <p:cNvCxnSpPr/>
          <p:nvPr/>
        </p:nvCxnSpPr>
        <p:spPr>
          <a:xfrm flipH="1">
            <a:off x="1981113" y="1351639"/>
            <a:ext cx="2514600" cy="982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3"/>
          <p:cNvCxnSpPr/>
          <p:nvPr/>
        </p:nvCxnSpPr>
        <p:spPr>
          <a:xfrm rot="10800000">
            <a:off x="2131924" y="2642745"/>
            <a:ext cx="2922600" cy="92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3"/>
          <p:cNvCxnSpPr/>
          <p:nvPr/>
        </p:nvCxnSpPr>
        <p:spPr>
          <a:xfrm flipH="1">
            <a:off x="2268210" y="2042172"/>
            <a:ext cx="2491800" cy="10356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 SiPMs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Tiles Attached.</a:t>
            </a:r>
            <a:endParaRPr/>
          </a:p>
        </p:txBody>
      </p:sp>
      <p:sp>
        <p:nvSpPr>
          <p:cNvPr id="170" name="Google Shape;170;p24"/>
          <p:cNvSpPr txBox="1"/>
          <p:nvPr>
            <p:ph idx="1" type="body"/>
          </p:nvPr>
        </p:nvSpPr>
        <p:spPr>
          <a:xfrm>
            <a:off x="4983950" y="1577400"/>
            <a:ext cx="3054300" cy="3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can see that this is a cosmic aray.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Data was collected and analyzed using software for the middle SiPM.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50" y="1623600"/>
            <a:ext cx="4602275" cy="30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 SiPMs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Tiles Attached.</a:t>
            </a:r>
            <a:endParaRPr/>
          </a:p>
        </p:txBody>
      </p:sp>
      <p:sp>
        <p:nvSpPr>
          <p:cNvPr id="177" name="Google Shape;177;p25"/>
          <p:cNvSpPr txBox="1"/>
          <p:nvPr>
            <p:ph idx="1" type="body"/>
          </p:nvPr>
        </p:nvSpPr>
        <p:spPr>
          <a:xfrm>
            <a:off x="268100" y="1207575"/>
            <a:ext cx="3975600" cy="3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Here we see a Landau Curve which is expected.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The landau curve is caused by energy loss in the silicon from the SiPM.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D1C1D"/>
                </a:solidFill>
              </a:rPr>
              <a:t>The energy deposited by muons passing through the scintillator is expected to follow a Landau distribution.</a:t>
            </a:r>
            <a:endParaRPr sz="1600"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155CC"/>
                </a:solidFill>
              </a:rPr>
              <a:t> </a:t>
            </a:r>
            <a:r>
              <a:rPr lang="en" sz="1600">
                <a:solidFill>
                  <a:srgbClr val="1D1C1D"/>
                </a:solidFill>
              </a:rPr>
              <a:t>The number of photons that you    measure in the SiPM is proportional to the energy deposited by muons, so it is also a Landau distribution</a:t>
            </a:r>
            <a:endParaRPr sz="1600"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883" y="1263125"/>
            <a:ext cx="4541318" cy="356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 SiPMs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Tiles Attached While One is Wrapped in ESR.</a:t>
            </a:r>
            <a:endParaRPr/>
          </a:p>
        </p:txBody>
      </p:sp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431025" y="1775700"/>
            <a:ext cx="3901500" cy="29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The ESR is a reflective paper that prevents light emitted from a scintillator, from escaping and allows more of it to reach the SiPM.</a:t>
            </a:r>
            <a:endParaRPr sz="1600"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875" y="1486875"/>
            <a:ext cx="2876474" cy="31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 SiPMs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Tiles Attached While One is Wrapped in ESR.</a:t>
            </a:r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70600"/>
            <a:ext cx="3238800" cy="32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431025" y="1775700"/>
            <a:ext cx="3901500" cy="29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ESR needs to be cut in a way so that it will wrap </a:t>
            </a:r>
            <a:r>
              <a:rPr lang="en" sz="1600"/>
              <a:t>around</a:t>
            </a:r>
            <a:r>
              <a:rPr lang="en" sz="1600"/>
              <a:t> the scintillator tile.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A hole must be created, that must be the same size as the SiPM that it will be attached to.</a:t>
            </a:r>
            <a:endParaRPr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 SiPMs with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Tiles Attached While One is Wrapped in ESR.</a:t>
            </a:r>
            <a:endParaRPr/>
          </a:p>
        </p:txBody>
      </p:sp>
      <p:sp>
        <p:nvSpPr>
          <p:cNvPr id="198" name="Google Shape;198;p28"/>
          <p:cNvSpPr txBox="1"/>
          <p:nvPr>
            <p:ph idx="1" type="body"/>
          </p:nvPr>
        </p:nvSpPr>
        <p:spPr>
          <a:xfrm>
            <a:off x="431025" y="1775700"/>
            <a:ext cx="3054300" cy="3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This test was repeated exactly the same, only this time the middle scintillator tile was wrapped with ESR.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The chart with the ESR wrapping will be compared to the chart without the ESR wrapping.</a:t>
            </a:r>
            <a:endParaRPr sz="1600"/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500" y="1655275"/>
            <a:ext cx="3836124" cy="327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75" y="55500"/>
            <a:ext cx="7236474" cy="51036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05" name="Google Shape;205;p29"/>
          <p:cNvCxnSpPr/>
          <p:nvPr/>
        </p:nvCxnSpPr>
        <p:spPr>
          <a:xfrm flipH="1" rot="10800000">
            <a:off x="2021575" y="1284075"/>
            <a:ext cx="1656300" cy="33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29"/>
          <p:cNvCxnSpPr/>
          <p:nvPr/>
        </p:nvCxnSpPr>
        <p:spPr>
          <a:xfrm flipH="1" rot="10800000">
            <a:off x="2090400" y="2188625"/>
            <a:ext cx="1656300" cy="33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p29"/>
          <p:cNvCxnSpPr/>
          <p:nvPr/>
        </p:nvCxnSpPr>
        <p:spPr>
          <a:xfrm flipH="1" rot="10800000">
            <a:off x="2569500" y="3374300"/>
            <a:ext cx="1656300" cy="33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8" name="Google Shape;208;p29"/>
          <p:cNvSpPr txBox="1"/>
          <p:nvPr/>
        </p:nvSpPr>
        <p:spPr>
          <a:xfrm>
            <a:off x="1482150" y="843950"/>
            <a:ext cx="177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SiPM #1 with Scintillator Tile attached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817975" y="1740450"/>
            <a:ext cx="177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SiPM #2 with wrapped Scintillator Tile attached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1855300" y="2937975"/>
            <a:ext cx="177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SiPM #3 with Scintillator Tile attached             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With and Without ESR wrapping</a:t>
            </a:r>
            <a:endParaRPr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125975" y="1035950"/>
            <a:ext cx="4869300" cy="3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Notice the mean increased as expected.</a:t>
            </a:r>
            <a:endParaRPr sz="1600"/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 b="0" l="0" r="-7020" t="-15754"/>
          <a:stretch/>
        </p:blipFill>
        <p:spPr>
          <a:xfrm>
            <a:off x="4614050" y="1431637"/>
            <a:ext cx="4770726" cy="30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75" y="1753775"/>
            <a:ext cx="4488075" cy="26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</a:t>
            </a:r>
            <a:endParaRPr/>
          </a:p>
        </p:txBody>
      </p:sp>
      <p:sp>
        <p:nvSpPr>
          <p:cNvPr id="224" name="Google Shape;224;p31"/>
          <p:cNvSpPr txBox="1"/>
          <p:nvPr>
            <p:ph idx="1" type="body"/>
          </p:nvPr>
        </p:nvSpPr>
        <p:spPr>
          <a:xfrm>
            <a:off x="125975" y="1035950"/>
            <a:ext cx="4869300" cy="3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scintillator dimple will be polished and tested exactly as before. We will then compare our results like we did before.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Find what the </a:t>
            </a:r>
            <a:r>
              <a:rPr lang="en" sz="1600"/>
              <a:t>ratio</a:t>
            </a:r>
            <a:r>
              <a:rPr lang="en" sz="1600"/>
              <a:t> is for Voltage to Photoelectron.</a:t>
            </a:r>
            <a:br>
              <a:rPr lang="en" sz="1600"/>
            </a:b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Used: Scintillator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5040635" cy="378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435" y="1210625"/>
            <a:ext cx="2861199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318600" y="2854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Used: SiPM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876550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350" y="1210625"/>
            <a:ext cx="3627212" cy="37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6808550" y="1210625"/>
            <a:ext cx="22452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 SiPM also requires a amplifier.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will this be used?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425" y="1541924"/>
            <a:ext cx="4914575" cy="274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63650"/>
            <a:ext cx="5304351" cy="29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How much</a:t>
            </a:r>
            <a:r>
              <a:rPr lang="en" sz="3000"/>
              <a:t> photoelectrons are emitted from scintillators during a cosmic ray event?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What can we do to improve a SiPM to catch more photons?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81812" y="978288"/>
            <a:ext cx="3210225" cy="42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>
            <p:ph type="title"/>
          </p:nvPr>
        </p:nvSpPr>
        <p:spPr>
          <a:xfrm>
            <a:off x="246775" y="943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How We </a:t>
            </a:r>
            <a:r>
              <a:rPr lang="en"/>
              <a:t>Used SiPMs in a Darkbox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59250" y="767975"/>
            <a:ext cx="7605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Three</a:t>
            </a:r>
            <a:r>
              <a:rPr lang="en" sz="1600"/>
              <a:t> SiPMs placed  and connected inside a darkbox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225775" y="1009512"/>
            <a:ext cx="3184001" cy="42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Just the SiPM (Fermilab Board).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237025" y="1412300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A SiPM was placed  and connected inside a darkbox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A frequency reader was connected to the SiPM. The values of the frequency were recorded, as the trigger voltage was lowered.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The frequency reader failed to find any more values after the trigger voltage was moved lower than -0.035 Volts.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950" y="1169225"/>
            <a:ext cx="4602275" cy="280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SiPM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Scintillator Tile.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237025" y="1412300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Next, a SiPM was placed  and connected inside a darkbox exactly as before, only this time a scintillator tile was attached.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The values of the frequency were recorded, as the trigger voltage was lowered, same as before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The frequency reader begins to flatten and continues reading a frequency after the trigger level is -0.035 Volts.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425" y="75100"/>
            <a:ext cx="3429150" cy="298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325" y="2941625"/>
            <a:ext cx="3349016" cy="204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445025"/>
            <a:ext cx="4050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this mean?	</a:t>
            </a:r>
            <a:endParaRPr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11700" y="1171675"/>
            <a:ext cx="8691900" cy="9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SiPMs with a scintillator tile  attached is working as expected.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SiPM with a scintillator tile will start to detect cosmic rays at a trigger level below -0.035 volts.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0" y="2671258"/>
            <a:ext cx="3697436" cy="22535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21"/>
          <p:cNvCxnSpPr/>
          <p:nvPr/>
        </p:nvCxnSpPr>
        <p:spPr>
          <a:xfrm>
            <a:off x="3616222" y="3100115"/>
            <a:ext cx="34500" cy="1425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21"/>
          <p:cNvCxnSpPr/>
          <p:nvPr/>
        </p:nvCxnSpPr>
        <p:spPr>
          <a:xfrm>
            <a:off x="2217277" y="2891877"/>
            <a:ext cx="738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21"/>
          <p:cNvSpPr txBox="1"/>
          <p:nvPr/>
        </p:nvSpPr>
        <p:spPr>
          <a:xfrm>
            <a:off x="2648124" y="3100124"/>
            <a:ext cx="100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-0.035 Volts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71750"/>
            <a:ext cx="3906725" cy="239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21"/>
          <p:cNvCxnSpPr/>
          <p:nvPr/>
        </p:nvCxnSpPr>
        <p:spPr>
          <a:xfrm>
            <a:off x="5807005" y="2971141"/>
            <a:ext cx="26700" cy="1533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21"/>
          <p:cNvCxnSpPr/>
          <p:nvPr/>
        </p:nvCxnSpPr>
        <p:spPr>
          <a:xfrm>
            <a:off x="6605202" y="2821329"/>
            <a:ext cx="753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21"/>
          <p:cNvSpPr txBox="1"/>
          <p:nvPr/>
        </p:nvSpPr>
        <p:spPr>
          <a:xfrm>
            <a:off x="5867776" y="3244653"/>
            <a:ext cx="106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-0.035 Volts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26" name="Google Shape;126;p21"/>
          <p:cNvCxnSpPr>
            <a:stCxn id="121" idx="2"/>
          </p:cNvCxnSpPr>
          <p:nvPr/>
        </p:nvCxnSpPr>
        <p:spPr>
          <a:xfrm>
            <a:off x="3149424" y="3715724"/>
            <a:ext cx="32340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21"/>
          <p:cNvCxnSpPr/>
          <p:nvPr/>
        </p:nvCxnSpPr>
        <p:spPr>
          <a:xfrm flipH="1">
            <a:off x="5949575" y="3777850"/>
            <a:ext cx="311400" cy="364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