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Montserrat"/>
      <p:regular r:id="rId26"/>
      <p:bold r:id="rId27"/>
      <p:italic r:id="rId28"/>
      <p:boldItalic r:id="rId29"/>
    </p:embeddedFont>
    <p:embeddedFont>
      <p:font typeface="La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regular.fntdata"/><Relationship Id="rId25" Type="http://schemas.openxmlformats.org/officeDocument/2006/relationships/slide" Target="slides/slide20.xml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6.xml"/><Relationship Id="rId33" Type="http://schemas.openxmlformats.org/officeDocument/2006/relationships/font" Target="fonts/Lato-boldItalic.fntdata"/><Relationship Id="rId10" Type="http://schemas.openxmlformats.org/officeDocument/2006/relationships/slide" Target="slides/slide5.xml"/><Relationship Id="rId32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3c5b7883b1_0_20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3c5b7883b1_0_2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3c5b7883b1_0_20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3c5b7883b1_0_2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3c5b7883b1_0_20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3c5b7883b1_0_20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3c5b7883b1_0_20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3c5b7883b1_0_20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3c5b7883b1_0_20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3c5b7883b1_0_20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3c5b7883b1_0_20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3c5b7883b1_0_20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c5b7883b1_0_20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3c5b7883b1_0_20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3c5b7883b1_0_20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3c5b7883b1_0_20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3c5b7883b1_0_2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3c5b7883b1_0_2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c5b7883b1_0_2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3c5b7883b1_0_2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3c5b7883b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3c5b7883b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3c5b7883b1_0_20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3c5b7883b1_0_20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3c5b7883b1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3c5b7883b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c5b7883b1_0_19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c5b7883b1_0_19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3c5b7883b1_0_19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3c5b7883b1_0_19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c5b7883b1_0_19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3c5b7883b1_0_19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c5b7883b1_0_19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3c5b7883b1_0_19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3c5b7883b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3c5b7883b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3c5b7883b1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3c5b7883b1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&amp; Text">
  <p:cSld name="CUSTOM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/>
          <p:nvPr>
            <p:ph type="title"/>
          </p:nvPr>
        </p:nvSpPr>
        <p:spPr>
          <a:xfrm>
            <a:off x="457200" y="514350"/>
            <a:ext cx="82296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13"/>
          <p:cNvSpPr txBox="1"/>
          <p:nvPr>
            <p:ph idx="1" type="body"/>
          </p:nvPr>
        </p:nvSpPr>
        <p:spPr>
          <a:xfrm>
            <a:off x="457200" y="1353550"/>
            <a:ext cx="8137800" cy="33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79400" lvl="8" marL="41148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40.jpg"/><Relationship Id="rId5" Type="http://schemas.openxmlformats.org/officeDocument/2006/relationships/image" Target="../media/image31.jpg"/><Relationship Id="rId6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jpg"/><Relationship Id="rId4" Type="http://schemas.openxmlformats.org/officeDocument/2006/relationships/image" Target="../media/image19.png"/><Relationship Id="rId5" Type="http://schemas.openxmlformats.org/officeDocument/2006/relationships/image" Target="../media/image7.png"/><Relationship Id="rId6" Type="http://schemas.openxmlformats.org/officeDocument/2006/relationships/image" Target="../media/image17.png"/><Relationship Id="rId7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39.jpg"/><Relationship Id="rId5" Type="http://schemas.openxmlformats.org/officeDocument/2006/relationships/image" Target="../media/image33.jpg"/><Relationship Id="rId6" Type="http://schemas.openxmlformats.org/officeDocument/2006/relationships/image" Target="../media/image36.jpg"/><Relationship Id="rId7" Type="http://schemas.openxmlformats.org/officeDocument/2006/relationships/image" Target="../media/image3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38.png"/><Relationship Id="rId5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Relationship Id="rId4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6" Type="http://schemas.openxmlformats.org/officeDocument/2006/relationships/image" Target="../media/image16.png"/><Relationship Id="rId7" Type="http://schemas.openxmlformats.org/officeDocument/2006/relationships/image" Target="../media/image3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22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C000"/>
                </a:solidFill>
              </a:rPr>
              <a:t>Studies of Scintillators with Wavelength-Shifting Fiber Readout</a:t>
            </a:r>
            <a:endParaRPr sz="2500">
              <a:solidFill>
                <a:srgbClr val="FFFFFF"/>
              </a:solidFill>
            </a:endParaRPr>
          </a:p>
        </p:txBody>
      </p:sp>
      <p:sp>
        <p:nvSpPr>
          <p:cNvPr id="138" name="Google Shape;138;p14"/>
          <p:cNvSpPr txBox="1"/>
          <p:nvPr>
            <p:ph idx="1" type="subTitle"/>
          </p:nvPr>
        </p:nvSpPr>
        <p:spPr>
          <a:xfrm>
            <a:off x="3656175" y="2998550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By Luis Garabito Ruiz</a:t>
            </a:r>
            <a:endParaRPr sz="1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1" y="4199450"/>
            <a:ext cx="738274" cy="7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Fiber Guide Design</a:t>
            </a:r>
            <a:endParaRPr/>
          </a:p>
        </p:txBody>
      </p:sp>
      <p:pic>
        <p:nvPicPr>
          <p:cNvPr id="221" name="Google Shape;2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225" y="1369600"/>
            <a:ext cx="1210725" cy="18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4030" y="1369600"/>
            <a:ext cx="1362207" cy="181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6300" y="1369600"/>
            <a:ext cx="1362199" cy="181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" y="0"/>
            <a:ext cx="645775" cy="69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C000"/>
                </a:solidFill>
              </a:rPr>
              <a:t>Tertiary/</a:t>
            </a:r>
            <a:r>
              <a:rPr lang="en" sz="2500">
                <a:solidFill>
                  <a:srgbClr val="FFC000"/>
                </a:solidFill>
              </a:rPr>
              <a:t>Intermediate</a:t>
            </a:r>
            <a:r>
              <a:rPr lang="en" sz="2500">
                <a:solidFill>
                  <a:srgbClr val="FFC000"/>
                </a:solidFill>
              </a:rPr>
              <a:t> Stage of WLS Fiber and Bar</a:t>
            </a:r>
            <a:endParaRPr sz="2500">
              <a:solidFill>
                <a:srgbClr val="FFC000"/>
              </a:solidFill>
            </a:endParaRPr>
          </a:p>
        </p:txBody>
      </p:sp>
      <p:pic>
        <p:nvPicPr>
          <p:cNvPr id="230" name="Google Shape;2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645775" cy="69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>
                <a:solidFill>
                  <a:srgbClr val="FFC000"/>
                </a:solidFill>
              </a:rPr>
              <a:t>Tertiary</a:t>
            </a:r>
            <a:r>
              <a:rPr lang="en" sz="2500">
                <a:solidFill>
                  <a:srgbClr val="FFC000"/>
                </a:solidFill>
              </a:rPr>
              <a:t>/Intermediary Stage: Combining what was Learned to Make Particle Detector</a:t>
            </a:r>
            <a:endParaRPr sz="2500">
              <a:solidFill>
                <a:srgbClr val="FFC000"/>
              </a:solidFill>
            </a:endParaRPr>
          </a:p>
        </p:txBody>
      </p:sp>
      <p:sp>
        <p:nvSpPr>
          <p:cNvPr id="236" name="Google Shape;236;p2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Final Product:</a:t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37" name="Google Shape;237;p25"/>
          <p:cNvSpPr txBox="1"/>
          <p:nvPr>
            <p:ph idx="2" type="body"/>
          </p:nvPr>
        </p:nvSpPr>
        <p:spPr>
          <a:xfrm>
            <a:off x="5495284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Pattern that is shown from bar plus WLS fiber:</a:t>
            </a:r>
            <a:endParaRPr/>
          </a:p>
        </p:txBody>
      </p:sp>
      <p:pic>
        <p:nvPicPr>
          <p:cNvPr id="238" name="Google Shape;2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29" y="2159450"/>
            <a:ext cx="2914145" cy="218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8401" y="1869350"/>
            <a:ext cx="1636975" cy="218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0"/>
            <a:ext cx="645775" cy="6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0875" y="2159450"/>
            <a:ext cx="1186225" cy="224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07605" y="2189888"/>
            <a:ext cx="1123370" cy="218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"/>
          <p:cNvSpPr txBox="1"/>
          <p:nvPr>
            <p:ph type="title"/>
          </p:nvPr>
        </p:nvSpPr>
        <p:spPr>
          <a:xfrm>
            <a:off x="457200" y="514350"/>
            <a:ext cx="82296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000"/>
                </a:solidFill>
              </a:rPr>
              <a:t>Setup/</a:t>
            </a:r>
            <a:r>
              <a:rPr lang="en">
                <a:solidFill>
                  <a:srgbClr val="FFC000"/>
                </a:solidFill>
              </a:rPr>
              <a:t>Threshold</a:t>
            </a:r>
            <a:r>
              <a:rPr lang="en">
                <a:solidFill>
                  <a:srgbClr val="FFC000"/>
                </a:solidFill>
              </a:rPr>
              <a:t> tests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48" name="Google Shape;248;p26"/>
          <p:cNvSpPr txBox="1"/>
          <p:nvPr>
            <p:ph idx="1" type="body"/>
          </p:nvPr>
        </p:nvSpPr>
        <p:spPr>
          <a:xfrm>
            <a:off x="457200" y="1246225"/>
            <a:ext cx="8229600" cy="34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Set up for two for coincidence experiment:        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Frequency Counter                  Bar set up with SiPMs                       Black Box                    RCSOSC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Oscilloscope , Amplifiers,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Voltage Bias Source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/>
              <a:t>                            </a:t>
            </a:r>
            <a:endParaRPr sz="1500"/>
          </a:p>
        </p:txBody>
      </p:sp>
      <p:pic>
        <p:nvPicPr>
          <p:cNvPr id="249" name="Google Shape;2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645775" cy="6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1" y="2991100"/>
            <a:ext cx="2250501" cy="169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6"/>
          <p:cNvPicPr preferRelativeResize="0"/>
          <p:nvPr/>
        </p:nvPicPr>
        <p:blipFill rotWithShape="1">
          <a:blip r:embed="rId5">
            <a:alphaModFix/>
          </a:blip>
          <a:srcRect b="9264" l="0" r="0" t="0"/>
          <a:stretch/>
        </p:blipFill>
        <p:spPr>
          <a:xfrm>
            <a:off x="5501775" y="2790292"/>
            <a:ext cx="1172200" cy="1890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27575" y="2991174"/>
            <a:ext cx="2250465" cy="169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96750" y="3206199"/>
            <a:ext cx="1872876" cy="140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 txBox="1"/>
          <p:nvPr>
            <p:ph type="title"/>
          </p:nvPr>
        </p:nvSpPr>
        <p:spPr>
          <a:xfrm>
            <a:off x="457200" y="514350"/>
            <a:ext cx="82296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000"/>
                </a:solidFill>
              </a:rPr>
              <a:t>Threshold Test Data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59" name="Google Shape;259;p27"/>
          <p:cNvSpPr txBox="1"/>
          <p:nvPr>
            <p:ph idx="1" type="body"/>
          </p:nvPr>
        </p:nvSpPr>
        <p:spPr>
          <a:xfrm>
            <a:off x="457200" y="1336850"/>
            <a:ext cx="4607100" cy="33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/>
              <a:t>Figure 1: First test did not provided desired pattern or behavior. SiPMs and Bar set was not working so further </a:t>
            </a:r>
            <a:r>
              <a:rPr lang="en" sz="1500"/>
              <a:t>calibration</a:t>
            </a:r>
            <a:r>
              <a:rPr lang="en" sz="1500"/>
              <a:t> was needed.</a:t>
            </a:r>
            <a:endParaRPr sz="1500"/>
          </a:p>
        </p:txBody>
      </p:sp>
      <p:pic>
        <p:nvPicPr>
          <p:cNvPr id="260" name="Google Shape;2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645775" cy="6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7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475" y="1393274"/>
            <a:ext cx="3857450" cy="235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7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2825" y="1336850"/>
            <a:ext cx="3857451" cy="238519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7"/>
          <p:cNvSpPr txBox="1"/>
          <p:nvPr/>
        </p:nvSpPr>
        <p:spPr>
          <a:xfrm>
            <a:off x="5122825" y="3670675"/>
            <a:ext cx="3897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Figure 2: Shows the correlation between noise and cosmic particle(muons). As the trigger is increased it demonstrates that it starts to flatten out a bit which means that these are cosmic particles and not noise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"/>
          <p:cNvSpPr txBox="1"/>
          <p:nvPr>
            <p:ph type="title"/>
          </p:nvPr>
        </p:nvSpPr>
        <p:spPr>
          <a:xfrm>
            <a:off x="457200" y="514350"/>
            <a:ext cx="82296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000"/>
                </a:solidFill>
              </a:rPr>
              <a:t>Running DRSOSC to detect Cosmic Rays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69" name="Google Shape;269;p28"/>
          <p:cNvSpPr txBox="1"/>
          <p:nvPr>
            <p:ph idx="1" type="body"/>
          </p:nvPr>
        </p:nvSpPr>
        <p:spPr>
          <a:xfrm>
            <a:off x="457200" y="1353550"/>
            <a:ext cx="8137800" cy="33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/>
              <a:t>Shows </a:t>
            </a:r>
            <a:r>
              <a:rPr lang="en" sz="1500"/>
              <a:t>simultaneous</a:t>
            </a:r>
            <a:r>
              <a:rPr lang="en" sz="1500"/>
              <a:t> events </a:t>
            </a:r>
            <a:r>
              <a:rPr lang="en" sz="1500"/>
              <a:t>occurring and the histograms of the cosmic particles detection. </a:t>
            </a:r>
            <a:endParaRPr sz="1500"/>
          </a:p>
        </p:txBody>
      </p:sp>
      <p:pic>
        <p:nvPicPr>
          <p:cNvPr id="270" name="Google Shape;2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645775" cy="6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1" y="2369975"/>
            <a:ext cx="3907276" cy="231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7704" y="2369975"/>
            <a:ext cx="3907297" cy="231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/>
          <p:cNvSpPr txBox="1"/>
          <p:nvPr>
            <p:ph type="title"/>
          </p:nvPr>
        </p:nvSpPr>
        <p:spPr>
          <a:xfrm>
            <a:off x="457200" y="514350"/>
            <a:ext cx="82296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000"/>
                </a:solidFill>
              </a:rPr>
              <a:t>Further Research Plans/Goals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78" name="Google Shape;278;p29"/>
          <p:cNvSpPr txBox="1"/>
          <p:nvPr>
            <p:ph idx="1" type="body"/>
          </p:nvPr>
        </p:nvSpPr>
        <p:spPr>
          <a:xfrm>
            <a:off x="457200" y="1353550"/>
            <a:ext cx="8137800" cy="33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Continue to iterate on the bar plus fiber. Improve on polishing technique.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Carry out the four fold coincidence experiment, using four SiPMs instead of two.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Learn Programs  such as Python, Root, PyRoot, and Jyupter for my summer </a:t>
            </a:r>
            <a:r>
              <a:rPr lang="en" sz="1500"/>
              <a:t>internship</a:t>
            </a:r>
            <a:r>
              <a:rPr lang="en" sz="1500"/>
              <a:t> at </a:t>
            </a:r>
            <a:r>
              <a:rPr lang="en" sz="1500"/>
              <a:t>Lawrence</a:t>
            </a:r>
            <a:r>
              <a:rPr lang="en" sz="1500"/>
              <a:t> Livermore National Laboratory (LLNL).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Learn to simulate EIC events using the programs I learn.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Learn </a:t>
            </a:r>
            <a:r>
              <a:rPr lang="en" sz="1500"/>
              <a:t>other</a:t>
            </a:r>
            <a:r>
              <a:rPr lang="en" sz="1500"/>
              <a:t>  Data Analysis methods.</a:t>
            </a:r>
            <a:endParaRPr sz="1500"/>
          </a:p>
        </p:txBody>
      </p:sp>
      <p:pic>
        <p:nvPicPr>
          <p:cNvPr id="279" name="Google Shape;2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645775" cy="69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" y="929776"/>
            <a:ext cx="9097426" cy="53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1" cy="1755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1"/>
          <p:cNvSpPr txBox="1"/>
          <p:nvPr>
            <p:ph type="title"/>
          </p:nvPr>
        </p:nvSpPr>
        <p:spPr>
          <a:xfrm>
            <a:off x="457200" y="514350"/>
            <a:ext cx="82296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000"/>
                </a:solidFill>
              </a:rPr>
              <a:t>References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91" name="Google Shape;291;p31"/>
          <p:cNvSpPr txBox="1"/>
          <p:nvPr>
            <p:ph idx="1" type="body"/>
          </p:nvPr>
        </p:nvSpPr>
        <p:spPr>
          <a:xfrm>
            <a:off x="457200" y="1353550"/>
            <a:ext cx="8137800" cy="33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Peck Aleck, “Development of Future </a:t>
            </a:r>
            <a:r>
              <a:rPr lang="en"/>
              <a:t>Forward</a:t>
            </a:r>
            <a:r>
              <a:rPr lang="en"/>
              <a:t> Calorimeter for CLAS12”, Presentation.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2"/>
          <p:cNvSpPr txBox="1"/>
          <p:nvPr>
            <p:ph type="title"/>
          </p:nvPr>
        </p:nvSpPr>
        <p:spPr>
          <a:xfrm>
            <a:off x="457200" y="514350"/>
            <a:ext cx="82296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000"/>
                </a:solidFill>
              </a:rPr>
              <a:t>Acknowledgement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97" name="Google Shape;297;p32"/>
          <p:cNvSpPr txBox="1"/>
          <p:nvPr>
            <p:ph idx="1" type="body"/>
          </p:nvPr>
        </p:nvSpPr>
        <p:spPr>
          <a:xfrm>
            <a:off x="457200" y="1353550"/>
            <a:ext cx="8137800" cy="33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Dr.</a:t>
            </a:r>
            <a:r>
              <a:rPr lang="en" sz="2000"/>
              <a:t>Miguel</a:t>
            </a:r>
            <a:r>
              <a:rPr lang="en" sz="2000"/>
              <a:t> Arratia, Aleck Peck, Sean Preins, Sebouh, and UCR.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Thanks to the California EIC Concortium.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Also thank you to the Department of Energy (DOE) for funding this research.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8" name="Google Shape;29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800" y="3380012"/>
            <a:ext cx="3704673" cy="119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5725" y="2962001"/>
            <a:ext cx="2035350" cy="20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/>
          <p:nvPr>
            <p:ph type="title"/>
          </p:nvPr>
        </p:nvSpPr>
        <p:spPr>
          <a:xfrm>
            <a:off x="457200" y="514350"/>
            <a:ext cx="82296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000"/>
                </a:solidFill>
              </a:rPr>
              <a:t>The Purpose Of this Lab: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45" name="Google Shape;145;p15"/>
          <p:cNvSpPr txBox="1"/>
          <p:nvPr>
            <p:ph idx="1" type="body"/>
          </p:nvPr>
        </p:nvSpPr>
        <p:spPr>
          <a:xfrm>
            <a:off x="457200" y="1353550"/>
            <a:ext cx="8137800" cy="33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Scintillating</a:t>
            </a:r>
            <a:r>
              <a:rPr lang="en" sz="2000"/>
              <a:t> fibers and </a:t>
            </a:r>
            <a:r>
              <a:rPr lang="en" sz="2000"/>
              <a:t>Scintillating</a:t>
            </a:r>
            <a:r>
              <a:rPr lang="en" sz="2000"/>
              <a:t> Tiles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prototype calorimeter designs for EIC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Study SiPMs to be used in Calorimeter</a:t>
            </a:r>
            <a:endParaRPr sz="2000"/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975" y="2911050"/>
            <a:ext cx="3596375" cy="177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1250" y="1278958"/>
            <a:ext cx="3195551" cy="157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1250" y="2851750"/>
            <a:ext cx="3195561" cy="17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" y="0"/>
            <a:ext cx="645775" cy="69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305" name="Google Shape;3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645775" cy="69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>
            <p:ph type="title"/>
          </p:nvPr>
        </p:nvSpPr>
        <p:spPr>
          <a:xfrm>
            <a:off x="457200" y="514350"/>
            <a:ext cx="82296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000"/>
                </a:solidFill>
              </a:rPr>
              <a:t>How the Bars are used With SiPMs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55" name="Google Shape;155;p16"/>
          <p:cNvSpPr txBox="1"/>
          <p:nvPr>
            <p:ph idx="1" type="body"/>
          </p:nvPr>
        </p:nvSpPr>
        <p:spPr>
          <a:xfrm>
            <a:off x="457200" y="1353550"/>
            <a:ext cx="8137800" cy="33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Initial</a:t>
            </a:r>
            <a:r>
              <a:rPr lang="en" sz="1600"/>
              <a:t> Steps require </a:t>
            </a:r>
            <a:r>
              <a:rPr lang="en" sz="1600"/>
              <a:t>miniature</a:t>
            </a:r>
            <a:r>
              <a:rPr lang="en" sz="1600"/>
              <a:t> set ups to detect cosmic rays.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Coincidence experiments (2 fold and 4 fold coincidence).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Silicon Photomultipliers (SiPM) are arrays of </a:t>
            </a:r>
            <a:r>
              <a:rPr lang="en" sz="1600"/>
              <a:t>avalanche</a:t>
            </a:r>
            <a:r>
              <a:rPr lang="en" sz="1600"/>
              <a:t> </a:t>
            </a:r>
            <a:r>
              <a:rPr lang="en" sz="1600"/>
              <a:t>photodiodes. Operated a little bit above breakdown voltage. </a:t>
            </a:r>
            <a:endParaRPr sz="1600"/>
          </a:p>
        </p:txBody>
      </p:sp>
      <p:pic>
        <p:nvPicPr>
          <p:cNvPr id="156" name="Google Shape;15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645775" cy="6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3049700"/>
            <a:ext cx="5259300" cy="15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4475" y="2793525"/>
            <a:ext cx="2512325" cy="188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>
                <a:solidFill>
                  <a:srgbClr val="FFC000"/>
                </a:solidFill>
              </a:rPr>
              <a:t>Initial</a:t>
            </a:r>
            <a:r>
              <a:rPr lang="en" sz="2500">
                <a:solidFill>
                  <a:srgbClr val="FFC000"/>
                </a:solidFill>
              </a:rPr>
              <a:t> work in </a:t>
            </a:r>
            <a:r>
              <a:rPr lang="en" sz="2500">
                <a:solidFill>
                  <a:srgbClr val="FFC000"/>
                </a:solidFill>
              </a:rPr>
              <a:t>Polishing </a:t>
            </a:r>
            <a:r>
              <a:rPr lang="en" sz="2500">
                <a:solidFill>
                  <a:srgbClr val="FFC000"/>
                </a:solidFill>
              </a:rPr>
              <a:t>Scintillating</a:t>
            </a:r>
            <a:r>
              <a:rPr lang="en" sz="2500">
                <a:solidFill>
                  <a:srgbClr val="FFC000"/>
                </a:solidFill>
              </a:rPr>
              <a:t> Fibers </a:t>
            </a:r>
            <a:r>
              <a:rPr lang="en" sz="2500"/>
              <a:t>(Also known as WLS Fibers)</a:t>
            </a:r>
            <a:endParaRPr sz="2500"/>
          </a:p>
        </p:txBody>
      </p:sp>
      <p:pic>
        <p:nvPicPr>
          <p:cNvPr id="164" name="Google Shape;16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645775" cy="69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000"/>
                </a:solidFill>
              </a:rPr>
              <a:t>Polishing WLS Fibers 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70" name="Google Shape;170;p18"/>
          <p:cNvSpPr txBox="1"/>
          <p:nvPr>
            <p:ph idx="1" type="body"/>
          </p:nvPr>
        </p:nvSpPr>
        <p:spPr>
          <a:xfrm>
            <a:off x="373850" y="1567550"/>
            <a:ext cx="4463700" cy="29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-32623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6150"/>
              <a:t>Initial</a:t>
            </a:r>
            <a:r>
              <a:rPr lang="en" sz="6150"/>
              <a:t> task was to find a way to polish the WLS fibers. </a:t>
            </a:r>
            <a:endParaRPr sz="6150"/>
          </a:p>
          <a:p>
            <a:pPr indent="-32623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6150"/>
              <a:t>There were two methods of cutting the fibers, cutting board or hot knife.</a:t>
            </a:r>
            <a:endParaRPr sz="6150"/>
          </a:p>
          <a:p>
            <a:pPr indent="-32623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6150"/>
              <a:t>Depending on what method you used the resulting cut </a:t>
            </a:r>
            <a:r>
              <a:rPr lang="en" sz="6150"/>
              <a:t>varied</a:t>
            </a:r>
            <a:r>
              <a:rPr lang="en" sz="6150"/>
              <a:t> in damage to the fiber.</a:t>
            </a:r>
            <a:endParaRPr sz="6150"/>
          </a:p>
          <a:p>
            <a:pPr indent="-32623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6150"/>
              <a:t>Cladding</a:t>
            </a:r>
            <a:r>
              <a:rPr lang="en" sz="6150"/>
              <a:t>: Surrounding coat on the fiber.</a:t>
            </a:r>
            <a:endParaRPr sz="615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15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15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8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" y="0"/>
            <a:ext cx="645775" cy="6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3225" y="1567550"/>
            <a:ext cx="1594775" cy="136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0175" y="1567550"/>
            <a:ext cx="1476225" cy="1369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33225" y="3233988"/>
            <a:ext cx="1637094" cy="94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/>
          <p:cNvPicPr preferRelativeResize="0"/>
          <p:nvPr/>
        </p:nvPicPr>
        <p:blipFill rotWithShape="1">
          <a:blip r:embed="rId7">
            <a:alphaModFix/>
          </a:blip>
          <a:srcRect b="0" l="10192" r="12240" t="8424"/>
          <a:stretch/>
        </p:blipFill>
        <p:spPr>
          <a:xfrm>
            <a:off x="7012138" y="3107075"/>
            <a:ext cx="1172300" cy="12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C000"/>
                </a:solidFill>
              </a:rPr>
              <a:t>Polishing WLS Fibers </a:t>
            </a:r>
            <a:endParaRPr sz="2500">
              <a:solidFill>
                <a:srgbClr val="FFC000"/>
              </a:solidFill>
            </a:endParaRPr>
          </a:p>
        </p:txBody>
      </p:sp>
      <p:sp>
        <p:nvSpPr>
          <p:cNvPr id="182" name="Google Shape;182;p19"/>
          <p:cNvSpPr txBox="1"/>
          <p:nvPr>
            <p:ph idx="1" type="body"/>
          </p:nvPr>
        </p:nvSpPr>
        <p:spPr>
          <a:xfrm>
            <a:off x="453175" y="1567550"/>
            <a:ext cx="4247400" cy="31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6000"/>
              <a:t>Second task was to find a way to polish the fiber tip.</a:t>
            </a:r>
            <a:endParaRPr sz="60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6000"/>
              <a:t>One method produced the pattern we desired after polishing.</a:t>
            </a:r>
            <a:endParaRPr sz="60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6000"/>
              <a:t>Materials</a:t>
            </a:r>
            <a:r>
              <a:rPr lang="en" sz="6000"/>
              <a:t>: Water, Polishing Table, and different girt paper.</a:t>
            </a:r>
            <a:endParaRPr sz="6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15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15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9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" y="0"/>
            <a:ext cx="645775" cy="6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3225" y="1567550"/>
            <a:ext cx="3403200" cy="145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3225" y="3026900"/>
            <a:ext cx="1165759" cy="108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9"/>
          <p:cNvPicPr preferRelativeResize="0"/>
          <p:nvPr/>
        </p:nvPicPr>
        <p:blipFill rotWithShape="1">
          <a:blip r:embed="rId6">
            <a:alphaModFix/>
          </a:blip>
          <a:srcRect b="0" l="0" r="15846" t="5042"/>
          <a:stretch/>
        </p:blipFill>
        <p:spPr>
          <a:xfrm>
            <a:off x="6096350" y="3026900"/>
            <a:ext cx="1227700" cy="108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9"/>
          <p:cNvPicPr preferRelativeResize="0"/>
          <p:nvPr/>
        </p:nvPicPr>
        <p:blipFill rotWithShape="1">
          <a:blip r:embed="rId7">
            <a:alphaModFix/>
          </a:blip>
          <a:srcRect b="0" l="7865" r="54045" t="0"/>
          <a:stretch/>
        </p:blipFill>
        <p:spPr>
          <a:xfrm>
            <a:off x="7324053" y="3026900"/>
            <a:ext cx="1012372" cy="10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C000"/>
                </a:solidFill>
              </a:rPr>
              <a:t>Secondary stage of work in Polishing WLS Fiber</a:t>
            </a:r>
            <a:endParaRPr sz="2500">
              <a:solidFill>
                <a:srgbClr val="FFC000"/>
              </a:solidFill>
            </a:endParaRPr>
          </a:p>
        </p:txBody>
      </p:sp>
      <p:pic>
        <p:nvPicPr>
          <p:cNvPr id="194" name="Google Shape;1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645775" cy="69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 txBox="1"/>
          <p:nvPr>
            <p:ph type="title"/>
          </p:nvPr>
        </p:nvSpPr>
        <p:spPr>
          <a:xfrm>
            <a:off x="457200" y="514350"/>
            <a:ext cx="82296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000"/>
                </a:solidFill>
              </a:rPr>
              <a:t>Second Stage: Putting WLS Fiber with fiber guide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00" name="Google Shape;200;p21"/>
          <p:cNvSpPr txBox="1"/>
          <p:nvPr>
            <p:ph idx="1" type="body"/>
          </p:nvPr>
        </p:nvSpPr>
        <p:spPr>
          <a:xfrm>
            <a:off x="121525" y="1197400"/>
            <a:ext cx="5154900" cy="3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After Successfully completing the first task, I had to combine the WLS Fiber with the Tile and the Fiber Guide.</a:t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Damage to cladding </a:t>
            </a:r>
            <a:r>
              <a:rPr lang="en" sz="1500"/>
              <a:t>occurred</a:t>
            </a:r>
            <a:r>
              <a:rPr lang="en" sz="1500"/>
              <a:t>, so we designed a hole table to test several diameters printed from out 3d printer.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We used Sketchup to design the table.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Sketchup is a 3d </a:t>
            </a:r>
            <a:r>
              <a:rPr lang="en" sz="1500"/>
              <a:t>design</a:t>
            </a:r>
            <a:r>
              <a:rPr lang="en" sz="1500"/>
              <a:t> software used to </a:t>
            </a:r>
            <a:r>
              <a:rPr lang="en" sz="1500"/>
              <a:t>model</a:t>
            </a:r>
            <a:r>
              <a:rPr lang="en" sz="1500"/>
              <a:t> objects.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Creality program to create the files need to 3d print</a:t>
            </a:r>
            <a:endParaRPr sz="1500"/>
          </a:p>
        </p:txBody>
      </p:sp>
      <p:pic>
        <p:nvPicPr>
          <p:cNvPr id="201" name="Google Shape;2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645775" cy="6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 rotWithShape="1">
          <a:blip r:embed="rId4">
            <a:alphaModFix/>
          </a:blip>
          <a:srcRect b="36544" l="29096" r="31747" t="20542"/>
          <a:stretch/>
        </p:blipFill>
        <p:spPr>
          <a:xfrm>
            <a:off x="5655875" y="1197098"/>
            <a:ext cx="1178773" cy="172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5">
            <a:alphaModFix/>
          </a:blip>
          <a:srcRect b="39372" l="28067" r="43921" t="27937"/>
          <a:stretch/>
        </p:blipFill>
        <p:spPr>
          <a:xfrm>
            <a:off x="7214100" y="1197400"/>
            <a:ext cx="1107006" cy="172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09445" y="3029320"/>
            <a:ext cx="3077350" cy="9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7">
            <a:alphaModFix/>
          </a:blip>
          <a:srcRect b="0" l="24277" r="31103" t="0"/>
          <a:stretch/>
        </p:blipFill>
        <p:spPr>
          <a:xfrm rot="-5400000">
            <a:off x="6643323" y="3065063"/>
            <a:ext cx="1009601" cy="3013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/>
          <p:nvPr>
            <p:ph type="title"/>
          </p:nvPr>
        </p:nvSpPr>
        <p:spPr>
          <a:xfrm>
            <a:off x="457200" y="514350"/>
            <a:ext cx="82296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000"/>
                </a:solidFill>
              </a:rPr>
              <a:t>Data Acquired From Testing Diameters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11" name="Google Shape;211;p22"/>
          <p:cNvSpPr txBox="1"/>
          <p:nvPr>
            <p:ph idx="1" type="body"/>
          </p:nvPr>
        </p:nvSpPr>
        <p:spPr>
          <a:xfrm>
            <a:off x="457200" y="3489450"/>
            <a:ext cx="3700800" cy="13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/>
              <a:t>Figure1: Shows the </a:t>
            </a:r>
            <a:r>
              <a:rPr lang="en" sz="1500"/>
              <a:t>relationship of Actual hole Diameter thats printed vs the theoretical diameter desired. Equation of line is used to find the theoretical diameter needed.</a:t>
            </a:r>
            <a:endParaRPr sz="1500"/>
          </a:p>
        </p:txBody>
      </p:sp>
      <p:pic>
        <p:nvPicPr>
          <p:cNvPr id="212" name="Google Shape;2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645775" cy="6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1" y="1289800"/>
            <a:ext cx="4032640" cy="219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8565" y="1289800"/>
            <a:ext cx="3555059" cy="219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2"/>
          <p:cNvSpPr txBox="1"/>
          <p:nvPr/>
        </p:nvSpPr>
        <p:spPr>
          <a:xfrm>
            <a:off x="5348575" y="3489450"/>
            <a:ext cx="3421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Figure 2: Shows linear relationship between </a:t>
            </a:r>
            <a:r>
              <a:rPr lang="en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actual</a:t>
            </a:r>
            <a:r>
              <a:rPr lang="en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hole and theoretical diameters for bottom and top.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