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73" r:id="rId1"/>
  </p:sldMasterIdLst>
  <p:notesMasterIdLst>
    <p:notesMasterId r:id="rId32"/>
  </p:notesMasterIdLst>
  <p:handoutMasterIdLst>
    <p:handoutMasterId r:id="rId33"/>
  </p:handoutMasterIdLst>
  <p:sldIdLst>
    <p:sldId id="323" r:id="rId2"/>
    <p:sldId id="783" r:id="rId3"/>
    <p:sldId id="784" r:id="rId4"/>
    <p:sldId id="781" r:id="rId5"/>
    <p:sldId id="744" r:id="rId6"/>
    <p:sldId id="780" r:id="rId7"/>
    <p:sldId id="598" r:id="rId8"/>
    <p:sldId id="743" r:id="rId9"/>
    <p:sldId id="524" r:id="rId10"/>
    <p:sldId id="738" r:id="rId11"/>
    <p:sldId id="742" r:id="rId12"/>
    <p:sldId id="400" r:id="rId13"/>
    <p:sldId id="765" r:id="rId14"/>
    <p:sldId id="741" r:id="rId15"/>
    <p:sldId id="779" r:id="rId16"/>
    <p:sldId id="717" r:id="rId17"/>
    <p:sldId id="766" r:id="rId18"/>
    <p:sldId id="767" r:id="rId19"/>
    <p:sldId id="768" r:id="rId20"/>
    <p:sldId id="769" r:id="rId21"/>
    <p:sldId id="770" r:id="rId22"/>
    <p:sldId id="771" r:id="rId23"/>
    <p:sldId id="772" r:id="rId24"/>
    <p:sldId id="774" r:id="rId25"/>
    <p:sldId id="775" r:id="rId26"/>
    <p:sldId id="776" r:id="rId27"/>
    <p:sldId id="777" r:id="rId28"/>
    <p:sldId id="773" r:id="rId29"/>
    <p:sldId id="778" r:id="rId30"/>
    <p:sldId id="731" r:id="rId3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FF0000"/>
    <a:srgbClr val="0432FF"/>
    <a:srgbClr val="008040"/>
    <a:srgbClr val="FF00FF"/>
    <a:srgbClr val="5E5E5E"/>
    <a:srgbClr val="800040"/>
    <a:srgbClr val="00FF00"/>
    <a:srgbClr val="800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E929F9F4-4A8F-4326-A1B4-22849713DDAB}" styleName="Dark Style 1 - Accent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080" autoAdjust="0"/>
    <p:restoredTop sz="92638" autoAdjust="0"/>
  </p:normalViewPr>
  <p:slideViewPr>
    <p:cSldViewPr snapToGrid="0" snapToObjects="1">
      <p:cViewPr varScale="1">
        <p:scale>
          <a:sx n="104" d="100"/>
          <a:sy n="104" d="100"/>
        </p:scale>
        <p:origin x="1568" y="20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1BB324-A5DC-074B-9A66-61C3E30014DB}" type="datetimeFigureOut">
              <a:rPr lang="en-US" smtClean="0"/>
              <a:pPr/>
              <a:t>7/18/22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252712-B581-9643-B4AB-1E72261187E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10957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56F493-C873-5245-B1A7-05C1DEB87A86}" type="datetimeFigureOut">
              <a:rPr lang="en-US" smtClean="0"/>
              <a:pPr/>
              <a:t>7/18/22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5B0494-9698-864F-A770-B0B06E274A5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36774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22921" y="1758254"/>
            <a:ext cx="6498158" cy="1311532"/>
          </a:xfrm>
        </p:spPr>
        <p:txBody>
          <a:bodyPr vert="horz" lIns="91440" tIns="45720" rIns="91440" bIns="45720" rtlCol="0" anchor="ctr" anchorCtr="1">
            <a:noAutofit/>
          </a:bodyPr>
          <a:lstStyle>
            <a:lvl1pPr marL="0" indent="0" algn="ctr" defTabSz="914400" rtl="0" eaLnBrk="1" latinLnBrk="0" hangingPunct="1">
              <a:spcBef>
                <a:spcPct val="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22921" y="5473722"/>
            <a:ext cx="6498159" cy="916641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23512" y="6436084"/>
            <a:ext cx="1138145" cy="365125"/>
          </a:xfrm>
        </p:spPr>
        <p:txBody>
          <a:bodyPr/>
          <a:lstStyle/>
          <a:p>
            <a:r>
              <a:rPr lang="en-US" dirty="0"/>
              <a:t>02/17/2022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Zhongbo Kang, UCLA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Subtitle 2"/>
          <p:cNvSpPr txBox="1">
            <a:spLocks/>
          </p:cNvSpPr>
          <p:nvPr userDrawn="1"/>
        </p:nvSpPr>
        <p:spPr>
          <a:xfrm>
            <a:off x="1322921" y="3520791"/>
            <a:ext cx="6498159" cy="91168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/>
              <a:t>Zhongbo Kang</a:t>
            </a:r>
          </a:p>
          <a:p>
            <a:r>
              <a:rPr lang="en-US" sz="2800" dirty="0"/>
              <a:t>UCLA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8" y="611872"/>
            <a:ext cx="4079545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8" y="1787856"/>
            <a:ext cx="4079545" cy="372015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06/01/15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Zhongbo Kang, LANL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>
            <a:off x="5090617" y="359392"/>
            <a:ext cx="3657600" cy="5318077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06/01/15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Zhongbo Kang, LANL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69792" y="368301"/>
            <a:ext cx="1524000" cy="5575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9274" y="368301"/>
            <a:ext cx="6689726" cy="5575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06/01/15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Zhongbo Kang, LANL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49274" y="6436084"/>
            <a:ext cx="1087021" cy="365125"/>
          </a:xfrm>
        </p:spPr>
        <p:txBody>
          <a:bodyPr/>
          <a:lstStyle/>
          <a:p>
            <a:r>
              <a:rPr lang="en-US" dirty="0"/>
              <a:t>02/17/2022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Zhongbo Kang, UCLA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3538" y="3352801"/>
            <a:ext cx="8416925" cy="1470025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3538" y="4771029"/>
            <a:ext cx="8416925" cy="972671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70980" y="6436084"/>
            <a:ext cx="1190677" cy="365125"/>
          </a:xfrm>
        </p:spPr>
        <p:txBody>
          <a:bodyPr/>
          <a:lstStyle/>
          <a:p>
            <a:r>
              <a:rPr lang="en-US" dirty="0"/>
              <a:t>02/17/2022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Zhongbo Kang, UCLA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Picture Placeholder 2"/>
          <p:cNvSpPr>
            <a:spLocks noGrp="1"/>
          </p:cNvSpPr>
          <p:nvPr>
            <p:ph type="pic" idx="13"/>
          </p:nvPr>
        </p:nvSpPr>
        <p:spPr>
          <a:xfrm>
            <a:off x="370980" y="363538"/>
            <a:ext cx="8402040" cy="2836862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2403144"/>
            <a:ext cx="8056563" cy="1362075"/>
          </a:xfrm>
        </p:spPr>
        <p:txBody>
          <a:bodyPr anchor="b" anchorCtr="0"/>
          <a:lstStyle>
            <a:lvl1pPr algn="ctr">
              <a:defRPr sz="3600" b="0" cap="none" baseline="0"/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3736005"/>
            <a:ext cx="8056563" cy="1500187"/>
          </a:xfrm>
        </p:spPr>
        <p:txBody>
          <a:bodyPr anchor="t" anchorCtr="0"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06/01/15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Zhongbo Kang, LANL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702225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9275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1071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06/01/15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Zhongbo Kang, LANL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4" y="107576"/>
            <a:ext cx="8042276" cy="665416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4" y="145322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9274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1070" y="145322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1070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06/01/15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Zhongbo Kang, LANL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549275" y="6436084"/>
            <a:ext cx="1115896" cy="365125"/>
          </a:xfrm>
        </p:spPr>
        <p:txBody>
          <a:bodyPr/>
          <a:lstStyle/>
          <a:p>
            <a:r>
              <a:rPr lang="en-US" dirty="0"/>
              <a:t>02/17/2022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Zhongbo Kang, UCLA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06/01/15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Zhongbo Kang, LANL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9" y="611872"/>
            <a:ext cx="3840480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2824" y="368300"/>
            <a:ext cx="3840480" cy="5575300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9" y="1787856"/>
            <a:ext cx="3840480" cy="372015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06/01/15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Zhongbo Kang, LANL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52796" y="107576"/>
            <a:ext cx="8449434" cy="580429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  <a:effectLst>
            <a:outerShdw blurRad="190500" dist="139700" dir="2700000" algn="tl" rotWithShape="0">
              <a:schemeClr val="tx2">
                <a:lumMod val="50000"/>
                <a:lumOff val="50000"/>
                <a:alpha val="76000"/>
              </a:schemeClr>
            </a:outerShdw>
          </a:effectLst>
        </p:spPr>
        <p:txBody>
          <a:bodyPr vert="horz" lIns="91440" tIns="45720" rIns="91440" bIns="45720" rtlCol="0" anchor="ctr" anchorCtr="0">
            <a:noAutofit/>
          </a:bodyPr>
          <a:lstStyle/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2796" y="811494"/>
            <a:ext cx="8449434" cy="56245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9275" y="6436084"/>
            <a:ext cx="10123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06/01/15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38041" y="6436084"/>
            <a:ext cx="48409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Zhongbo Kang, LANL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85058" y="6436084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4AD73320-B7C5-2046-BB1A-66D7C60C4B1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28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9250" indent="-349250" algn="l" defTabSz="914400" rtl="0" eaLnBrk="1" latinLnBrk="0" hangingPunct="1">
        <a:spcBef>
          <a:spcPts val="2000"/>
        </a:spcBef>
        <a:buClr>
          <a:schemeClr val="accent1">
            <a:lumMod val="60000"/>
            <a:lumOff val="40000"/>
          </a:schemeClr>
        </a:buClr>
        <a:buSzPct val="110000"/>
        <a:buFont typeface="Wingdings" charset="2"/>
        <a:buChar char="§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" charset="2"/>
        <a:buChar char="§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96837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" charset="2"/>
        <a:buChar char="§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263650" indent="-295275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" charset="2"/>
        <a:buChar char="§"/>
        <a:defRPr sz="1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54622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" charset="2"/>
        <a:buChar char="§"/>
        <a:defRPr sz="11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emf"/><Relationship Id="rId5" Type="http://schemas.openxmlformats.org/officeDocument/2006/relationships/image" Target="../media/image43.emf"/><Relationship Id="rId4" Type="http://schemas.openxmlformats.org/officeDocument/2006/relationships/image" Target="../media/image42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emf"/><Relationship Id="rId5" Type="http://schemas.openxmlformats.org/officeDocument/2006/relationships/image" Target="../media/image56.emf"/><Relationship Id="rId4" Type="http://schemas.openxmlformats.org/officeDocument/2006/relationships/image" Target="../media/image55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9704" y="1203161"/>
            <a:ext cx="7604592" cy="1172935"/>
          </a:xfrm>
        </p:spPr>
        <p:txBody>
          <a:bodyPr>
            <a:normAutofit/>
          </a:bodyPr>
          <a:lstStyle/>
          <a:p>
            <a:r>
              <a:rPr lang="en-US" dirty="0"/>
              <a:t>Jet Physics at the EIC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22921" y="5473722"/>
            <a:ext cx="6881965" cy="916641"/>
          </a:xfrm>
        </p:spPr>
        <p:txBody>
          <a:bodyPr>
            <a:normAutofit/>
          </a:bodyPr>
          <a:lstStyle/>
          <a:p>
            <a:r>
              <a:rPr lang="en-US" sz="2000" dirty="0"/>
              <a:t>California EIC Consortium Collaboration Meeting</a:t>
            </a:r>
          </a:p>
          <a:p>
            <a:r>
              <a:rPr lang="en-US" sz="2000" dirty="0"/>
              <a:t>July 18, 2022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099B037-EEE3-F14D-8F62-490EF09940C9}"/>
              </a:ext>
            </a:extLst>
          </p:cNvPr>
          <p:cNvGrpSpPr/>
          <p:nvPr/>
        </p:nvGrpSpPr>
        <p:grpSpPr>
          <a:xfrm>
            <a:off x="3921687" y="4834673"/>
            <a:ext cx="1300626" cy="276999"/>
            <a:chOff x="3960782" y="4419744"/>
            <a:chExt cx="1300626" cy="27699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D45708B5-C876-E444-9385-44F19B5E3CB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960782" y="4438547"/>
              <a:ext cx="279400" cy="239395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9FADD48-4A8F-B841-8FE0-2C7A283D65FB}"/>
                </a:ext>
              </a:extLst>
            </p:cNvPr>
            <p:cNvSpPr txBox="1"/>
            <p:nvPr/>
          </p:nvSpPr>
          <p:spPr>
            <a:xfrm>
              <a:off x="4173921" y="4419744"/>
              <a:ext cx="108748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@</a:t>
              </a:r>
              <a:r>
                <a:rPr lang="en-US" sz="1200" dirty="0" err="1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ZhongboK</a:t>
              </a:r>
              <a:endPara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256468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CAE0DC-6657-794F-B041-B0C8E49FD1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1D: unpolarized PDFs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224BF6-0A9D-584B-8789-01E52D610F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2796" y="811494"/>
            <a:ext cx="8449434" cy="485965"/>
          </a:xfrm>
        </p:spPr>
        <p:txBody>
          <a:bodyPr/>
          <a:lstStyle/>
          <a:p>
            <a:r>
              <a:rPr lang="en-US" dirty="0"/>
              <a:t>Longitudinal motion</a:t>
            </a:r>
            <a:endParaRPr lang="en-US" i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A3E075-C277-3647-8ED4-952C92F0B8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364F832E-3868-547B-0B9F-C3CD8652244F}"/>
              </a:ext>
            </a:extLst>
          </p:cNvPr>
          <p:cNvSpPr/>
          <p:nvPr/>
        </p:nvSpPr>
        <p:spPr>
          <a:xfrm>
            <a:off x="1339491" y="6032775"/>
            <a:ext cx="71340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432FF"/>
                </a:solidFill>
              </a:rPr>
              <a:t>Physicist: Milner (MIT), Ent-Yoshida (</a:t>
            </a:r>
            <a:r>
              <a:rPr lang="en-US" sz="1400" dirty="0" err="1">
                <a:solidFill>
                  <a:srgbClr val="0432FF"/>
                </a:solidFill>
              </a:rPr>
              <a:t>Jlab</a:t>
            </a:r>
            <a:r>
              <a:rPr lang="en-US" sz="1400" dirty="0">
                <a:solidFill>
                  <a:srgbClr val="0432FF"/>
                </a:solidFill>
              </a:rPr>
              <a:t>), 04/2022</a:t>
            </a:r>
          </a:p>
          <a:p>
            <a:r>
              <a:rPr lang="en-US" sz="1400" dirty="0">
                <a:solidFill>
                  <a:srgbClr val="0432FF"/>
                </a:solidFill>
              </a:rPr>
              <a:t>Documentary Filmmaker: </a:t>
            </a:r>
            <a:r>
              <a:rPr lang="en-US" sz="1400" dirty="0" err="1">
                <a:solidFill>
                  <a:srgbClr val="0432FF"/>
                </a:solidFill>
              </a:rPr>
              <a:t>Boebel</a:t>
            </a:r>
            <a:r>
              <a:rPr lang="en-US" sz="1400" dirty="0">
                <a:solidFill>
                  <a:srgbClr val="0432FF"/>
                </a:solidFill>
              </a:rPr>
              <a:t>-McMaster (MIT), LaPlante (Sputnik Animation) 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8944C71E-55B9-6662-1D98-37FA0515C3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6320" y="897579"/>
            <a:ext cx="668751" cy="767493"/>
          </a:xfrm>
          <a:prstGeom prst="rect">
            <a:avLst/>
          </a:prstGeom>
        </p:spPr>
      </p:pic>
      <p:pic>
        <p:nvPicPr>
          <p:cNvPr id="42" name="x-dependence-structure" descr="x-dependence-structure">
            <a:hlinkClick r:id="" action="ppaction://media"/>
            <a:extLst>
              <a:ext uri="{FF2B5EF4-FFF2-40B4-BE49-F238E27FC236}">
                <a16:creationId xmlns:a16="http://schemas.microsoft.com/office/drawing/2014/main" id="{6397BAA5-379F-A6DA-FCE8-110CBD0606A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3564" y="1665072"/>
            <a:ext cx="7457131" cy="419463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39909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80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312EB4-A855-02DB-41CA-A2EE03603B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Jet production in </a:t>
            </a:r>
            <a:r>
              <a:rPr lang="en-US" dirty="0" err="1"/>
              <a:t>e+p</a:t>
            </a:r>
            <a:r>
              <a:rPr lang="en-US" dirty="0"/>
              <a:t> collisions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54DB9D-FDB7-87B9-0FBF-1CE3CB0835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LO, NLO, NNLO frontiers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D10830-61BF-3E43-C6A9-A59F8C8C2A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11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4ABFE53-7731-14E4-484C-3B38FCE79ECF}"/>
              </a:ext>
            </a:extLst>
          </p:cNvPr>
          <p:cNvGrpSpPr/>
          <p:nvPr/>
        </p:nvGrpSpPr>
        <p:grpSpPr>
          <a:xfrm>
            <a:off x="2599696" y="1215611"/>
            <a:ext cx="6191508" cy="5403035"/>
            <a:chOff x="1383184" y="1215611"/>
            <a:chExt cx="6191508" cy="540303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88C3ACE-3355-22F8-A736-449C07A223B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83184" y="1215611"/>
              <a:ext cx="6191508" cy="2718223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E641E72-5378-D29B-0EBF-E0E16ED2078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83184" y="3991945"/>
              <a:ext cx="6191508" cy="2626701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561CF2B-97DB-59D5-5E51-029B1458F1F7}"/>
                </a:ext>
              </a:extLst>
            </p:cNvPr>
            <p:cNvSpPr txBox="1"/>
            <p:nvPr/>
          </p:nvSpPr>
          <p:spPr>
            <a:xfrm>
              <a:off x="3205177" y="1317644"/>
              <a:ext cx="116911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FF0000"/>
                  </a:solidFill>
                </a:rPr>
                <a:t>unpolarized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6C489ED-B2FE-EB4C-7B1E-83A2DD702A2B}"/>
                </a:ext>
              </a:extLst>
            </p:cNvPr>
            <p:cNvSpPr txBox="1"/>
            <p:nvPr/>
          </p:nvSpPr>
          <p:spPr>
            <a:xfrm>
              <a:off x="3402884" y="4057323"/>
              <a:ext cx="116911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FF0000"/>
                  </a:solidFill>
                </a:rPr>
                <a:t>polarized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2D54351A-1C1D-D08D-C560-A403D89323CC}"/>
              </a:ext>
            </a:extLst>
          </p:cNvPr>
          <p:cNvSpPr txBox="1"/>
          <p:nvPr/>
        </p:nvSpPr>
        <p:spPr>
          <a:xfrm>
            <a:off x="4843850" y="871873"/>
            <a:ext cx="38429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>
                <a:solidFill>
                  <a:srgbClr val="0432FF"/>
                </a:solidFill>
              </a:rPr>
              <a:t>Borsa</a:t>
            </a:r>
            <a:r>
              <a:rPr lang="en-US" sz="1400" dirty="0">
                <a:solidFill>
                  <a:srgbClr val="0432FF"/>
                </a:solidFill>
              </a:rPr>
              <a:t>, de Florian, </a:t>
            </a:r>
            <a:r>
              <a:rPr lang="en-US" sz="1400" dirty="0" err="1">
                <a:solidFill>
                  <a:srgbClr val="0432FF"/>
                </a:solidFill>
              </a:rPr>
              <a:t>Pedron</a:t>
            </a:r>
            <a:r>
              <a:rPr lang="en-US" sz="1400" dirty="0">
                <a:solidFill>
                  <a:srgbClr val="0432FF"/>
                </a:solidFill>
              </a:rPr>
              <a:t>, PRL 20, PRD 21</a:t>
            </a:r>
            <a:endParaRPr lang="en-US" dirty="0">
              <a:solidFill>
                <a:srgbClr val="0432FF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E7B83A7-8994-6669-CFDF-D9E182E213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25" y="1656313"/>
            <a:ext cx="2540000" cy="236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7162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2393040" y="834570"/>
            <a:ext cx="6405250" cy="4147461"/>
            <a:chOff x="2393040" y="834570"/>
            <a:chExt cx="6405250" cy="4147461"/>
          </a:xfrm>
          <a:effectLst/>
        </p:grpSpPr>
        <p:pic>
          <p:nvPicPr>
            <p:cNvPr id="51" name="Picture 5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393040" y="834570"/>
              <a:ext cx="6405250" cy="4147461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5210023" y="4163737"/>
              <a:ext cx="201168" cy="217794"/>
            </a:xfrm>
            <a:prstGeom prst="rect">
              <a:avLst/>
            </a:prstGeom>
            <a:solidFill>
              <a:srgbClr val="FFF8E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Jets for 3D imaging: TMDs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12</a:t>
            </a:fld>
            <a:endParaRPr lang="en-US"/>
          </a:p>
        </p:txBody>
      </p:sp>
      <p:grpSp>
        <p:nvGrpSpPr>
          <p:cNvPr id="16" name="Group 15"/>
          <p:cNvGrpSpPr/>
          <p:nvPr/>
        </p:nvGrpSpPr>
        <p:grpSpPr>
          <a:xfrm>
            <a:off x="2421081" y="5018317"/>
            <a:ext cx="6326720" cy="1621969"/>
            <a:chOff x="2844197" y="4945745"/>
            <a:chExt cx="5892190" cy="1621969"/>
          </a:xfrm>
        </p:grpSpPr>
        <p:sp>
          <p:nvSpPr>
            <p:cNvPr id="17" name="Rectangle 16"/>
            <p:cNvSpPr/>
            <p:nvPr/>
          </p:nvSpPr>
          <p:spPr>
            <a:xfrm>
              <a:off x="2857582" y="5667376"/>
              <a:ext cx="5878805" cy="900338"/>
            </a:xfrm>
            <a:prstGeom prst="rect">
              <a:avLst/>
            </a:prstGeom>
            <a:solidFill>
              <a:schemeClr val="accent4">
                <a:lumMod val="20000"/>
                <a:lumOff val="80000"/>
                <a:alpha val="76000"/>
              </a:schemeClr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600" b="1" dirty="0">
                  <a:solidFill>
                    <a:srgbClr val="0000FF"/>
                  </a:solidFill>
                </a:rPr>
                <a:t>Pion</a:t>
              </a:r>
            </a:p>
          </p:txBody>
        </p:sp>
        <p:sp>
          <p:nvSpPr>
            <p:cNvPr id="3" name="Rectangle 2"/>
            <p:cNvSpPr/>
            <p:nvPr/>
          </p:nvSpPr>
          <p:spPr>
            <a:xfrm>
              <a:off x="2844197" y="4945745"/>
              <a:ext cx="5878805" cy="703488"/>
            </a:xfrm>
            <a:prstGeom prst="rect">
              <a:avLst/>
            </a:prstGeom>
            <a:solidFill>
              <a:schemeClr val="accent5">
                <a:lumMod val="60000"/>
                <a:lumOff val="40000"/>
                <a:alpha val="76000"/>
              </a:schemeClr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rgbClr val="FF0000"/>
                  </a:solidFill>
                </a:rPr>
                <a:t>Quark Polarization</a:t>
              </a:r>
            </a:p>
            <a:p>
              <a:pPr algn="ctr"/>
              <a:r>
                <a:rPr lang="en-US" dirty="0">
                  <a:solidFill>
                    <a:srgbClr val="0000FF"/>
                  </a:solidFill>
                </a:rPr>
                <a:t>U                          L                          T</a:t>
              </a:r>
            </a:p>
          </p:txBody>
        </p:sp>
        <p:pic>
          <p:nvPicPr>
            <p:cNvPr id="11" name="Picture 10" descr="latex-image-1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62548" y="5998887"/>
              <a:ext cx="355600" cy="266700"/>
            </a:xfrm>
            <a:prstGeom prst="rect">
              <a:avLst/>
            </a:prstGeom>
          </p:spPr>
        </p:pic>
        <p:pic>
          <p:nvPicPr>
            <p:cNvPr id="13" name="Picture 12" descr="latex-image-1.pd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428221" y="5885494"/>
              <a:ext cx="444500" cy="368300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7226226" y="6221184"/>
              <a:ext cx="10160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/>
                <a:t>Collins</a:t>
              </a: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352796" y="2431142"/>
            <a:ext cx="21227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666666"/>
                </a:solidFill>
              </a:rPr>
              <a:t>TMD </a:t>
            </a:r>
            <a:r>
              <a:rPr lang="en-US" b="1" dirty="0" err="1">
                <a:solidFill>
                  <a:srgbClr val="666666"/>
                </a:solidFill>
              </a:rPr>
              <a:t>parton</a:t>
            </a:r>
            <a:r>
              <a:rPr lang="en-US" b="1" dirty="0">
                <a:solidFill>
                  <a:srgbClr val="666666"/>
                </a:solidFill>
              </a:rPr>
              <a:t> distribution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52796" y="5398639"/>
            <a:ext cx="22597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666666"/>
                </a:solidFill>
              </a:rPr>
              <a:t>TMD fragmentation function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144899" y="4477034"/>
            <a:ext cx="16769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accent5"/>
                </a:solidFill>
              </a:rPr>
              <a:t>Transversal </a:t>
            </a:r>
            <a:r>
              <a:rPr lang="en-US" sz="1200" b="1" dirty="0" err="1">
                <a:solidFill>
                  <a:schemeClr val="accent5"/>
                </a:solidFill>
              </a:rPr>
              <a:t>Helicity</a:t>
            </a:r>
            <a:endParaRPr lang="en-US" sz="1200" b="1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63884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63862E-AAB7-F54D-A4E6-54414AAD9C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Jet production in </a:t>
            </a:r>
            <a:r>
              <a:rPr lang="en-US" dirty="0" err="1"/>
              <a:t>e+p</a:t>
            </a:r>
            <a:r>
              <a:rPr lang="en-US" dirty="0"/>
              <a:t> collisions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9CE62B-7102-A740-A70E-1E643E3E5C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Back-to-back </a:t>
            </a:r>
            <a:r>
              <a:rPr lang="en-US" dirty="0" err="1"/>
              <a:t>lepton+jet</a:t>
            </a:r>
            <a:r>
              <a:rPr lang="en-US" dirty="0"/>
              <a:t> production at ep collisions</a:t>
            </a:r>
          </a:p>
          <a:p>
            <a:pPr lvl="1"/>
            <a:r>
              <a:rPr lang="en-US" dirty="0"/>
              <a:t>One probes the small imbalance region</a:t>
            </a:r>
          </a:p>
          <a:p>
            <a:r>
              <a:rPr lang="en-US" dirty="0"/>
              <a:t>Factorization formalism</a:t>
            </a:r>
          </a:p>
          <a:p>
            <a:pPr marL="349250" lvl="1" indent="0">
              <a:buNone/>
            </a:pP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Two soft functions</a:t>
            </a:r>
          </a:p>
          <a:p>
            <a:pPr lvl="2"/>
            <a:r>
              <a:rPr lang="en-US" dirty="0"/>
              <a:t>Global: can radiate everywhere</a:t>
            </a:r>
          </a:p>
          <a:p>
            <a:pPr lvl="2"/>
            <a:r>
              <a:rPr lang="en-US" dirty="0"/>
              <a:t>Collinear-soft: soft radiation inside jet does not affect imbalance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6A772F-BC2C-EB40-A055-77A725B0C8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A839926-CA72-304C-9FEC-9B7C0613F2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3069" y="2164489"/>
            <a:ext cx="2292455" cy="217464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F5A55BF-4971-CE48-B05B-8C706B9941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4481" y="1792440"/>
            <a:ext cx="2154030" cy="22235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4BF27F6-1837-B248-B793-24FDB8BDE096}"/>
              </a:ext>
            </a:extLst>
          </p:cNvPr>
          <p:cNvSpPr txBox="1"/>
          <p:nvPr/>
        </p:nvSpPr>
        <p:spPr>
          <a:xfrm>
            <a:off x="5124134" y="5517641"/>
            <a:ext cx="38635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432FF"/>
                </a:solidFill>
              </a:rPr>
              <a:t>Arratia, Kang, </a:t>
            </a:r>
            <a:r>
              <a:rPr lang="en-US" sz="1200" dirty="0" err="1">
                <a:solidFill>
                  <a:srgbClr val="0432FF"/>
                </a:solidFill>
              </a:rPr>
              <a:t>Prokudin</a:t>
            </a:r>
            <a:r>
              <a:rPr lang="en-US" sz="1200" dirty="0">
                <a:solidFill>
                  <a:srgbClr val="0432FF"/>
                </a:solidFill>
              </a:rPr>
              <a:t>, Ringer, 2007.07281</a:t>
            </a:r>
          </a:p>
          <a:p>
            <a:r>
              <a:rPr lang="en-US" sz="1200" dirty="0">
                <a:solidFill>
                  <a:srgbClr val="0432FF"/>
                </a:solidFill>
              </a:rPr>
              <a:t>Kang, Lee, Shao, Zhao, 2106.15624</a:t>
            </a:r>
          </a:p>
          <a:p>
            <a:r>
              <a:rPr lang="en-US" sz="1200" dirty="0">
                <a:solidFill>
                  <a:srgbClr val="0432FF"/>
                </a:solidFill>
              </a:rPr>
              <a:t>Liu, Ringer, Vogelsang, Yuan, 18, 20, …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A4F7240-CAF5-4B45-B0CD-A5B943F414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324" y="3251810"/>
            <a:ext cx="6195182" cy="96011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5BDEC76-C788-0C46-A774-AD8CCA6ADE5C}"/>
              </a:ext>
            </a:extLst>
          </p:cNvPr>
          <p:cNvSpPr/>
          <p:nvPr/>
        </p:nvSpPr>
        <p:spPr>
          <a:xfrm>
            <a:off x="274737" y="2116897"/>
            <a:ext cx="487803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buFont typeface="Wingdings" pitchFamily="2" charset="2"/>
              <a:buChar char="§"/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Because of small imbalance, we are sensitive to small transverse momentum</a:t>
            </a:r>
          </a:p>
          <a:p>
            <a:pPr marL="742950" lvl="1" indent="-285750">
              <a:buFont typeface="Wingdings" pitchFamily="2" charset="2"/>
              <a:buChar char="§"/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We now have TMD PDFs + soft function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5DA09D5A-C1AE-3A4D-83FE-6CF8A4967DEA}"/>
              </a:ext>
            </a:extLst>
          </p:cNvPr>
          <p:cNvSpPr/>
          <p:nvPr/>
        </p:nvSpPr>
        <p:spPr>
          <a:xfrm>
            <a:off x="3353777" y="3226551"/>
            <a:ext cx="857275" cy="491207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2D050"/>
              </a:solidFill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7F47D953-2EE2-A34A-BC16-02088B83BDAE}"/>
              </a:ext>
            </a:extLst>
          </p:cNvPr>
          <p:cNvSpPr/>
          <p:nvPr/>
        </p:nvSpPr>
        <p:spPr>
          <a:xfrm>
            <a:off x="4211052" y="3240662"/>
            <a:ext cx="2229513" cy="49120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6187D22D-095F-874F-A0DA-F28526E05509}"/>
              </a:ext>
            </a:extLst>
          </p:cNvPr>
          <p:cNvSpPr/>
          <p:nvPr/>
        </p:nvSpPr>
        <p:spPr>
          <a:xfrm>
            <a:off x="2239020" y="3250771"/>
            <a:ext cx="1002253" cy="491207"/>
          </a:xfrm>
          <a:prstGeom prst="ellipse">
            <a:avLst/>
          </a:prstGeom>
          <a:noFill/>
          <a:ln>
            <a:solidFill>
              <a:srgbClr val="0432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0224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209D90-24F0-6B94-261D-FB9258FCE2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Jets for 3D imaging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B29F2F-0692-1C62-959E-54BC7BF44C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Constrain TMDs (without fragmentation function)</a:t>
            </a:r>
          </a:p>
          <a:p>
            <a:pPr lvl="1"/>
            <a:r>
              <a:rPr lang="en-US" dirty="0"/>
              <a:t>Unpolarized scattering: recent HERA measurement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dirty="0"/>
              <a:t>Transversely polarized proton scattering: </a:t>
            </a:r>
            <a:r>
              <a:rPr lang="en-US" dirty="0" err="1"/>
              <a:t>Sivers</a:t>
            </a:r>
            <a:r>
              <a:rPr lang="en-US" dirty="0"/>
              <a:t> function (right plot)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63C053-E805-9CCE-D88E-4DA06FEB87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175999E-B3E0-31B7-5814-8FE2E899E5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6250" y="2001373"/>
            <a:ext cx="2715240" cy="257703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BB4E1BD-F4D3-8C16-B065-964A3160EF64}"/>
              </a:ext>
            </a:extLst>
          </p:cNvPr>
          <p:cNvSpPr/>
          <p:nvPr/>
        </p:nvSpPr>
        <p:spPr>
          <a:xfrm>
            <a:off x="1186250" y="1600884"/>
            <a:ext cx="258436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rgbClr val="0432FF"/>
                </a:solidFill>
              </a:rPr>
              <a:t>HERA, arXiv:2108.12376, PRL 22</a:t>
            </a:r>
            <a:endParaRPr lang="en-US" sz="12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84A55B9-96C9-CA0F-132F-1812C20A6C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4322" y="2001373"/>
            <a:ext cx="3326036" cy="256843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9EB6A71-07B4-D9B8-76EA-B9BB5ACA2E5D}"/>
              </a:ext>
            </a:extLst>
          </p:cNvPr>
          <p:cNvSpPr/>
          <p:nvPr/>
        </p:nvSpPr>
        <p:spPr>
          <a:xfrm>
            <a:off x="5116834" y="1600885"/>
            <a:ext cx="375083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rgbClr val="0432FF"/>
                </a:solidFill>
              </a:rPr>
              <a:t>Arratia, Kang, </a:t>
            </a:r>
            <a:r>
              <a:rPr lang="en-US" sz="1200" dirty="0" err="1">
                <a:solidFill>
                  <a:srgbClr val="0432FF"/>
                </a:solidFill>
              </a:rPr>
              <a:t>Prokudin</a:t>
            </a:r>
            <a:r>
              <a:rPr lang="en-US" sz="1200" dirty="0">
                <a:solidFill>
                  <a:srgbClr val="0432FF"/>
                </a:solidFill>
              </a:rPr>
              <a:t>, Ringer, 2007.07281, PRD</a:t>
            </a:r>
          </a:p>
        </p:txBody>
      </p:sp>
    </p:spTree>
    <p:extLst>
      <p:ext uri="{BB962C8B-B14F-4D97-AF65-F5344CB8AC3E}">
        <p14:creationId xmlns:p14="http://schemas.microsoft.com/office/powerpoint/2010/main" val="26239010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FC605C-FDBF-FAF6-9382-D2F4B99407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Jet charge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DF9F02-C6D8-E636-C782-3E70DA45BA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Jet charge is much more useful for polarized scattering</a:t>
            </a:r>
          </a:p>
          <a:p>
            <a:pPr lvl="1"/>
            <a:r>
              <a:rPr lang="en-US" dirty="0"/>
              <a:t>Because spin-dependent functions tend to flavor dependent, e.g. </a:t>
            </a:r>
            <a:r>
              <a:rPr lang="en-US" dirty="0" err="1"/>
              <a:t>Sivers</a:t>
            </a:r>
            <a:r>
              <a:rPr lang="en-US" dirty="0"/>
              <a:t> function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D3DD3E-F0CC-7D07-AD15-E608E88B00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5" name="Picture 4" descr="latex-image-1.pdf">
            <a:extLst>
              <a:ext uri="{FF2B5EF4-FFF2-40B4-BE49-F238E27FC236}">
                <a16:creationId xmlns:a16="http://schemas.microsoft.com/office/drawing/2014/main" id="{E1C0C7B4-AE12-9843-71BC-2CF6246859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9906" y="2084650"/>
            <a:ext cx="6282324" cy="52615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DAAA2B8-CC2D-5A73-5527-8687BFD857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848" y="1883229"/>
            <a:ext cx="2161048" cy="11623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A157BA1-F9EB-EA5F-E6EE-44F2AD2E90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59488" y="3270278"/>
            <a:ext cx="5403160" cy="261105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FF549F6-A8F2-851E-6A29-994AB0262D42}"/>
              </a:ext>
            </a:extLst>
          </p:cNvPr>
          <p:cNvSpPr/>
          <p:nvPr/>
        </p:nvSpPr>
        <p:spPr>
          <a:xfrm>
            <a:off x="3631637" y="6004818"/>
            <a:ext cx="439447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0432FF"/>
                </a:solidFill>
              </a:rPr>
              <a:t>Echevarria, Kang, Terry, 2009.10710, JHEP (2021)</a:t>
            </a:r>
          </a:p>
        </p:txBody>
      </p:sp>
    </p:spTree>
    <p:extLst>
      <p:ext uri="{BB962C8B-B14F-4D97-AF65-F5344CB8AC3E}">
        <p14:creationId xmlns:p14="http://schemas.microsoft.com/office/powerpoint/2010/main" val="13293336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8FDC9E-FA5A-7341-A0B2-E79DFB7DA3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Enhanced sensitivity for d quark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4DD899-62EC-6F42-988A-C98987A858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4454" y="795920"/>
            <a:ext cx="8791204" cy="101824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Spin asymmetry in </a:t>
            </a:r>
            <a:r>
              <a:rPr lang="en-US" dirty="0" err="1"/>
              <a:t>e+p</a:t>
            </a:r>
            <a:r>
              <a:rPr lang="en-US" dirty="0"/>
              <a:t> collisions</a:t>
            </a:r>
          </a:p>
          <a:p>
            <a:pPr lvl="1"/>
            <a:r>
              <a:rPr lang="en-US" dirty="0">
                <a:solidFill>
                  <a:srgbClr val="0432FF"/>
                </a:solidFill>
              </a:rPr>
              <a:t>No jet charge selection</a:t>
            </a:r>
            <a:r>
              <a:rPr lang="en-US" dirty="0"/>
              <a:t>: taking out d quark, small change, thus no sensitivity</a:t>
            </a:r>
          </a:p>
          <a:p>
            <a:pPr lvl="1"/>
            <a:r>
              <a:rPr lang="en-US" dirty="0">
                <a:solidFill>
                  <a:srgbClr val="0432FF"/>
                </a:solidFill>
              </a:rPr>
              <a:t>With negative jet charge bin selection</a:t>
            </a:r>
            <a:r>
              <a:rPr lang="en-US" dirty="0"/>
              <a:t>: dramatic change, much greater sensitivity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C73517-0046-3B47-94DD-D29FEEDB1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FA751A0-E658-3A41-8675-F596FE9A06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6833" y="1743652"/>
            <a:ext cx="3330800" cy="4016269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srgbClr val="0432FF">
                <a:alpha val="40000"/>
              </a:srgb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09941EC-A5BA-0144-AD69-6B6C74FB418F}"/>
              </a:ext>
            </a:extLst>
          </p:cNvPr>
          <p:cNvSpPr txBox="1"/>
          <p:nvPr/>
        </p:nvSpPr>
        <p:spPr>
          <a:xfrm>
            <a:off x="5864725" y="5991911"/>
            <a:ext cx="241852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rgbClr val="0432FF"/>
                </a:solidFill>
              </a:rPr>
              <a:t>Kang, Liu, </a:t>
            </a:r>
            <a:r>
              <a:rPr lang="en-US" sz="1100" dirty="0" err="1">
                <a:solidFill>
                  <a:srgbClr val="0432FF"/>
                </a:solidFill>
              </a:rPr>
              <a:t>Mantry</a:t>
            </a:r>
            <a:r>
              <a:rPr lang="en-US" sz="1100" dirty="0">
                <a:solidFill>
                  <a:srgbClr val="0432FF"/>
                </a:solidFill>
              </a:rPr>
              <a:t>, Shao, PRL, 20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1E40A6F7-928A-88E7-07AC-D6D6FB2E8358}"/>
              </a:ext>
            </a:extLst>
          </p:cNvPr>
          <p:cNvGrpSpPr/>
          <p:nvPr/>
        </p:nvGrpSpPr>
        <p:grpSpPr>
          <a:xfrm>
            <a:off x="675894" y="1727664"/>
            <a:ext cx="4119500" cy="2691407"/>
            <a:chOff x="4701740" y="2581536"/>
            <a:chExt cx="4119500" cy="2691407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38EC3E59-59BF-BC63-406F-A7B05E4BD2D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01740" y="2581536"/>
              <a:ext cx="4119500" cy="2691407"/>
            </a:xfrm>
            <a:prstGeom prst="rect">
              <a:avLst/>
            </a:prstGeom>
            <a:solidFill>
              <a:schemeClr val="bg1"/>
            </a:solidFill>
            <a:effectLst>
              <a:outerShdw blurRad="50800" dist="38100" dir="2700000" algn="tl" rotWithShape="0">
                <a:srgbClr val="FF0000">
                  <a:alpha val="40000"/>
                </a:srgbClr>
              </a:outerShdw>
            </a:effectLst>
          </p:spPr>
        </p:pic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E8B2EF90-873E-C7AA-94D3-D66B20E2A59E}"/>
                </a:ext>
              </a:extLst>
            </p:cNvPr>
            <p:cNvCxnSpPr/>
            <p:nvPr/>
          </p:nvCxnSpPr>
          <p:spPr>
            <a:xfrm flipV="1">
              <a:off x="7315200" y="4882799"/>
              <a:ext cx="0" cy="390144"/>
            </a:xfrm>
            <a:prstGeom prst="straightConnector1">
              <a:avLst/>
            </a:prstGeom>
            <a:ln cmpd="sng">
              <a:solidFill>
                <a:srgbClr val="0432FF"/>
              </a:solidFill>
              <a:headEnd w="med" len="lg"/>
              <a:tailEnd type="triangle" w="med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812E4EBA-B1E4-D942-4354-48DB2EC66D13}"/>
                </a:ext>
              </a:extLst>
            </p:cNvPr>
            <p:cNvCxnSpPr/>
            <p:nvPr/>
          </p:nvCxnSpPr>
          <p:spPr>
            <a:xfrm flipV="1">
              <a:off x="6541008" y="4882799"/>
              <a:ext cx="0" cy="390144"/>
            </a:xfrm>
            <a:prstGeom prst="straightConnector1">
              <a:avLst/>
            </a:prstGeom>
            <a:ln cmpd="sng">
              <a:solidFill>
                <a:srgbClr val="FF0000"/>
              </a:solidFill>
              <a:headEnd w="med" len="lg"/>
              <a:tailEnd type="triangle" w="med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A02BEAF9-AE29-1CAB-937D-C3E4641E63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2965" y="4483891"/>
            <a:ext cx="3156527" cy="13720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ABDCAD0-89F5-1A34-CD7D-B822B083F7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26089" y="5731213"/>
            <a:ext cx="2262158" cy="1044616"/>
          </a:xfrm>
          <a:prstGeom prst="rect">
            <a:avLst/>
          </a:prstGeom>
          <a:effectLst>
            <a:outerShdw blurRad="50800" dist="38100" dir="2700000" algn="tl" rotWithShape="0">
              <a:srgbClr val="FF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223404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42955F-4038-AC3E-287C-EC9FD04533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Jet substructure: polarized jet fragmentation function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C2E39B-5C84-6DC5-E9CC-D017EAF0C8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One can further measure distribution of hadrons inside the jet</a:t>
            </a:r>
          </a:p>
          <a:p>
            <a:pPr lvl="1"/>
            <a:r>
              <a:rPr lang="en-US" dirty="0"/>
              <a:t>Two axes: imbalance controls TMD PDFs, while the hadron transverse momentum </a:t>
            </a:r>
            <a:r>
              <a:rPr lang="en-US" dirty="0" err="1"/>
              <a:t>w.r.t</a:t>
            </a:r>
            <a:r>
              <a:rPr lang="en-US" dirty="0"/>
              <a:t> jet axis controls TMD FFs </a:t>
            </a:r>
          </a:p>
          <a:p>
            <a:pPr lvl="1"/>
            <a:r>
              <a:rPr lang="en-US" dirty="0"/>
              <a:t>Advantage over hadron production SIDIS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38F44A-FFE1-091F-B25E-056D141D9C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CDF65CF-50EB-1FAE-E4DA-EABC11C6FF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0259" y="4281734"/>
            <a:ext cx="5386486" cy="227783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ECB5FB4-7BE4-BA36-2EA1-69E3CBEDA7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1104" y="1781102"/>
            <a:ext cx="3299254" cy="243888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55C641C4-1DB4-C7E4-53BD-ABDF8BA04B89}"/>
              </a:ext>
            </a:extLst>
          </p:cNvPr>
          <p:cNvGrpSpPr>
            <a:grpSpLocks noChangeAspect="1"/>
          </p:cNvGrpSpPr>
          <p:nvPr/>
        </p:nvGrpSpPr>
        <p:grpSpPr>
          <a:xfrm>
            <a:off x="405276" y="3386911"/>
            <a:ext cx="2611555" cy="3172662"/>
            <a:chOff x="687699" y="2203154"/>
            <a:chExt cx="3303766" cy="4013598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31178A3-2776-3B76-BC28-AE0CFBC56EAB}"/>
                </a:ext>
              </a:extLst>
            </p:cNvPr>
            <p:cNvSpPr/>
            <p:nvPr/>
          </p:nvSpPr>
          <p:spPr>
            <a:xfrm>
              <a:off x="687699" y="2203154"/>
              <a:ext cx="3303766" cy="401359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089E470B-6A4B-49B5-98F9-FD3A5417942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7245" y="2219209"/>
              <a:ext cx="1288897" cy="2500460"/>
            </a:xfrm>
            <a:prstGeom prst="rect">
              <a:avLst/>
            </a:prstGeom>
          </p:spPr>
        </p:pic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14D5D58E-E0EA-270F-27DB-30D14736B40B}"/>
                </a:ext>
              </a:extLst>
            </p:cNvPr>
            <p:cNvGrpSpPr/>
            <p:nvPr/>
          </p:nvGrpSpPr>
          <p:grpSpPr>
            <a:xfrm>
              <a:off x="743105" y="5065629"/>
              <a:ext cx="3127990" cy="895198"/>
              <a:chOff x="743105" y="5065629"/>
              <a:chExt cx="3127990" cy="895198"/>
            </a:xfrm>
            <a:solidFill>
              <a:schemeClr val="bg1"/>
            </a:solidFill>
          </p:grpSpPr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57FFA2A1-79BB-9F3E-90F5-E319C88E424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59849" y="5065629"/>
                <a:ext cx="1037546" cy="253259"/>
              </a:xfrm>
              <a:prstGeom prst="rect">
                <a:avLst/>
              </a:prstGeom>
              <a:grpFill/>
            </p:spPr>
          </p:pic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7F838937-3EDE-E8CD-1274-44C738D17E7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43105" y="5448184"/>
                <a:ext cx="3127990" cy="512643"/>
              </a:xfrm>
              <a:prstGeom prst="rect">
                <a:avLst/>
              </a:prstGeom>
              <a:grpFill/>
            </p:spPr>
          </p:pic>
        </p:grp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039EEAAC-1806-B20F-1F48-19F574F98897}"/>
                </a:ext>
              </a:extLst>
            </p:cNvPr>
            <p:cNvCxnSpPr>
              <a:cxnSpLocks noChangeAspect="1"/>
            </p:cNvCxnSpPr>
            <p:nvPr/>
          </p:nvCxnSpPr>
          <p:spPr>
            <a:xfrm flipH="1" flipV="1">
              <a:off x="2235127" y="4693918"/>
              <a:ext cx="2494" cy="457200"/>
            </a:xfrm>
            <a:prstGeom prst="straightConnector1">
              <a:avLst/>
            </a:prstGeom>
            <a:ln cmpd="sng">
              <a:tailEnd type="triangle" w="med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7A7D4C7-77EA-B1DF-F25F-985F33377B09}"/>
                </a:ext>
              </a:extLst>
            </p:cNvPr>
            <p:cNvSpPr txBox="1"/>
            <p:nvPr/>
          </p:nvSpPr>
          <p:spPr>
            <a:xfrm>
              <a:off x="2210749" y="4911741"/>
              <a:ext cx="817539" cy="3893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Times" pitchFamily="2" charset="0"/>
                </a:rPr>
                <a:t>quark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94769BA1-4180-B5BA-4F86-0D48EB2B1CD9}"/>
              </a:ext>
            </a:extLst>
          </p:cNvPr>
          <p:cNvSpPr txBox="1"/>
          <p:nvPr/>
        </p:nvSpPr>
        <p:spPr>
          <a:xfrm>
            <a:off x="1067717" y="2172567"/>
            <a:ext cx="25033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432FF"/>
                </a:solidFill>
              </a:rPr>
              <a:t>Kang, Lee, Zhao, PLB 20</a:t>
            </a:r>
          </a:p>
          <a:p>
            <a:r>
              <a:rPr lang="en-US" sz="1200" dirty="0">
                <a:solidFill>
                  <a:srgbClr val="0432FF"/>
                </a:solidFill>
              </a:rPr>
              <a:t>Kang, Lee, Shao, Zhao, JHEP 21</a:t>
            </a:r>
          </a:p>
        </p:txBody>
      </p:sp>
    </p:spTree>
    <p:extLst>
      <p:ext uri="{BB962C8B-B14F-4D97-AF65-F5344CB8AC3E}">
        <p14:creationId xmlns:p14="http://schemas.microsoft.com/office/powerpoint/2010/main" val="2992342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8B230F-8E13-D868-9D83-3F5DD2D85C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Jets for Color Glass Condensate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BAFF57-3B78-4E0C-ACAF-21C578C80F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Jet production in nucleus: multiple scattering in heavy nucleus</a:t>
            </a:r>
          </a:p>
          <a:p>
            <a:pPr lvl="1"/>
            <a:r>
              <a:rPr lang="en-US" dirty="0"/>
              <a:t>High-twist</a:t>
            </a:r>
          </a:p>
          <a:p>
            <a:pPr lvl="1"/>
            <a:r>
              <a:rPr lang="en-US" dirty="0"/>
              <a:t>CGC approach: </a:t>
            </a:r>
            <a:r>
              <a:rPr lang="en-US" dirty="0" err="1"/>
              <a:t>resum</a:t>
            </a:r>
            <a:r>
              <a:rPr lang="en-US" dirty="0"/>
              <a:t> all order </a:t>
            </a:r>
            <a:r>
              <a:rPr lang="en-US" dirty="0" err="1"/>
              <a:t>rescattering</a:t>
            </a:r>
            <a:r>
              <a:rPr lang="en-US" dirty="0"/>
              <a:t> to Wilson lines</a:t>
            </a:r>
          </a:p>
          <a:p>
            <a:r>
              <a:rPr lang="en-US" dirty="0"/>
              <a:t>A recent high-twist calculation</a:t>
            </a:r>
          </a:p>
          <a:p>
            <a:pPr lvl="1"/>
            <a:r>
              <a:rPr lang="en-US" dirty="0"/>
              <a:t>Dijet production in </a:t>
            </a:r>
            <a:r>
              <a:rPr lang="en-US" dirty="0" err="1"/>
              <a:t>e+A</a:t>
            </a:r>
            <a:r>
              <a:rPr lang="en-US" dirty="0"/>
              <a:t> at LO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988FEF-6583-D21D-D308-8A8CEDE9BB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5565C76-653A-2C22-0731-3447AB742E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4100" y="2886675"/>
            <a:ext cx="3517900" cy="17272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0B1423D-3ECD-ED86-F6E8-29025F0A3295}"/>
              </a:ext>
            </a:extLst>
          </p:cNvPr>
          <p:cNvSpPr txBox="1"/>
          <p:nvPr/>
        </p:nvSpPr>
        <p:spPr>
          <a:xfrm>
            <a:off x="6287819" y="2184923"/>
            <a:ext cx="25033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432FF"/>
                </a:solidFill>
              </a:rPr>
              <a:t>Zhang, Wang, PRD 2022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82A3D5F-FF29-08DB-43F6-0CF09E9432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4100" y="5074337"/>
            <a:ext cx="7010400" cy="12319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3B2CAE5-E0A5-744A-348E-0429D7C369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3161" y="2886675"/>
            <a:ext cx="2643953" cy="172543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619868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A92B88-C1D7-7B8C-B0B5-34B7B1BBE2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Jet production in CGC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EB9E20-3918-81C7-8916-B5DAC24B4A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NLO computations just started in very recently</a:t>
            </a:r>
          </a:p>
          <a:p>
            <a:pPr lvl="1"/>
            <a:r>
              <a:rPr lang="en-US" dirty="0"/>
              <a:t>LO available in 2011</a:t>
            </a:r>
          </a:p>
          <a:p>
            <a:pPr lvl="1"/>
            <a:r>
              <a:rPr lang="en-US" dirty="0"/>
              <a:t>LO had no jet structure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marL="349250" lvl="1" indent="0">
              <a:buNone/>
            </a:pPr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dirty="0"/>
              <a:t>NLO available in 2021</a:t>
            </a:r>
          </a:p>
          <a:p>
            <a:pPr lvl="2"/>
            <a:r>
              <a:rPr lang="en-US" dirty="0"/>
              <a:t>Jet algorithm is simplified 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414B93-E851-1D3F-AA18-7A49126234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5D35B54-7ADB-4A61-82E5-61EF6339D9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887" y="1850596"/>
            <a:ext cx="2997831" cy="20788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3B7E309-101A-9C57-E4C1-1F414AFB5C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0830" y="1850596"/>
            <a:ext cx="4783867" cy="20788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D38879B-BFE0-669C-6969-44725AB0DA53}"/>
              </a:ext>
            </a:extLst>
          </p:cNvPr>
          <p:cNvSpPr txBox="1"/>
          <p:nvPr/>
        </p:nvSpPr>
        <p:spPr>
          <a:xfrm>
            <a:off x="5935600" y="1128417"/>
            <a:ext cx="29978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432FF"/>
                </a:solidFill>
              </a:rPr>
              <a:t>Dominguez, </a:t>
            </a:r>
            <a:r>
              <a:rPr lang="en-US" sz="1200" dirty="0" err="1">
                <a:solidFill>
                  <a:srgbClr val="0432FF"/>
                </a:solidFill>
              </a:rPr>
              <a:t>Marquet</a:t>
            </a:r>
            <a:r>
              <a:rPr lang="en-US" sz="1200" dirty="0">
                <a:solidFill>
                  <a:srgbClr val="0432FF"/>
                </a:solidFill>
              </a:rPr>
              <a:t>, Xiao, Yuan, 2011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CEABCBA-C9CB-44B5-78F8-F3AD144B2B34}"/>
              </a:ext>
            </a:extLst>
          </p:cNvPr>
          <p:cNvSpPr txBox="1"/>
          <p:nvPr/>
        </p:nvSpPr>
        <p:spPr>
          <a:xfrm>
            <a:off x="3582718" y="4111638"/>
            <a:ext cx="33153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solidFill>
                  <a:srgbClr val="0432FF"/>
                </a:solidFill>
              </a:rPr>
              <a:t>Caucal</a:t>
            </a:r>
            <a:r>
              <a:rPr lang="en-US" sz="1200" dirty="0">
                <a:solidFill>
                  <a:srgbClr val="0432FF"/>
                </a:solidFill>
              </a:rPr>
              <a:t>, Salazar, </a:t>
            </a:r>
            <a:r>
              <a:rPr lang="en-US" sz="1200" dirty="0" err="1">
                <a:solidFill>
                  <a:srgbClr val="0432FF"/>
                </a:solidFill>
              </a:rPr>
              <a:t>Venugopalan</a:t>
            </a:r>
            <a:r>
              <a:rPr lang="en-US" sz="1200" dirty="0">
                <a:solidFill>
                  <a:srgbClr val="0432FF"/>
                </a:solidFill>
              </a:rPr>
              <a:t>, JHEP, 2021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A1172B7-87F1-C08B-D2EC-8105EDD3BB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68" y="5034809"/>
            <a:ext cx="2339845" cy="152476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A38B83D-0A82-E387-1F3D-86A0C82583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52621" y="5469982"/>
            <a:ext cx="6512011" cy="10895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E657F56-979E-3AA0-322D-2B65EAE15D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87406" y="4539924"/>
            <a:ext cx="1373316" cy="7787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498160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CD4013-D031-3058-FDB5-809EA64294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UCLA QCD Theory Group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2C3368-BB1C-AEA0-9C82-526FF4832C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1 faculty, 3 postdocs, 4 graduate students, ~ 10 undergrads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0CDD7C-91B9-FA46-1AE5-0CD2670DC9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773FCA4-6DE7-4ED8-1A11-0A3A377577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0389" y="1468667"/>
            <a:ext cx="6623222" cy="496741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940799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F6E908-D0CD-F43D-DA52-0CEB57A35A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Jet production in </a:t>
            </a:r>
            <a:r>
              <a:rPr lang="en-US" dirty="0" err="1"/>
              <a:t>p+A</a:t>
            </a:r>
            <a:r>
              <a:rPr lang="en-US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582FD5-6407-A077-8097-AAF82BB4A7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Jet algorithm</a:t>
            </a:r>
          </a:p>
          <a:p>
            <a:pPr lvl="1"/>
            <a:r>
              <a:rPr lang="en-US" dirty="0"/>
              <a:t>Properly handle jet algorithm on top of complicated CGC computations</a:t>
            </a:r>
          </a:p>
          <a:p>
            <a:pPr lvl="1"/>
            <a:r>
              <a:rPr lang="en-US" dirty="0"/>
              <a:t>Study its small-</a:t>
            </a:r>
            <a:r>
              <a:rPr lang="en-US" i="1" dirty="0"/>
              <a:t>R</a:t>
            </a:r>
            <a:r>
              <a:rPr lang="en-US" dirty="0"/>
              <a:t> approximation: factorized into a semi-inclusive jet function</a:t>
            </a:r>
          </a:p>
          <a:p>
            <a:pPr lvl="1"/>
            <a:r>
              <a:rPr lang="en-US" dirty="0"/>
              <a:t>Can be readily used for jet production in </a:t>
            </a:r>
            <a:r>
              <a:rPr lang="en-US" dirty="0" err="1"/>
              <a:t>e+A</a:t>
            </a:r>
            <a:r>
              <a:rPr lang="en-US" dirty="0"/>
              <a:t>: also </a:t>
            </a:r>
            <a:r>
              <a:rPr lang="en-US" dirty="0">
                <a:solidFill>
                  <a:srgbClr val="0432FF"/>
                </a:solidFill>
              </a:rPr>
              <a:t>jet substructure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8A9388-BF77-748D-E1D7-2AFD6DAD1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7A51620-DAEF-B7DD-B836-880B39601D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856" y="2262942"/>
            <a:ext cx="3839438" cy="337373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B75850D-5F5B-883B-0CE2-3B99E5F6C11E}"/>
              </a:ext>
            </a:extLst>
          </p:cNvPr>
          <p:cNvSpPr txBox="1"/>
          <p:nvPr/>
        </p:nvSpPr>
        <p:spPr>
          <a:xfrm>
            <a:off x="4915117" y="907768"/>
            <a:ext cx="39127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432FF"/>
                </a:solidFill>
              </a:rPr>
              <a:t>Liu, </a:t>
            </a:r>
            <a:r>
              <a:rPr lang="en-US" sz="1200" dirty="0" err="1">
                <a:solidFill>
                  <a:srgbClr val="0432FF"/>
                </a:solidFill>
              </a:rPr>
              <a:t>Xie</a:t>
            </a:r>
            <a:r>
              <a:rPr lang="en-US" sz="1200" dirty="0">
                <a:solidFill>
                  <a:srgbClr val="0432FF"/>
                </a:solidFill>
              </a:rPr>
              <a:t>, Kang, Liu, 2204.03026, JHEP</a:t>
            </a:r>
            <a:r>
              <a:rPr lang="en-US" sz="1200">
                <a:solidFill>
                  <a:srgbClr val="0432FF"/>
                </a:solidFill>
              </a:rPr>
              <a:t>, 22</a:t>
            </a:r>
            <a:endParaRPr lang="en-US" sz="1200" dirty="0">
              <a:solidFill>
                <a:srgbClr val="0432FF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D5F642C-990E-535F-28BB-380A4255AE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4300" y="2511736"/>
            <a:ext cx="4432300" cy="9017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6E8B2DA-6AD7-848D-D968-AAB1969E00FA}"/>
              </a:ext>
            </a:extLst>
          </p:cNvPr>
          <p:cNvSpPr txBox="1"/>
          <p:nvPr/>
        </p:nvSpPr>
        <p:spPr>
          <a:xfrm>
            <a:off x="4048707" y="2188923"/>
            <a:ext cx="26157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</a:rPr>
              <a:t>CGC factorization in small </a:t>
            </a:r>
            <a:r>
              <a:rPr lang="en-US" sz="1400" b="1" i="1" dirty="0">
                <a:solidFill>
                  <a:srgbClr val="FF0000"/>
                </a:solidFill>
              </a:rPr>
              <a:t>R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08DE4D4-91D5-202F-627D-FC0A58E99E86}"/>
              </a:ext>
            </a:extLst>
          </p:cNvPr>
          <p:cNvGrpSpPr/>
          <p:nvPr/>
        </p:nvGrpSpPr>
        <p:grpSpPr>
          <a:xfrm>
            <a:off x="4079952" y="3550073"/>
            <a:ext cx="2584485" cy="2470996"/>
            <a:chOff x="5177550" y="3904576"/>
            <a:chExt cx="2584485" cy="2470996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11093FEB-BD16-DA22-0B41-7D791F8D1C3E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206807" y="3924530"/>
              <a:ext cx="2555228" cy="2451042"/>
              <a:chOff x="5217172" y="2941048"/>
              <a:chExt cx="3211842" cy="3080884"/>
            </a:xfrm>
          </p:grpSpPr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3DC4E579-8840-B35E-CDCD-A85EDC520CEE}"/>
                  </a:ext>
                </a:extLst>
              </p:cNvPr>
              <p:cNvSpPr/>
              <p:nvPr/>
            </p:nvSpPr>
            <p:spPr>
              <a:xfrm>
                <a:off x="5217172" y="2941048"/>
                <a:ext cx="3211842" cy="308088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E32AFE9D-3DA0-7318-295E-2DB5DFB61BFD}"/>
                  </a:ext>
                </a:extLst>
              </p:cNvPr>
              <p:cNvGrpSpPr/>
              <p:nvPr/>
            </p:nvGrpSpPr>
            <p:grpSpPr>
              <a:xfrm>
                <a:off x="5364261" y="3159696"/>
                <a:ext cx="2917663" cy="2643587"/>
                <a:chOff x="3365500" y="956129"/>
                <a:chExt cx="3784600" cy="3501571"/>
              </a:xfrm>
            </p:grpSpPr>
            <p:pic>
              <p:nvPicPr>
                <p:cNvPr id="10" name="Picture 9">
                  <a:extLst>
                    <a:ext uri="{FF2B5EF4-FFF2-40B4-BE49-F238E27FC236}">
                      <a16:creationId xmlns:a16="http://schemas.microsoft.com/office/drawing/2014/main" id="{F9303329-69E5-0516-9AE0-12C3874831A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232400" y="956129"/>
                  <a:ext cx="1917700" cy="2362200"/>
                </a:xfrm>
                <a:prstGeom prst="rect">
                  <a:avLst/>
                </a:prstGeom>
              </p:spPr>
            </p:pic>
            <p:pic>
              <p:nvPicPr>
                <p:cNvPr id="9" name="Picture 8">
                  <a:extLst>
                    <a:ext uri="{FF2B5EF4-FFF2-40B4-BE49-F238E27FC236}">
                      <a16:creationId xmlns:a16="http://schemas.microsoft.com/office/drawing/2014/main" id="{04603903-9220-6217-5C32-36C3B84077C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365500" y="2400300"/>
                  <a:ext cx="2413000" cy="2057400"/>
                </a:xfrm>
                <a:prstGeom prst="rect">
                  <a:avLst/>
                </a:prstGeom>
              </p:spPr>
            </p:pic>
          </p:grp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9AECC34-9D18-C0FF-A236-464986665175}"/>
                </a:ext>
              </a:extLst>
            </p:cNvPr>
            <p:cNvSpPr txBox="1"/>
            <p:nvPr/>
          </p:nvSpPr>
          <p:spPr>
            <a:xfrm>
              <a:off x="5177550" y="3904576"/>
              <a:ext cx="203573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rgbClr val="FF0000"/>
                  </a:solidFill>
                </a:rPr>
                <a:t>collinear factorization</a:t>
              </a: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390A6CF1-604A-C1C9-6354-E6905B4B95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31336" y="6127500"/>
            <a:ext cx="4508500" cy="5461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16C38CA-4B7D-8802-E0AC-214758D39C4A}"/>
              </a:ext>
            </a:extLst>
          </p:cNvPr>
          <p:cNvSpPr txBox="1"/>
          <p:nvPr/>
        </p:nvSpPr>
        <p:spPr>
          <a:xfrm>
            <a:off x="6807443" y="5801336"/>
            <a:ext cx="25552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432FF"/>
                </a:solidFill>
              </a:rPr>
              <a:t>Kang, Ringer, </a:t>
            </a:r>
            <a:r>
              <a:rPr lang="en-US" sz="1200" dirty="0" err="1">
                <a:solidFill>
                  <a:srgbClr val="0432FF"/>
                </a:solidFill>
              </a:rPr>
              <a:t>Vitev</a:t>
            </a:r>
            <a:r>
              <a:rPr lang="en-US" sz="1200" dirty="0">
                <a:solidFill>
                  <a:srgbClr val="0432FF"/>
                </a:solidFill>
              </a:rPr>
              <a:t>, JHEP, 2016</a:t>
            </a:r>
          </a:p>
        </p:txBody>
      </p:sp>
    </p:spTree>
    <p:extLst>
      <p:ext uri="{BB962C8B-B14F-4D97-AF65-F5344CB8AC3E}">
        <p14:creationId xmlns:p14="http://schemas.microsoft.com/office/powerpoint/2010/main" val="41680855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89D22E-D185-0664-B4B7-A2C746E386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Jets in cold nuclear matter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0640A8-7A8A-1E42-7400-21FB7F7D28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early HERMES data: hadron multiplicity modification</a:t>
            </a:r>
          </a:p>
          <a:p>
            <a:pPr lvl="1"/>
            <a:r>
              <a:rPr lang="en-US" dirty="0"/>
              <a:t>Modified fragmentation function in medium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17A16E-38BC-F253-065B-B999AD5E81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6CE18EA-44BB-F806-39BE-CEEE895BD5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623" y="2311919"/>
            <a:ext cx="3479800" cy="12192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51A1FC0-7CB3-E559-3E46-8D0A13DB7F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0250" y="2311919"/>
            <a:ext cx="4263299" cy="396978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C14716F-E728-3B2F-6B44-F60EA4612A37}"/>
              </a:ext>
            </a:extLst>
          </p:cNvPr>
          <p:cNvSpPr txBox="1"/>
          <p:nvPr/>
        </p:nvSpPr>
        <p:spPr>
          <a:xfrm>
            <a:off x="5631231" y="1222922"/>
            <a:ext cx="25552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432FF"/>
                </a:solidFill>
              </a:rPr>
              <a:t>Chang, Deng, Wang, 2014, PRC</a:t>
            </a:r>
          </a:p>
          <a:p>
            <a:r>
              <a:rPr lang="en-US" sz="1200" dirty="0">
                <a:solidFill>
                  <a:srgbClr val="0432FF"/>
                </a:solidFill>
              </a:rPr>
              <a:t>See also Li, Liu, </a:t>
            </a:r>
            <a:r>
              <a:rPr lang="en-US" sz="1200" dirty="0" err="1">
                <a:solidFill>
                  <a:srgbClr val="0432FF"/>
                </a:solidFill>
              </a:rPr>
              <a:t>Vitev</a:t>
            </a:r>
            <a:r>
              <a:rPr lang="en-US" sz="1200" dirty="0">
                <a:solidFill>
                  <a:srgbClr val="0432FF"/>
                </a:solidFill>
              </a:rPr>
              <a:t>, 2020, PLB</a:t>
            </a:r>
          </a:p>
        </p:txBody>
      </p:sp>
    </p:spTree>
    <p:extLst>
      <p:ext uri="{BB962C8B-B14F-4D97-AF65-F5344CB8AC3E}">
        <p14:creationId xmlns:p14="http://schemas.microsoft.com/office/powerpoint/2010/main" val="25898939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6D33C6-EBE0-28DB-34F9-DB81762AA4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different interpretation: data-driven approach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E516C3-72E7-80FB-2591-27D858AD14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Extract TMD PDFs and TMD FFs in a heavy nucleus via global analysis</a:t>
            </a:r>
          </a:p>
          <a:p>
            <a:pPr lvl="1"/>
            <a:r>
              <a:rPr lang="en-US" dirty="0"/>
              <a:t>Similar to nuclear collinear PDFs idea</a:t>
            </a:r>
          </a:p>
          <a:p>
            <a:pPr lvl="1"/>
            <a:r>
              <a:rPr lang="en-US" dirty="0"/>
              <a:t>Use the same TMD factorization for hadron production in </a:t>
            </a:r>
            <a:r>
              <a:rPr lang="en-US" dirty="0" err="1"/>
              <a:t>e+A</a:t>
            </a:r>
            <a:r>
              <a:rPr lang="en-US" dirty="0"/>
              <a:t>, except replacing with nuclear TMDs [via broadening parameters]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6713A5-D185-04D5-D172-F0A2863A8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E966524-A267-7A2D-D862-37E88D5904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68" y="2568978"/>
            <a:ext cx="5567670" cy="263260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3BB1D2D-7E9F-0377-6C9D-FAF7C57E45DE}"/>
              </a:ext>
            </a:extLst>
          </p:cNvPr>
          <p:cNvSpPr txBox="1"/>
          <p:nvPr/>
        </p:nvSpPr>
        <p:spPr>
          <a:xfrm>
            <a:off x="5523622" y="5731407"/>
            <a:ext cx="33116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solidFill>
                  <a:srgbClr val="0432FF"/>
                </a:solidFill>
              </a:rPr>
              <a:t>Alrashed</a:t>
            </a:r>
            <a:r>
              <a:rPr lang="en-US" sz="1200" dirty="0">
                <a:solidFill>
                  <a:srgbClr val="0432FF"/>
                </a:solidFill>
              </a:rPr>
              <a:t>, Anderle, Kang, Terry, Xing, 2021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3B416C8-299F-3941-4718-711A62757E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2234" y="2189829"/>
            <a:ext cx="2844800" cy="33909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B6239CD-B95A-1949-3BB1-8BCB9E134A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849" y="5303729"/>
            <a:ext cx="5567671" cy="394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0561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007BA5-898C-F6BB-E23C-0B043F4548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Jet modification in </a:t>
            </a:r>
            <a:r>
              <a:rPr lang="en-US" dirty="0" err="1"/>
              <a:t>e+A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1E6041-8F0F-A2FA-0CBC-96BBC5FF90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Similar formalism in A+A applied to </a:t>
            </a:r>
            <a:r>
              <a:rPr lang="en-US" dirty="0" err="1"/>
              <a:t>e+A</a:t>
            </a:r>
            <a:r>
              <a:rPr lang="en-US" dirty="0"/>
              <a:t> collisions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10BAE2-EFF1-D71D-1011-084B53B324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580BB28-2F0F-BD5C-8B18-4BF2D7AAB3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772" y="1398479"/>
            <a:ext cx="4196865" cy="464802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1DF799E-E931-FDFC-9B1A-B327E4ACBE01}"/>
              </a:ext>
            </a:extLst>
          </p:cNvPr>
          <p:cNvSpPr txBox="1"/>
          <p:nvPr/>
        </p:nvSpPr>
        <p:spPr>
          <a:xfrm>
            <a:off x="5036065" y="1398479"/>
            <a:ext cx="23532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432FF"/>
                </a:solidFill>
              </a:rPr>
              <a:t>Kang, Ringer, </a:t>
            </a:r>
            <a:r>
              <a:rPr lang="en-US" sz="1200" dirty="0" err="1">
                <a:solidFill>
                  <a:srgbClr val="0432FF"/>
                </a:solidFill>
              </a:rPr>
              <a:t>Vitev</a:t>
            </a:r>
            <a:r>
              <a:rPr lang="en-US" sz="1200" dirty="0">
                <a:solidFill>
                  <a:srgbClr val="0432FF"/>
                </a:solidFill>
              </a:rPr>
              <a:t>, PLB 2017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1235B3F-8C9C-5AD1-34E4-DE80C4F25C57}"/>
              </a:ext>
            </a:extLst>
          </p:cNvPr>
          <p:cNvSpPr txBox="1"/>
          <p:nvPr/>
        </p:nvSpPr>
        <p:spPr>
          <a:xfrm>
            <a:off x="5036065" y="1719541"/>
            <a:ext cx="23532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432FF"/>
                </a:solidFill>
              </a:rPr>
              <a:t>Li, </a:t>
            </a:r>
            <a:r>
              <a:rPr lang="en-US" sz="1200" dirty="0" err="1">
                <a:solidFill>
                  <a:srgbClr val="0432FF"/>
                </a:solidFill>
              </a:rPr>
              <a:t>Vitev</a:t>
            </a:r>
            <a:r>
              <a:rPr lang="en-US" sz="1200" dirty="0">
                <a:solidFill>
                  <a:srgbClr val="0432FF"/>
                </a:solidFill>
              </a:rPr>
              <a:t>, 2020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8218231-C496-26B1-959B-5E705F8941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6761" y="2707014"/>
            <a:ext cx="3831628" cy="333949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610052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62A074-88FC-BE8A-D016-4377F52B63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Jet anisotropy in </a:t>
            </a:r>
            <a:r>
              <a:rPr lang="en-US" dirty="0" err="1"/>
              <a:t>e+p</a:t>
            </a:r>
            <a:r>
              <a:rPr lang="en-US" dirty="0"/>
              <a:t> collisions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EF1560-6C12-D517-4494-06834283A5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Such azimuthal anisotropy arises from soft radiation</a:t>
            </a:r>
          </a:p>
          <a:p>
            <a:pPr lvl="1"/>
            <a:r>
              <a:rPr lang="en-US" dirty="0"/>
              <a:t>Soft radiation outside the jet cone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1F6C4F-CEE6-B8D4-AD2D-063B8FB552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C8BD35D-DEAB-78B8-3B15-27FD906738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913" y="1726844"/>
            <a:ext cx="4396366" cy="264744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AB4832F-893C-A1ED-F767-E12A4D0364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474393"/>
            <a:ext cx="4480822" cy="344359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DBC81C5-BDD6-049B-A164-0C027ABD83FA}"/>
              </a:ext>
            </a:extLst>
          </p:cNvPr>
          <p:cNvSpPr txBox="1"/>
          <p:nvPr/>
        </p:nvSpPr>
        <p:spPr>
          <a:xfrm>
            <a:off x="5490620" y="5400036"/>
            <a:ext cx="33116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432FF"/>
                </a:solidFill>
              </a:rPr>
              <a:t>Esha, Kang, Lee, Shao, Zhao, to appear</a:t>
            </a:r>
          </a:p>
          <a:p>
            <a:r>
              <a:rPr lang="en-US" sz="1200" dirty="0">
                <a:solidFill>
                  <a:srgbClr val="0432FF"/>
                </a:solidFill>
              </a:rPr>
              <a:t>See also Hatta, Xiao, Yuan, Zhou, 2021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19F8ACB-F569-CDFC-871E-7E963003F2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1779" y="4466605"/>
            <a:ext cx="2603500" cy="20002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655938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FBA731-008D-189B-8753-4849BFAAF0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Groomed jet substructure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D2F671-4E71-41F5-2F9B-AD655C7A61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33E26D5-193D-DF86-193F-EC47B0BB80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038" y="1146642"/>
            <a:ext cx="8439923" cy="493288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6079922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129A3A-0CC7-034F-0BAD-B504435628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Groomed jet mass from HERA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19227F-D825-EB11-4FAF-FD9EF8E037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Most recent results on groomed jet mass in </a:t>
            </a:r>
            <a:r>
              <a:rPr lang="en-US" dirty="0" err="1"/>
              <a:t>e+p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01654B-E9A6-FF74-8C3F-BA4388B9CE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26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10081C1-1A61-1F0F-EC2F-1E43A4BBAB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4554" y="1757804"/>
            <a:ext cx="2958209" cy="334239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1C55E7E-6A7C-2CFC-44EA-6CD3A12A68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9689" y="1758726"/>
            <a:ext cx="2958209" cy="334239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611FC1F-8B3C-FAD0-7543-A4926FFAC4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770" y="1757459"/>
            <a:ext cx="2925092" cy="330607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94A21C1-F7A3-7934-642A-1E9A7B77F210}"/>
              </a:ext>
            </a:extLst>
          </p:cNvPr>
          <p:cNvSpPr txBox="1"/>
          <p:nvPr/>
        </p:nvSpPr>
        <p:spPr>
          <a:xfrm>
            <a:off x="7440000" y="5352641"/>
            <a:ext cx="13732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solidFill>
                  <a:srgbClr val="0432FF"/>
                </a:solidFill>
              </a:rPr>
              <a:t>Klest</a:t>
            </a:r>
            <a:r>
              <a:rPr lang="en-US" sz="1200" dirty="0">
                <a:solidFill>
                  <a:srgbClr val="0432FF"/>
                </a:solidFill>
              </a:rPr>
              <a:t>, June 8</a:t>
            </a:r>
          </a:p>
        </p:txBody>
      </p:sp>
    </p:spTree>
    <p:extLst>
      <p:ext uri="{BB962C8B-B14F-4D97-AF65-F5344CB8AC3E}">
        <p14:creationId xmlns:p14="http://schemas.microsoft.com/office/powerpoint/2010/main" val="211827669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A60858-D57A-3EAF-13E6-9003B15708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Jet angularity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94E858-8B0F-E5DF-514A-6B2AFD3423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Recent measurement on jet angularity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6781FA-03DE-ECBD-FE97-D8DA93E6D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27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9C3E5AB-8C88-78DC-8FC2-CCBBEC5C94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2851" y="1264508"/>
            <a:ext cx="5038297" cy="81231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27EC6F7-3CCF-6DCC-7BA1-2195A41D5E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422" y="2200314"/>
            <a:ext cx="3822700" cy="37338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0A3BBBB-C1D5-2DF9-4841-BB2FEA28E2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1999" y="2264001"/>
            <a:ext cx="3732143" cy="367011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309F4C0-C0DE-84CB-C1CA-723BCBBE0262}"/>
              </a:ext>
            </a:extLst>
          </p:cNvPr>
          <p:cNvSpPr txBox="1"/>
          <p:nvPr/>
        </p:nvSpPr>
        <p:spPr>
          <a:xfrm>
            <a:off x="6242231" y="6046506"/>
            <a:ext cx="22687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432FF"/>
                </a:solidFill>
              </a:rPr>
              <a:t>Mikuni, Nachman, June 8</a:t>
            </a:r>
          </a:p>
        </p:txBody>
      </p:sp>
    </p:spTree>
    <p:extLst>
      <p:ext uri="{BB962C8B-B14F-4D97-AF65-F5344CB8AC3E}">
        <p14:creationId xmlns:p14="http://schemas.microsoft.com/office/powerpoint/2010/main" val="213440262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C5F89-E0AC-0FCB-C225-4F3C56FCFE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Jet shape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1701D5-9986-85E0-57F4-2F0FCCFF86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Jet shape at the EIC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EFB412-2250-7446-FB90-ECCDC13684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28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7AD2C61-7596-1577-1494-E4A7DBA5F8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144" y="1729947"/>
            <a:ext cx="2257754" cy="29436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C36FAC2-1A3D-E945-5075-73EBEA6DC4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9534" y="1430423"/>
            <a:ext cx="6065044" cy="413044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B67D628-32BA-684C-6EFC-283D3F493016}"/>
              </a:ext>
            </a:extLst>
          </p:cNvPr>
          <p:cNvSpPr txBox="1"/>
          <p:nvPr/>
        </p:nvSpPr>
        <p:spPr>
          <a:xfrm>
            <a:off x="5229064" y="1680519"/>
            <a:ext cx="11862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preliminary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390A681-5A88-E83B-DC65-61E4B4FE35F9}"/>
              </a:ext>
            </a:extLst>
          </p:cNvPr>
          <p:cNvSpPr/>
          <p:nvPr/>
        </p:nvSpPr>
        <p:spPr>
          <a:xfrm>
            <a:off x="5156023" y="5738729"/>
            <a:ext cx="342433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0432FF"/>
                </a:solidFill>
              </a:rPr>
              <a:t>Esha, Kang, Lee, Shao, Zhao, to appear</a:t>
            </a:r>
          </a:p>
        </p:txBody>
      </p:sp>
    </p:spTree>
    <p:extLst>
      <p:ext uri="{BB962C8B-B14F-4D97-AF65-F5344CB8AC3E}">
        <p14:creationId xmlns:p14="http://schemas.microsoft.com/office/powerpoint/2010/main" val="50240367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A4209B-F839-D992-5471-EAB74F73A4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UPC vs EIC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CD340F-2FD6-4AC2-356A-60FC3C17F1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Could UPC help jet physics at EIC?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4CCF88-D367-1C44-ADFD-6E99C44440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29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0987FDE-35B4-961C-82B0-9AD8B3ADE0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7252" y="1421026"/>
            <a:ext cx="6575615" cy="484728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28BAD0B-F6FE-EEC4-C708-2BAFEBC870C2}"/>
              </a:ext>
            </a:extLst>
          </p:cNvPr>
          <p:cNvSpPr/>
          <p:nvPr/>
        </p:nvSpPr>
        <p:spPr>
          <a:xfrm>
            <a:off x="2759158" y="6268307"/>
            <a:ext cx="187904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0432FF"/>
                </a:solidFill>
              </a:rPr>
              <a:t>Steinberg, DIS 2022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4EAB64B-944A-617F-6C9E-CD06FAEF2D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174" y="1421026"/>
            <a:ext cx="1644456" cy="2511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0324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E75203-94C4-56ED-F57F-D75720C406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 love joint/collaborative efforts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CFE1F8-5F06-9854-FA91-B2DB827511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Joint </a:t>
            </a:r>
            <a:r>
              <a:rPr lang="en-US"/>
              <a:t>with LBNL</a:t>
            </a:r>
            <a:endParaRPr lang="en-US" dirty="0"/>
          </a:p>
          <a:p>
            <a:pPr lvl="1"/>
            <a:r>
              <a:rPr lang="en-US" dirty="0"/>
              <a:t>joint postdoc: Farid </a:t>
            </a:r>
          </a:p>
          <a:p>
            <a:pPr lvl="1"/>
            <a:r>
              <a:rPr lang="en-US" dirty="0"/>
              <a:t>Future joint postdoc: if funded by DOE topical collaboration</a:t>
            </a:r>
          </a:p>
          <a:p>
            <a:pPr lvl="1"/>
            <a:r>
              <a:rPr lang="en-US" dirty="0"/>
              <a:t>Integrated into their weekly seminar (HIT, nuclear theory) </a:t>
            </a:r>
          </a:p>
          <a:p>
            <a:r>
              <a:rPr lang="en-US" dirty="0"/>
              <a:t>Efforts with LANL/LLNL</a:t>
            </a:r>
          </a:p>
          <a:p>
            <a:pPr lvl="1"/>
            <a:r>
              <a:rPr lang="en-US" dirty="0"/>
              <a:t>Collaboration with Vincent, Ramona</a:t>
            </a:r>
          </a:p>
          <a:p>
            <a:pPr lvl="1"/>
            <a:r>
              <a:rPr lang="en-US" dirty="0"/>
              <a:t>Project Scientist: possibility to hire a project scientist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66C9AD-6CEF-9CD4-C763-72AC11556B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3C32CDB-338A-1C1F-4A70-883E6F83ED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770" y="3544958"/>
            <a:ext cx="3994151" cy="307368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0421AFB-0E8E-88C9-DDB7-4C3E04F1ED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9072" y="3996186"/>
            <a:ext cx="4449872" cy="1963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77817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1DBF4C-A14C-8C4C-AA94-AE4BB919D0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Summary: jets are powerful tools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B21833-DEE5-F84A-B261-1D13799A54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30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9C437C9-7034-0B48-A7E0-712944D429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8324" y="1773428"/>
            <a:ext cx="4025900" cy="40259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4215E5E-D216-7A49-A45E-4B3E5CCA6F83}"/>
              </a:ext>
            </a:extLst>
          </p:cNvPr>
          <p:cNvSpPr txBox="1"/>
          <p:nvPr/>
        </p:nvSpPr>
        <p:spPr>
          <a:xfrm rot="18018330">
            <a:off x="1186225" y="2145462"/>
            <a:ext cx="24749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432FF"/>
                </a:solidFill>
              </a:rPr>
              <a:t>Quantum imaging of proton and nuclei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A7EA28A-18A3-D745-A1EB-70FA30A5BEFC}"/>
              </a:ext>
            </a:extLst>
          </p:cNvPr>
          <p:cNvSpPr txBox="1"/>
          <p:nvPr/>
        </p:nvSpPr>
        <p:spPr>
          <a:xfrm rot="3763358">
            <a:off x="5184988" y="2386590"/>
            <a:ext cx="24749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432FF"/>
                </a:solidFill>
              </a:rPr>
              <a:t>Jets for CGC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9ACDA4E-FAD9-3342-8402-FE7D51845947}"/>
              </a:ext>
            </a:extLst>
          </p:cNvPr>
          <p:cNvSpPr txBox="1"/>
          <p:nvPr/>
        </p:nvSpPr>
        <p:spPr>
          <a:xfrm>
            <a:off x="2676372" y="5783072"/>
            <a:ext cx="33498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432FF"/>
                </a:solidFill>
              </a:rPr>
              <a:t>Jet propagation in nuclei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533766B-8658-105E-7E81-8D87618252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734272">
            <a:off x="4603553" y="2574513"/>
            <a:ext cx="1545573" cy="98916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273EC59-CEF7-FB12-8EB9-74000833590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352890">
            <a:off x="2494827" y="2622086"/>
            <a:ext cx="1664678" cy="79702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0174F8C-2898-64C4-D8C8-FB0160CA1D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30356" y="4362774"/>
            <a:ext cx="1841836" cy="895859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22A2495C-00D6-A4D2-F418-C7F86214321B}"/>
              </a:ext>
            </a:extLst>
          </p:cNvPr>
          <p:cNvSpPr/>
          <p:nvPr/>
        </p:nvSpPr>
        <p:spPr>
          <a:xfrm>
            <a:off x="5854345" y="5666643"/>
            <a:ext cx="316625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13462">
                  <a:solidFill>
                    <a:schemeClr val="accent4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4072377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5793FB-F603-F26C-B101-80935E7567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Cal-Bridge EIC scholars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784FF4-BDF4-BDAD-F5BC-62DBE19033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Grace </a:t>
            </a:r>
            <a:r>
              <a:rPr lang="en-US" dirty="0" err="1"/>
              <a:t>Garmire</a:t>
            </a:r>
            <a:r>
              <a:rPr lang="en-US" dirty="0"/>
              <a:t> (Cal Poly SLO)</a:t>
            </a:r>
          </a:p>
          <a:p>
            <a:pPr lvl="1"/>
            <a:r>
              <a:rPr lang="en-US" dirty="0"/>
              <a:t>Mentors: </a:t>
            </a:r>
            <a:r>
              <a:rPr lang="en-US" dirty="0" err="1"/>
              <a:t>Zhongling</a:t>
            </a:r>
            <a:r>
              <a:rPr lang="en-US" dirty="0"/>
              <a:t>, Ryan, Ernst, Zhongbo, Huang, Jennifer</a:t>
            </a:r>
          </a:p>
          <a:p>
            <a:pPr lvl="1"/>
            <a:r>
              <a:rPr lang="en-US" dirty="0"/>
              <a:t>Jets for 3D imaging type</a:t>
            </a:r>
          </a:p>
          <a:p>
            <a:r>
              <a:rPr lang="en-US" dirty="0" err="1"/>
              <a:t>Jeisson</a:t>
            </a:r>
            <a:r>
              <a:rPr lang="en-US" dirty="0"/>
              <a:t> Pulido (CSU Dominguez Hills)</a:t>
            </a:r>
          </a:p>
          <a:p>
            <a:pPr lvl="1"/>
            <a:r>
              <a:rPr lang="en-US" dirty="0"/>
              <a:t>Mentors: Farid, John, Zhongbo</a:t>
            </a:r>
          </a:p>
          <a:p>
            <a:pPr lvl="1"/>
            <a:r>
              <a:rPr lang="en-US" dirty="0"/>
              <a:t>Jets for CGC type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EF3CCA-373A-DE04-E421-430B82089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20439E3-8392-DB35-A395-D4FED503D0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6284" y="3179738"/>
            <a:ext cx="2851244" cy="286676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8353E97-91C0-2260-9741-18C08AD310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5208" y="3179738"/>
            <a:ext cx="2766283" cy="2866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6094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2EB285-F2DF-CF44-B787-8BD5337A77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Key facilities: LHC, RHIC, and EIC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57EEEE-DF93-8A4B-921D-9C3C9B7CEF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5</a:t>
            </a:fld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67C271E-761C-8C4D-AA60-B45BD4AB3EB3}"/>
              </a:ext>
            </a:extLst>
          </p:cNvPr>
          <p:cNvGrpSpPr/>
          <p:nvPr/>
        </p:nvGrpSpPr>
        <p:grpSpPr>
          <a:xfrm>
            <a:off x="1195451" y="916924"/>
            <a:ext cx="6753098" cy="2365772"/>
            <a:chOff x="1061974" y="1063228"/>
            <a:chExt cx="6753098" cy="2365772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5AE47B9-5970-D141-A60A-3AB63E59FF3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61974" y="1070971"/>
              <a:ext cx="6753098" cy="2358029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26F45E5-A7BD-0848-832D-21E38D2CACCD}"/>
                </a:ext>
              </a:extLst>
            </p:cNvPr>
            <p:cNvSpPr txBox="1"/>
            <p:nvPr/>
          </p:nvSpPr>
          <p:spPr>
            <a:xfrm>
              <a:off x="2804160" y="1063228"/>
              <a:ext cx="353568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  <a:highlight>
                    <a:srgbClr val="000000"/>
                  </a:highlight>
                </a:rPr>
                <a:t>Large Hadron Collider (LHC)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0C855A3-CA44-4148-953B-0ECB6C913847}"/>
              </a:ext>
            </a:extLst>
          </p:cNvPr>
          <p:cNvGrpSpPr/>
          <p:nvPr/>
        </p:nvGrpSpPr>
        <p:grpSpPr>
          <a:xfrm>
            <a:off x="395151" y="3715484"/>
            <a:ext cx="8247929" cy="2793434"/>
            <a:chOff x="395151" y="3825212"/>
            <a:chExt cx="8247929" cy="2793434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D67C0067-51A8-6B42-8EC1-DC9C0E204C9E}"/>
                </a:ext>
              </a:extLst>
            </p:cNvPr>
            <p:cNvGrpSpPr/>
            <p:nvPr/>
          </p:nvGrpSpPr>
          <p:grpSpPr>
            <a:xfrm>
              <a:off x="395151" y="3838497"/>
              <a:ext cx="4591377" cy="2780149"/>
              <a:chOff x="395151" y="3838497"/>
              <a:chExt cx="4591377" cy="2780149"/>
            </a:xfrm>
          </p:grpSpPr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D95CD905-31FF-9842-A9D3-5273DB8B8C5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95151" y="3838497"/>
                <a:ext cx="4591377" cy="2780149"/>
              </a:xfrm>
              <a:prstGeom prst="rect">
                <a:avLst/>
              </a:prstGeom>
            </p:spPr>
          </p:pic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F32A67E-3499-704F-A73C-C4ECD72E69CD}"/>
                  </a:ext>
                </a:extLst>
              </p:cNvPr>
              <p:cNvSpPr txBox="1"/>
              <p:nvPr/>
            </p:nvSpPr>
            <p:spPr>
              <a:xfrm>
                <a:off x="894315" y="6266807"/>
                <a:ext cx="3819689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b="1" dirty="0">
                    <a:solidFill>
                      <a:schemeClr val="bg1"/>
                    </a:solidFill>
                    <a:highlight>
                      <a:srgbClr val="000000"/>
                    </a:highlight>
                  </a:rPr>
                  <a:t>Relativistic Heavy Ion Collider (RHIC)</a:t>
                </a:r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1AF3465B-B17F-A14C-AF46-B1AF590806D6}"/>
                </a:ext>
              </a:extLst>
            </p:cNvPr>
            <p:cNvGrpSpPr/>
            <p:nvPr/>
          </p:nvGrpSpPr>
          <p:grpSpPr>
            <a:xfrm>
              <a:off x="6233617" y="3825212"/>
              <a:ext cx="2409463" cy="2780149"/>
              <a:chOff x="6088688" y="3838496"/>
              <a:chExt cx="2409463" cy="2780149"/>
            </a:xfrm>
          </p:grpSpPr>
          <p:pic>
            <p:nvPicPr>
              <p:cNvPr id="1026" name="Picture 2">
                <a:extLst>
                  <a:ext uri="{FF2B5EF4-FFF2-40B4-BE49-F238E27FC236}">
                    <a16:creationId xmlns:a16="http://schemas.microsoft.com/office/drawing/2014/main" id="{EF56C6ED-21F9-0F4E-A9C0-A49002B44FC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88688" y="3838496"/>
                <a:ext cx="2409463" cy="2780149"/>
              </a:xfrm>
              <a:prstGeom prst="rect">
                <a:avLst/>
              </a:prstGeom>
              <a:solidFill>
                <a:schemeClr val="tx1"/>
              </a:solidFill>
            </p:spPr>
          </p:pic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4190A7FC-C9BF-4946-B8B9-33B4105D6C5C}"/>
                  </a:ext>
                </a:extLst>
              </p:cNvPr>
              <p:cNvSpPr txBox="1"/>
              <p:nvPr/>
            </p:nvSpPr>
            <p:spPr>
              <a:xfrm>
                <a:off x="6122492" y="5999942"/>
                <a:ext cx="2339083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b="1" dirty="0">
                    <a:solidFill>
                      <a:schemeClr val="bg1"/>
                    </a:solidFill>
                  </a:rPr>
                  <a:t>Electron Ion Collider (EIC)</a:t>
                </a:r>
              </a:p>
            </p:txBody>
          </p: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D69CB420-D722-4546-A02B-E56B7BAD76CE}"/>
                </a:ext>
              </a:extLst>
            </p:cNvPr>
            <p:cNvGrpSpPr/>
            <p:nvPr/>
          </p:nvGrpSpPr>
          <p:grpSpPr>
            <a:xfrm>
              <a:off x="5094513" y="4724332"/>
              <a:ext cx="977984" cy="643354"/>
              <a:chOff x="5094513" y="4724332"/>
              <a:chExt cx="977984" cy="643354"/>
            </a:xfrm>
          </p:grpSpPr>
          <p:sp>
            <p:nvSpPr>
              <p:cNvPr id="10" name="Right Arrow 9">
                <a:extLst>
                  <a:ext uri="{FF2B5EF4-FFF2-40B4-BE49-F238E27FC236}">
                    <a16:creationId xmlns:a16="http://schemas.microsoft.com/office/drawing/2014/main" id="{D9BF9699-B504-B44B-AC5F-A85BD9286988}"/>
                  </a:ext>
                </a:extLst>
              </p:cNvPr>
              <p:cNvSpPr/>
              <p:nvPr/>
            </p:nvSpPr>
            <p:spPr>
              <a:xfrm>
                <a:off x="5219057" y="5062886"/>
                <a:ext cx="853440" cy="304800"/>
              </a:xfrm>
              <a:prstGeom prst="rightArrow">
                <a:avLst>
                  <a:gd name="adj1" fmla="val 50000"/>
                  <a:gd name="adj2" fmla="val 90000"/>
                </a:avLst>
              </a:prstGeom>
              <a:solidFill>
                <a:srgbClr val="00B05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2E0BB122-E84B-1B4C-8F94-24F885548283}"/>
                  </a:ext>
                </a:extLst>
              </p:cNvPr>
              <p:cNvSpPr txBox="1"/>
              <p:nvPr/>
            </p:nvSpPr>
            <p:spPr>
              <a:xfrm>
                <a:off x="5094513" y="4724332"/>
                <a:ext cx="925721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>
                    <a:solidFill>
                      <a:srgbClr val="0432FF"/>
                    </a:solidFill>
                  </a:rPr>
                  <a:t>~ 2031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197499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B31AF9-C616-22D5-5F90-4BE3F525D6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recent CFNS jet workshop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616652-D7FE-D84E-9C5B-68CABA9E23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C5BB4CF-E78E-910D-4B53-966A9603E3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246" y="1029455"/>
            <a:ext cx="7741508" cy="530777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710339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92A972-B7D6-4846-B9B1-85DA56ABA8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EIC Scientific Pillars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FBF8FA-A19B-EE40-8C32-3C25CF5947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DB04987-8260-4D4F-98E4-6FDF04188369}"/>
              </a:ext>
            </a:extLst>
          </p:cNvPr>
          <p:cNvSpPr txBox="1"/>
          <p:nvPr/>
        </p:nvSpPr>
        <p:spPr>
          <a:xfrm>
            <a:off x="352796" y="843677"/>
            <a:ext cx="560474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v"/>
            </a:pPr>
            <a:r>
              <a:rPr lang="en-US" dirty="0">
                <a:solidFill>
                  <a:schemeClr val="accent3"/>
                </a:solidFill>
              </a:rPr>
              <a:t>Quantum Imaging of protons and nuclei</a:t>
            </a:r>
          </a:p>
          <a:p>
            <a:pPr marL="285750" indent="-285750">
              <a:buFont typeface="Wingdings" pitchFamily="2" charset="2"/>
              <a:buChar char="v"/>
            </a:pPr>
            <a:endParaRPr lang="en-US" dirty="0">
              <a:solidFill>
                <a:schemeClr val="accent3"/>
              </a:solidFill>
            </a:endParaRPr>
          </a:p>
          <a:p>
            <a:pPr marL="285750" indent="-285750">
              <a:buFont typeface="Wingdings" pitchFamily="2" charset="2"/>
              <a:buChar char="v"/>
            </a:pPr>
            <a:endParaRPr lang="en-US" dirty="0">
              <a:solidFill>
                <a:schemeClr val="accent3"/>
              </a:solidFill>
            </a:endParaRPr>
          </a:p>
          <a:p>
            <a:pPr marL="285750" indent="-285750">
              <a:buFont typeface="Wingdings" pitchFamily="2" charset="2"/>
              <a:buChar char="v"/>
            </a:pPr>
            <a:endParaRPr lang="en-US" dirty="0">
              <a:solidFill>
                <a:schemeClr val="accent3"/>
              </a:solidFill>
            </a:endParaRPr>
          </a:p>
          <a:p>
            <a:pPr marL="285750" indent="-285750">
              <a:buFont typeface="Wingdings" pitchFamily="2" charset="2"/>
              <a:buChar char="v"/>
            </a:pPr>
            <a:endParaRPr lang="en-US" dirty="0">
              <a:solidFill>
                <a:schemeClr val="accent3"/>
              </a:solidFill>
            </a:endParaRPr>
          </a:p>
          <a:p>
            <a:pPr marL="285750" indent="-285750">
              <a:buFont typeface="Wingdings" pitchFamily="2" charset="2"/>
              <a:buChar char="v"/>
            </a:pPr>
            <a:endParaRPr lang="en-US" sz="1050" dirty="0">
              <a:solidFill>
                <a:schemeClr val="accent3"/>
              </a:solidFill>
            </a:endParaRPr>
          </a:p>
          <a:p>
            <a:endParaRPr lang="en-US" dirty="0">
              <a:solidFill>
                <a:schemeClr val="accent3"/>
              </a:solidFill>
            </a:endParaRPr>
          </a:p>
          <a:p>
            <a:pPr marL="285750" indent="-285750">
              <a:buFont typeface="Wingdings" pitchFamily="2" charset="2"/>
              <a:buChar char="v"/>
            </a:pPr>
            <a:r>
              <a:rPr lang="en-US" dirty="0">
                <a:solidFill>
                  <a:schemeClr val="accent3"/>
                </a:solidFill>
              </a:rPr>
              <a:t>A new form of matter - color glass condensate</a:t>
            </a:r>
          </a:p>
          <a:p>
            <a:pPr marL="285750" indent="-285750">
              <a:buFont typeface="Wingdings" pitchFamily="2" charset="2"/>
              <a:buChar char="v"/>
            </a:pPr>
            <a:endParaRPr lang="en-US" dirty="0">
              <a:solidFill>
                <a:schemeClr val="accent3"/>
              </a:solidFill>
            </a:endParaRPr>
          </a:p>
          <a:p>
            <a:pPr marL="285750" indent="-285750">
              <a:buFont typeface="Wingdings" pitchFamily="2" charset="2"/>
              <a:buChar char="v"/>
            </a:pPr>
            <a:endParaRPr lang="en-US" dirty="0">
              <a:solidFill>
                <a:schemeClr val="accent3"/>
              </a:solidFill>
            </a:endParaRPr>
          </a:p>
          <a:p>
            <a:pPr marL="285750" indent="-285750">
              <a:buFont typeface="Wingdings" pitchFamily="2" charset="2"/>
              <a:buChar char="v"/>
            </a:pPr>
            <a:endParaRPr lang="en-US" dirty="0">
              <a:solidFill>
                <a:schemeClr val="accent3"/>
              </a:solidFill>
            </a:endParaRPr>
          </a:p>
          <a:p>
            <a:pPr marL="285750" indent="-285750">
              <a:buFont typeface="Wingdings" pitchFamily="2" charset="2"/>
              <a:buChar char="v"/>
            </a:pPr>
            <a:endParaRPr lang="en-US" dirty="0">
              <a:solidFill>
                <a:schemeClr val="accent3"/>
              </a:solidFill>
            </a:endParaRPr>
          </a:p>
          <a:p>
            <a:pPr marL="285750" indent="-285750">
              <a:buFont typeface="Wingdings" pitchFamily="2" charset="2"/>
              <a:buChar char="v"/>
            </a:pPr>
            <a:endParaRPr lang="en-US" dirty="0">
              <a:solidFill>
                <a:schemeClr val="accent3"/>
              </a:solidFill>
            </a:endParaRPr>
          </a:p>
          <a:p>
            <a:pPr marL="285750" indent="-285750">
              <a:buFont typeface="Wingdings" pitchFamily="2" charset="2"/>
              <a:buChar char="v"/>
            </a:pPr>
            <a:endParaRPr lang="en-US" dirty="0">
              <a:solidFill>
                <a:schemeClr val="accent3"/>
              </a:solidFill>
            </a:endParaRPr>
          </a:p>
          <a:p>
            <a:pPr marL="285750" indent="-285750">
              <a:buFont typeface="Wingdings" pitchFamily="2" charset="2"/>
              <a:buChar char="v"/>
            </a:pPr>
            <a:endParaRPr lang="en-US" dirty="0">
              <a:solidFill>
                <a:schemeClr val="accent3"/>
              </a:solidFill>
            </a:endParaRPr>
          </a:p>
          <a:p>
            <a:pPr marL="285750" indent="-285750">
              <a:buFont typeface="Wingdings" pitchFamily="2" charset="2"/>
              <a:buChar char="v"/>
            </a:pPr>
            <a:r>
              <a:rPr lang="en-US" dirty="0">
                <a:solidFill>
                  <a:schemeClr val="accent3"/>
                </a:solidFill>
              </a:rPr>
              <a:t>Jet propagation in cold nuclear matter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3A13224-F49B-5146-8EB9-C97563B84B9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8542" y="1278697"/>
            <a:ext cx="2752735" cy="131797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1E63E1B-2E1F-4F44-80E3-23313EEEA0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8542" y="3081120"/>
            <a:ext cx="2750512" cy="176032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1B2BAAA-590B-540C-630E-4BB18F3AA6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0491" y="5245714"/>
            <a:ext cx="2946614" cy="1433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4832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Jets are useful tools in all three directions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8</a:t>
            </a:fld>
            <a:endParaRPr lang="en-US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616FC2CE-F5D7-E243-BCBF-B4D56B13BE73}"/>
              </a:ext>
            </a:extLst>
          </p:cNvPr>
          <p:cNvGrpSpPr/>
          <p:nvPr/>
        </p:nvGrpSpPr>
        <p:grpSpPr>
          <a:xfrm>
            <a:off x="347278" y="914537"/>
            <a:ext cx="8478454" cy="4356370"/>
            <a:chOff x="347278" y="914537"/>
            <a:chExt cx="8478454" cy="4356370"/>
          </a:xfrm>
        </p:grpSpPr>
        <p:sp>
          <p:nvSpPr>
            <p:cNvPr id="13" name="Content Placeholder 2">
              <a:extLst>
                <a:ext uri="{FF2B5EF4-FFF2-40B4-BE49-F238E27FC236}">
                  <a16:creationId xmlns:a16="http://schemas.microsoft.com/office/drawing/2014/main" id="{B67EC0FF-3D12-FE45-B0DA-660A76FC13BA}"/>
                </a:ext>
              </a:extLst>
            </p:cNvPr>
            <p:cNvSpPr txBox="1">
              <a:spLocks/>
            </p:cNvSpPr>
            <p:nvPr/>
          </p:nvSpPr>
          <p:spPr>
            <a:xfrm>
              <a:off x="347278" y="914537"/>
              <a:ext cx="8449434" cy="737803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349250" indent="-349250" algn="l" defTabSz="914400" rtl="0" eaLnBrk="1" latinLnBrk="0" hangingPunct="1">
                <a:spcBef>
                  <a:spcPts val="2000"/>
                </a:spcBef>
                <a:buClr>
                  <a:schemeClr val="accent1">
                    <a:lumMod val="60000"/>
                    <a:lumOff val="40000"/>
                  </a:schemeClr>
                </a:buClr>
                <a:buSzPct val="110000"/>
                <a:buFont typeface="Wingdings" charset="2"/>
                <a:buChar char="§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336550" algn="l" defTabSz="914400" rtl="0" eaLnBrk="1" latinLnBrk="0" hangingPunct="1">
                <a:spcBef>
                  <a:spcPts val="600"/>
                </a:spcBef>
                <a:buClr>
                  <a:schemeClr val="accent1">
                    <a:lumMod val="75000"/>
                  </a:schemeClr>
                </a:buClr>
                <a:buSzPct val="110000"/>
                <a:buFont typeface="Wingdings" charset="2"/>
                <a:buChar char="§"/>
                <a:defRPr sz="16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68375" indent="-282575" algn="l" defTabSz="914400" rtl="0" eaLnBrk="1" latinLnBrk="0" hangingPunct="1">
                <a:spcBef>
                  <a:spcPts val="600"/>
                </a:spcBef>
                <a:buClr>
                  <a:schemeClr val="accent1">
                    <a:lumMod val="60000"/>
                    <a:lumOff val="40000"/>
                  </a:schemeClr>
                </a:buClr>
                <a:buSzPct val="110000"/>
                <a:buFont typeface="Wingdings" charset="2"/>
                <a:buChar char="§"/>
                <a:defRPr sz="1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263650" indent="-295275" algn="l" defTabSz="914400" rtl="0" eaLnBrk="1" latinLnBrk="0" hangingPunct="1">
                <a:spcBef>
                  <a:spcPts val="600"/>
                </a:spcBef>
                <a:buClr>
                  <a:schemeClr val="accent1">
                    <a:lumMod val="75000"/>
                  </a:schemeClr>
                </a:buClr>
                <a:buSzPct val="110000"/>
                <a:buFont typeface="Wingdings" charset="2"/>
                <a:buChar char="§"/>
                <a:defRPr sz="12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546225" indent="-282575" algn="l" defTabSz="914400" rtl="0" eaLnBrk="1" latinLnBrk="0" hangingPunct="1">
                <a:spcBef>
                  <a:spcPts val="600"/>
                </a:spcBef>
                <a:buClr>
                  <a:schemeClr val="accent1">
                    <a:lumMod val="60000"/>
                    <a:lumOff val="40000"/>
                  </a:schemeClr>
                </a:buClr>
                <a:buSzPct val="110000"/>
                <a:buFont typeface="Wingdings" charset="2"/>
                <a:buChar char="§"/>
                <a:defRPr sz="11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/>
                <a:t>Active study at the EIC </a:t>
              </a:r>
            </a:p>
            <a:p>
              <a:pPr lvl="1"/>
              <a:r>
                <a:rPr lang="en-US" dirty="0"/>
                <a:t>EIC jet papers grow exponentially</a:t>
              </a: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50937D93-44E9-0640-A91B-F0D7DBF3807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297927" y="2252371"/>
              <a:ext cx="4527805" cy="3018536"/>
            </a:xfrm>
            <a:prstGeom prst="rect">
              <a:avLst/>
            </a:prstGeom>
            <a:solidFill>
              <a:schemeClr val="bg1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D497159-F500-8BCD-A703-D64A71A7801B}"/>
              </a:ext>
            </a:extLst>
          </p:cNvPr>
          <p:cNvGrpSpPr/>
          <p:nvPr/>
        </p:nvGrpSpPr>
        <p:grpSpPr>
          <a:xfrm>
            <a:off x="118459" y="2252371"/>
            <a:ext cx="4116185" cy="3018536"/>
            <a:chOff x="4739886" y="3027970"/>
            <a:chExt cx="4116185" cy="3018536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0E0184E3-6104-B54E-C7A6-86A3999133C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39886" y="3027970"/>
              <a:ext cx="4116185" cy="3018536"/>
            </a:xfrm>
            <a:prstGeom prst="rect">
              <a:avLst/>
            </a:prstGeom>
            <a:effectLst>
              <a:outerShdw blurRad="50800" dist="38100" dir="2700000" algn="tl" rotWithShape="0">
                <a:srgbClr val="FF0000">
                  <a:alpha val="40000"/>
                </a:srgbClr>
              </a:outerShdw>
            </a:effectLst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4FABC0B9-21A7-6338-4FB3-D150FE487C5F}"/>
                </a:ext>
              </a:extLst>
            </p:cNvPr>
            <p:cNvSpPr/>
            <p:nvPr/>
          </p:nvSpPr>
          <p:spPr>
            <a:xfrm>
              <a:off x="8232521" y="5614111"/>
              <a:ext cx="56457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</a:rPr>
                <a:t>EIC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985291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Jets for quantum imaging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2796" y="811494"/>
            <a:ext cx="8710274" cy="5624590"/>
          </a:xfrm>
        </p:spPr>
        <p:txBody>
          <a:bodyPr/>
          <a:lstStyle/>
          <a:p>
            <a:r>
              <a:rPr lang="en-US" dirty="0"/>
              <a:t>Wigner distributions: a quantum version of phase-space distribution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9</a:t>
            </a:fld>
            <a:endParaRPr lang="en-US"/>
          </a:p>
        </p:txBody>
      </p:sp>
      <p:grpSp>
        <p:nvGrpSpPr>
          <p:cNvPr id="19" name="Group 18"/>
          <p:cNvGrpSpPr/>
          <p:nvPr/>
        </p:nvGrpSpPr>
        <p:grpSpPr>
          <a:xfrm>
            <a:off x="0" y="2564774"/>
            <a:ext cx="9075658" cy="4228873"/>
            <a:chOff x="455135" y="2076771"/>
            <a:chExt cx="9156700" cy="4235824"/>
          </a:xfrm>
        </p:grpSpPr>
        <p:grpSp>
          <p:nvGrpSpPr>
            <p:cNvPr id="17" name="Group 16"/>
            <p:cNvGrpSpPr/>
            <p:nvPr/>
          </p:nvGrpSpPr>
          <p:grpSpPr>
            <a:xfrm>
              <a:off x="455135" y="2076771"/>
              <a:ext cx="9156700" cy="4235824"/>
              <a:chOff x="0" y="1194225"/>
              <a:chExt cx="9156700" cy="4235824"/>
            </a:xfrm>
          </p:grpSpPr>
          <p:pic>
            <p:nvPicPr>
              <p:cNvPr id="12" name="Picture 11" descr="Screen shot 2012-08-20 at 10.03.05 AM.png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11727" y="1194225"/>
                <a:ext cx="8832273" cy="4235824"/>
              </a:xfrm>
              <a:prstGeom prst="rect">
                <a:avLst/>
              </a:prstGeom>
            </p:spPr>
          </p:pic>
          <p:grpSp>
            <p:nvGrpSpPr>
              <p:cNvPr id="5" name="Group 11"/>
              <p:cNvGrpSpPr/>
              <p:nvPr/>
            </p:nvGrpSpPr>
            <p:grpSpPr>
              <a:xfrm>
                <a:off x="0" y="1285769"/>
                <a:ext cx="9144000" cy="617095"/>
                <a:chOff x="0" y="1662826"/>
                <a:chExt cx="10058400" cy="699374"/>
              </a:xfrm>
            </p:grpSpPr>
            <p:sp>
              <p:nvSpPr>
                <p:cNvPr id="6" name="Rectangle 5"/>
                <p:cNvSpPr/>
                <p:nvPr/>
              </p:nvSpPr>
              <p:spPr>
                <a:xfrm>
                  <a:off x="0" y="1662826"/>
                  <a:ext cx="10058400" cy="699374"/>
                </a:xfrm>
                <a:prstGeom prst="rect">
                  <a:avLst/>
                </a:prstGeom>
                <a:solidFill>
                  <a:srgbClr val="FF6600">
                    <a:alpha val="20000"/>
                  </a:srgb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7" name="TextBox 6"/>
                <p:cNvSpPr txBox="1"/>
                <p:nvPr/>
              </p:nvSpPr>
              <p:spPr>
                <a:xfrm>
                  <a:off x="152400" y="1828800"/>
                  <a:ext cx="546935" cy="41857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>
                      <a:latin typeface="+mj-lt"/>
                    </a:rPr>
                    <a:t>5D</a:t>
                  </a:r>
                </a:p>
              </p:txBody>
            </p:sp>
          </p:grpSp>
          <p:grpSp>
            <p:nvGrpSpPr>
              <p:cNvPr id="8" name="Group 7"/>
              <p:cNvGrpSpPr/>
              <p:nvPr/>
            </p:nvGrpSpPr>
            <p:grpSpPr>
              <a:xfrm>
                <a:off x="0" y="3718217"/>
                <a:ext cx="9156700" cy="1546412"/>
                <a:chOff x="22788" y="4419600"/>
                <a:chExt cx="10035612" cy="1752600"/>
              </a:xfrm>
            </p:grpSpPr>
            <p:sp>
              <p:nvSpPr>
                <p:cNvPr id="9" name="TextBox 8"/>
                <p:cNvSpPr txBox="1"/>
                <p:nvPr/>
              </p:nvSpPr>
              <p:spPr>
                <a:xfrm>
                  <a:off x="152400" y="4724400"/>
                  <a:ext cx="546935" cy="41857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>
                      <a:latin typeface="+mj-lt"/>
                    </a:rPr>
                    <a:t>1D</a:t>
                  </a:r>
                </a:p>
              </p:txBody>
            </p:sp>
            <p:sp>
              <p:nvSpPr>
                <p:cNvPr id="10" name="Rectangle 9"/>
                <p:cNvSpPr/>
                <p:nvPr/>
              </p:nvSpPr>
              <p:spPr>
                <a:xfrm>
                  <a:off x="22788" y="4419600"/>
                  <a:ext cx="10035612" cy="1752600"/>
                </a:xfrm>
                <a:prstGeom prst="rect">
                  <a:avLst/>
                </a:prstGeom>
                <a:solidFill>
                  <a:srgbClr val="3366FF">
                    <a:alpha val="20000"/>
                  </a:srgb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3" name="Rectangle 12"/>
              <p:cNvSpPr/>
              <p:nvPr/>
            </p:nvSpPr>
            <p:spPr>
              <a:xfrm>
                <a:off x="0" y="1902864"/>
                <a:ext cx="9144000" cy="1815353"/>
              </a:xfrm>
              <a:prstGeom prst="rect">
                <a:avLst/>
              </a:prstGeom>
              <a:solidFill>
                <a:srgbClr val="FF0000">
                  <a:alpha val="35000"/>
                </a:srgb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554140" y="3508420"/>
              <a:ext cx="4972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+mj-lt"/>
                </a:rPr>
                <a:t>3D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3561140" y="1231890"/>
            <a:ext cx="2021719" cy="1825281"/>
            <a:chOff x="1294372" y="1822034"/>
            <a:chExt cx="3449078" cy="3221454"/>
          </a:xfrm>
        </p:grpSpPr>
        <p:pic>
          <p:nvPicPr>
            <p:cNvPr id="21" name="buffer.pdf"/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94372" y="1822034"/>
              <a:ext cx="3449078" cy="3221454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07678" y="4576762"/>
              <a:ext cx="293688" cy="3524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6226406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reeze">
  <a:themeElements>
    <a:clrScheme name="Breeze">
      <a:dk1>
        <a:sysClr val="windowText" lastClr="000000"/>
      </a:dk1>
      <a:lt1>
        <a:sysClr val="window" lastClr="FFFFFF"/>
      </a:lt1>
      <a:dk2>
        <a:srgbClr val="09213B"/>
      </a:dk2>
      <a:lt2>
        <a:srgbClr val="D5EDF4"/>
      </a:lt2>
      <a:accent1>
        <a:srgbClr val="2C7C9F"/>
      </a:accent1>
      <a:accent2>
        <a:srgbClr val="244A58"/>
      </a:accent2>
      <a:accent3>
        <a:srgbClr val="E2751D"/>
      </a:accent3>
      <a:accent4>
        <a:srgbClr val="FFB400"/>
      </a:accent4>
      <a:accent5>
        <a:srgbClr val="7EB606"/>
      </a:accent5>
      <a:accent6>
        <a:srgbClr val="C00000"/>
      </a:accent6>
      <a:hlink>
        <a:srgbClr val="7030A0"/>
      </a:hlink>
      <a:folHlink>
        <a:srgbClr val="00B0F0"/>
      </a:folHlink>
    </a:clrScheme>
    <a:fontScheme name="Breeze">
      <a:majorFont>
        <a:latin typeface="News Gothic MT"/>
        <a:ea typeface=""/>
        <a:cs typeface=""/>
        <a:font script="Jpan" typeface="ＭＳ Ｐゴシック"/>
      </a:majorFont>
      <a:minorFont>
        <a:latin typeface="News Gothic MT"/>
        <a:ea typeface=""/>
        <a:cs typeface=""/>
        <a:font script="Jpan" typeface="ＭＳ Ｐゴシック"/>
      </a:minorFont>
    </a:fontScheme>
    <a:fmtScheme name="Breeze">
      <a:fillStyleLst>
        <a:solidFill>
          <a:schemeClr val="phClr"/>
        </a:solidFill>
        <a:gradFill rotWithShape="1">
          <a:gsLst>
            <a:gs pos="31000">
              <a:schemeClr val="phClr">
                <a:tint val="100000"/>
                <a:shade val="100000"/>
                <a:satMod val="120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shade val="100000"/>
                <a:satMod val="120000"/>
              </a:schemeClr>
            </a:gs>
            <a:gs pos="69000">
              <a:schemeClr val="phClr">
                <a:tint val="80000"/>
                <a:shade val="100000"/>
                <a:satMod val="150000"/>
              </a:schemeClr>
            </a:gs>
            <a:gs pos="100000">
              <a:schemeClr val="phClr">
                <a:tint val="50000"/>
                <a:shade val="100000"/>
                <a:satMod val="15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dbl" algn="ctr">
          <a:solidFill>
            <a:schemeClr val="phClr"/>
          </a:solidFill>
          <a:prstDash val="solid"/>
        </a:ln>
        <a:ln w="31750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sx="101000" sy="101000" rotWithShape="0">
              <a:srgbClr val="000000">
                <a:alpha val="40000"/>
              </a:srgbClr>
            </a:outerShdw>
          </a:effectLst>
        </a:effectStyle>
        <a:effectStyle>
          <a:effectLst>
            <a:innerShdw blurRad="127000" dist="25400" dir="13500000">
              <a:srgbClr val="C0C0C0">
                <a:alpha val="75000"/>
              </a:srgbClr>
            </a:innerShdw>
            <a:outerShdw blurRad="88900" dist="25400" dir="5400000" sx="102000" sy="102000" algn="ctr" rotWithShape="0">
              <a:srgbClr val="C0C0C0">
                <a:alpha val="40000"/>
              </a:srgbClr>
            </a:outerShdw>
          </a:effectLst>
          <a:scene3d>
            <a:camera prst="perspectiveLeft" fov="300000"/>
            <a:lightRig rig="soft" dir="l">
              <a:rot lat="0" lon="0" rev="4200000"/>
            </a:lightRig>
          </a:scene3d>
          <a:sp3d extrusionH="38100" prstMaterial="powder">
            <a:bevelT w="50800" h="88900" prst="convex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0000"/>
                <a:satMod val="400000"/>
              </a:schemeClr>
              <a:schemeClr val="phClr">
                <a:tint val="10000"/>
                <a:satMod val="20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Breeze.thmx</Template>
  <TotalTime>17615</TotalTime>
  <Words>1052</Words>
  <Application>Microsoft Macintosh PowerPoint</Application>
  <PresentationFormat>On-screen Show (4:3)</PresentationFormat>
  <Paragraphs>224</Paragraphs>
  <Slides>30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7" baseType="lpstr">
      <vt:lpstr>Arial</vt:lpstr>
      <vt:lpstr>Calibri</vt:lpstr>
      <vt:lpstr>News Gothic MT</vt:lpstr>
      <vt:lpstr>Times</vt:lpstr>
      <vt:lpstr>Wingdings</vt:lpstr>
      <vt:lpstr>Wingdings 2</vt:lpstr>
      <vt:lpstr>Breeze</vt:lpstr>
      <vt:lpstr>Jet Physics at the EIC</vt:lpstr>
      <vt:lpstr>UCLA QCD Theory Group</vt:lpstr>
      <vt:lpstr>We love joint/collaborative efforts</vt:lpstr>
      <vt:lpstr>Our Cal-Bridge EIC scholars</vt:lpstr>
      <vt:lpstr>Key facilities: LHC, RHIC, and EIC</vt:lpstr>
      <vt:lpstr>A recent CFNS jet workshop</vt:lpstr>
      <vt:lpstr>EIC Scientific Pillars</vt:lpstr>
      <vt:lpstr>Jets are useful tools in all three directions</vt:lpstr>
      <vt:lpstr>Jets for quantum imaging</vt:lpstr>
      <vt:lpstr>1D: unpolarized PDFs</vt:lpstr>
      <vt:lpstr>Jet production in e+p collisions</vt:lpstr>
      <vt:lpstr>Jets for 3D imaging: TMDs</vt:lpstr>
      <vt:lpstr>Jet production in e+p collisions</vt:lpstr>
      <vt:lpstr>Jets for 3D imaging </vt:lpstr>
      <vt:lpstr>Jet charge</vt:lpstr>
      <vt:lpstr>Enhanced sensitivity for d quark</vt:lpstr>
      <vt:lpstr>Jet substructure: polarized jet fragmentation function</vt:lpstr>
      <vt:lpstr>Jets for Color Glass Condensate</vt:lpstr>
      <vt:lpstr>Jet production in CGC</vt:lpstr>
      <vt:lpstr>Jet production in p+A </vt:lpstr>
      <vt:lpstr>Jets in cold nuclear matter </vt:lpstr>
      <vt:lpstr>A different interpretation: data-driven approach</vt:lpstr>
      <vt:lpstr>Jet modification in e+A</vt:lpstr>
      <vt:lpstr>Jet anisotropy in e+p collisions</vt:lpstr>
      <vt:lpstr>Groomed jet substructure</vt:lpstr>
      <vt:lpstr>Groomed jet mass from HERA</vt:lpstr>
      <vt:lpstr>Jet angularity</vt:lpstr>
      <vt:lpstr>Jet shape</vt:lpstr>
      <vt:lpstr>UPC vs EIC</vt:lpstr>
      <vt:lpstr>Summary: jets are powerful tools</vt:lpstr>
    </vt:vector>
  </TitlesOfParts>
  <Company>Temple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Zein-Eddine Meziani</dc:creator>
  <cp:lastModifiedBy>Zhongbo Kang</cp:lastModifiedBy>
  <cp:revision>1820</cp:revision>
  <cp:lastPrinted>2014-02-24T15:55:07Z</cp:lastPrinted>
  <dcterms:created xsi:type="dcterms:W3CDTF">2014-06-24T12:03:33Z</dcterms:created>
  <dcterms:modified xsi:type="dcterms:W3CDTF">2022-07-18T22:31:53Z</dcterms:modified>
</cp:coreProperties>
</file>