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07_4214A25B.xml" ContentType="application/vnd.ms-powerpoint.comments+xml"/>
  <Override PartName="/ppt/notesSlides/notesSlide4.xml" ContentType="application/vnd.openxmlformats-officedocument.presentationml.notesSlide+xml"/>
  <Override PartName="/ppt/comments/modernComment_106_9CCCD734.xml" ContentType="application/vnd.ms-powerpoint.comments+xml"/>
  <Override PartName="/ppt/notesSlides/notesSlide5.xml" ContentType="application/vnd.openxmlformats-officedocument.presentationml.notesSlide+xml"/>
  <Override PartName="/ppt/comments/modernComment_103_7C778E1.xml" ContentType="application/vnd.ms-powerpoint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0"/>
  </p:notesMasterIdLst>
  <p:sldIdLst>
    <p:sldId id="256" r:id="rId2"/>
    <p:sldId id="258" r:id="rId3"/>
    <p:sldId id="263" r:id="rId4"/>
    <p:sldId id="262" r:id="rId5"/>
    <p:sldId id="259" r:id="rId6"/>
    <p:sldId id="260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15EA9F-8096-989F-6FA5-958B758905B1}" name="Grace Garmire" initials="GG" userId="S::ggarmire@calpoly.edu::c227e08e-7b20-4858-b0c4-abcc05754e2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965"/>
    <p:restoredTop sz="83676"/>
  </p:normalViewPr>
  <p:slideViewPr>
    <p:cSldViewPr snapToGrid="0" snapToObjects="1">
      <p:cViewPr>
        <p:scale>
          <a:sx n="54" d="100"/>
          <a:sy n="54" d="100"/>
        </p:scale>
        <p:origin x="144" y="1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modernComment_103_7C778E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E968E47-50A5-1348-B7E7-E04016597C2C}" authorId="{7E15EA9F-8096-989F-6FA5-958B758905B1}" created="2022-07-16T00:50:03.35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30513121" sldId="259"/>
      <ac:spMk id="8" creationId="{7824644C-A8B0-4958-9339-6760828D86B9}"/>
      <ac:txMk cp="213" len="92">
        <ac:context len="423" hash="3212937430"/>
      </ac:txMk>
    </ac:txMkLst>
    <p188:pos x="3855424" y="1963862"/>
    <p188:txBody>
      <a:bodyPr/>
      <a:lstStyle/>
      <a:p>
        <a:r>
          <a:rPr lang="en-US"/>
          <a:t>Change this </a:t>
        </a:r>
      </a:p>
    </p188:txBody>
  </p188:cm>
</p188:cmLst>
</file>

<file path=ppt/comments/modernComment_106_9CCCD73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27E205-F0A8-2C4F-8D44-4D58F69D5D3D}" authorId="{7E15EA9F-8096-989F-6FA5-958B758905B1}" created="2022-07-15T21:57:01.11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630670132" sldId="262"/>
      <ac:spMk id="3" creationId="{3F6E81F7-73F5-3C8C-8603-D0E627CA44A5}"/>
      <ac:txMk cp="0">
        <ac:context len="288" hash="3509385578"/>
      </ac:txMk>
    </ac:txMkLst>
    <p188:pos x="1447800" y="1163125"/>
    <p188:txBody>
      <a:bodyPr/>
      <a:lstStyle/>
      <a:p>
        <a:r>
          <a:rPr lang="en-US"/>
          <a:t>Number format </a:t>
        </a:r>
      </a:p>
    </p188:txBody>
  </p188:cm>
  <p188:cm id="{FBD743CA-BBDD-7B44-9B01-91AECD599AA1}" authorId="{7E15EA9F-8096-989F-6FA5-958B758905B1}" created="2022-07-15T21:57:16.62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630670132" sldId="262"/>
      <ac:spMk id="3" creationId="{3F6E81F7-73F5-3C8C-8603-D0E627CA44A5}"/>
      <ac:txMk cp="0">
        <ac:context len="288" hash="3509385578"/>
      </ac:txMk>
    </ac:txMkLst>
    <p188:pos x="3519488" y="2520437"/>
    <p188:txBody>
      <a:bodyPr/>
      <a:lstStyle/>
      <a:p>
        <a:r>
          <a:rPr lang="en-US"/>
          <a:t>Expand </a:t>
        </a:r>
      </a:p>
    </p188:txBody>
  </p188:cm>
</p188:cmLst>
</file>

<file path=ppt/comments/modernComment_107_4214A25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EB0230-2C80-1548-B6AD-4A4CE1C77B9B}" authorId="{7E15EA9F-8096-989F-6FA5-958B758905B1}" created="2022-07-15T21:56:35.62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08648539" sldId="263"/>
      <ac:spMk id="3" creationId="{F024A2E4-6944-6473-5369-67BF2DB15B58}"/>
      <ac:txMk cp="379" len="52">
        <ac:context len="432" hash="4294537704"/>
      </ac:txMk>
    </ac:txMkLst>
    <p188:pos x="9184674" y="1889571"/>
    <p188:txBody>
      <a:bodyPr/>
      <a:lstStyle/>
      <a:p>
        <a:r>
          <a:rPr lang="en-US"/>
          <a:t>Expand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91806-8CDA-D24A-8909-F4467604B9A4}" type="datetimeFigureOut">
              <a:rPr lang="en-US" smtClean="0"/>
              <a:t>7/15/22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3CF96-702E-C54D-B289-5924504DD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3CF96-702E-C54D-B289-5924504DD2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3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3CF96-702E-C54D-B289-5924504DD2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9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3CF96-702E-C54D-B289-5924504DD2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88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3CF96-702E-C54D-B289-5924504DD2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60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3CF96-702E-C54D-B289-5924504DD2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94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3CF96-702E-C54D-B289-5924504DD2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3CF96-702E-C54D-B289-5924504DD2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95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Applications/next steps: jet charge discussion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3CF96-702E-C54D-B289-5924504DD2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9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F5754-51A6-A915-6BB8-28A2A28A7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2FEBD-0495-E63A-9F76-B1B6CCEB4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5085D-C58D-2774-B05B-B5D91D0B9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35BC-CE95-1948-AEE5-84469305FA5A}" type="datetime1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A8476-0C24-581A-30BD-4C71E91EF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D6F4A-4860-CDB9-FD83-3653156B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3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2DDA-04EC-19A5-42E1-EF294E00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1BDDB-D985-A8F7-C015-338EADAD2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ED6D5-D5DB-28C5-04D4-929CD8E15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A63D-890C-E744-9B09-E5775165FAE9}" type="datetime1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30156-0D45-EA38-8276-7E1A6748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C8497-26B4-0035-119F-74D751F3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4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9E74B9-0657-68D4-A198-DAADE231D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C6466-E10A-BE71-E535-36C0958D4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55DE1-E63A-0F7B-BC50-37A45FA3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5295-078D-6E4B-8C53-8852F4ED41FC}" type="datetime1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7D866-ED8E-6582-A7D0-A4AB2205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81310-24AB-BC0A-0467-BD8EC7714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1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C893-FCDB-46C5-757D-119D8F396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8F07F-230D-E05E-A8C3-2B9193EF1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E267E-C712-3016-A3A6-1EDE2BB2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525B-243C-0A4B-996C-3A1B961A5094}" type="datetime1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693BF-63B3-2CB7-A856-50F4F11C9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A7A20-2A48-B914-6D9F-13949204E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0A15-CC14-687B-13EF-57AA11635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EA0F1-C7BA-865A-5270-FF25D879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39D34-70C4-2686-5BBD-F2EDCB59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9A35-F713-8F44-9A00-AEDD1AA6C268}" type="datetime1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E81D2-8C6C-D324-406F-650C730ED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0547D-A42F-3EA6-048B-EEE86135D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5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9B1ED-EFB2-892C-4539-59BB4836B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45FDD-C5EE-7D55-D325-91FD176F0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E2394-AD1A-F280-79D9-2C8EB0638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6D39B-9C2B-F8F2-F255-F07B9159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5CBF-F9DB-6449-ABFF-5F9743B76990}" type="datetime1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3354D-9266-50AE-2C60-C1E703F9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77DFA-A5BB-8A45-8170-D3149D89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035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7697-83C1-21BD-E8BD-94DED5D62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33BF2-F27D-1DB6-8091-AA14DB1BE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D0A49-1ED4-0E7F-2773-6EA07BA01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3D124-52BF-8D3E-66C3-5E0879555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C85C2-79A6-B183-C074-9F3E25358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B172EF-A50C-FE69-6D73-9072C091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6671-E4C7-3A4B-8A9C-D72A3E4FB6A4}" type="datetime1">
              <a:rPr lang="en-US" smtClean="0"/>
              <a:t>7/15/22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2BF603-9C7E-7BBD-49AC-FC447D1A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EBC991-B6CD-A0C2-3277-140E6B7A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7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D2F00-16A3-A76E-D509-EF54FC4A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D90342-388C-E156-9959-EECA1894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1B5CF-E83C-2D4A-A6F3-EB6A8188EA8C}" type="datetime1">
              <a:rPr lang="en-US" smtClean="0"/>
              <a:t>7/15/22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AFCAD3-0D4D-E8D5-623C-705A3D638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01A27-3A30-5A01-76EE-42A26E00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4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053AB7-38C6-823D-EE2A-72C557411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EA588-8223-E84D-A489-3972FF9647B2}" type="datetime1">
              <a:rPr lang="en-US" smtClean="0"/>
              <a:t>7/15/22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98096E-6788-30AA-0F58-2922ADFE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810A8-328F-A14B-CF6A-66AE7025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2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799E-6ACE-409C-1343-095DCC69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CB7A-A991-E07A-3911-2E14991DB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AB4E0-AD21-C0C0-6DF6-E1A55AEA3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4C3F5-F64D-CB90-0548-AB1869260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A0DF-3191-1644-9595-CEA7315BA341}" type="datetime1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FCB67-E9F7-F859-A696-0E029ED4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68CE8-1D5E-E3DC-F698-13EF4A1F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431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3E878-8C9A-4D19-6D29-7B9E26B3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467B8F-AC79-E80F-B816-829551D1F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97A3-2E2D-FDFE-4B86-8DABFEEC9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83C8C-E08B-4193-5D51-14DEF2765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7481-086B-E34C-91B6-02B0872EA89D}" type="datetime1">
              <a:rPr lang="en-US" smtClean="0"/>
              <a:t>7/15/22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989EE-6521-2245-2D87-2818A9DEB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CEECE-033B-6E5E-5A1E-DC94E0AC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9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DCB1B-60A8-6B15-D711-1BDD7AAE3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A3C8A-CB8C-CF7C-0659-07E95ED92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E9FE1-E568-12B6-C01D-A5F0EC39A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4AA3B-2DB5-1746-837B-519AECFE5D0A}" type="datetime1">
              <a:rPr lang="en-US" smtClean="0"/>
              <a:t>7/15/22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01D99-78A6-9586-22FB-ABB17EF5E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390C-1BF0-A6E4-F7D3-2E3B4E6E7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574E-35F1-1F42-91BF-6ECFC1DC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5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7_4214A25B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18/10/relationships/comments" Target="../comments/modernComment_106_9CCCD734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18/10/relationships/comments" Target="../comments/modernComment_103_7C778E1.xm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C3A68E-4843-DF96-35A2-07FE5BA38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475" y="861938"/>
            <a:ext cx="8401050" cy="2603274"/>
          </a:xfrm>
        </p:spPr>
        <p:txBody>
          <a:bodyPr>
            <a:normAutofit/>
          </a:bodyPr>
          <a:lstStyle/>
          <a:p>
            <a:r>
              <a:rPr lang="en-US" sz="5400" dirty="0"/>
              <a:t>Simulation of Jet Production at the EIC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F8C93C-09B4-C820-ADD5-E35FB14AD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4952" y="3678186"/>
            <a:ext cx="9144000" cy="8253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Grace Garmire</a:t>
            </a:r>
          </a:p>
          <a:p>
            <a:r>
              <a:rPr lang="en-US" dirty="0"/>
              <a:t>Cal Poly SLO/UCLA/LBNL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22CD98-BD5D-4BE2-CC31-C8A07F60050C}"/>
              </a:ext>
            </a:extLst>
          </p:cNvPr>
          <p:cNvSpPr txBox="1"/>
          <p:nvPr/>
        </p:nvSpPr>
        <p:spPr>
          <a:xfrm>
            <a:off x="968024" y="5006496"/>
            <a:ext cx="473268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California EIC Consortium Collaboration Meeting</a:t>
            </a:r>
          </a:p>
          <a:p>
            <a:r>
              <a:rPr lang="en-US" sz="1700" dirty="0"/>
              <a:t>Davis, California</a:t>
            </a:r>
          </a:p>
          <a:p>
            <a:r>
              <a:rPr lang="en-US" sz="1700" dirty="0"/>
              <a:t>July 19, 2022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0C2B3-7977-C90C-407C-9A6E0B6B5B0C}"/>
              </a:ext>
            </a:extLst>
          </p:cNvPr>
          <p:cNvSpPr txBox="1"/>
          <p:nvPr/>
        </p:nvSpPr>
        <p:spPr>
          <a:xfrm>
            <a:off x="6892439" y="5268105"/>
            <a:ext cx="20021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Supported in part by </a:t>
            </a:r>
          </a:p>
        </p:txBody>
      </p:sp>
      <p:pic>
        <p:nvPicPr>
          <p:cNvPr id="6150" name="Picture 6" descr="See the source image">
            <a:extLst>
              <a:ext uri="{FF2B5EF4-FFF2-40B4-BE49-F238E27FC236}">
                <a16:creationId xmlns:a16="http://schemas.microsoft.com/office/drawing/2014/main" id="{FD7A1395-3252-6784-8853-A6E4B0E43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660" y="4972068"/>
            <a:ext cx="946016" cy="94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ee the source image">
            <a:extLst>
              <a:ext uri="{FF2B5EF4-FFF2-40B4-BE49-F238E27FC236}">
                <a16:creationId xmlns:a16="http://schemas.microsoft.com/office/drawing/2014/main" id="{B5598D7D-E24D-0E79-DF2A-514455519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406" y="4984379"/>
            <a:ext cx="1158030" cy="89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CBA87E87-584F-D35C-9144-344FCAE4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5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3E1A6-205B-CBB1-F37F-5D23001A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en-US" dirty="0"/>
              <a:t>Motivation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81C14E-643A-575C-C824-B70B6D729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971676"/>
            <a:ext cx="4944151" cy="4252144"/>
          </a:xfrm>
        </p:spPr>
        <p:txBody>
          <a:bodyPr>
            <a:normAutofit/>
          </a:bodyPr>
          <a:lstStyle/>
          <a:p>
            <a:r>
              <a:rPr lang="en-US" sz="2400" dirty="0"/>
              <a:t>The EIC will study transverse momentum dependent distributions in deep inelastic scattering</a:t>
            </a:r>
          </a:p>
          <a:p>
            <a:r>
              <a:rPr lang="en-US" sz="2400" dirty="0"/>
              <a:t>Jets in high energy particle collisions allow for detailed studies of quantum chromodynamics (QCD)</a:t>
            </a:r>
          </a:p>
          <a:p>
            <a:r>
              <a:rPr lang="en-US" sz="2400" dirty="0"/>
              <a:t>Jets can be used to study transverse momentum dependent distributions</a:t>
            </a:r>
          </a:p>
          <a:p>
            <a:r>
              <a:rPr lang="en-US" sz="2400" dirty="0"/>
              <a:t>My longer-term goal is to study quarks and gluons in the initial and final state using jet probes</a:t>
            </a:r>
          </a:p>
        </p:txBody>
      </p:sp>
      <p:sp>
        <p:nvSpPr>
          <p:cNvPr id="3086" name="Rectangle 3085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8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C7518-2BF8-EE26-6095-D9F3BE649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93FCE4-BFD4-0FEF-4F81-ADEE13752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7582" y="1258784"/>
            <a:ext cx="5064639" cy="41330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BC5D4F-98BE-7ADB-ECE0-35EE638811AF}"/>
              </a:ext>
            </a:extLst>
          </p:cNvPr>
          <p:cNvSpPr txBox="1"/>
          <p:nvPr/>
        </p:nvSpPr>
        <p:spPr>
          <a:xfrm>
            <a:off x="9497187" y="5052230"/>
            <a:ext cx="12587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jet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4D07-BCB5-97B9-2AFD-FB3B73BFC10A}"/>
              </a:ext>
            </a:extLst>
          </p:cNvPr>
          <p:cNvSpPr txBox="1"/>
          <p:nvPr/>
        </p:nvSpPr>
        <p:spPr>
          <a:xfrm>
            <a:off x="8117175" y="2802576"/>
            <a:ext cx="427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852010-A53E-5FA9-17A6-9CD89E5C3F9E}"/>
              </a:ext>
            </a:extLst>
          </p:cNvPr>
          <p:cNvSpPr txBox="1"/>
          <p:nvPr/>
        </p:nvSpPr>
        <p:spPr>
          <a:xfrm>
            <a:off x="9916287" y="1781299"/>
            <a:ext cx="420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e’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D74CC3-11E3-4761-1703-A14413528EBE}"/>
              </a:ext>
            </a:extLst>
          </p:cNvPr>
          <p:cNvSpPr txBox="1"/>
          <p:nvPr/>
        </p:nvSpPr>
        <p:spPr>
          <a:xfrm>
            <a:off x="10711640" y="2802576"/>
            <a:ext cx="5429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01018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3085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88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0" name="Rectangle 3089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3E1A6-205B-CBB1-F37F-5D23001A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r>
              <a:rPr lang="en-US" dirty="0"/>
              <a:t>Method</a:t>
            </a:r>
          </a:p>
        </p:txBody>
      </p:sp>
      <p:cxnSp>
        <p:nvCxnSpPr>
          <p:cNvPr id="3092" name="Straight Connector 3091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4A2E4-6944-6473-5369-67BF2DB15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r>
              <a:rPr lang="en-US" sz="2200" dirty="0"/>
              <a:t>Pythia 8 is used to simulate electron-proton collisions with collision energy of 105 GeV (EIC electron energy of 10 GeV, proton energy of 275 GeV)</a:t>
            </a:r>
          </a:p>
          <a:p>
            <a:r>
              <a:rPr lang="en-US" sz="2200" dirty="0" err="1"/>
              <a:t>Fastjet</a:t>
            </a:r>
            <a:r>
              <a:rPr lang="en-US" sz="2200" dirty="0"/>
              <a:t> algorithm used with radius 0.5 and anti-</a:t>
            </a:r>
            <a:r>
              <a:rPr lang="en-US" sz="2200" dirty="0" err="1"/>
              <a:t>k</a:t>
            </a:r>
            <a:r>
              <a:rPr lang="en-US" sz="2200" baseline="-25000" dirty="0" err="1"/>
              <a:t>T</a:t>
            </a:r>
            <a:r>
              <a:rPr lang="en-US" sz="2200" baseline="-25000" dirty="0"/>
              <a:t> </a:t>
            </a:r>
            <a:r>
              <a:rPr lang="en-US" sz="2200" dirty="0"/>
              <a:t>clustering sequence used to reconstruct jets </a:t>
            </a:r>
          </a:p>
          <a:p>
            <a:r>
              <a:rPr lang="en-US" sz="2200" dirty="0"/>
              <a:t>Transverse momentum and transverse momentum imbalance of jets with </a:t>
            </a:r>
            <a:r>
              <a:rPr lang="en-US" sz="2200" dirty="0" err="1"/>
              <a:t>p</a:t>
            </a:r>
            <a:r>
              <a:rPr lang="en-US" sz="2200" baseline="-25000" dirty="0" err="1"/>
              <a:t>T</a:t>
            </a:r>
            <a:r>
              <a:rPr lang="en-US" sz="2200" baseline="-25000" dirty="0"/>
              <a:t> </a:t>
            </a:r>
            <a:r>
              <a:rPr lang="en-US" sz="2200" dirty="0"/>
              <a:t>&gt; 5 GeV are extracted from simulation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B6736-41B3-0A18-1B61-5A835DD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4853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19C3D-ACE5-CE7C-2560-6AF9FEDC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15" y="486763"/>
            <a:ext cx="3670210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Initial Results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F6E81F7-73F5-3C8C-8603-D0E627CA44A5}"/>
                  </a:ext>
                </a:extLst>
              </p:cNvPr>
              <p:cNvSpPr txBox="1"/>
              <p:nvPr/>
            </p:nvSpPr>
            <p:spPr>
              <a:xfrm>
                <a:off x="82782" y="1742079"/>
                <a:ext cx="4498379" cy="41196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285750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/>
                  <a:t>Jets reconstructed with anti-kt cluster sequence and jet radius of 0.5</a:t>
                </a:r>
              </a:p>
              <a:p>
                <a:pPr marL="285750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/>
                  <a:t>Distribution of transverse momentum with respect to beam axis of jets generated over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b="0" i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3×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200" b="0" i="0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10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200" b="0" i="0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200" dirty="0"/>
                  <a:t> collision events</a:t>
                </a:r>
              </a:p>
              <a:p>
                <a:pPr marL="285750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/>
                  <a:t>Normalized to 100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b="0" i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f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200" b="0" i="0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b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200" b="0" i="0" smtClean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200" dirty="0"/>
                  <a:t>integrated luminosity </a:t>
                </a:r>
              </a:p>
              <a:p>
                <a:pPr marL="285750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/>
                  <a:t>Distribution of transverse momentum is near exponential</a:t>
                </a:r>
              </a:p>
              <a:p>
                <a:pPr marL="285750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F6E81F7-73F5-3C8C-8603-D0E627CA44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82" y="1742079"/>
                <a:ext cx="4498379" cy="4119650"/>
              </a:xfrm>
              <a:prstGeom prst="rect">
                <a:avLst/>
              </a:prstGeom>
              <a:blipFill>
                <a:blip r:embed="rId4"/>
                <a:stretch>
                  <a:fillRect l="-282" t="-1846" r="-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82E888-0AEB-EBF4-35B8-63CAE6D8B53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376"/>
          <a:stretch/>
        </p:blipFill>
        <p:spPr>
          <a:xfrm>
            <a:off x="5300472" y="1139403"/>
            <a:ext cx="6230112" cy="4575947"/>
          </a:xfrm>
          <a:prstGeom prst="rect">
            <a:avLst/>
          </a:prstGeom>
          <a:effectLst/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BA7FE49-18FC-24F9-D85E-C554044F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4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E76086-8797-15DE-8B27-B3A7B6CBF5EA}"/>
              </a:ext>
            </a:extLst>
          </p:cNvPr>
          <p:cNvSpPr txBox="1"/>
          <p:nvPr/>
        </p:nvSpPr>
        <p:spPr>
          <a:xfrm>
            <a:off x="7101445" y="1130911"/>
            <a:ext cx="343196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/>
              <a:t>Jet transverse momentum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33873A4-D540-E9EC-9025-509DB03262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0229" y="5464214"/>
            <a:ext cx="914400" cy="381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C2E5116-4681-767D-D61A-CF4FC1E649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4577452" y="3223707"/>
            <a:ext cx="1853375" cy="4073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EDFBB4-FF8A-7200-8D7A-E8DDB31CB210}"/>
                  </a:ext>
                </a:extLst>
              </p:cNvPr>
              <p:cNvSpPr txBox="1"/>
              <p:nvPr/>
            </p:nvSpPr>
            <p:spPr>
              <a:xfrm>
                <a:off x="1045314" y="5715350"/>
                <a:ext cx="2321169" cy="594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T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nor/>
                        </m:rPr>
                        <a:rPr lang="en-US" sz="2400" b="0" i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x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  <m:r>
                        <m:rPr>
                          <m:nor/>
                        </m:rPr>
                        <a:rPr lang="en-US" sz="2400" b="0" i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y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EDFBB4-FF8A-7200-8D7A-E8DDB31CB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314" y="5715350"/>
                <a:ext cx="2321169" cy="594843"/>
              </a:xfrm>
              <a:prstGeom prst="rect">
                <a:avLst/>
              </a:prstGeom>
              <a:blipFill>
                <a:blip r:embed="rId8"/>
                <a:stretch>
                  <a:fillRect b="-10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67013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19C3D-ACE5-CE7C-2560-6AF9FEDC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155" y="14605"/>
            <a:ext cx="366703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Initial Results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211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24644C-A8B0-4958-9339-6760828D86B9}"/>
                  </a:ext>
                </a:extLst>
              </p:cNvPr>
              <p:cNvSpPr txBox="1"/>
              <p:nvPr/>
            </p:nvSpPr>
            <p:spPr>
              <a:xfrm>
                <a:off x="7576727" y="1352847"/>
                <a:ext cx="4517136" cy="48757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 marL="400050" indent="-3429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50" dirty="0">
                    <a:cs typeface="Calibri" panose="020F0502020204030204" pitchFamily="34" charset="0"/>
                  </a:rPr>
                  <a:t>Transverse momentum imbalance distribution for jets reconstructed with anti-kt cluster sequence and jet radius of 0.5</a:t>
                </a:r>
              </a:p>
              <a:p>
                <a:pPr marL="400050" indent="-3429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50" dirty="0">
                    <a:cs typeface="Calibri" panose="020F0502020204030204" pitchFamily="34" charset="0"/>
                  </a:rPr>
                  <a:t>Distribution of transverse momentum imbalance of jets generated over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50" b="0" i="0" smtClean="0">
                        <a:cs typeface="Calibri" panose="020F050202020403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2050" b="0" i="0" smtClean="0">
                        <a:cs typeface="Calibri" panose="020F0502020204030204" pitchFamily="34" charset="0"/>
                      </a:rPr>
                      <m:t>×</m:t>
                    </m:r>
                    <m:sSup>
                      <m:sSupPr>
                        <m:ctrlPr>
                          <a:rPr lang="en-US" sz="205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50" b="0" i="0" smtClean="0">
                            <a:cs typeface="Calibri" panose="020F0502020204030204" pitchFamily="34" charset="0"/>
                          </a:rPr>
                          <m:t>10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050" b="0" i="0" smtClean="0">
                            <a:cs typeface="Calibri" panose="020F0502020204030204" pitchFamily="34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050" dirty="0">
                    <a:cs typeface="Calibri" panose="020F0502020204030204" pitchFamily="34" charset="0"/>
                  </a:rPr>
                  <a:t> collision events</a:t>
                </a:r>
              </a:p>
              <a:p>
                <a:pPr marL="400050" indent="-3429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50" dirty="0">
                    <a:cs typeface="Calibri" panose="020F0502020204030204" pitchFamily="34" charset="0"/>
                  </a:rPr>
                  <a:t>Transverse momentum imbalance extracted from the same simulation as jet transverse momentum </a:t>
                </a:r>
              </a:p>
              <a:p>
                <a:pPr marL="400050" indent="-3429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50" dirty="0">
                    <a:cs typeface="Calibri" panose="020F0502020204030204" pitchFamily="34" charset="0"/>
                  </a:rPr>
                  <a:t>Demonstrates the expected Gaussian behavior centered around 1.2 GeV with an extended tail into values of </a:t>
                </a:r>
                <a:r>
                  <a:rPr lang="en-US" sz="2050" dirty="0" err="1">
                    <a:cs typeface="Calibri" panose="020F0502020204030204" pitchFamily="34" charset="0"/>
                  </a:rPr>
                  <a:t>q</a:t>
                </a:r>
                <a:r>
                  <a:rPr lang="en-US" sz="2050" baseline="-25000" dirty="0" err="1">
                    <a:cs typeface="Calibri" panose="020F0502020204030204" pitchFamily="34" charset="0"/>
                  </a:rPr>
                  <a:t>T</a:t>
                </a:r>
                <a:r>
                  <a:rPr lang="en-US" sz="2050" dirty="0">
                    <a:cs typeface="Calibri" panose="020F0502020204030204" pitchFamily="34" charset="0"/>
                  </a:rPr>
                  <a:t> &gt; 3 GeV</a:t>
                </a:r>
              </a:p>
              <a:p>
                <a:pPr marL="285750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05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24644C-A8B0-4958-9339-6760828D8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6727" y="1352847"/>
                <a:ext cx="4517136" cy="4875739"/>
              </a:xfrm>
              <a:prstGeom prst="rect">
                <a:avLst/>
              </a:prstGeom>
              <a:blipFill>
                <a:blip r:embed="rId4"/>
                <a:stretch>
                  <a:fillRect t="-1299" r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E2FF1841-4A48-E0E2-C8D1-30DE257F0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E7A37E-CDE2-BB48-417D-D022668F795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950"/>
          <a:stretch/>
        </p:blipFill>
        <p:spPr>
          <a:xfrm>
            <a:off x="982205" y="1137404"/>
            <a:ext cx="5902827" cy="43685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AB55B4B-9D9C-81A2-1140-A92E8DAA9EA0}"/>
              </a:ext>
            </a:extLst>
          </p:cNvPr>
          <p:cNvSpPr/>
          <p:nvPr/>
        </p:nvSpPr>
        <p:spPr>
          <a:xfrm>
            <a:off x="3933618" y="5499624"/>
            <a:ext cx="612393" cy="242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F3DCD4D-7741-BA9B-6F9B-1F72F7DF89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4407" y="5562339"/>
            <a:ext cx="865216" cy="36050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16599964-5D35-24B2-F12C-B8194D9BA9C8}"/>
              </a:ext>
            </a:extLst>
          </p:cNvPr>
          <p:cNvSpPr/>
          <p:nvPr/>
        </p:nvSpPr>
        <p:spPr>
          <a:xfrm rot="15283641">
            <a:off x="478158" y="3444969"/>
            <a:ext cx="612393" cy="2429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439F756-4732-74E9-532D-CDCCF29849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9338" y="3229217"/>
            <a:ext cx="1208678" cy="3995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248A692-5F21-4462-6618-9439EE11038D}"/>
              </a:ext>
            </a:extLst>
          </p:cNvPr>
          <p:cNvSpPr txBox="1"/>
          <p:nvPr/>
        </p:nvSpPr>
        <p:spPr>
          <a:xfrm>
            <a:off x="1767361" y="1137404"/>
            <a:ext cx="451343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/>
              <a:t>Jet transverse momentum imbalance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97281B-9886-EA40-73C9-AA1B5C9F55D5}"/>
                  </a:ext>
                </a:extLst>
              </p:cNvPr>
              <p:cNvSpPr txBox="1"/>
              <p:nvPr/>
            </p:nvSpPr>
            <p:spPr>
              <a:xfrm>
                <a:off x="8884920" y="6035040"/>
                <a:ext cx="1798320" cy="526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q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T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b="0" i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en-US" sz="2400" b="0" i="1" smtClean="0">
                                      <a:latin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p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sz="2400" b="0" i="1" smtClean="0"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m:t>T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 sz="2400" b="0" i="1" smtClean="0">
                                  <a:latin typeface="Calibri" panose="020F0502020204030204" pitchFamily="34" charset="0"/>
                                  <a:cs typeface="Calibri" panose="020F0502020204030204" pitchFamily="34" charset="0"/>
                                </a:rPr>
                                <m:t>e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2400" b="0" i="1" smtClean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sz="2400" b="0" i="1" smtClean="0">
                                      <a:latin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sz="2400" b="0" i="1" smtClean="0">
                                      <a:latin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T</m:t>
                                  </m:r>
                                </m:sub>
                              </m:sSub>
                            </m:e>
                          </m:acc>
                        </m:e>
                      </m:d>
                    </m:oMath>
                  </m:oMathPara>
                </a14:m>
                <a:endParaRPr lang="en-US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97281B-9886-EA40-73C9-AA1B5C9F5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920" y="6035040"/>
                <a:ext cx="1798320" cy="526491"/>
              </a:xfrm>
              <a:prstGeom prst="rect">
                <a:avLst/>
              </a:prstGeom>
              <a:blipFill>
                <a:blip r:embed="rId8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5131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A94F12-9200-AC84-522A-A31C187D7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Next Steps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BC36D-1CE0-3BE5-8AF2-519569E72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446" y="3105895"/>
            <a:ext cx="9637776" cy="2714771"/>
          </a:xfrm>
        </p:spPr>
        <p:txBody>
          <a:bodyPr>
            <a:normAutofit/>
          </a:bodyPr>
          <a:lstStyle/>
          <a:p>
            <a:r>
              <a:rPr lang="en-US" sz="2400" dirty="0"/>
              <a:t>Using jet charge to differentiate between quark flavors</a:t>
            </a:r>
          </a:p>
          <a:p>
            <a:r>
              <a:rPr lang="en-US" sz="2400" dirty="0"/>
              <a:t>Continuing previous work done using jets to probe nucleon structure</a:t>
            </a:r>
          </a:p>
          <a:p>
            <a:r>
              <a:rPr lang="en-US" sz="2400" dirty="0"/>
              <a:t>Demonstrating the use of jet charge to increase </a:t>
            </a:r>
            <a:r>
              <a:rPr lang="en-US" sz="2400" i="1" dirty="0"/>
              <a:t>u- </a:t>
            </a:r>
            <a:r>
              <a:rPr lang="en-US" sz="2400" dirty="0"/>
              <a:t>and d-quark flavor sensitivity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58DEB-8588-F886-6BE8-6CD28A64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1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A94F12-9200-AC84-522A-A31C187D7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2820660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you!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58DEB-8588-F886-6BE8-6CD28A64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E3E61B-F988-6B6F-E311-5E2ADC3D1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319786" y="2533042"/>
            <a:ext cx="9711690" cy="19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02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4F12-9200-AC84-522A-A31C187D7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58DEB-8588-F886-6BE8-6CD28A64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574E-35F1-1F42-91BF-6ECFC1DC7D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0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9739</TotalTime>
  <Words>341</Words>
  <Application>Microsoft Macintosh PowerPoint</Application>
  <PresentationFormat>Widescreen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Simulation of Jet Production at the EIC</vt:lpstr>
      <vt:lpstr>Motivation</vt:lpstr>
      <vt:lpstr>Method</vt:lpstr>
      <vt:lpstr>Initial Results</vt:lpstr>
      <vt:lpstr>Initial Results </vt:lpstr>
      <vt:lpstr>Next Steps</vt:lpstr>
      <vt:lpstr>Thank you!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of Jet Charge at the EIC</dc:title>
  <dc:creator>Grace Garmire</dc:creator>
  <cp:lastModifiedBy>Grace Garmire</cp:lastModifiedBy>
  <cp:revision>17</cp:revision>
  <dcterms:created xsi:type="dcterms:W3CDTF">2022-07-12T21:13:09Z</dcterms:created>
  <dcterms:modified xsi:type="dcterms:W3CDTF">2022-07-19T15:35:20Z</dcterms:modified>
</cp:coreProperties>
</file>