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0"/>
  </p:notesMasterIdLst>
  <p:sldIdLst>
    <p:sldId id="256" r:id="rId2"/>
    <p:sldId id="278" r:id="rId3"/>
    <p:sldId id="279" r:id="rId4"/>
    <p:sldId id="260" r:id="rId5"/>
    <p:sldId id="259" r:id="rId6"/>
    <p:sldId id="280" r:id="rId7"/>
    <p:sldId id="281" r:id="rId8"/>
    <p:sldId id="282" r:id="rId9"/>
    <p:sldId id="283" r:id="rId10"/>
    <p:sldId id="285" r:id="rId11"/>
    <p:sldId id="284" r:id="rId12"/>
    <p:sldId id="258" r:id="rId13"/>
    <p:sldId id="257" r:id="rId14"/>
    <p:sldId id="286" r:id="rId15"/>
    <p:sldId id="287" r:id="rId16"/>
    <p:sldId id="271" r:id="rId17"/>
    <p:sldId id="274" r:id="rId18"/>
    <p:sldId id="275" r:id="rId19"/>
    <p:sldId id="276" r:id="rId20"/>
    <p:sldId id="266" r:id="rId21"/>
    <p:sldId id="268" r:id="rId22"/>
    <p:sldId id="267" r:id="rId23"/>
    <p:sldId id="277" r:id="rId24"/>
    <p:sldId id="288" r:id="rId25"/>
    <p:sldId id="289" r:id="rId26"/>
    <p:sldId id="262" r:id="rId27"/>
    <p:sldId id="263"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snapToObjects="1">
      <p:cViewPr varScale="1">
        <p:scale>
          <a:sx n="90" d="100"/>
          <a:sy n="90" d="100"/>
        </p:scale>
        <p:origin x="23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3F0FE-F0E2-BD4C-A7A8-4AB180C47E36}" type="datetimeFigureOut">
              <a:rPr lang="en-US" smtClean="0"/>
              <a:t>7/19/22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110A3-B87A-0046-B607-134A7C72D55F}" type="slidenum">
              <a:rPr lang="en-US" smtClean="0"/>
              <a:t>‹#›</a:t>
            </a:fld>
            <a:endParaRPr lang="en-US"/>
          </a:p>
        </p:txBody>
      </p:sp>
    </p:spTree>
    <p:extLst>
      <p:ext uri="{BB962C8B-B14F-4D97-AF65-F5344CB8AC3E}">
        <p14:creationId xmlns:p14="http://schemas.microsoft.com/office/powerpoint/2010/main" val="314556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FE08-9A19-B1A9-4DFC-EAEFB6BDB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87DB0-2DF7-2503-FA1C-6C235A5AB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F7870-B544-BB5C-81DD-32EF580F31B3}"/>
              </a:ext>
            </a:extLst>
          </p:cNvPr>
          <p:cNvSpPr>
            <a:spLocks noGrp="1"/>
          </p:cNvSpPr>
          <p:nvPr>
            <p:ph type="dt" sz="half" idx="10"/>
          </p:nvPr>
        </p:nvSpPr>
        <p:spPr/>
        <p:txBody>
          <a:bodyPr/>
          <a:lstStyle/>
          <a:p>
            <a:fld id="{663087E8-9CEC-1141-B477-F0E1876EEB16}" type="datetime1">
              <a:rPr lang="en-US" smtClean="0"/>
              <a:t>7/19/22</a:t>
            </a:fld>
            <a:endParaRPr lang="en-US"/>
          </a:p>
        </p:txBody>
      </p:sp>
      <p:sp>
        <p:nvSpPr>
          <p:cNvPr id="5" name="Footer Placeholder 4">
            <a:extLst>
              <a:ext uri="{FF2B5EF4-FFF2-40B4-BE49-F238E27FC236}">
                <a16:creationId xmlns:a16="http://schemas.microsoft.com/office/drawing/2014/main" id="{C857AD94-15D9-364E-E5AA-55EAA82F6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9221-3F56-DB09-3B6F-07CA1EA40885}"/>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5978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9527-B330-3CAE-B1CF-50AF106732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46F8CE-1583-04F2-2BAB-DC9F55CEA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BB0F0-66BD-5385-171A-FC02584D3D1B}"/>
              </a:ext>
            </a:extLst>
          </p:cNvPr>
          <p:cNvSpPr>
            <a:spLocks noGrp="1"/>
          </p:cNvSpPr>
          <p:nvPr>
            <p:ph type="dt" sz="half" idx="10"/>
          </p:nvPr>
        </p:nvSpPr>
        <p:spPr/>
        <p:txBody>
          <a:bodyPr/>
          <a:lstStyle/>
          <a:p>
            <a:fld id="{AD82452F-D975-334D-BFF2-A42AD83D9B42}" type="datetime1">
              <a:rPr lang="en-US" smtClean="0"/>
              <a:t>7/19/22</a:t>
            </a:fld>
            <a:endParaRPr lang="en-US"/>
          </a:p>
        </p:txBody>
      </p:sp>
      <p:sp>
        <p:nvSpPr>
          <p:cNvPr id="5" name="Footer Placeholder 4">
            <a:extLst>
              <a:ext uri="{FF2B5EF4-FFF2-40B4-BE49-F238E27FC236}">
                <a16:creationId xmlns:a16="http://schemas.microsoft.com/office/drawing/2014/main" id="{54DDA827-3F6F-8232-20AB-BACD0EAD0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DBCC3-DBEF-573B-3706-C83F7238865B}"/>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16598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86B6C-4AB8-8CE4-8AA0-D8C50C941D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8ACFA-792A-CBE6-06CC-C9B11D799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D8E02-F87A-22BD-8016-3A657DB9F922}"/>
              </a:ext>
            </a:extLst>
          </p:cNvPr>
          <p:cNvSpPr>
            <a:spLocks noGrp="1"/>
          </p:cNvSpPr>
          <p:nvPr>
            <p:ph type="dt" sz="half" idx="10"/>
          </p:nvPr>
        </p:nvSpPr>
        <p:spPr/>
        <p:txBody>
          <a:bodyPr/>
          <a:lstStyle/>
          <a:p>
            <a:fld id="{4436ADB3-9757-3248-B141-949206B6ED2E}" type="datetime1">
              <a:rPr lang="en-US" smtClean="0"/>
              <a:t>7/19/22</a:t>
            </a:fld>
            <a:endParaRPr lang="en-US"/>
          </a:p>
        </p:txBody>
      </p:sp>
      <p:sp>
        <p:nvSpPr>
          <p:cNvPr id="5" name="Footer Placeholder 4">
            <a:extLst>
              <a:ext uri="{FF2B5EF4-FFF2-40B4-BE49-F238E27FC236}">
                <a16:creationId xmlns:a16="http://schemas.microsoft.com/office/drawing/2014/main" id="{40A8F97C-FFD6-CF22-386A-161131373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A2EC2-8A58-704B-1FDF-049EE6DF1D99}"/>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12264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13B2-DEDF-55D4-2594-673200E27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914ED-DCB6-EF0B-42BE-D7C392E8A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AA034-35F1-8044-6AA8-9F1FBD41C194}"/>
              </a:ext>
            </a:extLst>
          </p:cNvPr>
          <p:cNvSpPr>
            <a:spLocks noGrp="1"/>
          </p:cNvSpPr>
          <p:nvPr>
            <p:ph type="dt" sz="half" idx="10"/>
          </p:nvPr>
        </p:nvSpPr>
        <p:spPr/>
        <p:txBody>
          <a:bodyPr/>
          <a:lstStyle/>
          <a:p>
            <a:fld id="{21EFBB6E-4D2E-4E45-ADAE-76253A8102C6}" type="datetime1">
              <a:rPr lang="en-US" smtClean="0"/>
              <a:t>7/19/22</a:t>
            </a:fld>
            <a:endParaRPr lang="en-US"/>
          </a:p>
        </p:txBody>
      </p:sp>
      <p:sp>
        <p:nvSpPr>
          <p:cNvPr id="5" name="Footer Placeholder 4">
            <a:extLst>
              <a:ext uri="{FF2B5EF4-FFF2-40B4-BE49-F238E27FC236}">
                <a16:creationId xmlns:a16="http://schemas.microsoft.com/office/drawing/2014/main" id="{5F7D6AD2-6C7E-7188-132F-2D765963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3F776-E4F8-0C43-31F5-5F905FE2268E}"/>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41493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8BE3-EE8C-EC31-C358-A4A0312BE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5CFFF6-E0C9-D51E-F77F-3D31A1103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C9F4D-6D1B-DB9D-6817-B3E1D3A017D0}"/>
              </a:ext>
            </a:extLst>
          </p:cNvPr>
          <p:cNvSpPr>
            <a:spLocks noGrp="1"/>
          </p:cNvSpPr>
          <p:nvPr>
            <p:ph type="dt" sz="half" idx="10"/>
          </p:nvPr>
        </p:nvSpPr>
        <p:spPr/>
        <p:txBody>
          <a:bodyPr/>
          <a:lstStyle/>
          <a:p>
            <a:fld id="{37BA5FB0-9412-534D-B9FD-2B259FCBA8BC}" type="datetime1">
              <a:rPr lang="en-US" smtClean="0"/>
              <a:t>7/19/22</a:t>
            </a:fld>
            <a:endParaRPr lang="en-US"/>
          </a:p>
        </p:txBody>
      </p:sp>
      <p:sp>
        <p:nvSpPr>
          <p:cNvPr id="5" name="Footer Placeholder 4">
            <a:extLst>
              <a:ext uri="{FF2B5EF4-FFF2-40B4-BE49-F238E27FC236}">
                <a16:creationId xmlns:a16="http://schemas.microsoft.com/office/drawing/2014/main" id="{81B076C8-8597-121E-437C-7DE061409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63B96-6516-1449-339E-F0538E5204FA}"/>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12364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671A-E31A-C974-6F34-968EFEB95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A6D8C-3662-DE42-58D6-C1AE9B588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B838C-4577-8F3F-D01B-986225086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A1385-E7C0-37ED-15EE-6AABAB10D4CA}"/>
              </a:ext>
            </a:extLst>
          </p:cNvPr>
          <p:cNvSpPr>
            <a:spLocks noGrp="1"/>
          </p:cNvSpPr>
          <p:nvPr>
            <p:ph type="dt" sz="half" idx="10"/>
          </p:nvPr>
        </p:nvSpPr>
        <p:spPr/>
        <p:txBody>
          <a:bodyPr/>
          <a:lstStyle/>
          <a:p>
            <a:fld id="{405BB282-94BC-3F4F-A02A-10E33C936EFB}" type="datetime1">
              <a:rPr lang="en-US" smtClean="0"/>
              <a:t>7/19/22</a:t>
            </a:fld>
            <a:endParaRPr lang="en-US"/>
          </a:p>
        </p:txBody>
      </p:sp>
      <p:sp>
        <p:nvSpPr>
          <p:cNvPr id="6" name="Footer Placeholder 5">
            <a:extLst>
              <a:ext uri="{FF2B5EF4-FFF2-40B4-BE49-F238E27FC236}">
                <a16:creationId xmlns:a16="http://schemas.microsoft.com/office/drawing/2014/main" id="{51C90863-4D1D-AA45-A49E-5558FBDF3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9DD81-2E3C-AAC6-86CB-719889C686E1}"/>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59268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3364-7DB6-ACF5-6A0A-536F93B8A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AD3DF-AA12-808F-FCA4-B2BA20E65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4B8F6-91D6-9F6D-A926-B1339D602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E0469-8ED1-F0AA-96AC-1715F97F2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D745E-AE81-1175-9E95-6A50E4891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F63703-7207-F85C-CA08-AA57243D868F}"/>
              </a:ext>
            </a:extLst>
          </p:cNvPr>
          <p:cNvSpPr>
            <a:spLocks noGrp="1"/>
          </p:cNvSpPr>
          <p:nvPr>
            <p:ph type="dt" sz="half" idx="10"/>
          </p:nvPr>
        </p:nvSpPr>
        <p:spPr/>
        <p:txBody>
          <a:bodyPr/>
          <a:lstStyle/>
          <a:p>
            <a:fld id="{F0404D35-EBC8-144D-B32B-E1FD9693B88F}" type="datetime1">
              <a:rPr lang="en-US" smtClean="0"/>
              <a:t>7/19/22</a:t>
            </a:fld>
            <a:endParaRPr lang="en-US"/>
          </a:p>
        </p:txBody>
      </p:sp>
      <p:sp>
        <p:nvSpPr>
          <p:cNvPr id="8" name="Footer Placeholder 7">
            <a:extLst>
              <a:ext uri="{FF2B5EF4-FFF2-40B4-BE49-F238E27FC236}">
                <a16:creationId xmlns:a16="http://schemas.microsoft.com/office/drawing/2014/main" id="{58922B93-E65F-B2FF-5787-249916BEE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F1064-1F8A-20CD-6C2B-33D8E1CB8B90}"/>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54121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FD90-596E-3C3C-988B-2059DA268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F6129-ED29-9669-A369-25936832E403}"/>
              </a:ext>
            </a:extLst>
          </p:cNvPr>
          <p:cNvSpPr>
            <a:spLocks noGrp="1"/>
          </p:cNvSpPr>
          <p:nvPr>
            <p:ph type="dt" sz="half" idx="10"/>
          </p:nvPr>
        </p:nvSpPr>
        <p:spPr/>
        <p:txBody>
          <a:bodyPr/>
          <a:lstStyle/>
          <a:p>
            <a:fld id="{0AC4C5BA-E61F-1447-A499-DB6D0E645901}" type="datetime1">
              <a:rPr lang="en-US" smtClean="0"/>
              <a:t>7/19/22</a:t>
            </a:fld>
            <a:endParaRPr lang="en-US"/>
          </a:p>
        </p:txBody>
      </p:sp>
      <p:sp>
        <p:nvSpPr>
          <p:cNvPr id="4" name="Footer Placeholder 3">
            <a:extLst>
              <a:ext uri="{FF2B5EF4-FFF2-40B4-BE49-F238E27FC236}">
                <a16:creationId xmlns:a16="http://schemas.microsoft.com/office/drawing/2014/main" id="{E56C3CB2-6998-624A-AC38-C73F7AC4D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267DE-0C1E-526A-7A99-FC9AA6DD2EAC}"/>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97274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50C62-0F95-9B45-2B15-B3536623AE6A}"/>
              </a:ext>
            </a:extLst>
          </p:cNvPr>
          <p:cNvSpPr>
            <a:spLocks noGrp="1"/>
          </p:cNvSpPr>
          <p:nvPr>
            <p:ph type="dt" sz="half" idx="10"/>
          </p:nvPr>
        </p:nvSpPr>
        <p:spPr/>
        <p:txBody>
          <a:bodyPr/>
          <a:lstStyle/>
          <a:p>
            <a:fld id="{3400E94F-ADB1-4C49-9E86-3CE6933F047B}" type="datetime1">
              <a:rPr lang="en-US" smtClean="0"/>
              <a:t>7/19/22</a:t>
            </a:fld>
            <a:endParaRPr lang="en-US"/>
          </a:p>
        </p:txBody>
      </p:sp>
      <p:sp>
        <p:nvSpPr>
          <p:cNvPr id="3" name="Footer Placeholder 2">
            <a:extLst>
              <a:ext uri="{FF2B5EF4-FFF2-40B4-BE49-F238E27FC236}">
                <a16:creationId xmlns:a16="http://schemas.microsoft.com/office/drawing/2014/main" id="{B5FB453A-F821-EE0D-72AC-3CC6FC5D7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F7B3D-ACFC-B827-541E-9358715305FE}"/>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21590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652F-E857-32AE-5433-52A4BE8B1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1695BD-01C7-A946-077A-571784EC5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054429-DD6B-7870-A141-BF3C9899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78D97-A0D5-3C7A-3A64-B0193B33A09B}"/>
              </a:ext>
            </a:extLst>
          </p:cNvPr>
          <p:cNvSpPr>
            <a:spLocks noGrp="1"/>
          </p:cNvSpPr>
          <p:nvPr>
            <p:ph type="dt" sz="half" idx="10"/>
          </p:nvPr>
        </p:nvSpPr>
        <p:spPr/>
        <p:txBody>
          <a:bodyPr/>
          <a:lstStyle/>
          <a:p>
            <a:fld id="{4963E6F3-DA62-C14A-948B-01F97FAF7EFF}" type="datetime1">
              <a:rPr lang="en-US" smtClean="0"/>
              <a:t>7/19/22</a:t>
            </a:fld>
            <a:endParaRPr lang="en-US"/>
          </a:p>
        </p:txBody>
      </p:sp>
      <p:sp>
        <p:nvSpPr>
          <p:cNvPr id="6" name="Footer Placeholder 5">
            <a:extLst>
              <a:ext uri="{FF2B5EF4-FFF2-40B4-BE49-F238E27FC236}">
                <a16:creationId xmlns:a16="http://schemas.microsoft.com/office/drawing/2014/main" id="{E8C13A3B-DFCF-EE11-BC10-3EC7AF5E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9A379-7B7F-A80B-64A2-903944AE4B05}"/>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540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936E-472E-BEB6-B49E-9AA93243C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3D85E-BD16-1CEC-2E49-EBFA576C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0B35F-232C-418E-BF74-7C716D805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8C741-DCBA-13DB-9642-1A7235D4DCAD}"/>
              </a:ext>
            </a:extLst>
          </p:cNvPr>
          <p:cNvSpPr>
            <a:spLocks noGrp="1"/>
          </p:cNvSpPr>
          <p:nvPr>
            <p:ph type="dt" sz="half" idx="10"/>
          </p:nvPr>
        </p:nvSpPr>
        <p:spPr/>
        <p:txBody>
          <a:bodyPr/>
          <a:lstStyle/>
          <a:p>
            <a:fld id="{B0D302A5-18C5-E44B-AD16-4A5AAEF58BB7}" type="datetime1">
              <a:rPr lang="en-US" smtClean="0"/>
              <a:t>7/19/22</a:t>
            </a:fld>
            <a:endParaRPr lang="en-US"/>
          </a:p>
        </p:txBody>
      </p:sp>
      <p:sp>
        <p:nvSpPr>
          <p:cNvPr id="6" name="Footer Placeholder 5">
            <a:extLst>
              <a:ext uri="{FF2B5EF4-FFF2-40B4-BE49-F238E27FC236}">
                <a16:creationId xmlns:a16="http://schemas.microsoft.com/office/drawing/2014/main" id="{D8F37236-D941-9868-8BAD-E5028F11D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4EC5C-EDBB-E975-5BF7-A25B4680340A}"/>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41906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13A9E-4DBB-A06A-BB06-94C4D470E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90014-28EB-293B-3E10-7621F8A54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4635A-3D87-5B0E-1EA3-F57B7BBC0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C463F-55F5-2146-B10A-41BEFE22918B}" type="datetime1">
              <a:rPr lang="en-US" smtClean="0"/>
              <a:t>7/19/22</a:t>
            </a:fld>
            <a:endParaRPr lang="en-US"/>
          </a:p>
        </p:txBody>
      </p:sp>
      <p:sp>
        <p:nvSpPr>
          <p:cNvPr id="5" name="Footer Placeholder 4">
            <a:extLst>
              <a:ext uri="{FF2B5EF4-FFF2-40B4-BE49-F238E27FC236}">
                <a16:creationId xmlns:a16="http://schemas.microsoft.com/office/drawing/2014/main" id="{D1E8C19F-F371-DE46-DFBE-63CFD968C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BC9999-05B0-85B3-46E5-4B51C7BFB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ED6FD-C1F9-EC49-8C32-95F077DCB39A}" type="slidenum">
              <a:rPr lang="en-US" smtClean="0"/>
              <a:t>‹#›</a:t>
            </a:fld>
            <a:endParaRPr lang="en-US"/>
          </a:p>
        </p:txBody>
      </p:sp>
    </p:spTree>
    <p:extLst>
      <p:ext uri="{BB962C8B-B14F-4D97-AF65-F5344CB8AC3E}">
        <p14:creationId xmlns:p14="http://schemas.microsoft.com/office/powerpoint/2010/main" val="248047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game controller&#10;&#10;Description automatically generated with medium confidence">
            <a:extLst>
              <a:ext uri="{FF2B5EF4-FFF2-40B4-BE49-F238E27FC236}">
                <a16:creationId xmlns:a16="http://schemas.microsoft.com/office/drawing/2014/main" id="{D43A0E90-E222-80BD-398A-475A4E29BC05}"/>
              </a:ext>
            </a:extLst>
          </p:cNvPr>
          <p:cNvPicPr>
            <a:picLocks noChangeAspect="1"/>
          </p:cNvPicPr>
          <p:nvPr/>
        </p:nvPicPr>
        <p:blipFill rotWithShape="1">
          <a:blip r:embed="rId2"/>
          <a:srcRect t="9545" r="9092" b="3651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A1202-7035-5411-BA8D-A37D362C5C69}"/>
              </a:ext>
            </a:extLst>
          </p:cNvPr>
          <p:cNvSpPr>
            <a:spLocks noGrp="1"/>
          </p:cNvSpPr>
          <p:nvPr>
            <p:ph type="ctrTitle"/>
          </p:nvPr>
        </p:nvSpPr>
        <p:spPr>
          <a:xfrm>
            <a:off x="477981" y="1122363"/>
            <a:ext cx="4023360" cy="3204134"/>
          </a:xfrm>
        </p:spPr>
        <p:txBody>
          <a:bodyPr anchor="b">
            <a:normAutofit/>
          </a:bodyPr>
          <a:lstStyle/>
          <a:p>
            <a:pPr algn="l"/>
            <a:r>
              <a:rPr lang="en-US" sz="4800" dirty="0"/>
              <a:t>SiPM on Tile Uniformity and Cross-Talk Measurements</a:t>
            </a:r>
          </a:p>
        </p:txBody>
      </p:sp>
      <p:sp>
        <p:nvSpPr>
          <p:cNvPr id="3" name="Subtitle 2">
            <a:extLst>
              <a:ext uri="{FF2B5EF4-FFF2-40B4-BE49-F238E27FC236}">
                <a16:creationId xmlns:a16="http://schemas.microsoft.com/office/drawing/2014/main" id="{6FA8C749-7043-93D8-E24F-FB2B0E210166}"/>
              </a:ext>
            </a:extLst>
          </p:cNvPr>
          <p:cNvSpPr>
            <a:spLocks noGrp="1"/>
          </p:cNvSpPr>
          <p:nvPr>
            <p:ph type="subTitle" idx="1"/>
          </p:nvPr>
        </p:nvSpPr>
        <p:spPr>
          <a:xfrm>
            <a:off x="477980" y="4872922"/>
            <a:ext cx="4023359" cy="1208141"/>
          </a:xfrm>
        </p:spPr>
        <p:txBody>
          <a:bodyPr>
            <a:normAutofit/>
          </a:bodyPr>
          <a:lstStyle/>
          <a:p>
            <a:pPr algn="l"/>
            <a:r>
              <a:rPr lang="en-US" sz="2000" dirty="0"/>
              <a:t>7/19/2022</a:t>
            </a:r>
          </a:p>
          <a:p>
            <a:pPr algn="l"/>
            <a:r>
              <a:rPr lang="en-US" sz="2000" dirty="0"/>
              <a:t>Sean Preins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4F607C2-4CE7-1B3B-E41F-B37267D1260D}"/>
              </a:ext>
            </a:extLst>
          </p:cNvPr>
          <p:cNvSpPr>
            <a:spLocks noGrp="1"/>
          </p:cNvSpPr>
          <p:nvPr>
            <p:ph type="sldNum" sz="quarter" idx="12"/>
          </p:nvPr>
        </p:nvSpPr>
        <p:spPr/>
        <p:txBody>
          <a:bodyPr/>
          <a:lstStyle/>
          <a:p>
            <a:fld id="{2B9ED6FD-C1F9-EC49-8C32-95F077DCB39A}" type="slidenum">
              <a:rPr lang="en-US" smtClean="0"/>
              <a:t>0</a:t>
            </a:fld>
            <a:endParaRPr lang="en-US"/>
          </a:p>
        </p:txBody>
      </p:sp>
      <p:pic>
        <p:nvPicPr>
          <p:cNvPr id="2050" name="Picture 2">
            <a:extLst>
              <a:ext uri="{FF2B5EF4-FFF2-40B4-BE49-F238E27FC236}">
                <a16:creationId xmlns:a16="http://schemas.microsoft.com/office/drawing/2014/main" id="{0187CD2F-2F47-BB3D-8962-C8A3B9A33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 y="5914124"/>
            <a:ext cx="2208053" cy="672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FECDC7AB-8667-66F5-05C4-DC39280C2779}"/>
              </a:ext>
            </a:extLst>
          </p:cNvPr>
          <p:cNvPicPr>
            <a:picLocks noChangeAspect="1"/>
          </p:cNvPicPr>
          <p:nvPr/>
        </p:nvPicPr>
        <p:blipFill>
          <a:blip r:embed="rId4"/>
          <a:stretch>
            <a:fillRect/>
          </a:stretch>
        </p:blipFill>
        <p:spPr>
          <a:xfrm>
            <a:off x="2305875" y="5801083"/>
            <a:ext cx="2435225" cy="785807"/>
          </a:xfrm>
          <a:prstGeom prst="rect">
            <a:avLst/>
          </a:prstGeom>
        </p:spPr>
      </p:pic>
    </p:spTree>
    <p:extLst>
      <p:ext uri="{BB962C8B-B14F-4D97-AF65-F5344CB8AC3E}">
        <p14:creationId xmlns:p14="http://schemas.microsoft.com/office/powerpoint/2010/main" val="15965833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BDD-82F9-A58A-E795-7581004EC826}"/>
              </a:ext>
            </a:extLst>
          </p:cNvPr>
          <p:cNvSpPr>
            <a:spLocks noGrp="1"/>
          </p:cNvSpPr>
          <p:nvPr>
            <p:ph type="title"/>
          </p:nvPr>
        </p:nvSpPr>
        <p:spPr>
          <a:xfrm>
            <a:off x="648928" y="338328"/>
            <a:ext cx="3685032" cy="1608328"/>
          </a:xfrm>
        </p:spPr>
        <p:txBody>
          <a:bodyPr>
            <a:normAutofit/>
          </a:bodyPr>
          <a:lstStyle/>
          <a:p>
            <a:r>
              <a:rPr lang="en-US" sz="3600"/>
              <a:t>Average Signal Strength Definition</a:t>
            </a:r>
          </a:p>
        </p:txBody>
      </p:sp>
      <p:sp>
        <p:nvSpPr>
          <p:cNvPr id="3" name="Content Placeholder 2">
            <a:extLst>
              <a:ext uri="{FF2B5EF4-FFF2-40B4-BE49-F238E27FC236}">
                <a16:creationId xmlns:a16="http://schemas.microsoft.com/office/drawing/2014/main" id="{E339DCAB-337B-6F1D-C9E7-1BA05C5FE2CB}"/>
              </a:ext>
            </a:extLst>
          </p:cNvPr>
          <p:cNvSpPr>
            <a:spLocks noGrp="1"/>
          </p:cNvSpPr>
          <p:nvPr>
            <p:ph idx="1"/>
          </p:nvPr>
        </p:nvSpPr>
        <p:spPr>
          <a:xfrm>
            <a:off x="4864100" y="338328"/>
            <a:ext cx="6675627" cy="1605083"/>
          </a:xfrm>
        </p:spPr>
        <p:txBody>
          <a:bodyPr anchor="ctr">
            <a:normAutofit/>
          </a:bodyPr>
          <a:lstStyle/>
          <a:p>
            <a:r>
              <a:rPr lang="en-US" sz="2000" dirty="0"/>
              <a:t>Using either of the three definitions, we calculated the average signal strength at a single position by sampling 1,000 waveforms, and fitting it to a gaussian distribution</a:t>
            </a:r>
          </a:p>
          <a:p>
            <a:r>
              <a:rPr lang="en-US" sz="2000" dirty="0"/>
              <a:t>With this, we get a dynamic range of approximately 1 PE – 310 PE</a:t>
            </a:r>
          </a:p>
        </p:txBody>
      </p:sp>
      <p:sp>
        <p:nvSpPr>
          <p:cNvPr id="11"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histogram&#10;&#10;Description automatically generated">
            <a:extLst>
              <a:ext uri="{FF2B5EF4-FFF2-40B4-BE49-F238E27FC236}">
                <a16:creationId xmlns:a16="http://schemas.microsoft.com/office/drawing/2014/main" id="{120DD9DA-7374-F333-0916-00565A2D440F}"/>
              </a:ext>
            </a:extLst>
          </p:cNvPr>
          <p:cNvPicPr>
            <a:picLocks noChangeAspect="1"/>
          </p:cNvPicPr>
          <p:nvPr/>
        </p:nvPicPr>
        <p:blipFill>
          <a:blip r:embed="rId2"/>
          <a:stretch>
            <a:fillRect/>
          </a:stretch>
        </p:blipFill>
        <p:spPr>
          <a:xfrm>
            <a:off x="979508" y="2742397"/>
            <a:ext cx="4297680" cy="3291840"/>
          </a:xfrm>
          <a:prstGeom prst="rect">
            <a:avLst/>
          </a:prstGeom>
        </p:spPr>
      </p:pic>
      <p:sp>
        <p:nvSpPr>
          <p:cNvPr id="1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histogram&#10;&#10;Description automatically generated">
            <a:extLst>
              <a:ext uri="{FF2B5EF4-FFF2-40B4-BE49-F238E27FC236}">
                <a16:creationId xmlns:a16="http://schemas.microsoft.com/office/drawing/2014/main" id="{CE551546-4492-EB6E-32EC-4DB3EED2AE1B}"/>
              </a:ext>
            </a:extLst>
          </p:cNvPr>
          <p:cNvPicPr>
            <a:picLocks noChangeAspect="1"/>
          </p:cNvPicPr>
          <p:nvPr/>
        </p:nvPicPr>
        <p:blipFill>
          <a:blip r:embed="rId3"/>
          <a:stretch>
            <a:fillRect/>
          </a:stretch>
        </p:blipFill>
        <p:spPr>
          <a:xfrm>
            <a:off x="6914812" y="2742397"/>
            <a:ext cx="4297680" cy="3291840"/>
          </a:xfrm>
          <a:prstGeom prst="rect">
            <a:avLst/>
          </a:prstGeom>
        </p:spPr>
      </p:pic>
      <p:sp>
        <p:nvSpPr>
          <p:cNvPr id="4" name="Slide Number Placeholder 3">
            <a:extLst>
              <a:ext uri="{FF2B5EF4-FFF2-40B4-BE49-F238E27FC236}">
                <a16:creationId xmlns:a16="http://schemas.microsoft.com/office/drawing/2014/main" id="{1A3C0B50-7F41-2386-DB37-B25FE8EBA148}"/>
              </a:ext>
            </a:extLst>
          </p:cNvPr>
          <p:cNvSpPr>
            <a:spLocks noGrp="1"/>
          </p:cNvSpPr>
          <p:nvPr>
            <p:ph type="sldNum" sz="quarter" idx="12"/>
          </p:nvPr>
        </p:nvSpPr>
        <p:spPr>
          <a:xfrm>
            <a:off x="10853928" y="6356350"/>
            <a:ext cx="685800" cy="365125"/>
          </a:xfrm>
        </p:spPr>
        <p:txBody>
          <a:bodyPr>
            <a:normAutofit/>
          </a:bodyPr>
          <a:lstStyle/>
          <a:p>
            <a:pPr>
              <a:spcAft>
                <a:spcPts val="600"/>
              </a:spcAft>
            </a:pPr>
            <a:fld id="{2B9ED6FD-C1F9-EC49-8C32-95F077DCB39A}" type="slidenum">
              <a:rPr lang="en-US">
                <a:solidFill>
                  <a:srgbClr val="595959"/>
                </a:solidFill>
              </a:rPr>
              <a:pPr>
                <a:spcAft>
                  <a:spcPts val="600"/>
                </a:spcAft>
              </a:pPr>
              <a:t>9</a:t>
            </a:fld>
            <a:endParaRPr lang="en-US">
              <a:solidFill>
                <a:srgbClr val="595959"/>
              </a:solidFill>
            </a:endParaRPr>
          </a:p>
        </p:txBody>
      </p:sp>
    </p:spTree>
    <p:extLst>
      <p:ext uri="{BB962C8B-B14F-4D97-AF65-F5344CB8AC3E}">
        <p14:creationId xmlns:p14="http://schemas.microsoft.com/office/powerpoint/2010/main" val="283774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50D3B-3931-86D3-2FB0-E4CE73A819D5}"/>
              </a:ext>
            </a:extLst>
          </p:cNvPr>
          <p:cNvSpPr>
            <a:spLocks noGrp="1"/>
          </p:cNvSpPr>
          <p:nvPr>
            <p:ph type="title"/>
          </p:nvPr>
        </p:nvSpPr>
        <p:spPr>
          <a:xfrm>
            <a:off x="640080" y="325369"/>
            <a:ext cx="4368602" cy="1956841"/>
          </a:xfrm>
        </p:spPr>
        <p:txBody>
          <a:bodyPr anchor="b">
            <a:normAutofit/>
          </a:bodyPr>
          <a:lstStyle/>
          <a:p>
            <a:r>
              <a:rPr lang="en-US" sz="5400"/>
              <a:t>Photoelectron Conversion</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3A2B3-276B-79CE-80CC-076E039A57ED}"/>
              </a:ext>
            </a:extLst>
          </p:cNvPr>
          <p:cNvSpPr>
            <a:spLocks noGrp="1"/>
          </p:cNvSpPr>
          <p:nvPr>
            <p:ph idx="1"/>
          </p:nvPr>
        </p:nvSpPr>
        <p:spPr>
          <a:xfrm>
            <a:off x="640080" y="2872899"/>
            <a:ext cx="4243589" cy="3320668"/>
          </a:xfrm>
        </p:spPr>
        <p:txBody>
          <a:bodyPr>
            <a:normAutofit/>
          </a:bodyPr>
          <a:lstStyle/>
          <a:p>
            <a:r>
              <a:rPr lang="en-US" sz="2200"/>
              <a:t>Once a bias voltage is determined, we converted the voltage output from the SiPM to photoelectrons by analyzing a finger spectrum</a:t>
            </a:r>
          </a:p>
          <a:p>
            <a:r>
              <a:rPr lang="en-US" sz="2200"/>
              <a:t>We pulsed the UV LED onto the SiPM, and observed the discretization of baseline-to-peak values</a:t>
            </a:r>
          </a:p>
        </p:txBody>
      </p:sp>
      <p:pic>
        <p:nvPicPr>
          <p:cNvPr id="5" name="Content Placeholder 4">
            <a:extLst>
              <a:ext uri="{FF2B5EF4-FFF2-40B4-BE49-F238E27FC236}">
                <a16:creationId xmlns:a16="http://schemas.microsoft.com/office/drawing/2014/main" id="{52DB1DC7-954A-9C1A-3B8D-793C1C69417A}"/>
              </a:ext>
            </a:extLst>
          </p:cNvPr>
          <p:cNvPicPr>
            <a:picLocks noChangeAspect="1"/>
          </p:cNvPicPr>
          <p:nvPr/>
        </p:nvPicPr>
        <p:blipFill rotWithShape="1">
          <a:blip r:embed="rId2"/>
          <a:srcRect l="-25022" t="764" r="-4409"/>
          <a:stretch/>
        </p:blipFill>
        <p:spPr>
          <a:xfrm>
            <a:off x="3287486" y="10"/>
            <a:ext cx="890299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6EB7BF43-1689-7BFD-558A-86688FF96B4C}"/>
              </a:ext>
            </a:extLst>
          </p:cNvPr>
          <p:cNvSpPr>
            <a:spLocks noGrp="1"/>
          </p:cNvSpPr>
          <p:nvPr>
            <p:ph type="sldNum" sz="quarter" idx="12"/>
          </p:nvPr>
        </p:nvSpPr>
        <p:spPr>
          <a:xfrm>
            <a:off x="10439400" y="6356350"/>
            <a:ext cx="914400" cy="365125"/>
          </a:xfrm>
        </p:spPr>
        <p:txBody>
          <a:bodyPr>
            <a:normAutofit/>
          </a:bodyPr>
          <a:lstStyle/>
          <a:p>
            <a:pPr>
              <a:spcAft>
                <a:spcPts val="600"/>
              </a:spcAft>
            </a:pPr>
            <a:fld id="{2B9ED6FD-C1F9-EC49-8C32-95F077DCB39A}"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4569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351F7-25F2-44C5-EDEB-BF35CA853DD3}"/>
              </a:ext>
            </a:extLst>
          </p:cNvPr>
          <p:cNvSpPr>
            <a:spLocks noGrp="1"/>
          </p:cNvSpPr>
          <p:nvPr>
            <p:ph type="title"/>
          </p:nvPr>
        </p:nvSpPr>
        <p:spPr>
          <a:xfrm>
            <a:off x="645064" y="525982"/>
            <a:ext cx="4282983" cy="1200361"/>
          </a:xfrm>
        </p:spPr>
        <p:txBody>
          <a:bodyPr anchor="b">
            <a:normAutofit/>
          </a:bodyPr>
          <a:lstStyle/>
          <a:p>
            <a:r>
              <a:rPr lang="en-US" sz="3600" dirty="0"/>
              <a:t>Noise Runs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84847E-AC49-8282-F790-75944C41B035}"/>
              </a:ext>
            </a:extLst>
          </p:cNvPr>
          <p:cNvSpPr>
            <a:spLocks noGrp="1"/>
          </p:cNvSpPr>
          <p:nvPr>
            <p:ph idx="1"/>
          </p:nvPr>
        </p:nvSpPr>
        <p:spPr>
          <a:xfrm>
            <a:off x="645066" y="2031101"/>
            <a:ext cx="4282984" cy="3511943"/>
          </a:xfrm>
        </p:spPr>
        <p:txBody>
          <a:bodyPr anchor="ctr">
            <a:normAutofit/>
          </a:bodyPr>
          <a:lstStyle/>
          <a:p>
            <a:r>
              <a:rPr lang="en-US" sz="1800" dirty="0"/>
              <a:t>Before each scan, we recorded noise runs with the SiPM bias turned off, and the LED moved far off to the side</a:t>
            </a:r>
          </a:p>
          <a:p>
            <a:r>
              <a:rPr lang="en-US" sz="1800" dirty="0"/>
              <a:t>The voltage distributions were measured as the difference between the value at a point in the waveform, and the average voltage for the entire waveform, across 1k waveforms</a:t>
            </a:r>
          </a:p>
          <a:p>
            <a:r>
              <a:rPr lang="en-US" sz="1800" dirty="0"/>
              <a:t>The noise was found to be gaussian, with sigma = 1.2 mV (converts to 0.76 PE)</a:t>
            </a:r>
          </a:p>
          <a:p>
            <a:endParaRPr lang="en-US"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logo&#10;&#10;Description automatically generated">
            <a:extLst>
              <a:ext uri="{FF2B5EF4-FFF2-40B4-BE49-F238E27FC236}">
                <a16:creationId xmlns:a16="http://schemas.microsoft.com/office/drawing/2014/main" id="{9840899C-0384-AE3D-927F-D78BAC86E23B}"/>
              </a:ext>
            </a:extLst>
          </p:cNvPr>
          <p:cNvPicPr>
            <a:picLocks noChangeAspect="1"/>
          </p:cNvPicPr>
          <p:nvPr/>
        </p:nvPicPr>
        <p:blipFill>
          <a:blip r:embed="rId2"/>
          <a:stretch>
            <a:fillRect/>
          </a:stretch>
        </p:blipFill>
        <p:spPr>
          <a:xfrm>
            <a:off x="6028756" y="650494"/>
            <a:ext cx="5545982" cy="5324142"/>
          </a:xfrm>
          <a:prstGeom prst="rect">
            <a:avLst/>
          </a:prstGeom>
        </p:spPr>
      </p:pic>
      <p:sp>
        <p:nvSpPr>
          <p:cNvPr id="4" name="Slide Number Placeholder 3">
            <a:extLst>
              <a:ext uri="{FF2B5EF4-FFF2-40B4-BE49-F238E27FC236}">
                <a16:creationId xmlns:a16="http://schemas.microsoft.com/office/drawing/2014/main" id="{280EE4E6-0B60-1565-6D25-362EE9641ECB}"/>
              </a:ext>
            </a:extLst>
          </p:cNvPr>
          <p:cNvSpPr>
            <a:spLocks noGrp="1"/>
          </p:cNvSpPr>
          <p:nvPr>
            <p:ph type="sldNum" sz="quarter" idx="12"/>
          </p:nvPr>
        </p:nvSpPr>
        <p:spPr>
          <a:xfrm>
            <a:off x="8610600" y="6492240"/>
            <a:ext cx="2743200" cy="365125"/>
          </a:xfrm>
        </p:spPr>
        <p:txBody>
          <a:bodyPr>
            <a:normAutofit/>
          </a:bodyPr>
          <a:lstStyle/>
          <a:p>
            <a:pPr>
              <a:spcAft>
                <a:spcPts val="600"/>
              </a:spcAft>
            </a:pPr>
            <a:fld id="{2B9ED6FD-C1F9-EC49-8C32-95F077DCB39A}" type="slidenum">
              <a:rPr lang="en-US" smtClean="0"/>
              <a:pPr>
                <a:spcAft>
                  <a:spcPts val="600"/>
                </a:spcAft>
              </a:pPr>
              <a:t>11</a:t>
            </a:fld>
            <a:endParaRPr lang="en-US"/>
          </a:p>
        </p:txBody>
      </p:sp>
    </p:spTree>
    <p:extLst>
      <p:ext uri="{BB962C8B-B14F-4D97-AF65-F5344CB8AC3E}">
        <p14:creationId xmlns:p14="http://schemas.microsoft.com/office/powerpoint/2010/main" val="30522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F14F-A72E-1140-09CA-8816EB632299}"/>
              </a:ext>
            </a:extLst>
          </p:cNvPr>
          <p:cNvSpPr>
            <a:spLocks noGrp="1"/>
          </p:cNvSpPr>
          <p:nvPr>
            <p:ph type="title"/>
          </p:nvPr>
        </p:nvSpPr>
        <p:spPr>
          <a:xfrm>
            <a:off x="429768" y="411480"/>
            <a:ext cx="11131298" cy="1106424"/>
          </a:xfrm>
        </p:spPr>
        <p:txBody>
          <a:bodyPr>
            <a:normAutofit/>
          </a:bodyPr>
          <a:lstStyle/>
          <a:p>
            <a:r>
              <a:rPr lang="en-US" sz="3600"/>
              <a:t>Tile Boarder Painting</a:t>
            </a:r>
          </a:p>
        </p:txBody>
      </p:sp>
      <p:pic>
        <p:nvPicPr>
          <p:cNvPr id="7" name="Picture 6" descr="A picture containing honeycomb, outdoor object&#10;&#10;Description automatically generated">
            <a:extLst>
              <a:ext uri="{FF2B5EF4-FFF2-40B4-BE49-F238E27FC236}">
                <a16:creationId xmlns:a16="http://schemas.microsoft.com/office/drawing/2014/main" id="{A5176FE4-A97B-9B37-7D01-973634F049E5}"/>
              </a:ext>
            </a:extLst>
          </p:cNvPr>
          <p:cNvPicPr>
            <a:picLocks noChangeAspect="1"/>
          </p:cNvPicPr>
          <p:nvPr/>
        </p:nvPicPr>
        <p:blipFill rotWithShape="1">
          <a:blip r:embed="rId2"/>
          <a:srcRect t="861" r="4" b="4"/>
          <a:stretch/>
        </p:blipFill>
        <p:spPr>
          <a:xfrm>
            <a:off x="429767" y="1721922"/>
            <a:ext cx="3419856" cy="4520560"/>
          </a:xfrm>
          <a:prstGeom prst="rect">
            <a:avLst/>
          </a:prstGeom>
        </p:spPr>
      </p:pic>
      <p:pic>
        <p:nvPicPr>
          <p:cNvPr id="5" name="Picture 4">
            <a:extLst>
              <a:ext uri="{FF2B5EF4-FFF2-40B4-BE49-F238E27FC236}">
                <a16:creationId xmlns:a16="http://schemas.microsoft.com/office/drawing/2014/main" id="{81CD5105-7971-783E-9D3E-D67BF763C3AA}"/>
              </a:ext>
            </a:extLst>
          </p:cNvPr>
          <p:cNvPicPr>
            <a:picLocks noChangeAspect="1"/>
          </p:cNvPicPr>
          <p:nvPr/>
        </p:nvPicPr>
        <p:blipFill rotWithShape="1">
          <a:blip r:embed="rId3"/>
          <a:srcRect t="882"/>
          <a:stretch/>
        </p:blipFill>
        <p:spPr>
          <a:xfrm>
            <a:off x="4226837" y="1721922"/>
            <a:ext cx="3420596" cy="4520560"/>
          </a:xfrm>
          <a:prstGeom prst="rect">
            <a:avLst/>
          </a:prstGeom>
        </p:spPr>
      </p:pic>
      <p:sp>
        <p:nvSpPr>
          <p:cNvPr id="3" name="Content Placeholder 2">
            <a:extLst>
              <a:ext uri="{FF2B5EF4-FFF2-40B4-BE49-F238E27FC236}">
                <a16:creationId xmlns:a16="http://schemas.microsoft.com/office/drawing/2014/main" id="{5A61B036-8AC4-44F9-A181-B6FA6AED9299}"/>
              </a:ext>
            </a:extLst>
          </p:cNvPr>
          <p:cNvSpPr>
            <a:spLocks noGrp="1"/>
          </p:cNvSpPr>
          <p:nvPr>
            <p:ph idx="1"/>
          </p:nvPr>
        </p:nvSpPr>
        <p:spPr>
          <a:xfrm>
            <a:off x="8309348" y="2020824"/>
            <a:ext cx="3420596" cy="3959352"/>
          </a:xfrm>
        </p:spPr>
        <p:txBody>
          <a:bodyPr anchor="ctr">
            <a:normAutofit/>
          </a:bodyPr>
          <a:lstStyle/>
          <a:p>
            <a:r>
              <a:rPr lang="en-US" sz="2400" dirty="0"/>
              <a:t>We painted the boarder of a single cell to test how this improves signal containment and yield</a:t>
            </a:r>
          </a:p>
          <a:p>
            <a:r>
              <a:rPr lang="en-US" sz="2400" dirty="0"/>
              <a:t>We used highly reflective white SAINT-GOBAIN paint</a:t>
            </a:r>
          </a:p>
        </p:txBody>
      </p:sp>
      <p:sp>
        <p:nvSpPr>
          <p:cNvPr id="4" name="Slide Number Placeholder 3">
            <a:extLst>
              <a:ext uri="{FF2B5EF4-FFF2-40B4-BE49-F238E27FC236}">
                <a16:creationId xmlns:a16="http://schemas.microsoft.com/office/drawing/2014/main" id="{3DE58937-1532-61B3-BD18-DF8A030D34F2}"/>
              </a:ext>
            </a:extLst>
          </p:cNvPr>
          <p:cNvSpPr>
            <a:spLocks noGrp="1"/>
          </p:cNvSpPr>
          <p:nvPr>
            <p:ph type="sldNum" sz="quarter" idx="12"/>
          </p:nvPr>
        </p:nvSpPr>
        <p:spPr/>
        <p:txBody>
          <a:bodyPr/>
          <a:lstStyle/>
          <a:p>
            <a:fld id="{2B9ED6FD-C1F9-EC49-8C32-95F077DCB39A}" type="slidenum">
              <a:rPr lang="en-US" smtClean="0"/>
              <a:t>12</a:t>
            </a:fld>
            <a:endParaRPr lang="en-US"/>
          </a:p>
        </p:txBody>
      </p:sp>
    </p:spTree>
    <p:extLst>
      <p:ext uri="{BB962C8B-B14F-4D97-AF65-F5344CB8AC3E}">
        <p14:creationId xmlns:p14="http://schemas.microsoft.com/office/powerpoint/2010/main" val="24610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143A-687C-4DC6-4674-5CE38E7542F5}"/>
              </a:ext>
            </a:extLst>
          </p:cNvPr>
          <p:cNvSpPr>
            <a:spLocks noGrp="1"/>
          </p:cNvSpPr>
          <p:nvPr>
            <p:ph type="title"/>
          </p:nvPr>
        </p:nvSpPr>
        <p:spPr/>
        <p:txBody>
          <a:bodyPr/>
          <a:lstStyle/>
          <a:p>
            <a:r>
              <a:rPr lang="en-US" dirty="0"/>
              <a:t>Comparison</a:t>
            </a:r>
          </a:p>
        </p:txBody>
      </p:sp>
      <p:pic>
        <p:nvPicPr>
          <p:cNvPr id="5" name="Content Placeholder 4" descr="A picture containing text, display&#10;&#10;Description automatically generated">
            <a:extLst>
              <a:ext uri="{FF2B5EF4-FFF2-40B4-BE49-F238E27FC236}">
                <a16:creationId xmlns:a16="http://schemas.microsoft.com/office/drawing/2014/main" id="{09841C9A-6DD0-E147-48A7-6C5F4B56204F}"/>
              </a:ext>
            </a:extLst>
          </p:cNvPr>
          <p:cNvPicPr>
            <a:picLocks noGrp="1" noChangeAspect="1"/>
          </p:cNvPicPr>
          <p:nvPr>
            <p:ph idx="1"/>
          </p:nvPr>
        </p:nvPicPr>
        <p:blipFill>
          <a:blip r:embed="rId2"/>
          <a:stretch>
            <a:fillRect/>
          </a:stretch>
        </p:blipFill>
        <p:spPr>
          <a:xfrm>
            <a:off x="6677028" y="1357311"/>
            <a:ext cx="4978401" cy="4428736"/>
          </a:xfrm>
        </p:spPr>
      </p:pic>
      <p:pic>
        <p:nvPicPr>
          <p:cNvPr id="7" name="Picture 6" descr="A picture containing text, monitor, display&#10;&#10;Description automatically generated">
            <a:extLst>
              <a:ext uri="{FF2B5EF4-FFF2-40B4-BE49-F238E27FC236}">
                <a16:creationId xmlns:a16="http://schemas.microsoft.com/office/drawing/2014/main" id="{CB97E644-9D0A-F1B1-9B21-72C9FC4BABCD}"/>
              </a:ext>
            </a:extLst>
          </p:cNvPr>
          <p:cNvPicPr>
            <a:picLocks noChangeAspect="1"/>
          </p:cNvPicPr>
          <p:nvPr/>
        </p:nvPicPr>
        <p:blipFill>
          <a:blip r:embed="rId3"/>
          <a:stretch>
            <a:fillRect/>
          </a:stretch>
        </p:blipFill>
        <p:spPr>
          <a:xfrm>
            <a:off x="838200" y="1357312"/>
            <a:ext cx="4978401" cy="4428735"/>
          </a:xfrm>
          <a:prstGeom prst="rect">
            <a:avLst/>
          </a:prstGeom>
        </p:spPr>
      </p:pic>
      <p:sp>
        <p:nvSpPr>
          <p:cNvPr id="9" name="TextBox 8">
            <a:extLst>
              <a:ext uri="{FF2B5EF4-FFF2-40B4-BE49-F238E27FC236}">
                <a16:creationId xmlns:a16="http://schemas.microsoft.com/office/drawing/2014/main" id="{F63B464B-B539-EFDC-B8CE-2553FC2E7692}"/>
              </a:ext>
            </a:extLst>
          </p:cNvPr>
          <p:cNvSpPr txBox="1"/>
          <p:nvPr/>
        </p:nvSpPr>
        <p:spPr>
          <a:xfrm>
            <a:off x="1143000" y="6000750"/>
            <a:ext cx="2643188" cy="369332"/>
          </a:xfrm>
          <a:prstGeom prst="rect">
            <a:avLst/>
          </a:prstGeom>
          <a:noFill/>
        </p:spPr>
        <p:txBody>
          <a:bodyPr wrap="square" rtlCol="0">
            <a:spAutoFit/>
          </a:bodyPr>
          <a:lstStyle/>
          <a:p>
            <a:r>
              <a:rPr lang="en-US" dirty="0"/>
              <a:t>Before paint</a:t>
            </a:r>
          </a:p>
        </p:txBody>
      </p:sp>
      <p:sp>
        <p:nvSpPr>
          <p:cNvPr id="11" name="TextBox 10">
            <a:extLst>
              <a:ext uri="{FF2B5EF4-FFF2-40B4-BE49-F238E27FC236}">
                <a16:creationId xmlns:a16="http://schemas.microsoft.com/office/drawing/2014/main" id="{80F357A9-332C-A0F6-B1BF-E5C5FA9D0332}"/>
              </a:ext>
            </a:extLst>
          </p:cNvPr>
          <p:cNvSpPr txBox="1"/>
          <p:nvPr/>
        </p:nvSpPr>
        <p:spPr>
          <a:xfrm>
            <a:off x="7084220" y="6000750"/>
            <a:ext cx="2643188" cy="369332"/>
          </a:xfrm>
          <a:prstGeom prst="rect">
            <a:avLst/>
          </a:prstGeom>
          <a:noFill/>
        </p:spPr>
        <p:txBody>
          <a:bodyPr wrap="square" rtlCol="0">
            <a:spAutoFit/>
          </a:bodyPr>
          <a:lstStyle/>
          <a:p>
            <a:r>
              <a:rPr lang="en-US" dirty="0"/>
              <a:t>After paint</a:t>
            </a:r>
          </a:p>
        </p:txBody>
      </p:sp>
      <p:sp>
        <p:nvSpPr>
          <p:cNvPr id="6" name="Slide Number Placeholder 5">
            <a:extLst>
              <a:ext uri="{FF2B5EF4-FFF2-40B4-BE49-F238E27FC236}">
                <a16:creationId xmlns:a16="http://schemas.microsoft.com/office/drawing/2014/main" id="{E7C7EE72-5E39-1C7E-C3FB-E444F2EA0857}"/>
              </a:ext>
            </a:extLst>
          </p:cNvPr>
          <p:cNvSpPr>
            <a:spLocks noGrp="1"/>
          </p:cNvSpPr>
          <p:nvPr>
            <p:ph type="sldNum" sz="quarter" idx="12"/>
          </p:nvPr>
        </p:nvSpPr>
        <p:spPr/>
        <p:txBody>
          <a:bodyPr/>
          <a:lstStyle/>
          <a:p>
            <a:fld id="{2B9ED6FD-C1F9-EC49-8C32-95F077DCB39A}" type="slidenum">
              <a:rPr lang="en-US" smtClean="0"/>
              <a:t>13</a:t>
            </a:fld>
            <a:endParaRPr lang="en-US"/>
          </a:p>
        </p:txBody>
      </p:sp>
    </p:spTree>
    <p:extLst>
      <p:ext uri="{BB962C8B-B14F-4D97-AF65-F5344CB8AC3E}">
        <p14:creationId xmlns:p14="http://schemas.microsoft.com/office/powerpoint/2010/main" val="167071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F82CBAD6-E045-D548-BBD8-81FB6F654901}"/>
              </a:ext>
            </a:extLst>
          </p:cNvPr>
          <p:cNvPicPr>
            <a:picLocks noChangeAspect="1"/>
          </p:cNvPicPr>
          <p:nvPr/>
        </p:nvPicPr>
        <p:blipFill>
          <a:blip r:embed="rId2"/>
          <a:stretch>
            <a:fillRect/>
          </a:stretch>
        </p:blipFill>
        <p:spPr>
          <a:xfrm>
            <a:off x="4427715" y="704318"/>
            <a:ext cx="7758991" cy="6153682"/>
          </a:xfrm>
          <a:prstGeom prst="rect">
            <a:avLst/>
          </a:prstGeom>
        </p:spPr>
      </p:pic>
      <p:sp>
        <p:nvSpPr>
          <p:cNvPr id="15" name="Rectangle 14">
            <a:extLst>
              <a:ext uri="{FF2B5EF4-FFF2-40B4-BE49-F238E27FC236}">
                <a16:creationId xmlns:a16="http://schemas.microsoft.com/office/drawing/2014/main" id="{0C3A694C-B236-B2B1-AC1A-A38F1F4E2C78}"/>
              </a:ext>
            </a:extLst>
          </p:cNvPr>
          <p:cNvSpPr/>
          <p:nvPr/>
        </p:nvSpPr>
        <p:spPr>
          <a:xfrm rot="16200000">
            <a:off x="4259027" y="889378"/>
            <a:ext cx="667264" cy="425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(mV)</a:t>
            </a:r>
            <a:endParaRPr lang="en-US" dirty="0"/>
          </a:p>
        </p:txBody>
      </p:sp>
      <p:sp>
        <p:nvSpPr>
          <p:cNvPr id="18" name="TextBox 17">
            <a:extLst>
              <a:ext uri="{FF2B5EF4-FFF2-40B4-BE49-F238E27FC236}">
                <a16:creationId xmlns:a16="http://schemas.microsoft.com/office/drawing/2014/main" id="{B94729C3-3782-ACF3-9670-639F671D5D68}"/>
              </a:ext>
            </a:extLst>
          </p:cNvPr>
          <p:cNvSpPr txBox="1"/>
          <p:nvPr/>
        </p:nvSpPr>
        <p:spPr>
          <a:xfrm>
            <a:off x="2928958" y="292123"/>
            <a:ext cx="1329851" cy="369332"/>
          </a:xfrm>
          <a:prstGeom prst="rect">
            <a:avLst/>
          </a:prstGeom>
          <a:noFill/>
        </p:spPr>
        <p:txBody>
          <a:bodyPr wrap="none" rtlCol="0">
            <a:spAutoFit/>
          </a:bodyPr>
          <a:lstStyle/>
          <a:p>
            <a:r>
              <a:rPr lang="en-US" dirty="0"/>
              <a:t>Before Paint</a:t>
            </a:r>
          </a:p>
        </p:txBody>
      </p:sp>
      <p:pic>
        <p:nvPicPr>
          <p:cNvPr id="11" name="Picture 10" descr="A picture containing text, monitor, display&#10;&#10;Description automatically generated">
            <a:extLst>
              <a:ext uri="{FF2B5EF4-FFF2-40B4-BE49-F238E27FC236}">
                <a16:creationId xmlns:a16="http://schemas.microsoft.com/office/drawing/2014/main" id="{3AB818EC-F841-3141-C98E-28B5C2C08F4E}"/>
              </a:ext>
            </a:extLst>
          </p:cNvPr>
          <p:cNvPicPr>
            <a:picLocks noChangeAspect="1"/>
          </p:cNvPicPr>
          <p:nvPr/>
        </p:nvPicPr>
        <p:blipFill>
          <a:blip r:embed="rId3"/>
          <a:stretch>
            <a:fillRect/>
          </a:stretch>
        </p:blipFill>
        <p:spPr>
          <a:xfrm>
            <a:off x="223839" y="1532724"/>
            <a:ext cx="3528918" cy="3139290"/>
          </a:xfrm>
          <a:prstGeom prst="rect">
            <a:avLst/>
          </a:prstGeom>
        </p:spPr>
      </p:pic>
      <p:cxnSp>
        <p:nvCxnSpPr>
          <p:cNvPr id="12" name="Straight Connector 11">
            <a:extLst>
              <a:ext uri="{FF2B5EF4-FFF2-40B4-BE49-F238E27FC236}">
                <a16:creationId xmlns:a16="http://schemas.microsoft.com/office/drawing/2014/main" id="{82754F0B-823F-08C9-6A36-77BC492EED4F}"/>
              </a:ext>
            </a:extLst>
          </p:cNvPr>
          <p:cNvCxnSpPr/>
          <p:nvPr/>
        </p:nvCxnSpPr>
        <p:spPr>
          <a:xfrm>
            <a:off x="1102455" y="996359"/>
            <a:ext cx="0" cy="44287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C063F8-93B1-6C06-3703-39F8522AA264}"/>
              </a:ext>
            </a:extLst>
          </p:cNvPr>
          <p:cNvCxnSpPr>
            <a:cxnSpLocks/>
          </p:cNvCxnSpPr>
          <p:nvPr/>
        </p:nvCxnSpPr>
        <p:spPr>
          <a:xfrm flipH="1">
            <a:off x="569053" y="2719995"/>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526574-B209-9A35-C86A-9186F40939D9}"/>
              </a:ext>
            </a:extLst>
          </p:cNvPr>
          <p:cNvCxnSpPr>
            <a:cxnSpLocks/>
          </p:cNvCxnSpPr>
          <p:nvPr/>
        </p:nvCxnSpPr>
        <p:spPr>
          <a:xfrm flipH="1">
            <a:off x="535718" y="3758218"/>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FBF34D-5E7E-4EA1-4745-8F65DE72184E}"/>
              </a:ext>
            </a:extLst>
          </p:cNvPr>
          <p:cNvCxnSpPr>
            <a:cxnSpLocks/>
          </p:cNvCxnSpPr>
          <p:nvPr/>
        </p:nvCxnSpPr>
        <p:spPr>
          <a:xfrm flipH="1">
            <a:off x="5029201" y="2772382"/>
            <a:ext cx="52816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DCC15B4-B735-533E-4F5B-4A38E897A174}"/>
              </a:ext>
            </a:extLst>
          </p:cNvPr>
          <p:cNvSpPr>
            <a:spLocks noGrp="1"/>
          </p:cNvSpPr>
          <p:nvPr>
            <p:ph type="sldNum" sz="quarter" idx="12"/>
          </p:nvPr>
        </p:nvSpPr>
        <p:spPr/>
        <p:txBody>
          <a:bodyPr/>
          <a:lstStyle/>
          <a:p>
            <a:fld id="{2B9ED6FD-C1F9-EC49-8C32-95F077DCB39A}" type="slidenum">
              <a:rPr lang="en-US" smtClean="0"/>
              <a:t>14</a:t>
            </a:fld>
            <a:endParaRPr lang="en-US"/>
          </a:p>
        </p:txBody>
      </p:sp>
      <p:sp>
        <p:nvSpPr>
          <p:cNvPr id="3" name="TextBox 2">
            <a:extLst>
              <a:ext uri="{FF2B5EF4-FFF2-40B4-BE49-F238E27FC236}">
                <a16:creationId xmlns:a16="http://schemas.microsoft.com/office/drawing/2014/main" id="{0D27E7BB-A2B8-B6EF-FC1E-0E07E5B0CF95}"/>
              </a:ext>
            </a:extLst>
          </p:cNvPr>
          <p:cNvSpPr txBox="1"/>
          <p:nvPr/>
        </p:nvSpPr>
        <p:spPr>
          <a:xfrm>
            <a:off x="1150474" y="4863888"/>
            <a:ext cx="3681521" cy="369332"/>
          </a:xfrm>
          <a:prstGeom prst="rect">
            <a:avLst/>
          </a:prstGeom>
          <a:noFill/>
        </p:spPr>
        <p:txBody>
          <a:bodyPr wrap="none" rtlCol="0">
            <a:spAutoFit/>
          </a:bodyPr>
          <a:lstStyle/>
          <a:p>
            <a:r>
              <a:rPr lang="en-US" dirty="0"/>
              <a:t>Averages ~37 PE within adjacent cells</a:t>
            </a:r>
          </a:p>
        </p:txBody>
      </p:sp>
    </p:spTree>
    <p:extLst>
      <p:ext uri="{BB962C8B-B14F-4D97-AF65-F5344CB8AC3E}">
        <p14:creationId xmlns:p14="http://schemas.microsoft.com/office/powerpoint/2010/main" val="268921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picture containing text, display&#10;&#10;Description automatically generated">
            <a:extLst>
              <a:ext uri="{FF2B5EF4-FFF2-40B4-BE49-F238E27FC236}">
                <a16:creationId xmlns:a16="http://schemas.microsoft.com/office/drawing/2014/main" id="{FDA9899C-5246-A5E8-D880-4E4829382FCB}"/>
              </a:ext>
            </a:extLst>
          </p:cNvPr>
          <p:cNvPicPr>
            <a:picLocks noGrp="1" noChangeAspect="1"/>
          </p:cNvPicPr>
          <p:nvPr>
            <p:ph idx="1"/>
          </p:nvPr>
        </p:nvPicPr>
        <p:blipFill>
          <a:blip r:embed="rId2"/>
          <a:stretch>
            <a:fillRect/>
          </a:stretch>
        </p:blipFill>
        <p:spPr>
          <a:xfrm>
            <a:off x="87319" y="1445263"/>
            <a:ext cx="3766593" cy="3350724"/>
          </a:xfrm>
        </p:spPr>
      </p:pic>
      <p:pic>
        <p:nvPicPr>
          <p:cNvPr id="4" name="Picture 3" descr="Chart, scatter chart&#10;&#10;Description automatically generated">
            <a:extLst>
              <a:ext uri="{FF2B5EF4-FFF2-40B4-BE49-F238E27FC236}">
                <a16:creationId xmlns:a16="http://schemas.microsoft.com/office/drawing/2014/main" id="{03E33FEB-779C-2B5C-E720-0CDE59FC97BC}"/>
              </a:ext>
            </a:extLst>
          </p:cNvPr>
          <p:cNvPicPr>
            <a:picLocks noChangeAspect="1"/>
          </p:cNvPicPr>
          <p:nvPr/>
        </p:nvPicPr>
        <p:blipFill>
          <a:blip r:embed="rId3"/>
          <a:stretch>
            <a:fillRect/>
          </a:stretch>
        </p:blipFill>
        <p:spPr>
          <a:xfrm>
            <a:off x="4333782" y="631680"/>
            <a:ext cx="7850578" cy="6226320"/>
          </a:xfrm>
          <a:prstGeom prst="rect">
            <a:avLst/>
          </a:prstGeom>
        </p:spPr>
      </p:pic>
      <p:sp>
        <p:nvSpPr>
          <p:cNvPr id="6" name="TextBox 5">
            <a:extLst>
              <a:ext uri="{FF2B5EF4-FFF2-40B4-BE49-F238E27FC236}">
                <a16:creationId xmlns:a16="http://schemas.microsoft.com/office/drawing/2014/main" id="{470DAF5E-5D60-C393-DE06-C8E452CFEC2C}"/>
              </a:ext>
            </a:extLst>
          </p:cNvPr>
          <p:cNvSpPr txBox="1"/>
          <p:nvPr/>
        </p:nvSpPr>
        <p:spPr>
          <a:xfrm>
            <a:off x="2856342" y="145018"/>
            <a:ext cx="1185004" cy="369332"/>
          </a:xfrm>
          <a:prstGeom prst="rect">
            <a:avLst/>
          </a:prstGeom>
          <a:noFill/>
        </p:spPr>
        <p:txBody>
          <a:bodyPr wrap="none" rtlCol="0">
            <a:spAutoFit/>
          </a:bodyPr>
          <a:lstStyle/>
          <a:p>
            <a:r>
              <a:rPr lang="en-US" dirty="0"/>
              <a:t>After Paint</a:t>
            </a:r>
          </a:p>
        </p:txBody>
      </p:sp>
      <p:cxnSp>
        <p:nvCxnSpPr>
          <p:cNvPr id="7" name="Straight Connector 6">
            <a:extLst>
              <a:ext uri="{FF2B5EF4-FFF2-40B4-BE49-F238E27FC236}">
                <a16:creationId xmlns:a16="http://schemas.microsoft.com/office/drawing/2014/main" id="{7D6DF8BD-D468-86D4-1F1A-4ED5E9793577}"/>
              </a:ext>
            </a:extLst>
          </p:cNvPr>
          <p:cNvCxnSpPr/>
          <p:nvPr/>
        </p:nvCxnSpPr>
        <p:spPr>
          <a:xfrm>
            <a:off x="1116743" y="996359"/>
            <a:ext cx="0" cy="44287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B2BEE1-933D-0CCA-3790-2D6719944024}"/>
              </a:ext>
            </a:extLst>
          </p:cNvPr>
          <p:cNvCxnSpPr>
            <a:cxnSpLocks/>
          </p:cNvCxnSpPr>
          <p:nvPr/>
        </p:nvCxnSpPr>
        <p:spPr>
          <a:xfrm flipH="1">
            <a:off x="569053" y="2719995"/>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7FD518-7DD9-D43E-17C0-6FCACE95E846}"/>
              </a:ext>
            </a:extLst>
          </p:cNvPr>
          <p:cNvCxnSpPr>
            <a:cxnSpLocks/>
          </p:cNvCxnSpPr>
          <p:nvPr/>
        </p:nvCxnSpPr>
        <p:spPr>
          <a:xfrm flipH="1">
            <a:off x="535718" y="3758218"/>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F2B59FF-0B86-1702-1809-25D1A5F774A0}"/>
              </a:ext>
            </a:extLst>
          </p:cNvPr>
          <p:cNvSpPr/>
          <p:nvPr/>
        </p:nvSpPr>
        <p:spPr>
          <a:xfrm rot="16200000">
            <a:off x="4087571" y="832226"/>
            <a:ext cx="667264" cy="425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(mV)</a:t>
            </a:r>
            <a:endParaRPr lang="en-US" dirty="0"/>
          </a:p>
        </p:txBody>
      </p:sp>
      <p:sp>
        <p:nvSpPr>
          <p:cNvPr id="12" name="TextBox 11">
            <a:extLst>
              <a:ext uri="{FF2B5EF4-FFF2-40B4-BE49-F238E27FC236}">
                <a16:creationId xmlns:a16="http://schemas.microsoft.com/office/drawing/2014/main" id="{63882A4F-C92B-2CE6-04D7-2A1F1F800B8D}"/>
              </a:ext>
            </a:extLst>
          </p:cNvPr>
          <p:cNvSpPr txBox="1"/>
          <p:nvPr/>
        </p:nvSpPr>
        <p:spPr>
          <a:xfrm>
            <a:off x="535718" y="5859285"/>
            <a:ext cx="3372623" cy="646331"/>
          </a:xfrm>
          <a:prstGeom prst="rect">
            <a:avLst/>
          </a:prstGeom>
          <a:noFill/>
        </p:spPr>
        <p:txBody>
          <a:bodyPr wrap="square" rtlCol="0">
            <a:spAutoFit/>
          </a:bodyPr>
          <a:lstStyle/>
          <a:p>
            <a:r>
              <a:rPr lang="en-US" dirty="0"/>
              <a:t>~ 46% decrease in crosstalk from adjacent cells</a:t>
            </a:r>
          </a:p>
        </p:txBody>
      </p:sp>
      <p:cxnSp>
        <p:nvCxnSpPr>
          <p:cNvPr id="13" name="Straight Connector 12">
            <a:extLst>
              <a:ext uri="{FF2B5EF4-FFF2-40B4-BE49-F238E27FC236}">
                <a16:creationId xmlns:a16="http://schemas.microsoft.com/office/drawing/2014/main" id="{EE2CA26C-A5C6-D4DB-E01D-705E6384E4F4}"/>
              </a:ext>
            </a:extLst>
          </p:cNvPr>
          <p:cNvCxnSpPr>
            <a:cxnSpLocks/>
          </p:cNvCxnSpPr>
          <p:nvPr/>
        </p:nvCxnSpPr>
        <p:spPr>
          <a:xfrm flipH="1">
            <a:off x="4972049" y="3758218"/>
            <a:ext cx="52816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F56107BF-84CE-9FDA-D67A-5B6170A8E618}"/>
              </a:ext>
            </a:extLst>
          </p:cNvPr>
          <p:cNvSpPr>
            <a:spLocks noGrp="1"/>
          </p:cNvSpPr>
          <p:nvPr>
            <p:ph type="sldNum" sz="quarter" idx="12"/>
          </p:nvPr>
        </p:nvSpPr>
        <p:spPr/>
        <p:txBody>
          <a:bodyPr/>
          <a:lstStyle/>
          <a:p>
            <a:fld id="{2B9ED6FD-C1F9-EC49-8C32-95F077DCB39A}" type="slidenum">
              <a:rPr lang="en-US" smtClean="0"/>
              <a:t>15</a:t>
            </a:fld>
            <a:endParaRPr lang="en-US"/>
          </a:p>
        </p:txBody>
      </p:sp>
      <p:sp>
        <p:nvSpPr>
          <p:cNvPr id="2" name="TextBox 1">
            <a:extLst>
              <a:ext uri="{FF2B5EF4-FFF2-40B4-BE49-F238E27FC236}">
                <a16:creationId xmlns:a16="http://schemas.microsoft.com/office/drawing/2014/main" id="{3581B89B-0BE4-44A6-5050-60466B84D095}"/>
              </a:ext>
            </a:extLst>
          </p:cNvPr>
          <p:cNvSpPr txBox="1"/>
          <p:nvPr/>
        </p:nvSpPr>
        <p:spPr>
          <a:xfrm>
            <a:off x="1150474" y="4863888"/>
            <a:ext cx="3681521" cy="369332"/>
          </a:xfrm>
          <a:prstGeom prst="rect">
            <a:avLst/>
          </a:prstGeom>
          <a:noFill/>
        </p:spPr>
        <p:txBody>
          <a:bodyPr wrap="none" rtlCol="0">
            <a:spAutoFit/>
          </a:bodyPr>
          <a:lstStyle/>
          <a:p>
            <a:r>
              <a:rPr lang="en-US" dirty="0"/>
              <a:t>Averages ~19 PE within adjacent cells</a:t>
            </a:r>
          </a:p>
        </p:txBody>
      </p:sp>
    </p:spTree>
    <p:extLst>
      <p:ext uri="{BB962C8B-B14F-4D97-AF65-F5344CB8AC3E}">
        <p14:creationId xmlns:p14="http://schemas.microsoft.com/office/powerpoint/2010/main" val="156592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a:extLst>
              <a:ext uri="{FF2B5EF4-FFF2-40B4-BE49-F238E27FC236}">
                <a16:creationId xmlns:a16="http://schemas.microsoft.com/office/drawing/2014/main" id="{767D7DE9-CABD-4819-02FC-2264AD821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05BC91E2-F66C-960B-FB27-E986549E8B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071120"/>
            <a:ext cx="5291667" cy="4715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08128CB-EEFB-33E3-35FC-28AE43CCDCB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B9ED6FD-C1F9-EC49-8C32-95F077DCB39A}" type="slidenum">
              <a:rPr lang="en-US" smtClean="0"/>
              <a:pPr>
                <a:spcAft>
                  <a:spcPts val="600"/>
                </a:spcAft>
              </a:pPr>
              <a:t>16</a:t>
            </a:fld>
            <a:endParaRPr lang="en-US"/>
          </a:p>
        </p:txBody>
      </p:sp>
      <p:sp>
        <p:nvSpPr>
          <p:cNvPr id="10" name="TextBox 9">
            <a:extLst>
              <a:ext uri="{FF2B5EF4-FFF2-40B4-BE49-F238E27FC236}">
                <a16:creationId xmlns:a16="http://schemas.microsoft.com/office/drawing/2014/main" id="{849FC474-4470-E4E2-CE70-4BF94194DD49}"/>
              </a:ext>
            </a:extLst>
          </p:cNvPr>
          <p:cNvSpPr txBox="1"/>
          <p:nvPr/>
        </p:nvSpPr>
        <p:spPr>
          <a:xfrm>
            <a:off x="1114425" y="442913"/>
            <a:ext cx="3307893" cy="369332"/>
          </a:xfrm>
          <a:prstGeom prst="rect">
            <a:avLst/>
          </a:prstGeom>
          <a:noFill/>
        </p:spPr>
        <p:txBody>
          <a:bodyPr wrap="none" rtlCol="0">
            <a:spAutoFit/>
          </a:bodyPr>
          <a:lstStyle/>
          <a:p>
            <a:r>
              <a:rPr lang="en-US" dirty="0" err="1"/>
              <a:t>SiPM</a:t>
            </a:r>
            <a:r>
              <a:rPr lang="en-US" dirty="0"/>
              <a:t> Centered on Unpainted Cell</a:t>
            </a:r>
          </a:p>
        </p:txBody>
      </p:sp>
      <p:sp>
        <p:nvSpPr>
          <p:cNvPr id="2" name="TextBox 1">
            <a:extLst>
              <a:ext uri="{FF2B5EF4-FFF2-40B4-BE49-F238E27FC236}">
                <a16:creationId xmlns:a16="http://schemas.microsoft.com/office/drawing/2014/main" id="{472D284A-404F-6899-8C54-D10CDD00246E}"/>
              </a:ext>
            </a:extLst>
          </p:cNvPr>
          <p:cNvSpPr txBox="1"/>
          <p:nvPr/>
        </p:nvSpPr>
        <p:spPr>
          <a:xfrm>
            <a:off x="1114425" y="6169580"/>
            <a:ext cx="7139070" cy="369332"/>
          </a:xfrm>
          <a:prstGeom prst="rect">
            <a:avLst/>
          </a:prstGeom>
          <a:noFill/>
        </p:spPr>
        <p:txBody>
          <a:bodyPr wrap="none" rtlCol="0">
            <a:spAutoFit/>
          </a:bodyPr>
          <a:lstStyle/>
          <a:p>
            <a:r>
              <a:rPr lang="en-US" dirty="0"/>
              <a:t>Adjusted the LED intensity to not max out the signal within the center cell </a:t>
            </a:r>
          </a:p>
        </p:txBody>
      </p:sp>
    </p:spTree>
    <p:extLst>
      <p:ext uri="{BB962C8B-B14F-4D97-AF65-F5344CB8AC3E}">
        <p14:creationId xmlns:p14="http://schemas.microsoft.com/office/powerpoint/2010/main" val="255474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E4EF7-7FE6-C7DE-0CAB-9C2DE64128C2}"/>
              </a:ext>
            </a:extLst>
          </p:cNvPr>
          <p:cNvSpPr>
            <a:spLocks noGrp="1"/>
          </p:cNvSpPr>
          <p:nvPr>
            <p:ph type="sldNum" sz="quarter" idx="12"/>
          </p:nvPr>
        </p:nvSpPr>
        <p:spPr/>
        <p:txBody>
          <a:bodyPr/>
          <a:lstStyle/>
          <a:p>
            <a:fld id="{2B9ED6FD-C1F9-EC49-8C32-95F077DCB39A}" type="slidenum">
              <a:rPr lang="en-US" smtClean="0"/>
              <a:t>17</a:t>
            </a:fld>
            <a:endParaRPr lang="en-US"/>
          </a:p>
        </p:txBody>
      </p:sp>
      <p:pic>
        <p:nvPicPr>
          <p:cNvPr id="5122" name="Picture 2">
            <a:extLst>
              <a:ext uri="{FF2B5EF4-FFF2-40B4-BE49-F238E27FC236}">
                <a16:creationId xmlns:a16="http://schemas.microsoft.com/office/drawing/2014/main" id="{E5C8C3BF-C1A8-9171-58E5-153BB63DE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776" y="0"/>
            <a:ext cx="87852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68A0BF6-C1F6-2153-C9B6-3822089ACE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9" y="3504793"/>
            <a:ext cx="3404657" cy="30341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8631EE4-260C-25B8-B5EB-C6BC1999E5F7}"/>
              </a:ext>
            </a:extLst>
          </p:cNvPr>
          <p:cNvCxnSpPr>
            <a:cxnSpLocks/>
          </p:cNvCxnSpPr>
          <p:nvPr/>
        </p:nvCxnSpPr>
        <p:spPr>
          <a:xfrm>
            <a:off x="1659666" y="3529010"/>
            <a:ext cx="0" cy="29241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1C0843-75D5-77EE-51B1-4E9F4F4F618A}"/>
              </a:ext>
            </a:extLst>
          </p:cNvPr>
          <p:cNvCxnSpPr>
            <a:cxnSpLocks/>
          </p:cNvCxnSpPr>
          <p:nvPr/>
        </p:nvCxnSpPr>
        <p:spPr>
          <a:xfrm flipH="1">
            <a:off x="658318" y="4101118"/>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22BE2E-0EC8-44D4-EA7F-ECF5E6336839}"/>
              </a:ext>
            </a:extLst>
          </p:cNvPr>
          <p:cNvCxnSpPr>
            <a:cxnSpLocks/>
          </p:cNvCxnSpPr>
          <p:nvPr/>
        </p:nvCxnSpPr>
        <p:spPr>
          <a:xfrm flipH="1">
            <a:off x="658318" y="531079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1513E2-9DFE-DC73-E68F-BBF4939AB5EA}"/>
              </a:ext>
            </a:extLst>
          </p:cNvPr>
          <p:cNvCxnSpPr>
            <a:cxnSpLocks/>
          </p:cNvCxnSpPr>
          <p:nvPr/>
        </p:nvCxnSpPr>
        <p:spPr>
          <a:xfrm flipH="1">
            <a:off x="682126" y="4848825"/>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AEB7DD-0AFF-E552-5BBA-5CE09D1B61B4}"/>
              </a:ext>
            </a:extLst>
          </p:cNvPr>
          <p:cNvCxnSpPr>
            <a:cxnSpLocks/>
          </p:cNvCxnSpPr>
          <p:nvPr/>
        </p:nvCxnSpPr>
        <p:spPr>
          <a:xfrm flipH="1">
            <a:off x="677359" y="462974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35034B-9F49-B056-E677-50E6A1E4EC5D}"/>
              </a:ext>
            </a:extLst>
          </p:cNvPr>
          <p:cNvCxnSpPr>
            <a:cxnSpLocks/>
          </p:cNvCxnSpPr>
          <p:nvPr/>
        </p:nvCxnSpPr>
        <p:spPr>
          <a:xfrm flipH="1">
            <a:off x="4217135" y="1238854"/>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B2BC651-8229-14A2-5E60-6A9CECE7AEF6}"/>
              </a:ext>
            </a:extLst>
          </p:cNvPr>
          <p:cNvSpPr txBox="1"/>
          <p:nvPr/>
        </p:nvSpPr>
        <p:spPr>
          <a:xfrm>
            <a:off x="20006" y="404816"/>
            <a:ext cx="3307893" cy="369332"/>
          </a:xfrm>
          <a:prstGeom prst="rect">
            <a:avLst/>
          </a:prstGeom>
          <a:noFill/>
        </p:spPr>
        <p:txBody>
          <a:bodyPr wrap="none" rtlCol="0">
            <a:spAutoFit/>
          </a:bodyPr>
          <a:lstStyle/>
          <a:p>
            <a:r>
              <a:rPr lang="en-US" dirty="0" err="1"/>
              <a:t>SiPM</a:t>
            </a:r>
            <a:r>
              <a:rPr lang="en-US" dirty="0"/>
              <a:t> Centered on Unpainted Cell</a:t>
            </a:r>
          </a:p>
        </p:txBody>
      </p:sp>
      <p:sp>
        <p:nvSpPr>
          <p:cNvPr id="2" name="TextBox 1">
            <a:extLst>
              <a:ext uri="{FF2B5EF4-FFF2-40B4-BE49-F238E27FC236}">
                <a16:creationId xmlns:a16="http://schemas.microsoft.com/office/drawing/2014/main" id="{B3746A4D-2BF3-69BE-DC3E-6AA9762B8A8B}"/>
              </a:ext>
            </a:extLst>
          </p:cNvPr>
          <p:cNvSpPr txBox="1"/>
          <p:nvPr/>
        </p:nvSpPr>
        <p:spPr>
          <a:xfrm>
            <a:off x="234778" y="1458096"/>
            <a:ext cx="2903838" cy="646331"/>
          </a:xfrm>
          <a:prstGeom prst="rect">
            <a:avLst/>
          </a:prstGeom>
          <a:noFill/>
        </p:spPr>
        <p:txBody>
          <a:bodyPr wrap="square" rtlCol="0">
            <a:spAutoFit/>
          </a:bodyPr>
          <a:lstStyle/>
          <a:p>
            <a:r>
              <a:rPr lang="en-US" dirty="0"/>
              <a:t>Nonuniformity: 280 +/- 30 PE (excluding SiPM region) </a:t>
            </a:r>
          </a:p>
        </p:txBody>
      </p:sp>
    </p:spTree>
    <p:extLst>
      <p:ext uri="{BB962C8B-B14F-4D97-AF65-F5344CB8AC3E}">
        <p14:creationId xmlns:p14="http://schemas.microsoft.com/office/powerpoint/2010/main" val="166600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D2C79-BE9C-65DF-1532-2D493C4E9D12}"/>
              </a:ext>
            </a:extLst>
          </p:cNvPr>
          <p:cNvSpPr>
            <a:spLocks noGrp="1"/>
          </p:cNvSpPr>
          <p:nvPr>
            <p:ph type="sldNum" sz="quarter" idx="12"/>
          </p:nvPr>
        </p:nvSpPr>
        <p:spPr/>
        <p:txBody>
          <a:bodyPr/>
          <a:lstStyle/>
          <a:p>
            <a:fld id="{2B9ED6FD-C1F9-EC49-8C32-95F077DCB39A}" type="slidenum">
              <a:rPr lang="en-US" smtClean="0"/>
              <a:t>18</a:t>
            </a:fld>
            <a:endParaRPr lang="en-US"/>
          </a:p>
        </p:txBody>
      </p:sp>
      <p:pic>
        <p:nvPicPr>
          <p:cNvPr id="6148" name="Picture 4">
            <a:extLst>
              <a:ext uri="{FF2B5EF4-FFF2-40B4-BE49-F238E27FC236}">
                <a16:creationId xmlns:a16="http://schemas.microsoft.com/office/drawing/2014/main" id="{0D9D00B8-73DC-C6E3-656E-E9B79AB3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7" y="0"/>
            <a:ext cx="86582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66DC6811-A3BE-0815-F1C3-EA5095A00F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9" y="3504793"/>
            <a:ext cx="3404657" cy="303411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39AB7E1-8961-8E60-28BC-E89EBFEAF678}"/>
              </a:ext>
            </a:extLst>
          </p:cNvPr>
          <p:cNvCxnSpPr>
            <a:cxnSpLocks/>
          </p:cNvCxnSpPr>
          <p:nvPr/>
        </p:nvCxnSpPr>
        <p:spPr>
          <a:xfrm flipH="1">
            <a:off x="4202848" y="3667729"/>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863414-826B-08C4-E5E4-CE5AC0C512DB}"/>
              </a:ext>
            </a:extLst>
          </p:cNvPr>
          <p:cNvCxnSpPr>
            <a:cxnSpLocks/>
          </p:cNvCxnSpPr>
          <p:nvPr/>
        </p:nvCxnSpPr>
        <p:spPr>
          <a:xfrm flipH="1">
            <a:off x="4217136" y="2219928"/>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E6D40-B7D2-2107-2F4A-DD3357E78431}"/>
              </a:ext>
            </a:extLst>
          </p:cNvPr>
          <p:cNvCxnSpPr>
            <a:cxnSpLocks/>
          </p:cNvCxnSpPr>
          <p:nvPr/>
        </p:nvCxnSpPr>
        <p:spPr>
          <a:xfrm>
            <a:off x="645253" y="3504793"/>
            <a:ext cx="0" cy="29241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7CAA61-20EE-7D7F-ED17-8ADC7DBB5E05}"/>
              </a:ext>
            </a:extLst>
          </p:cNvPr>
          <p:cNvCxnSpPr>
            <a:cxnSpLocks/>
          </p:cNvCxnSpPr>
          <p:nvPr/>
        </p:nvCxnSpPr>
        <p:spPr>
          <a:xfrm flipH="1">
            <a:off x="329705" y="4696430"/>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B37B07-2380-B644-BB8A-94A6BEA5DC85}"/>
              </a:ext>
            </a:extLst>
          </p:cNvPr>
          <p:cNvCxnSpPr>
            <a:cxnSpLocks/>
          </p:cNvCxnSpPr>
          <p:nvPr/>
        </p:nvCxnSpPr>
        <p:spPr>
          <a:xfrm flipH="1">
            <a:off x="315417" y="582037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48EBFA7-37DE-65EE-9422-91E81DAC4D99}"/>
              </a:ext>
            </a:extLst>
          </p:cNvPr>
          <p:cNvSpPr txBox="1"/>
          <p:nvPr/>
        </p:nvSpPr>
        <p:spPr>
          <a:xfrm>
            <a:off x="118081" y="1204265"/>
            <a:ext cx="3288695" cy="2031325"/>
          </a:xfrm>
          <a:prstGeom prst="rect">
            <a:avLst/>
          </a:prstGeom>
          <a:noFill/>
        </p:spPr>
        <p:txBody>
          <a:bodyPr wrap="square" rtlCol="0">
            <a:spAutoFit/>
          </a:bodyPr>
          <a:lstStyle/>
          <a:p>
            <a:r>
              <a:rPr lang="en-US" dirty="0"/>
              <a:t>280 PE -&gt; 21 PE or 14 PE</a:t>
            </a:r>
          </a:p>
          <a:p>
            <a:r>
              <a:rPr lang="en-US" dirty="0"/>
              <a:t>7.5% or 5% crosstalk</a:t>
            </a:r>
          </a:p>
          <a:p>
            <a:endParaRPr lang="en-US" dirty="0"/>
          </a:p>
          <a:p>
            <a:r>
              <a:rPr lang="en-US" dirty="0"/>
              <a:t>The significant difference in signal strength is likely caused by the nonuniform application of paint</a:t>
            </a:r>
          </a:p>
        </p:txBody>
      </p:sp>
      <p:sp>
        <p:nvSpPr>
          <p:cNvPr id="15" name="TextBox 14">
            <a:extLst>
              <a:ext uri="{FF2B5EF4-FFF2-40B4-BE49-F238E27FC236}">
                <a16:creationId xmlns:a16="http://schemas.microsoft.com/office/drawing/2014/main" id="{9CCEA2E6-A0A9-542E-9BA2-1C304CFD8B1C}"/>
              </a:ext>
            </a:extLst>
          </p:cNvPr>
          <p:cNvSpPr txBox="1"/>
          <p:nvPr/>
        </p:nvSpPr>
        <p:spPr>
          <a:xfrm>
            <a:off x="20006" y="404816"/>
            <a:ext cx="3307893" cy="369332"/>
          </a:xfrm>
          <a:prstGeom prst="rect">
            <a:avLst/>
          </a:prstGeom>
          <a:noFill/>
        </p:spPr>
        <p:txBody>
          <a:bodyPr wrap="none" rtlCol="0">
            <a:spAutoFit/>
          </a:bodyPr>
          <a:lstStyle/>
          <a:p>
            <a:r>
              <a:rPr lang="en-US" dirty="0" err="1"/>
              <a:t>SiPM</a:t>
            </a:r>
            <a:r>
              <a:rPr lang="en-US" dirty="0"/>
              <a:t> Centered on Unpainted Cell</a:t>
            </a:r>
          </a:p>
        </p:txBody>
      </p:sp>
    </p:spTree>
    <p:extLst>
      <p:ext uri="{BB962C8B-B14F-4D97-AF65-F5344CB8AC3E}">
        <p14:creationId xmlns:p14="http://schemas.microsoft.com/office/powerpoint/2010/main" val="42727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42E5-2E71-3F30-7D0C-BABD194BE9E0}"/>
              </a:ext>
            </a:extLst>
          </p:cNvPr>
          <p:cNvSpPr>
            <a:spLocks noGrp="1"/>
          </p:cNvSpPr>
          <p:nvPr>
            <p:ph type="title"/>
          </p:nvPr>
        </p:nvSpPr>
        <p:spPr>
          <a:xfrm>
            <a:off x="7531610" y="365125"/>
            <a:ext cx="3822189" cy="1899912"/>
          </a:xfrm>
        </p:spPr>
        <p:txBody>
          <a:bodyPr>
            <a:normAutofit/>
          </a:bodyPr>
          <a:lstStyle/>
          <a:p>
            <a:r>
              <a:rPr lang="en-US" sz="4000" dirty="0"/>
              <a:t>Scintillating Tiles for the HCAL Insert</a:t>
            </a:r>
          </a:p>
        </p:txBody>
      </p:sp>
      <p:pic>
        <p:nvPicPr>
          <p:cNvPr id="6" name="Content Placeholder 5" descr="Text&#10;&#10;Description automatically generated">
            <a:extLst>
              <a:ext uri="{FF2B5EF4-FFF2-40B4-BE49-F238E27FC236}">
                <a16:creationId xmlns:a16="http://schemas.microsoft.com/office/drawing/2014/main" id="{3585C0EA-AE2F-1430-E2B7-DAB1C5B49718}"/>
              </a:ext>
            </a:extLst>
          </p:cNvPr>
          <p:cNvPicPr>
            <a:picLocks noChangeAspect="1"/>
          </p:cNvPicPr>
          <p:nvPr/>
        </p:nvPicPr>
        <p:blipFill rotWithShape="1">
          <a:blip r:embed="rId2"/>
          <a:srcRect l="5178"/>
          <a:stretch/>
        </p:blipFill>
        <p:spPr>
          <a:xfrm>
            <a:off x="1" y="10"/>
            <a:ext cx="6936390" cy="6857990"/>
          </a:xfrm>
          <a:prstGeom prst="rect">
            <a:avLst/>
          </a:prstGeom>
        </p:spPr>
      </p:pic>
      <p:sp>
        <p:nvSpPr>
          <p:cNvPr id="10" name="Content Placeholder 9">
            <a:extLst>
              <a:ext uri="{FF2B5EF4-FFF2-40B4-BE49-F238E27FC236}">
                <a16:creationId xmlns:a16="http://schemas.microsoft.com/office/drawing/2014/main" id="{93351DD6-A3E1-FEC8-6DBC-4A69863965AA}"/>
              </a:ext>
            </a:extLst>
          </p:cNvPr>
          <p:cNvSpPr>
            <a:spLocks noGrp="1"/>
          </p:cNvSpPr>
          <p:nvPr>
            <p:ph idx="1"/>
          </p:nvPr>
        </p:nvSpPr>
        <p:spPr>
          <a:xfrm>
            <a:off x="7531610" y="2434201"/>
            <a:ext cx="3822189" cy="3742762"/>
          </a:xfrm>
        </p:spPr>
        <p:txBody>
          <a:bodyPr>
            <a:normAutofit lnSpcReduction="10000"/>
          </a:bodyPr>
          <a:lstStyle/>
          <a:p>
            <a:r>
              <a:rPr lang="en-US" sz="2000" dirty="0"/>
              <a:t>The high granularity insert design uses a scintillating tile segmented into hexagonal cells</a:t>
            </a:r>
          </a:p>
          <a:p>
            <a:r>
              <a:rPr lang="en-US" sz="2000" dirty="0"/>
              <a:t>Each cell is centered on a silicon photomultiplier</a:t>
            </a:r>
          </a:p>
          <a:p>
            <a:r>
              <a:rPr lang="en-US" sz="2000" dirty="0"/>
              <a:t>To properly characterize the performance of these tiles for simulations, we must determinize uniformity and cross-talk</a:t>
            </a:r>
          </a:p>
          <a:p>
            <a:r>
              <a:rPr lang="en-US" sz="2000" dirty="0"/>
              <a:t>We will also investigate methods of improving these properties</a:t>
            </a:r>
          </a:p>
        </p:txBody>
      </p:sp>
      <p:sp>
        <p:nvSpPr>
          <p:cNvPr id="4" name="Slide Number Placeholder 3">
            <a:extLst>
              <a:ext uri="{FF2B5EF4-FFF2-40B4-BE49-F238E27FC236}">
                <a16:creationId xmlns:a16="http://schemas.microsoft.com/office/drawing/2014/main" id="{A1C3D97C-FE8C-A8CC-C806-2C3FBAAA581E}"/>
              </a:ext>
            </a:extLst>
          </p:cNvPr>
          <p:cNvSpPr>
            <a:spLocks noGrp="1"/>
          </p:cNvSpPr>
          <p:nvPr>
            <p:ph type="sldNum" sz="quarter" idx="12"/>
          </p:nvPr>
        </p:nvSpPr>
        <p:spPr>
          <a:xfrm>
            <a:off x="10467832" y="6356350"/>
            <a:ext cx="885967" cy="365125"/>
          </a:xfrm>
        </p:spPr>
        <p:txBody>
          <a:bodyPr>
            <a:normAutofit/>
          </a:bodyPr>
          <a:lstStyle/>
          <a:p>
            <a:pPr>
              <a:spcAft>
                <a:spcPts val="600"/>
              </a:spcAft>
            </a:pPr>
            <a:fld id="{2B9ED6FD-C1F9-EC49-8C32-95F077DCB39A}" type="slidenum">
              <a:rPr lang="en-US" smtClean="0"/>
              <a:pPr>
                <a:spcAft>
                  <a:spcPts val="600"/>
                </a:spcAft>
              </a:pPr>
              <a:t>1</a:t>
            </a:fld>
            <a:endParaRPr lang="en-US"/>
          </a:p>
        </p:txBody>
      </p:sp>
      <p:sp>
        <p:nvSpPr>
          <p:cNvPr id="3" name="TextBox 2">
            <a:extLst>
              <a:ext uri="{FF2B5EF4-FFF2-40B4-BE49-F238E27FC236}">
                <a16:creationId xmlns:a16="http://schemas.microsoft.com/office/drawing/2014/main" id="{66C7FD2D-EE49-A72F-50DB-70582C24FC12}"/>
              </a:ext>
            </a:extLst>
          </p:cNvPr>
          <p:cNvSpPr txBox="1"/>
          <p:nvPr/>
        </p:nvSpPr>
        <p:spPr>
          <a:xfrm>
            <a:off x="0" y="6538912"/>
            <a:ext cx="2639890" cy="369332"/>
          </a:xfrm>
          <a:prstGeom prst="rect">
            <a:avLst/>
          </a:prstGeom>
          <a:noFill/>
        </p:spPr>
        <p:txBody>
          <a:bodyPr wrap="none" rtlCol="0">
            <a:spAutoFit/>
          </a:bodyPr>
          <a:lstStyle/>
          <a:p>
            <a:r>
              <a:rPr lang="en-US" dirty="0"/>
              <a:t>Photo Credit: Sebouh Paul</a:t>
            </a:r>
          </a:p>
        </p:txBody>
      </p:sp>
    </p:spTree>
    <p:extLst>
      <p:ext uri="{BB962C8B-B14F-4D97-AF65-F5344CB8AC3E}">
        <p14:creationId xmlns:p14="http://schemas.microsoft.com/office/powerpoint/2010/main" val="393558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E4E93599-B53B-C329-5A42-69ED1D80FD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BF4C611-46C5-3665-42E7-B89C208E9D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071120"/>
            <a:ext cx="5291667" cy="47157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CC63898-A2A0-3003-1DD3-A2B580B9527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B9ED6FD-C1F9-EC49-8C32-95F077DCB39A}" type="slidenum">
              <a:rPr lang="en-US" smtClean="0"/>
              <a:pPr>
                <a:spcAft>
                  <a:spcPts val="600"/>
                </a:spcAft>
              </a:pPr>
              <a:t>19</a:t>
            </a:fld>
            <a:endParaRPr lang="en-US"/>
          </a:p>
        </p:txBody>
      </p:sp>
      <p:sp>
        <p:nvSpPr>
          <p:cNvPr id="17" name="TextBox 16">
            <a:extLst>
              <a:ext uri="{FF2B5EF4-FFF2-40B4-BE49-F238E27FC236}">
                <a16:creationId xmlns:a16="http://schemas.microsoft.com/office/drawing/2014/main" id="{BDAF38A2-A175-21D1-020C-B1A956A866BA}"/>
              </a:ext>
            </a:extLst>
          </p:cNvPr>
          <p:cNvSpPr txBox="1"/>
          <p:nvPr/>
        </p:nvSpPr>
        <p:spPr>
          <a:xfrm>
            <a:off x="1114425" y="442913"/>
            <a:ext cx="3030445" cy="369332"/>
          </a:xfrm>
          <a:prstGeom prst="rect">
            <a:avLst/>
          </a:prstGeom>
          <a:noFill/>
        </p:spPr>
        <p:txBody>
          <a:bodyPr wrap="none" rtlCol="0">
            <a:spAutoFit/>
          </a:bodyPr>
          <a:lstStyle/>
          <a:p>
            <a:r>
              <a:rPr lang="en-US" dirty="0" err="1"/>
              <a:t>SiPM</a:t>
            </a:r>
            <a:r>
              <a:rPr lang="en-US" dirty="0"/>
              <a:t> Centered on Painted Cell</a:t>
            </a:r>
          </a:p>
        </p:txBody>
      </p:sp>
    </p:spTree>
    <p:extLst>
      <p:ext uri="{BB962C8B-B14F-4D97-AF65-F5344CB8AC3E}">
        <p14:creationId xmlns:p14="http://schemas.microsoft.com/office/powerpoint/2010/main" val="115381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9513F92-55EE-01F4-38A5-2CE1DE922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939" y="412299"/>
            <a:ext cx="8257062" cy="644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1EEC010-85A9-6231-2AC1-1A74884E7D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978" y="813945"/>
            <a:ext cx="3344335" cy="29803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14E9B51-B4E3-BDD0-5FD5-B83CC61764BD}"/>
              </a:ext>
            </a:extLst>
          </p:cNvPr>
          <p:cNvCxnSpPr>
            <a:cxnSpLocks/>
          </p:cNvCxnSpPr>
          <p:nvPr/>
        </p:nvCxnSpPr>
        <p:spPr>
          <a:xfrm>
            <a:off x="1816829" y="650975"/>
            <a:ext cx="0" cy="31433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E43FC2-9D04-5242-ADF4-082D88683273}"/>
              </a:ext>
            </a:extLst>
          </p:cNvPr>
          <p:cNvCxnSpPr>
            <a:cxnSpLocks/>
          </p:cNvCxnSpPr>
          <p:nvPr/>
        </p:nvCxnSpPr>
        <p:spPr>
          <a:xfrm flipH="1">
            <a:off x="921482" y="1400781"/>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A8392D-02B9-1889-8539-E7DF91353499}"/>
              </a:ext>
            </a:extLst>
          </p:cNvPr>
          <p:cNvCxnSpPr>
            <a:cxnSpLocks/>
          </p:cNvCxnSpPr>
          <p:nvPr/>
        </p:nvCxnSpPr>
        <p:spPr>
          <a:xfrm flipH="1">
            <a:off x="921482" y="2581880"/>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B36C5F-5B69-3650-B6CA-89D11F4C7C68}"/>
              </a:ext>
            </a:extLst>
          </p:cNvPr>
          <p:cNvSpPr txBox="1"/>
          <p:nvPr/>
        </p:nvSpPr>
        <p:spPr>
          <a:xfrm>
            <a:off x="719616" y="42967"/>
            <a:ext cx="3030445" cy="369332"/>
          </a:xfrm>
          <a:prstGeom prst="rect">
            <a:avLst/>
          </a:prstGeom>
          <a:noFill/>
        </p:spPr>
        <p:txBody>
          <a:bodyPr wrap="none" rtlCol="0">
            <a:spAutoFit/>
          </a:bodyPr>
          <a:lstStyle/>
          <a:p>
            <a:r>
              <a:rPr lang="en-US" dirty="0" err="1"/>
              <a:t>SiPM</a:t>
            </a:r>
            <a:r>
              <a:rPr lang="en-US" dirty="0"/>
              <a:t> Centered on Painted Cell</a:t>
            </a:r>
          </a:p>
        </p:txBody>
      </p:sp>
      <p:cxnSp>
        <p:nvCxnSpPr>
          <p:cNvPr id="11" name="Straight Connector 10">
            <a:extLst>
              <a:ext uri="{FF2B5EF4-FFF2-40B4-BE49-F238E27FC236}">
                <a16:creationId xmlns:a16="http://schemas.microsoft.com/office/drawing/2014/main" id="{A14733FC-FB70-F9B8-2AF9-568DFC53F4DB}"/>
              </a:ext>
            </a:extLst>
          </p:cNvPr>
          <p:cNvCxnSpPr>
            <a:cxnSpLocks/>
          </p:cNvCxnSpPr>
          <p:nvPr/>
        </p:nvCxnSpPr>
        <p:spPr>
          <a:xfrm flipH="1">
            <a:off x="921482" y="210562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231810-BA58-D266-2C02-738ADC73336A}"/>
              </a:ext>
            </a:extLst>
          </p:cNvPr>
          <p:cNvCxnSpPr>
            <a:cxnSpLocks/>
          </p:cNvCxnSpPr>
          <p:nvPr/>
        </p:nvCxnSpPr>
        <p:spPr>
          <a:xfrm flipH="1">
            <a:off x="921482" y="1891912"/>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BC9CDF-D2B1-A4C5-54CF-F109B555379A}"/>
              </a:ext>
            </a:extLst>
          </p:cNvPr>
          <p:cNvCxnSpPr>
            <a:cxnSpLocks/>
          </p:cNvCxnSpPr>
          <p:nvPr/>
        </p:nvCxnSpPr>
        <p:spPr>
          <a:xfrm flipH="1">
            <a:off x="4688620" y="1567467"/>
            <a:ext cx="55983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31D92E08-A86A-C28E-57DB-9C201D923FB9}"/>
              </a:ext>
            </a:extLst>
          </p:cNvPr>
          <p:cNvSpPr>
            <a:spLocks noGrp="1"/>
          </p:cNvSpPr>
          <p:nvPr>
            <p:ph type="sldNum" sz="quarter" idx="12"/>
          </p:nvPr>
        </p:nvSpPr>
        <p:spPr/>
        <p:txBody>
          <a:bodyPr/>
          <a:lstStyle/>
          <a:p>
            <a:fld id="{2B9ED6FD-C1F9-EC49-8C32-95F077DCB39A}" type="slidenum">
              <a:rPr lang="en-US" smtClean="0"/>
              <a:t>20</a:t>
            </a:fld>
            <a:endParaRPr lang="en-US"/>
          </a:p>
        </p:txBody>
      </p:sp>
      <p:sp>
        <p:nvSpPr>
          <p:cNvPr id="2" name="TextBox 1">
            <a:extLst>
              <a:ext uri="{FF2B5EF4-FFF2-40B4-BE49-F238E27FC236}">
                <a16:creationId xmlns:a16="http://schemas.microsoft.com/office/drawing/2014/main" id="{718D12C8-8E34-4142-0E55-DA662570010A}"/>
              </a:ext>
            </a:extLst>
          </p:cNvPr>
          <p:cNvSpPr txBox="1"/>
          <p:nvPr/>
        </p:nvSpPr>
        <p:spPr>
          <a:xfrm>
            <a:off x="519226" y="4270557"/>
            <a:ext cx="2903838" cy="646331"/>
          </a:xfrm>
          <a:prstGeom prst="rect">
            <a:avLst/>
          </a:prstGeom>
          <a:noFill/>
        </p:spPr>
        <p:txBody>
          <a:bodyPr wrap="square" rtlCol="0">
            <a:spAutoFit/>
          </a:bodyPr>
          <a:lstStyle/>
          <a:p>
            <a:r>
              <a:rPr lang="en-US" dirty="0"/>
              <a:t>Nonuniformity: 280 +/- 30 PE (excluding SiPM region) </a:t>
            </a:r>
          </a:p>
        </p:txBody>
      </p:sp>
    </p:spTree>
    <p:extLst>
      <p:ext uri="{BB962C8B-B14F-4D97-AF65-F5344CB8AC3E}">
        <p14:creationId xmlns:p14="http://schemas.microsoft.com/office/powerpoint/2010/main" val="293179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0BCC38C-42E2-3738-9192-2F2ADD86CE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4608" y="412299"/>
            <a:ext cx="8185018" cy="64457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4C61BEA-AA29-832D-7FF8-2575124E30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978" y="813945"/>
            <a:ext cx="3344335" cy="29803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B413B11-F735-303F-E1D8-50A2EE3C851A}"/>
              </a:ext>
            </a:extLst>
          </p:cNvPr>
          <p:cNvCxnSpPr>
            <a:cxnSpLocks/>
          </p:cNvCxnSpPr>
          <p:nvPr/>
        </p:nvCxnSpPr>
        <p:spPr>
          <a:xfrm>
            <a:off x="802416" y="522388"/>
            <a:ext cx="0" cy="37007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33FF8-905F-1802-46F1-08D3996B6DD7}"/>
              </a:ext>
            </a:extLst>
          </p:cNvPr>
          <p:cNvCxnSpPr>
            <a:cxnSpLocks/>
          </p:cNvCxnSpPr>
          <p:nvPr/>
        </p:nvCxnSpPr>
        <p:spPr>
          <a:xfrm flipH="1">
            <a:off x="621445" y="198656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980C8D-D1BA-1B04-5544-BD0C00DD158A}"/>
              </a:ext>
            </a:extLst>
          </p:cNvPr>
          <p:cNvCxnSpPr>
            <a:cxnSpLocks/>
          </p:cNvCxnSpPr>
          <p:nvPr/>
        </p:nvCxnSpPr>
        <p:spPr>
          <a:xfrm flipH="1">
            <a:off x="621445" y="313909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82D7E8-3E03-4A37-11EF-7E49A992901B}"/>
              </a:ext>
            </a:extLst>
          </p:cNvPr>
          <p:cNvSpPr txBox="1"/>
          <p:nvPr/>
        </p:nvSpPr>
        <p:spPr>
          <a:xfrm>
            <a:off x="719616" y="42967"/>
            <a:ext cx="3030445" cy="369332"/>
          </a:xfrm>
          <a:prstGeom prst="rect">
            <a:avLst/>
          </a:prstGeom>
          <a:noFill/>
        </p:spPr>
        <p:txBody>
          <a:bodyPr wrap="none" rtlCol="0">
            <a:spAutoFit/>
          </a:bodyPr>
          <a:lstStyle/>
          <a:p>
            <a:r>
              <a:rPr lang="en-US" dirty="0" err="1"/>
              <a:t>SiPM</a:t>
            </a:r>
            <a:r>
              <a:rPr lang="en-US" dirty="0"/>
              <a:t> Centered on Painted Cell</a:t>
            </a:r>
          </a:p>
        </p:txBody>
      </p:sp>
      <p:cxnSp>
        <p:nvCxnSpPr>
          <p:cNvPr id="14" name="Straight Connector 13">
            <a:extLst>
              <a:ext uri="{FF2B5EF4-FFF2-40B4-BE49-F238E27FC236}">
                <a16:creationId xmlns:a16="http://schemas.microsoft.com/office/drawing/2014/main" id="{052C3342-3066-209F-0D8C-6E11ADB04D3F}"/>
              </a:ext>
            </a:extLst>
          </p:cNvPr>
          <p:cNvCxnSpPr>
            <a:cxnSpLocks/>
          </p:cNvCxnSpPr>
          <p:nvPr/>
        </p:nvCxnSpPr>
        <p:spPr>
          <a:xfrm flipH="1">
            <a:off x="4745772" y="2510442"/>
            <a:ext cx="55983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8297C6-FAE4-F246-5F17-E2401745E622}"/>
              </a:ext>
            </a:extLst>
          </p:cNvPr>
          <p:cNvSpPr txBox="1"/>
          <p:nvPr/>
        </p:nvSpPr>
        <p:spPr>
          <a:xfrm>
            <a:off x="500063" y="4757738"/>
            <a:ext cx="1686680" cy="923330"/>
          </a:xfrm>
          <a:prstGeom prst="rect">
            <a:avLst/>
          </a:prstGeom>
          <a:noFill/>
        </p:spPr>
        <p:txBody>
          <a:bodyPr wrap="none" rtlCol="0">
            <a:spAutoFit/>
          </a:bodyPr>
          <a:lstStyle/>
          <a:p>
            <a:r>
              <a:rPr lang="en-US" dirty="0"/>
              <a:t>280 PE -&gt; 5.5 PE</a:t>
            </a:r>
          </a:p>
          <a:p>
            <a:endParaRPr lang="en-US" dirty="0"/>
          </a:p>
          <a:p>
            <a:r>
              <a:rPr lang="en-US" dirty="0"/>
              <a:t>2% crosstalk </a:t>
            </a:r>
          </a:p>
        </p:txBody>
      </p:sp>
      <p:sp>
        <p:nvSpPr>
          <p:cNvPr id="7" name="Slide Number Placeholder 6">
            <a:extLst>
              <a:ext uri="{FF2B5EF4-FFF2-40B4-BE49-F238E27FC236}">
                <a16:creationId xmlns:a16="http://schemas.microsoft.com/office/drawing/2014/main" id="{BF03E807-5282-86C1-E538-15128BA59C3E}"/>
              </a:ext>
            </a:extLst>
          </p:cNvPr>
          <p:cNvSpPr>
            <a:spLocks noGrp="1"/>
          </p:cNvSpPr>
          <p:nvPr>
            <p:ph type="sldNum" sz="quarter" idx="12"/>
          </p:nvPr>
        </p:nvSpPr>
        <p:spPr/>
        <p:txBody>
          <a:bodyPr/>
          <a:lstStyle/>
          <a:p>
            <a:fld id="{2B9ED6FD-C1F9-EC49-8C32-95F077DCB39A}" type="slidenum">
              <a:rPr lang="en-US" smtClean="0"/>
              <a:t>21</a:t>
            </a:fld>
            <a:endParaRPr lang="en-US"/>
          </a:p>
        </p:txBody>
      </p:sp>
    </p:spTree>
    <p:extLst>
      <p:ext uri="{BB962C8B-B14F-4D97-AF65-F5344CB8AC3E}">
        <p14:creationId xmlns:p14="http://schemas.microsoft.com/office/powerpoint/2010/main" val="3005228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63D90C-76AF-FA5B-6F1E-86631F664661}"/>
              </a:ext>
            </a:extLst>
          </p:cNvPr>
          <p:cNvSpPr>
            <a:spLocks noGrp="1"/>
          </p:cNvSpPr>
          <p:nvPr>
            <p:ph type="sldNum" sz="quarter" idx="12"/>
          </p:nvPr>
        </p:nvSpPr>
        <p:spPr/>
        <p:txBody>
          <a:bodyPr/>
          <a:lstStyle/>
          <a:p>
            <a:fld id="{2B9ED6FD-C1F9-EC49-8C32-95F077DCB39A}" type="slidenum">
              <a:rPr lang="en-US" smtClean="0"/>
              <a:t>22</a:t>
            </a:fld>
            <a:endParaRPr lang="en-US"/>
          </a:p>
        </p:txBody>
      </p:sp>
      <p:pic>
        <p:nvPicPr>
          <p:cNvPr id="5" name="Picture 6">
            <a:extLst>
              <a:ext uri="{FF2B5EF4-FFF2-40B4-BE49-F238E27FC236}">
                <a16:creationId xmlns:a16="http://schemas.microsoft.com/office/drawing/2014/main" id="{3CEFCB72-E4DA-BC66-6D45-274B55F30F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3873"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6B4A5A53-4970-0EBB-777F-6574E0F62E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10758F-2816-2317-81D5-B5472D26AF5B}"/>
              </a:ext>
            </a:extLst>
          </p:cNvPr>
          <p:cNvSpPr txBox="1"/>
          <p:nvPr/>
        </p:nvSpPr>
        <p:spPr>
          <a:xfrm>
            <a:off x="2355201" y="688403"/>
            <a:ext cx="1170705" cy="369332"/>
          </a:xfrm>
          <a:prstGeom prst="rect">
            <a:avLst/>
          </a:prstGeom>
          <a:noFill/>
        </p:spPr>
        <p:txBody>
          <a:bodyPr wrap="none" rtlCol="0">
            <a:spAutoFit/>
          </a:bodyPr>
          <a:lstStyle/>
          <a:p>
            <a:r>
              <a:rPr lang="en-US" dirty="0"/>
              <a:t>Unpainted</a:t>
            </a:r>
          </a:p>
        </p:txBody>
      </p:sp>
      <p:sp>
        <p:nvSpPr>
          <p:cNvPr id="8" name="TextBox 7">
            <a:extLst>
              <a:ext uri="{FF2B5EF4-FFF2-40B4-BE49-F238E27FC236}">
                <a16:creationId xmlns:a16="http://schemas.microsoft.com/office/drawing/2014/main" id="{485FC9EF-02E6-CB82-E17F-B62AC539E069}"/>
              </a:ext>
            </a:extLst>
          </p:cNvPr>
          <p:cNvSpPr txBox="1"/>
          <p:nvPr/>
        </p:nvSpPr>
        <p:spPr>
          <a:xfrm>
            <a:off x="8358188" y="688403"/>
            <a:ext cx="893258" cy="369332"/>
          </a:xfrm>
          <a:prstGeom prst="rect">
            <a:avLst/>
          </a:prstGeom>
          <a:noFill/>
        </p:spPr>
        <p:txBody>
          <a:bodyPr wrap="none" rtlCol="0">
            <a:spAutoFit/>
          </a:bodyPr>
          <a:lstStyle/>
          <a:p>
            <a:r>
              <a:rPr lang="en-US" dirty="0"/>
              <a:t>Painted</a:t>
            </a:r>
          </a:p>
        </p:txBody>
      </p:sp>
    </p:spTree>
    <p:extLst>
      <p:ext uri="{BB962C8B-B14F-4D97-AF65-F5344CB8AC3E}">
        <p14:creationId xmlns:p14="http://schemas.microsoft.com/office/powerpoint/2010/main" val="2200773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48D-99D8-8113-9A24-2CD316F5ED6D}"/>
              </a:ext>
            </a:extLst>
          </p:cNvPr>
          <p:cNvSpPr>
            <a:spLocks noGrp="1"/>
          </p:cNvSpPr>
          <p:nvPr>
            <p:ph type="title"/>
          </p:nvPr>
        </p:nvSpPr>
        <p:spPr>
          <a:xfrm>
            <a:off x="869420" y="548640"/>
            <a:ext cx="3572688" cy="5431536"/>
          </a:xfrm>
        </p:spPr>
        <p:txBody>
          <a:bodyPr>
            <a:normAutofit/>
          </a:bodyPr>
          <a:lstStyle/>
          <a:p>
            <a:r>
              <a:rPr lang="en-US" sz="5400" dirty="0"/>
              <a:t>Preliminary Painted Tile Results</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13E8BA-070B-DF6A-26E8-AFB6E72E1C4D}"/>
              </a:ext>
            </a:extLst>
          </p:cNvPr>
          <p:cNvSpPr>
            <a:spLocks noGrp="1"/>
          </p:cNvSpPr>
          <p:nvPr>
            <p:ph idx="1"/>
          </p:nvPr>
        </p:nvSpPr>
        <p:spPr>
          <a:xfrm>
            <a:off x="5126418" y="552091"/>
            <a:ext cx="7065582" cy="5431536"/>
          </a:xfrm>
        </p:spPr>
        <p:txBody>
          <a:bodyPr anchor="ctr">
            <a:normAutofit/>
          </a:bodyPr>
          <a:lstStyle/>
          <a:p>
            <a:r>
              <a:rPr lang="en-US" dirty="0"/>
              <a:t>Painting the tile resulted in a ~46% decrease in signal strength from adjacent cells</a:t>
            </a:r>
          </a:p>
          <a:p>
            <a:r>
              <a:rPr lang="en-US" dirty="0"/>
              <a:t>When including the gain improvements within the painted cell, the crosstalk decreased by ~60% to ~73%</a:t>
            </a:r>
          </a:p>
          <a:p>
            <a:r>
              <a:rPr lang="en-US" dirty="0"/>
              <a:t>The total nonuniformity within the painted cell did not measurably improve, although the region directly above the SiPM was not measured, and the area immediately around it was likely influenced by a “spotlight” effect</a:t>
            </a:r>
          </a:p>
        </p:txBody>
      </p:sp>
      <p:sp>
        <p:nvSpPr>
          <p:cNvPr id="4" name="Slide Number Placeholder 3">
            <a:extLst>
              <a:ext uri="{FF2B5EF4-FFF2-40B4-BE49-F238E27FC236}">
                <a16:creationId xmlns:a16="http://schemas.microsoft.com/office/drawing/2014/main" id="{4C4F29A8-BC31-8885-8328-9549C77D64E9}"/>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23</a:t>
            </a:fld>
            <a:endParaRPr lang="en-US"/>
          </a:p>
        </p:txBody>
      </p:sp>
    </p:spTree>
    <p:extLst>
      <p:ext uri="{BB962C8B-B14F-4D97-AF65-F5344CB8AC3E}">
        <p14:creationId xmlns:p14="http://schemas.microsoft.com/office/powerpoint/2010/main" val="267642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00AAC-0AA7-3411-F326-5F00B6D99A61}"/>
              </a:ext>
            </a:extLst>
          </p:cNvPr>
          <p:cNvSpPr>
            <a:spLocks noGrp="1"/>
          </p:cNvSpPr>
          <p:nvPr>
            <p:ph type="title"/>
          </p:nvPr>
        </p:nvSpPr>
        <p:spPr>
          <a:xfrm>
            <a:off x="572493" y="238539"/>
            <a:ext cx="11018520" cy="1434415"/>
          </a:xfrm>
        </p:spPr>
        <p:txBody>
          <a:bodyPr anchor="b">
            <a:normAutofit/>
          </a:bodyPr>
          <a:lstStyle/>
          <a:p>
            <a:r>
              <a:rPr lang="en-US" sz="5400"/>
              <a:t>Background Scan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D3A7BC-1CFD-3890-A1CE-35584D65EFEB}"/>
              </a:ext>
            </a:extLst>
          </p:cNvPr>
          <p:cNvSpPr>
            <a:spLocks noGrp="1"/>
          </p:cNvSpPr>
          <p:nvPr>
            <p:ph idx="1"/>
          </p:nvPr>
        </p:nvSpPr>
        <p:spPr>
          <a:xfrm>
            <a:off x="572493" y="2071316"/>
            <a:ext cx="6713552" cy="4119172"/>
          </a:xfrm>
        </p:spPr>
        <p:txBody>
          <a:bodyPr anchor="t">
            <a:normAutofit/>
          </a:bodyPr>
          <a:lstStyle/>
          <a:p>
            <a:r>
              <a:rPr lang="en-US" sz="2200" dirty="0"/>
              <a:t>To estimate the effects of a “spotlight effect” from the LED (light traveling directly into the SiPM without scintillating), we scanned an acrylic tile</a:t>
            </a:r>
          </a:p>
          <a:p>
            <a:r>
              <a:rPr lang="en-US" sz="2200" dirty="0"/>
              <a:t>We will want to repeat this study with a tile of similar thickness to the scintillating tile, and determine the relative opacities between the two materials at the wavelength generated by the UV LED</a:t>
            </a:r>
          </a:p>
          <a:p>
            <a:r>
              <a:rPr lang="en-US" sz="2200" dirty="0"/>
              <a:t>Once these are determined, we will be able to scale the signals appropriately and subtract out the background generated by this spotlight effect</a:t>
            </a:r>
          </a:p>
          <a:p>
            <a:r>
              <a:rPr lang="en-US" sz="2200" dirty="0"/>
              <a:t>Before then, this scan determines the affected region</a:t>
            </a:r>
          </a:p>
        </p:txBody>
      </p:sp>
      <p:pic>
        <p:nvPicPr>
          <p:cNvPr id="6" name="Picture 5" descr="A picture containing tripod&#10;&#10;Description automatically generated">
            <a:extLst>
              <a:ext uri="{FF2B5EF4-FFF2-40B4-BE49-F238E27FC236}">
                <a16:creationId xmlns:a16="http://schemas.microsoft.com/office/drawing/2014/main" id="{2846A56E-8444-ACC7-95DB-00ACDCFBD284}"/>
              </a:ext>
            </a:extLst>
          </p:cNvPr>
          <p:cNvPicPr>
            <a:picLocks noChangeAspect="1"/>
          </p:cNvPicPr>
          <p:nvPr/>
        </p:nvPicPr>
        <p:blipFill rotWithShape="1">
          <a:blip r:embed="rId2"/>
          <a:srcRect l="17508" r="10337"/>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19A91ABF-7CD2-A6D1-62EB-1F8D84F59948}"/>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24</a:t>
            </a:fld>
            <a:endParaRPr lang="en-US"/>
          </a:p>
        </p:txBody>
      </p:sp>
    </p:spTree>
    <p:extLst>
      <p:ext uri="{BB962C8B-B14F-4D97-AF65-F5344CB8AC3E}">
        <p14:creationId xmlns:p14="http://schemas.microsoft.com/office/powerpoint/2010/main" val="229460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electronics, display, screenshot&#10;&#10;Description automatically generated">
            <a:extLst>
              <a:ext uri="{FF2B5EF4-FFF2-40B4-BE49-F238E27FC236}">
                <a16:creationId xmlns:a16="http://schemas.microsoft.com/office/drawing/2014/main" id="{91DD95C3-2327-4531-700B-BA90D9F521FE}"/>
              </a:ext>
            </a:extLst>
          </p:cNvPr>
          <p:cNvPicPr>
            <a:picLocks noChangeAspect="1"/>
          </p:cNvPicPr>
          <p:nvPr/>
        </p:nvPicPr>
        <p:blipFill>
          <a:blip r:embed="rId2"/>
          <a:stretch>
            <a:fillRect/>
          </a:stretch>
        </p:blipFill>
        <p:spPr>
          <a:xfrm>
            <a:off x="643467" y="1059614"/>
            <a:ext cx="5294716" cy="4738770"/>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display&#10;&#10;Description automatically generated">
            <a:extLst>
              <a:ext uri="{FF2B5EF4-FFF2-40B4-BE49-F238E27FC236}">
                <a16:creationId xmlns:a16="http://schemas.microsoft.com/office/drawing/2014/main" id="{0FB49C5C-18F6-A954-A4ED-1A6F952F7043}"/>
              </a:ext>
            </a:extLst>
          </p:cNvPr>
          <p:cNvPicPr>
            <a:picLocks noChangeAspect="1"/>
          </p:cNvPicPr>
          <p:nvPr/>
        </p:nvPicPr>
        <p:blipFill>
          <a:blip r:embed="rId3"/>
          <a:stretch>
            <a:fillRect/>
          </a:stretch>
        </p:blipFill>
        <p:spPr>
          <a:xfrm>
            <a:off x="6253817" y="1056368"/>
            <a:ext cx="5294715" cy="4745263"/>
          </a:xfrm>
          <a:prstGeom prst="rect">
            <a:avLst/>
          </a:prstGeom>
        </p:spPr>
      </p:pic>
      <p:sp>
        <p:nvSpPr>
          <p:cNvPr id="4" name="Slide Number Placeholder 3">
            <a:extLst>
              <a:ext uri="{FF2B5EF4-FFF2-40B4-BE49-F238E27FC236}">
                <a16:creationId xmlns:a16="http://schemas.microsoft.com/office/drawing/2014/main" id="{41F50AD5-1314-D1B5-198D-7DD126C6422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B9ED6FD-C1F9-EC49-8C32-95F077DCB39A}" type="slidenum">
              <a:rPr lang="en-US" smtClean="0"/>
              <a:pPr>
                <a:spcAft>
                  <a:spcPts val="600"/>
                </a:spcAft>
              </a:pPr>
              <a:t>25</a:t>
            </a:fld>
            <a:endParaRPr lang="en-US"/>
          </a:p>
        </p:txBody>
      </p:sp>
    </p:spTree>
    <p:extLst>
      <p:ext uri="{BB962C8B-B14F-4D97-AF65-F5344CB8AC3E}">
        <p14:creationId xmlns:p14="http://schemas.microsoft.com/office/powerpoint/2010/main" val="2848686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4485C8-46E3-5703-ED9F-86F7BA0138A7}"/>
              </a:ext>
            </a:extLst>
          </p:cNvPr>
          <p:cNvSpPr>
            <a:spLocks noGrp="1"/>
          </p:cNvSpPr>
          <p:nvPr>
            <p:ph type="sldNum" sz="quarter" idx="12"/>
          </p:nvPr>
        </p:nvSpPr>
        <p:spPr/>
        <p:txBody>
          <a:bodyPr/>
          <a:lstStyle/>
          <a:p>
            <a:fld id="{2B9ED6FD-C1F9-EC49-8C32-95F077DCB39A}" type="slidenum">
              <a:rPr lang="en-US" smtClean="0"/>
              <a:t>26</a:t>
            </a:fld>
            <a:endParaRPr lang="en-US" dirty="0"/>
          </a:p>
        </p:txBody>
      </p:sp>
      <p:pic>
        <p:nvPicPr>
          <p:cNvPr id="1026" name="Picture 2">
            <a:extLst>
              <a:ext uri="{FF2B5EF4-FFF2-40B4-BE49-F238E27FC236}">
                <a16:creationId xmlns:a16="http://schemas.microsoft.com/office/drawing/2014/main" id="{0B7F2547-16DE-5850-DE68-806980486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87" y="642939"/>
            <a:ext cx="7097923" cy="5200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0534FA-777C-6A86-D34E-519D19F02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7114778"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BFDC87-4F23-5968-9B0B-D46A0B45881E}"/>
              </a:ext>
            </a:extLst>
          </p:cNvPr>
          <p:cNvSpPr txBox="1"/>
          <p:nvPr/>
        </p:nvSpPr>
        <p:spPr>
          <a:xfrm>
            <a:off x="506628" y="6030395"/>
            <a:ext cx="7611761" cy="369332"/>
          </a:xfrm>
          <a:prstGeom prst="rect">
            <a:avLst/>
          </a:prstGeom>
          <a:noFill/>
        </p:spPr>
        <p:txBody>
          <a:bodyPr wrap="square" rtlCol="0">
            <a:spAutoFit/>
          </a:bodyPr>
          <a:lstStyle/>
          <a:p>
            <a:r>
              <a:rPr lang="en-US" dirty="0"/>
              <a:t>The ”spotlight effect” appears limited to the region directly above the SiPM</a:t>
            </a:r>
          </a:p>
        </p:txBody>
      </p:sp>
    </p:spTree>
    <p:extLst>
      <p:ext uri="{BB962C8B-B14F-4D97-AF65-F5344CB8AC3E}">
        <p14:creationId xmlns:p14="http://schemas.microsoft.com/office/powerpoint/2010/main" val="3143997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5CB84-D67C-019F-AA70-1EF729561854}"/>
              </a:ext>
            </a:extLst>
          </p:cNvPr>
          <p:cNvSpPr>
            <a:spLocks noGrp="1"/>
          </p:cNvSpPr>
          <p:nvPr>
            <p:ph type="title"/>
          </p:nvPr>
        </p:nvSpPr>
        <p:spPr>
          <a:xfrm>
            <a:off x="841248" y="548640"/>
            <a:ext cx="3600860" cy="5431536"/>
          </a:xfrm>
        </p:spPr>
        <p:txBody>
          <a:bodyPr>
            <a:normAutofit/>
          </a:bodyPr>
          <a:lstStyle/>
          <a:p>
            <a:r>
              <a:rPr lang="en-US" sz="5400"/>
              <a:t>Plans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F4205-545B-600E-9BA5-461424626956}"/>
              </a:ext>
            </a:extLst>
          </p:cNvPr>
          <p:cNvSpPr>
            <a:spLocks noGrp="1"/>
          </p:cNvSpPr>
          <p:nvPr>
            <p:ph idx="1"/>
          </p:nvPr>
        </p:nvSpPr>
        <p:spPr>
          <a:xfrm>
            <a:off x="5126418" y="552091"/>
            <a:ext cx="6224335" cy="5431536"/>
          </a:xfrm>
        </p:spPr>
        <p:txBody>
          <a:bodyPr anchor="ctr">
            <a:normAutofit/>
          </a:bodyPr>
          <a:lstStyle/>
          <a:p>
            <a:r>
              <a:rPr lang="en-US" sz="2200"/>
              <a:t>Optimize the new fitting method to determine signal strength values</a:t>
            </a:r>
          </a:p>
          <a:p>
            <a:r>
              <a:rPr lang="en-US" sz="2200"/>
              <a:t>Add reflecting foil across nearly the entire front and back of the tile, leaving a small slice open to do a vertical scan down the middle</a:t>
            </a:r>
          </a:p>
          <a:p>
            <a:r>
              <a:rPr lang="en-US" sz="2200"/>
              <a:t>Repeat the acrylic background scan using an appropriate tile, foil, and LED intensity</a:t>
            </a:r>
          </a:p>
          <a:p>
            <a:r>
              <a:rPr lang="en-US" sz="2200"/>
              <a:t>Adjust the various parameters of the apparatus to achieve a wider dynamic range, or limit the scans to specific regions within the tile</a:t>
            </a:r>
          </a:p>
          <a:p>
            <a:r>
              <a:rPr lang="en-US" sz="2200"/>
              <a:t>With a clean tile and using foil, study the impacts of painting boarders, and polishing the dimples</a:t>
            </a:r>
          </a:p>
        </p:txBody>
      </p:sp>
      <p:sp>
        <p:nvSpPr>
          <p:cNvPr id="4" name="Slide Number Placeholder 3">
            <a:extLst>
              <a:ext uri="{FF2B5EF4-FFF2-40B4-BE49-F238E27FC236}">
                <a16:creationId xmlns:a16="http://schemas.microsoft.com/office/drawing/2014/main" id="{A4BF91FF-4A31-B1C8-97EF-37C6BDB773A6}"/>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27</a:t>
            </a:fld>
            <a:endParaRPr lang="en-US"/>
          </a:p>
        </p:txBody>
      </p:sp>
    </p:spTree>
    <p:extLst>
      <p:ext uri="{BB962C8B-B14F-4D97-AF65-F5344CB8AC3E}">
        <p14:creationId xmlns:p14="http://schemas.microsoft.com/office/powerpoint/2010/main" val="188672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CE788-8FAF-9B0F-4AE0-35C6B7353D36}"/>
              </a:ext>
            </a:extLst>
          </p:cNvPr>
          <p:cNvSpPr>
            <a:spLocks noGrp="1"/>
          </p:cNvSpPr>
          <p:nvPr>
            <p:ph type="title"/>
          </p:nvPr>
        </p:nvSpPr>
        <p:spPr>
          <a:xfrm>
            <a:off x="640080" y="325369"/>
            <a:ext cx="4368602" cy="1956841"/>
          </a:xfrm>
        </p:spPr>
        <p:txBody>
          <a:bodyPr anchor="b">
            <a:normAutofit/>
          </a:bodyPr>
          <a:lstStyle/>
          <a:p>
            <a:r>
              <a:rPr lang="en-US" sz="5400" dirty="0"/>
              <a:t>Methodology Overview</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3A49B8-6B8F-2488-1BE1-9082ECE1490D}"/>
              </a:ext>
            </a:extLst>
          </p:cNvPr>
          <p:cNvSpPr>
            <a:spLocks noGrp="1"/>
          </p:cNvSpPr>
          <p:nvPr>
            <p:ph idx="1"/>
          </p:nvPr>
        </p:nvSpPr>
        <p:spPr>
          <a:xfrm>
            <a:off x="182880" y="2872899"/>
            <a:ext cx="4700789" cy="3320668"/>
          </a:xfrm>
        </p:spPr>
        <p:txBody>
          <a:bodyPr>
            <a:noAutofit/>
          </a:bodyPr>
          <a:lstStyle/>
          <a:p>
            <a:r>
              <a:rPr lang="en-US" sz="2000" dirty="0"/>
              <a:t>Within a </a:t>
            </a:r>
            <a:r>
              <a:rPr lang="en-US" sz="2000" dirty="0" err="1"/>
              <a:t>darkbox</a:t>
            </a:r>
            <a:r>
              <a:rPr lang="en-US" sz="2000" dirty="0"/>
              <a:t>, place a scintillating tile on top of a SiPM</a:t>
            </a:r>
          </a:p>
          <a:p>
            <a:r>
              <a:rPr lang="en-US" sz="2000" dirty="0"/>
              <a:t>Adjust the UV LED intensity / SiPM bias voltage for the dynamic range to cover the portion of the tile of interest</a:t>
            </a:r>
          </a:p>
          <a:p>
            <a:r>
              <a:rPr lang="en-US" sz="2000" dirty="0"/>
              <a:t>Using a low intensity LED, calculate the signal voltage to photoelectron conversion factor</a:t>
            </a:r>
          </a:p>
          <a:p>
            <a:r>
              <a:rPr lang="en-US" sz="2000" dirty="0"/>
              <a:t>Use XY stage stepper motors to scan the surface of the tile</a:t>
            </a:r>
          </a:p>
          <a:p>
            <a:r>
              <a:rPr lang="en-US" sz="2000" dirty="0"/>
              <a:t>Scan the surface of a non-scintillating tile to determine background</a:t>
            </a:r>
          </a:p>
        </p:txBody>
      </p:sp>
      <p:pic>
        <p:nvPicPr>
          <p:cNvPr id="9" name="Picture 8" descr="A picture containing indoor&#10;&#10;Description automatically generated">
            <a:extLst>
              <a:ext uri="{FF2B5EF4-FFF2-40B4-BE49-F238E27FC236}">
                <a16:creationId xmlns:a16="http://schemas.microsoft.com/office/drawing/2014/main" id="{C347ABA5-EF9E-F933-94C6-219867E7518D}"/>
              </a:ext>
            </a:extLst>
          </p:cNvPr>
          <p:cNvPicPr>
            <a:picLocks noChangeAspect="1"/>
          </p:cNvPicPr>
          <p:nvPr/>
        </p:nvPicPr>
        <p:blipFill rotWithShape="1">
          <a:blip r:embed="rId2"/>
          <a:srcRect t="21932" r="-1" b="32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A4B25F73-E735-4356-7532-0147E69FFCCE}"/>
              </a:ext>
            </a:extLst>
          </p:cNvPr>
          <p:cNvSpPr>
            <a:spLocks noGrp="1"/>
          </p:cNvSpPr>
          <p:nvPr>
            <p:ph type="sldNum" sz="quarter" idx="12"/>
          </p:nvPr>
        </p:nvSpPr>
        <p:spPr>
          <a:xfrm>
            <a:off x="10439400" y="6356350"/>
            <a:ext cx="914400" cy="365125"/>
          </a:xfrm>
        </p:spPr>
        <p:txBody>
          <a:bodyPr>
            <a:normAutofit/>
          </a:bodyPr>
          <a:lstStyle/>
          <a:p>
            <a:pPr>
              <a:spcAft>
                <a:spcPts val="600"/>
              </a:spcAft>
            </a:pPr>
            <a:fld id="{2B9ED6FD-C1F9-EC49-8C32-95F077DCB39A}"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38364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loor&#10;&#10;Description automatically generated">
            <a:extLst>
              <a:ext uri="{FF2B5EF4-FFF2-40B4-BE49-F238E27FC236}">
                <a16:creationId xmlns:a16="http://schemas.microsoft.com/office/drawing/2014/main" id="{3D43BE56-7173-B9FC-488E-A29FC6A02F28}"/>
              </a:ext>
            </a:extLst>
          </p:cNvPr>
          <p:cNvPicPr>
            <a:picLocks noGrp="1" noChangeAspect="1"/>
          </p:cNvPicPr>
          <p:nvPr>
            <p:ph idx="1"/>
          </p:nvPr>
        </p:nvPicPr>
        <p:blipFill>
          <a:blip r:embed="rId2"/>
          <a:stretch>
            <a:fillRect/>
          </a:stretch>
        </p:blipFill>
        <p:spPr>
          <a:xfrm>
            <a:off x="2051539" y="791308"/>
            <a:ext cx="8088922" cy="6066692"/>
          </a:xfrm>
        </p:spPr>
      </p:pic>
      <p:sp>
        <p:nvSpPr>
          <p:cNvPr id="4" name="Slide Number Placeholder 3">
            <a:extLst>
              <a:ext uri="{FF2B5EF4-FFF2-40B4-BE49-F238E27FC236}">
                <a16:creationId xmlns:a16="http://schemas.microsoft.com/office/drawing/2014/main" id="{5EA95AF6-58F2-41CD-33C4-407BD7F1F8BA}"/>
              </a:ext>
            </a:extLst>
          </p:cNvPr>
          <p:cNvSpPr>
            <a:spLocks noGrp="1"/>
          </p:cNvSpPr>
          <p:nvPr>
            <p:ph type="sldNum" sz="quarter" idx="12"/>
          </p:nvPr>
        </p:nvSpPr>
        <p:spPr/>
        <p:txBody>
          <a:bodyPr/>
          <a:lstStyle/>
          <a:p>
            <a:fld id="{2B9ED6FD-C1F9-EC49-8C32-95F077DCB39A}" type="slidenum">
              <a:rPr lang="en-US" smtClean="0"/>
              <a:t>3</a:t>
            </a:fld>
            <a:endParaRPr lang="en-US"/>
          </a:p>
        </p:txBody>
      </p:sp>
      <p:sp>
        <p:nvSpPr>
          <p:cNvPr id="3" name="Title 1">
            <a:extLst>
              <a:ext uri="{FF2B5EF4-FFF2-40B4-BE49-F238E27FC236}">
                <a16:creationId xmlns:a16="http://schemas.microsoft.com/office/drawing/2014/main" id="{DD672C06-0253-7DFE-C629-05143171C4B2}"/>
              </a:ext>
            </a:extLst>
          </p:cNvPr>
          <p:cNvSpPr>
            <a:spLocks noGrp="1"/>
          </p:cNvSpPr>
          <p:nvPr>
            <p:ph type="title"/>
          </p:nvPr>
        </p:nvSpPr>
        <p:spPr>
          <a:xfrm>
            <a:off x="3876575" y="-556062"/>
            <a:ext cx="4438850" cy="1899912"/>
          </a:xfrm>
        </p:spPr>
        <p:txBody>
          <a:bodyPr>
            <a:normAutofit/>
          </a:bodyPr>
          <a:lstStyle/>
          <a:p>
            <a:r>
              <a:rPr lang="en-US" sz="4000" dirty="0"/>
              <a:t>Apparatus Overview</a:t>
            </a:r>
          </a:p>
        </p:txBody>
      </p:sp>
    </p:spTree>
    <p:extLst>
      <p:ext uri="{BB962C8B-B14F-4D97-AF65-F5344CB8AC3E}">
        <p14:creationId xmlns:p14="http://schemas.microsoft.com/office/powerpoint/2010/main" val="246174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C1750-DA94-CB12-6F52-6D86C0976676}"/>
              </a:ext>
            </a:extLst>
          </p:cNvPr>
          <p:cNvSpPr>
            <a:spLocks noGrp="1"/>
          </p:cNvSpPr>
          <p:nvPr>
            <p:ph type="sldNum" sz="quarter" idx="12"/>
          </p:nvPr>
        </p:nvSpPr>
        <p:spPr/>
        <p:txBody>
          <a:bodyPr/>
          <a:lstStyle/>
          <a:p>
            <a:fld id="{2B9ED6FD-C1F9-EC49-8C32-95F077DCB39A}" type="slidenum">
              <a:rPr lang="en-US" smtClean="0"/>
              <a:t>4</a:t>
            </a:fld>
            <a:endParaRPr lang="en-US"/>
          </a:p>
        </p:txBody>
      </p:sp>
      <p:sp>
        <p:nvSpPr>
          <p:cNvPr id="5" name="Rectangle 4">
            <a:extLst>
              <a:ext uri="{FF2B5EF4-FFF2-40B4-BE49-F238E27FC236}">
                <a16:creationId xmlns:a16="http://schemas.microsoft.com/office/drawing/2014/main" id="{7B3F0C19-383A-C369-C384-FDF877CCEBD0}"/>
              </a:ext>
            </a:extLst>
          </p:cNvPr>
          <p:cNvSpPr/>
          <p:nvPr/>
        </p:nvSpPr>
        <p:spPr>
          <a:xfrm>
            <a:off x="5560540" y="729049"/>
            <a:ext cx="5572897" cy="26072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ABB8E4-07B2-9C4F-0D34-5765A9A11AE8}"/>
              </a:ext>
            </a:extLst>
          </p:cNvPr>
          <p:cNvSpPr/>
          <p:nvPr/>
        </p:nvSpPr>
        <p:spPr>
          <a:xfrm>
            <a:off x="6215448" y="1112108"/>
            <a:ext cx="1809749" cy="6590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A575B4-8E3E-1235-0FAB-F8DEE2716941}"/>
              </a:ext>
            </a:extLst>
          </p:cNvPr>
          <p:cNvSpPr txBox="1"/>
          <p:nvPr/>
        </p:nvSpPr>
        <p:spPr>
          <a:xfrm>
            <a:off x="6185199" y="1124804"/>
            <a:ext cx="1809750" cy="646331"/>
          </a:xfrm>
          <a:prstGeom prst="rect">
            <a:avLst/>
          </a:prstGeom>
          <a:noFill/>
        </p:spPr>
        <p:txBody>
          <a:bodyPr wrap="square" rtlCol="0">
            <a:spAutoFit/>
          </a:bodyPr>
          <a:lstStyle/>
          <a:p>
            <a:r>
              <a:rPr lang="en-US" dirty="0"/>
              <a:t>2D Stage Stepper Motors</a:t>
            </a:r>
          </a:p>
        </p:txBody>
      </p:sp>
      <p:cxnSp>
        <p:nvCxnSpPr>
          <p:cNvPr id="11" name="Straight Connector 10">
            <a:extLst>
              <a:ext uri="{FF2B5EF4-FFF2-40B4-BE49-F238E27FC236}">
                <a16:creationId xmlns:a16="http://schemas.microsoft.com/office/drawing/2014/main" id="{AE8EB7EE-EDBB-7E2B-D5CF-2B6023FCAFFF}"/>
              </a:ext>
            </a:extLst>
          </p:cNvPr>
          <p:cNvCxnSpPr>
            <a:cxnSpLocks/>
          </p:cNvCxnSpPr>
          <p:nvPr/>
        </p:nvCxnSpPr>
        <p:spPr>
          <a:xfrm flipV="1">
            <a:off x="8215313" y="1285875"/>
            <a:ext cx="0" cy="8858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792C414-20E9-59EF-E158-279683827E73}"/>
              </a:ext>
            </a:extLst>
          </p:cNvPr>
          <p:cNvCxnSpPr>
            <a:cxnSpLocks/>
          </p:cNvCxnSpPr>
          <p:nvPr/>
        </p:nvCxnSpPr>
        <p:spPr>
          <a:xfrm flipH="1">
            <a:off x="8215313" y="1285875"/>
            <a:ext cx="1828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20EBEC7-FC97-8F20-76E2-4456A2C7578D}"/>
              </a:ext>
            </a:extLst>
          </p:cNvPr>
          <p:cNvCxnSpPr>
            <a:cxnSpLocks/>
          </p:cNvCxnSpPr>
          <p:nvPr/>
        </p:nvCxnSpPr>
        <p:spPr>
          <a:xfrm>
            <a:off x="10044113" y="1285875"/>
            <a:ext cx="0" cy="44600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F40A6029-9685-C426-1FA5-EA96C145B2E1}"/>
              </a:ext>
            </a:extLst>
          </p:cNvPr>
          <p:cNvCxnSpPr>
            <a:cxnSpLocks/>
          </p:cNvCxnSpPr>
          <p:nvPr/>
        </p:nvCxnSpPr>
        <p:spPr>
          <a:xfrm flipH="1">
            <a:off x="8215313" y="5745891"/>
            <a:ext cx="18288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1EC7B9DB-1003-B60A-E542-F35D7B606261}"/>
              </a:ext>
            </a:extLst>
          </p:cNvPr>
          <p:cNvSpPr/>
          <p:nvPr/>
        </p:nvSpPr>
        <p:spPr>
          <a:xfrm>
            <a:off x="6405563" y="5326277"/>
            <a:ext cx="1809750" cy="802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E155E2-8FD3-A119-CEE5-2159D7F1A822}"/>
              </a:ext>
            </a:extLst>
          </p:cNvPr>
          <p:cNvSpPr txBox="1"/>
          <p:nvPr/>
        </p:nvSpPr>
        <p:spPr>
          <a:xfrm>
            <a:off x="6662738" y="5422726"/>
            <a:ext cx="1809750" cy="646331"/>
          </a:xfrm>
          <a:prstGeom prst="rect">
            <a:avLst/>
          </a:prstGeom>
          <a:noFill/>
        </p:spPr>
        <p:txBody>
          <a:bodyPr wrap="square" rtlCol="0">
            <a:spAutoFit/>
          </a:bodyPr>
          <a:lstStyle/>
          <a:p>
            <a:r>
              <a:rPr lang="en-US" dirty="0"/>
              <a:t>CAEN SP5601 Led Driver</a:t>
            </a:r>
          </a:p>
        </p:txBody>
      </p:sp>
      <p:sp>
        <p:nvSpPr>
          <p:cNvPr id="24" name="Rectangle 23">
            <a:extLst>
              <a:ext uri="{FF2B5EF4-FFF2-40B4-BE49-F238E27FC236}">
                <a16:creationId xmlns:a16="http://schemas.microsoft.com/office/drawing/2014/main" id="{BD1A44F6-8D83-5C12-1182-F8C1F24C010E}"/>
              </a:ext>
            </a:extLst>
          </p:cNvPr>
          <p:cNvSpPr/>
          <p:nvPr/>
        </p:nvSpPr>
        <p:spPr>
          <a:xfrm>
            <a:off x="7786690" y="2895900"/>
            <a:ext cx="895349" cy="3010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F518E61-9ABE-786D-2B0E-60C08DB723D6}"/>
              </a:ext>
            </a:extLst>
          </p:cNvPr>
          <p:cNvSpPr txBox="1"/>
          <p:nvPr/>
        </p:nvSpPr>
        <p:spPr>
          <a:xfrm>
            <a:off x="7885735" y="2861745"/>
            <a:ext cx="659155" cy="369332"/>
          </a:xfrm>
          <a:prstGeom prst="rect">
            <a:avLst/>
          </a:prstGeom>
          <a:noFill/>
        </p:spPr>
        <p:txBody>
          <a:bodyPr wrap="none" rtlCol="0">
            <a:spAutoFit/>
          </a:bodyPr>
          <a:lstStyle/>
          <a:p>
            <a:r>
              <a:rPr lang="en-US" dirty="0"/>
              <a:t>SiPM</a:t>
            </a:r>
          </a:p>
        </p:txBody>
      </p:sp>
      <p:cxnSp>
        <p:nvCxnSpPr>
          <p:cNvPr id="26" name="Straight Connector 25">
            <a:extLst>
              <a:ext uri="{FF2B5EF4-FFF2-40B4-BE49-F238E27FC236}">
                <a16:creationId xmlns:a16="http://schemas.microsoft.com/office/drawing/2014/main" id="{AD5FF9D5-BC8E-F822-A05C-37364D4F672D}"/>
              </a:ext>
            </a:extLst>
          </p:cNvPr>
          <p:cNvCxnSpPr>
            <a:cxnSpLocks/>
          </p:cNvCxnSpPr>
          <p:nvPr/>
        </p:nvCxnSpPr>
        <p:spPr>
          <a:xfrm flipH="1">
            <a:off x="3806422" y="3046411"/>
            <a:ext cx="3994553"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54C10A2E-017D-6CBB-3519-AE2C6C8893B7}"/>
              </a:ext>
            </a:extLst>
          </p:cNvPr>
          <p:cNvCxnSpPr>
            <a:cxnSpLocks/>
          </p:cNvCxnSpPr>
          <p:nvPr/>
        </p:nvCxnSpPr>
        <p:spPr>
          <a:xfrm flipV="1">
            <a:off x="8103394" y="3196923"/>
            <a:ext cx="0" cy="99793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28BE0C06-B81F-79F6-8D40-DA30944D3539}"/>
              </a:ext>
            </a:extLst>
          </p:cNvPr>
          <p:cNvSpPr txBox="1"/>
          <p:nvPr/>
        </p:nvSpPr>
        <p:spPr>
          <a:xfrm>
            <a:off x="7838515" y="359717"/>
            <a:ext cx="1016945" cy="369332"/>
          </a:xfrm>
          <a:prstGeom prst="rect">
            <a:avLst/>
          </a:prstGeom>
          <a:noFill/>
        </p:spPr>
        <p:txBody>
          <a:bodyPr wrap="none" rtlCol="0">
            <a:spAutoFit/>
          </a:bodyPr>
          <a:lstStyle/>
          <a:p>
            <a:r>
              <a:rPr lang="en-US" dirty="0"/>
              <a:t>Dark Box</a:t>
            </a:r>
          </a:p>
        </p:txBody>
      </p:sp>
      <p:cxnSp>
        <p:nvCxnSpPr>
          <p:cNvPr id="33" name="Straight Connector 32">
            <a:extLst>
              <a:ext uri="{FF2B5EF4-FFF2-40B4-BE49-F238E27FC236}">
                <a16:creationId xmlns:a16="http://schemas.microsoft.com/office/drawing/2014/main" id="{AD829113-A103-BEBB-AD1E-66C9BA143291}"/>
              </a:ext>
            </a:extLst>
          </p:cNvPr>
          <p:cNvCxnSpPr>
            <a:cxnSpLocks/>
          </p:cNvCxnSpPr>
          <p:nvPr/>
        </p:nvCxnSpPr>
        <p:spPr>
          <a:xfrm flipH="1">
            <a:off x="8041481" y="1570036"/>
            <a:ext cx="431007"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35" name="Rectangle 34">
            <a:extLst>
              <a:ext uri="{FF2B5EF4-FFF2-40B4-BE49-F238E27FC236}">
                <a16:creationId xmlns:a16="http://schemas.microsoft.com/office/drawing/2014/main" id="{D2D742E1-EF14-6C00-C808-0034312972B5}"/>
              </a:ext>
            </a:extLst>
          </p:cNvPr>
          <p:cNvSpPr/>
          <p:nvPr/>
        </p:nvSpPr>
        <p:spPr>
          <a:xfrm>
            <a:off x="3488643" y="2737950"/>
            <a:ext cx="332683" cy="5779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E52D38-C353-66A4-26A1-148D29E4A56D}"/>
              </a:ext>
            </a:extLst>
          </p:cNvPr>
          <p:cNvSpPr/>
          <p:nvPr/>
        </p:nvSpPr>
        <p:spPr>
          <a:xfrm>
            <a:off x="6268843" y="3978188"/>
            <a:ext cx="1298770" cy="802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4ECEF35-8C78-BE21-0987-A7D8A618B946}"/>
              </a:ext>
            </a:extLst>
          </p:cNvPr>
          <p:cNvSpPr txBox="1"/>
          <p:nvPr/>
        </p:nvSpPr>
        <p:spPr>
          <a:xfrm>
            <a:off x="6278070" y="4083247"/>
            <a:ext cx="1809747" cy="646331"/>
          </a:xfrm>
          <a:prstGeom prst="rect">
            <a:avLst/>
          </a:prstGeom>
          <a:noFill/>
        </p:spPr>
        <p:txBody>
          <a:bodyPr wrap="square" rtlCol="0">
            <a:spAutoFit/>
          </a:bodyPr>
          <a:lstStyle/>
          <a:p>
            <a:r>
              <a:rPr lang="en-US" dirty="0"/>
              <a:t>DRS4 Digital Oscilloscope </a:t>
            </a:r>
          </a:p>
        </p:txBody>
      </p:sp>
      <p:cxnSp>
        <p:nvCxnSpPr>
          <p:cNvPr id="40" name="Straight Connector 39">
            <a:extLst>
              <a:ext uri="{FF2B5EF4-FFF2-40B4-BE49-F238E27FC236}">
                <a16:creationId xmlns:a16="http://schemas.microsoft.com/office/drawing/2014/main" id="{A05C18A0-06CD-E273-9CAD-36D34045E618}"/>
              </a:ext>
            </a:extLst>
          </p:cNvPr>
          <p:cNvCxnSpPr>
            <a:cxnSpLocks/>
          </p:cNvCxnSpPr>
          <p:nvPr/>
        </p:nvCxnSpPr>
        <p:spPr>
          <a:xfrm flipH="1">
            <a:off x="7563942" y="4194859"/>
            <a:ext cx="539452"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7D52A51A-A135-C841-4D49-48741AD0BF22}"/>
              </a:ext>
            </a:extLst>
          </p:cNvPr>
          <p:cNvCxnSpPr>
            <a:cxnSpLocks/>
          </p:cNvCxnSpPr>
          <p:nvPr/>
        </p:nvCxnSpPr>
        <p:spPr>
          <a:xfrm flipH="1">
            <a:off x="6096000" y="5547409"/>
            <a:ext cx="29765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6C249B5C-9314-5516-2E47-3A4B85F2EDA5}"/>
              </a:ext>
            </a:extLst>
          </p:cNvPr>
          <p:cNvCxnSpPr>
            <a:cxnSpLocks/>
          </p:cNvCxnSpPr>
          <p:nvPr/>
        </p:nvCxnSpPr>
        <p:spPr>
          <a:xfrm flipV="1">
            <a:off x="6096000" y="4972050"/>
            <a:ext cx="0" cy="575359"/>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62353335-FB72-5699-A98B-6D56677C5D52}"/>
              </a:ext>
            </a:extLst>
          </p:cNvPr>
          <p:cNvCxnSpPr>
            <a:cxnSpLocks/>
          </p:cNvCxnSpPr>
          <p:nvPr/>
        </p:nvCxnSpPr>
        <p:spPr>
          <a:xfrm flipH="1">
            <a:off x="6070513" y="4972050"/>
            <a:ext cx="2045779"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BBE7CD68-1BFF-3D9A-112E-BA087E19C861}"/>
              </a:ext>
            </a:extLst>
          </p:cNvPr>
          <p:cNvSpPr txBox="1"/>
          <p:nvPr/>
        </p:nvSpPr>
        <p:spPr>
          <a:xfrm>
            <a:off x="8116292" y="3970806"/>
            <a:ext cx="599844" cy="369332"/>
          </a:xfrm>
          <a:prstGeom prst="rect">
            <a:avLst/>
          </a:prstGeom>
          <a:noFill/>
        </p:spPr>
        <p:txBody>
          <a:bodyPr wrap="none" rtlCol="0">
            <a:spAutoFit/>
          </a:bodyPr>
          <a:lstStyle/>
          <a:p>
            <a:r>
              <a:rPr lang="en-US" dirty="0"/>
              <a:t>Ch 1</a:t>
            </a:r>
          </a:p>
        </p:txBody>
      </p:sp>
      <p:cxnSp>
        <p:nvCxnSpPr>
          <p:cNvPr id="51" name="Straight Connector 50">
            <a:extLst>
              <a:ext uri="{FF2B5EF4-FFF2-40B4-BE49-F238E27FC236}">
                <a16:creationId xmlns:a16="http://schemas.microsoft.com/office/drawing/2014/main" id="{4BBB2650-F578-2FA2-C813-00524B03E935}"/>
              </a:ext>
            </a:extLst>
          </p:cNvPr>
          <p:cNvCxnSpPr>
            <a:cxnSpLocks/>
          </p:cNvCxnSpPr>
          <p:nvPr/>
        </p:nvCxnSpPr>
        <p:spPr>
          <a:xfrm flipV="1">
            <a:off x="8103394" y="4564191"/>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A03E1456-D53C-E689-CFB1-88A7B1589A04}"/>
              </a:ext>
            </a:extLst>
          </p:cNvPr>
          <p:cNvCxnSpPr>
            <a:cxnSpLocks/>
          </p:cNvCxnSpPr>
          <p:nvPr/>
        </p:nvCxnSpPr>
        <p:spPr>
          <a:xfrm flipH="1">
            <a:off x="7576840" y="4578479"/>
            <a:ext cx="539452"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54" name="TextBox 53">
            <a:extLst>
              <a:ext uri="{FF2B5EF4-FFF2-40B4-BE49-F238E27FC236}">
                <a16:creationId xmlns:a16="http://schemas.microsoft.com/office/drawing/2014/main" id="{A39E3ADE-E32E-83FC-E1BA-819200B01300}"/>
              </a:ext>
            </a:extLst>
          </p:cNvPr>
          <p:cNvSpPr txBox="1"/>
          <p:nvPr/>
        </p:nvSpPr>
        <p:spPr>
          <a:xfrm>
            <a:off x="8125519" y="4437614"/>
            <a:ext cx="599844" cy="369332"/>
          </a:xfrm>
          <a:prstGeom prst="rect">
            <a:avLst/>
          </a:prstGeom>
          <a:noFill/>
        </p:spPr>
        <p:txBody>
          <a:bodyPr wrap="none" rtlCol="0">
            <a:spAutoFit/>
          </a:bodyPr>
          <a:lstStyle/>
          <a:p>
            <a:r>
              <a:rPr lang="en-US" dirty="0"/>
              <a:t>Ch 4</a:t>
            </a:r>
          </a:p>
        </p:txBody>
      </p:sp>
      <p:sp>
        <p:nvSpPr>
          <p:cNvPr id="55" name="Rectangle 54">
            <a:extLst>
              <a:ext uri="{FF2B5EF4-FFF2-40B4-BE49-F238E27FC236}">
                <a16:creationId xmlns:a16="http://schemas.microsoft.com/office/drawing/2014/main" id="{04E2142F-FD11-781C-CE52-3A905DBE24CA}"/>
              </a:ext>
            </a:extLst>
          </p:cNvPr>
          <p:cNvSpPr/>
          <p:nvPr/>
        </p:nvSpPr>
        <p:spPr>
          <a:xfrm>
            <a:off x="7220644" y="2492584"/>
            <a:ext cx="1809749" cy="3313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6EE37F8-7365-07A7-D30E-69B81B530C4F}"/>
              </a:ext>
            </a:extLst>
          </p:cNvPr>
          <p:cNvSpPr txBox="1"/>
          <p:nvPr/>
        </p:nvSpPr>
        <p:spPr>
          <a:xfrm>
            <a:off x="7869062" y="2475252"/>
            <a:ext cx="518091" cy="369332"/>
          </a:xfrm>
          <a:prstGeom prst="rect">
            <a:avLst/>
          </a:prstGeom>
          <a:noFill/>
        </p:spPr>
        <p:txBody>
          <a:bodyPr wrap="none" rtlCol="0">
            <a:spAutoFit/>
          </a:bodyPr>
          <a:lstStyle/>
          <a:p>
            <a:r>
              <a:rPr lang="en-US" dirty="0"/>
              <a:t>Tile</a:t>
            </a:r>
          </a:p>
        </p:txBody>
      </p:sp>
      <p:sp>
        <p:nvSpPr>
          <p:cNvPr id="57" name="TextBox 56">
            <a:extLst>
              <a:ext uri="{FF2B5EF4-FFF2-40B4-BE49-F238E27FC236}">
                <a16:creationId xmlns:a16="http://schemas.microsoft.com/office/drawing/2014/main" id="{DC1FD82A-5CE2-FA3D-6093-D6D722222AD6}"/>
              </a:ext>
            </a:extLst>
          </p:cNvPr>
          <p:cNvSpPr txBox="1"/>
          <p:nvPr/>
        </p:nvSpPr>
        <p:spPr>
          <a:xfrm>
            <a:off x="3382962" y="2381205"/>
            <a:ext cx="562975" cy="369332"/>
          </a:xfrm>
          <a:prstGeom prst="rect">
            <a:avLst/>
          </a:prstGeom>
          <a:noFill/>
        </p:spPr>
        <p:txBody>
          <a:bodyPr wrap="none" rtlCol="0">
            <a:spAutoFit/>
          </a:bodyPr>
          <a:lstStyle/>
          <a:p>
            <a:r>
              <a:rPr lang="en-US" dirty="0"/>
              <a:t>Bias</a:t>
            </a:r>
          </a:p>
        </p:txBody>
      </p:sp>
      <p:sp>
        <p:nvSpPr>
          <p:cNvPr id="58" name="TextBox 57">
            <a:extLst>
              <a:ext uri="{FF2B5EF4-FFF2-40B4-BE49-F238E27FC236}">
                <a16:creationId xmlns:a16="http://schemas.microsoft.com/office/drawing/2014/main" id="{A0F17E95-3AFB-ADC0-8E6F-C923A09D3372}"/>
              </a:ext>
            </a:extLst>
          </p:cNvPr>
          <p:cNvSpPr txBox="1"/>
          <p:nvPr/>
        </p:nvSpPr>
        <p:spPr>
          <a:xfrm>
            <a:off x="3323930" y="3276744"/>
            <a:ext cx="623889" cy="369332"/>
          </a:xfrm>
          <a:prstGeom prst="rect">
            <a:avLst/>
          </a:prstGeom>
          <a:noFill/>
        </p:spPr>
        <p:txBody>
          <a:bodyPr wrap="none" rtlCol="0">
            <a:spAutoFit/>
          </a:bodyPr>
          <a:lstStyle/>
          <a:p>
            <a:r>
              <a:rPr lang="en-US" dirty="0"/>
              <a:t>Amp</a:t>
            </a:r>
          </a:p>
        </p:txBody>
      </p:sp>
      <p:sp>
        <p:nvSpPr>
          <p:cNvPr id="59" name="Rectangle 58">
            <a:extLst>
              <a:ext uri="{FF2B5EF4-FFF2-40B4-BE49-F238E27FC236}">
                <a16:creationId xmlns:a16="http://schemas.microsoft.com/office/drawing/2014/main" id="{C09E90A3-5390-5C99-290D-8CE5F4E10E7E}"/>
              </a:ext>
            </a:extLst>
          </p:cNvPr>
          <p:cNvSpPr/>
          <p:nvPr/>
        </p:nvSpPr>
        <p:spPr>
          <a:xfrm>
            <a:off x="676276" y="4457054"/>
            <a:ext cx="1609715" cy="16718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3535CE0-17EB-91DF-62A3-C135436854FD}"/>
              </a:ext>
            </a:extLst>
          </p:cNvPr>
          <p:cNvSpPr txBox="1"/>
          <p:nvPr/>
        </p:nvSpPr>
        <p:spPr>
          <a:xfrm>
            <a:off x="917164" y="4806946"/>
            <a:ext cx="1127937" cy="369332"/>
          </a:xfrm>
          <a:prstGeom prst="rect">
            <a:avLst/>
          </a:prstGeom>
          <a:noFill/>
        </p:spPr>
        <p:txBody>
          <a:bodyPr wrap="none" rtlCol="0">
            <a:spAutoFit/>
          </a:bodyPr>
          <a:lstStyle/>
          <a:p>
            <a:r>
              <a:rPr lang="en-US" dirty="0"/>
              <a:t>Computer</a:t>
            </a:r>
          </a:p>
        </p:txBody>
      </p:sp>
      <p:cxnSp>
        <p:nvCxnSpPr>
          <p:cNvPr id="61" name="Straight Connector 60">
            <a:extLst>
              <a:ext uri="{FF2B5EF4-FFF2-40B4-BE49-F238E27FC236}">
                <a16:creationId xmlns:a16="http://schemas.microsoft.com/office/drawing/2014/main" id="{BC8D1802-CA33-ADCF-38E9-3DF0F13535D6}"/>
              </a:ext>
            </a:extLst>
          </p:cNvPr>
          <p:cNvCxnSpPr>
            <a:cxnSpLocks/>
          </p:cNvCxnSpPr>
          <p:nvPr/>
        </p:nvCxnSpPr>
        <p:spPr>
          <a:xfrm flipH="1">
            <a:off x="5023780" y="1441621"/>
            <a:ext cx="1221048"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63" name="Rectangle 62">
            <a:extLst>
              <a:ext uri="{FF2B5EF4-FFF2-40B4-BE49-F238E27FC236}">
                <a16:creationId xmlns:a16="http://schemas.microsoft.com/office/drawing/2014/main" id="{4A240090-AC90-8499-E2B0-347F5EBDEA74}"/>
              </a:ext>
            </a:extLst>
          </p:cNvPr>
          <p:cNvSpPr/>
          <p:nvPr/>
        </p:nvSpPr>
        <p:spPr>
          <a:xfrm>
            <a:off x="3726338" y="866445"/>
            <a:ext cx="1297442" cy="1185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AD64A29C-3816-CDD6-2184-B2D119CA1D6A}"/>
              </a:ext>
            </a:extLst>
          </p:cNvPr>
          <p:cNvSpPr txBox="1"/>
          <p:nvPr/>
        </p:nvSpPr>
        <p:spPr>
          <a:xfrm>
            <a:off x="3900169" y="1031731"/>
            <a:ext cx="1297443" cy="923330"/>
          </a:xfrm>
          <a:prstGeom prst="rect">
            <a:avLst/>
          </a:prstGeom>
          <a:noFill/>
        </p:spPr>
        <p:txBody>
          <a:bodyPr wrap="square" rtlCol="0">
            <a:spAutoFit/>
          </a:bodyPr>
          <a:lstStyle/>
          <a:p>
            <a:r>
              <a:rPr lang="en-US" dirty="0"/>
              <a:t>Arduino and CNC Shield</a:t>
            </a:r>
          </a:p>
        </p:txBody>
      </p:sp>
      <p:cxnSp>
        <p:nvCxnSpPr>
          <p:cNvPr id="67" name="Straight Connector 66">
            <a:extLst>
              <a:ext uri="{FF2B5EF4-FFF2-40B4-BE49-F238E27FC236}">
                <a16:creationId xmlns:a16="http://schemas.microsoft.com/office/drawing/2014/main" id="{4D09BFB8-7AFD-BE2A-926F-A7C02037387E}"/>
              </a:ext>
            </a:extLst>
          </p:cNvPr>
          <p:cNvCxnSpPr>
            <a:cxnSpLocks/>
          </p:cNvCxnSpPr>
          <p:nvPr/>
        </p:nvCxnSpPr>
        <p:spPr>
          <a:xfrm flipV="1">
            <a:off x="4527780" y="2052039"/>
            <a:ext cx="0" cy="264702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DB06F671-8E5E-3AC4-90C7-17ECE5CB45C2}"/>
              </a:ext>
            </a:extLst>
          </p:cNvPr>
          <p:cNvCxnSpPr>
            <a:cxnSpLocks/>
          </p:cNvCxnSpPr>
          <p:nvPr/>
        </p:nvCxnSpPr>
        <p:spPr>
          <a:xfrm flipH="1">
            <a:off x="2308115" y="4699065"/>
            <a:ext cx="2219665"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FF7B9B18-F814-F04D-A6D7-267A1A7828A8}"/>
              </a:ext>
            </a:extLst>
          </p:cNvPr>
          <p:cNvCxnSpPr>
            <a:cxnSpLocks/>
          </p:cNvCxnSpPr>
          <p:nvPr/>
        </p:nvCxnSpPr>
        <p:spPr>
          <a:xfrm flipH="1" flipV="1">
            <a:off x="5343988" y="4571519"/>
            <a:ext cx="934082" cy="1"/>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BC4FF893-62D8-CD20-F888-76799AF79049}"/>
              </a:ext>
            </a:extLst>
          </p:cNvPr>
          <p:cNvCxnSpPr>
            <a:cxnSpLocks/>
          </p:cNvCxnSpPr>
          <p:nvPr/>
        </p:nvCxnSpPr>
        <p:spPr>
          <a:xfrm flipV="1">
            <a:off x="5326854" y="4564191"/>
            <a:ext cx="0" cy="407859"/>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40EA3C39-7C8D-3DBC-8D7E-A595D3DB593B}"/>
              </a:ext>
            </a:extLst>
          </p:cNvPr>
          <p:cNvCxnSpPr>
            <a:cxnSpLocks/>
          </p:cNvCxnSpPr>
          <p:nvPr/>
        </p:nvCxnSpPr>
        <p:spPr>
          <a:xfrm flipH="1">
            <a:off x="2285991" y="4951477"/>
            <a:ext cx="3040863"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E04D34C5-5EE6-D378-3C45-3726BA22747C}"/>
              </a:ext>
            </a:extLst>
          </p:cNvPr>
          <p:cNvCxnSpPr>
            <a:cxnSpLocks/>
          </p:cNvCxnSpPr>
          <p:nvPr/>
        </p:nvCxnSpPr>
        <p:spPr>
          <a:xfrm flipH="1">
            <a:off x="1305419" y="2848015"/>
            <a:ext cx="2183224"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4D2BFD6D-95DB-1F88-DF56-7C4DAC529CE5}"/>
              </a:ext>
            </a:extLst>
          </p:cNvPr>
          <p:cNvCxnSpPr>
            <a:cxnSpLocks/>
          </p:cNvCxnSpPr>
          <p:nvPr/>
        </p:nvCxnSpPr>
        <p:spPr>
          <a:xfrm flipH="1">
            <a:off x="1305419" y="3196923"/>
            <a:ext cx="2183224"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8096C6D0-4AB1-F085-1537-2D43DAAA3356}"/>
              </a:ext>
            </a:extLst>
          </p:cNvPr>
          <p:cNvCxnSpPr>
            <a:cxnSpLocks/>
          </p:cNvCxnSpPr>
          <p:nvPr/>
        </p:nvCxnSpPr>
        <p:spPr>
          <a:xfrm flipV="1">
            <a:off x="1317325" y="2457365"/>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93E659DC-02B3-CB8A-9158-934B148E5083}"/>
              </a:ext>
            </a:extLst>
          </p:cNvPr>
          <p:cNvCxnSpPr>
            <a:cxnSpLocks/>
          </p:cNvCxnSpPr>
          <p:nvPr/>
        </p:nvCxnSpPr>
        <p:spPr>
          <a:xfrm flipV="1">
            <a:off x="1469725" y="2452597"/>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90" name="TextBox 89">
            <a:extLst>
              <a:ext uri="{FF2B5EF4-FFF2-40B4-BE49-F238E27FC236}">
                <a16:creationId xmlns:a16="http://schemas.microsoft.com/office/drawing/2014/main" id="{1343F779-BDCB-AA79-CBC8-536AC03E0CF5}"/>
              </a:ext>
            </a:extLst>
          </p:cNvPr>
          <p:cNvSpPr txBox="1"/>
          <p:nvPr/>
        </p:nvSpPr>
        <p:spPr>
          <a:xfrm>
            <a:off x="1020018" y="2129740"/>
            <a:ext cx="777777" cy="369332"/>
          </a:xfrm>
          <a:prstGeom prst="rect">
            <a:avLst/>
          </a:prstGeom>
          <a:noFill/>
        </p:spPr>
        <p:txBody>
          <a:bodyPr wrap="none" rtlCol="0">
            <a:spAutoFit/>
          </a:bodyPr>
          <a:lstStyle/>
          <a:p>
            <a:r>
              <a:rPr lang="en-US" dirty="0"/>
              <a:t>41.5 V</a:t>
            </a:r>
          </a:p>
        </p:txBody>
      </p:sp>
      <p:cxnSp>
        <p:nvCxnSpPr>
          <p:cNvPr id="91" name="Straight Connector 90">
            <a:extLst>
              <a:ext uri="{FF2B5EF4-FFF2-40B4-BE49-F238E27FC236}">
                <a16:creationId xmlns:a16="http://schemas.microsoft.com/office/drawing/2014/main" id="{92E59E46-819E-BE63-FAD3-205FAACC8B07}"/>
              </a:ext>
            </a:extLst>
          </p:cNvPr>
          <p:cNvCxnSpPr>
            <a:cxnSpLocks/>
          </p:cNvCxnSpPr>
          <p:nvPr/>
        </p:nvCxnSpPr>
        <p:spPr>
          <a:xfrm flipV="1">
            <a:off x="1329725" y="3195552"/>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054E48D4-2986-592D-DA87-C2127C8B183D}"/>
              </a:ext>
            </a:extLst>
          </p:cNvPr>
          <p:cNvCxnSpPr>
            <a:cxnSpLocks/>
          </p:cNvCxnSpPr>
          <p:nvPr/>
        </p:nvCxnSpPr>
        <p:spPr>
          <a:xfrm flipV="1">
            <a:off x="1481132" y="3183873"/>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93" name="TextBox 92">
            <a:extLst>
              <a:ext uri="{FF2B5EF4-FFF2-40B4-BE49-F238E27FC236}">
                <a16:creationId xmlns:a16="http://schemas.microsoft.com/office/drawing/2014/main" id="{C837B0D8-F60C-0A80-E45D-2E9E8B252C91}"/>
              </a:ext>
            </a:extLst>
          </p:cNvPr>
          <p:cNvSpPr txBox="1"/>
          <p:nvPr/>
        </p:nvSpPr>
        <p:spPr>
          <a:xfrm>
            <a:off x="1165891" y="3613161"/>
            <a:ext cx="486030" cy="369332"/>
          </a:xfrm>
          <a:prstGeom prst="rect">
            <a:avLst/>
          </a:prstGeom>
          <a:noFill/>
        </p:spPr>
        <p:txBody>
          <a:bodyPr wrap="none" rtlCol="0">
            <a:spAutoFit/>
          </a:bodyPr>
          <a:lstStyle/>
          <a:p>
            <a:r>
              <a:rPr lang="en-US" dirty="0"/>
              <a:t>6 V</a:t>
            </a:r>
          </a:p>
        </p:txBody>
      </p:sp>
      <p:sp>
        <p:nvSpPr>
          <p:cNvPr id="96" name="TextBox 95">
            <a:extLst>
              <a:ext uri="{FF2B5EF4-FFF2-40B4-BE49-F238E27FC236}">
                <a16:creationId xmlns:a16="http://schemas.microsoft.com/office/drawing/2014/main" id="{05A15175-A22F-E955-2434-269D09EC7A1D}"/>
              </a:ext>
            </a:extLst>
          </p:cNvPr>
          <p:cNvSpPr txBox="1"/>
          <p:nvPr/>
        </p:nvSpPr>
        <p:spPr>
          <a:xfrm>
            <a:off x="10059690" y="4200005"/>
            <a:ext cx="1284912" cy="646331"/>
          </a:xfrm>
          <a:prstGeom prst="rect">
            <a:avLst/>
          </a:prstGeom>
          <a:noFill/>
        </p:spPr>
        <p:txBody>
          <a:bodyPr wrap="square" rtlCol="0">
            <a:spAutoFit/>
          </a:bodyPr>
          <a:lstStyle/>
          <a:p>
            <a:r>
              <a:rPr lang="en-US" dirty="0"/>
              <a:t>UV Fiber-Optic Cable</a:t>
            </a:r>
          </a:p>
        </p:txBody>
      </p:sp>
    </p:spTree>
    <p:extLst>
      <p:ext uri="{BB962C8B-B14F-4D97-AF65-F5344CB8AC3E}">
        <p14:creationId xmlns:p14="http://schemas.microsoft.com/office/powerpoint/2010/main" val="390842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5D440-6D3A-ED82-8AFF-B6B8080B39CA}"/>
              </a:ext>
            </a:extLst>
          </p:cNvPr>
          <p:cNvSpPr>
            <a:spLocks noGrp="1"/>
          </p:cNvSpPr>
          <p:nvPr>
            <p:ph type="title"/>
          </p:nvPr>
        </p:nvSpPr>
        <p:spPr>
          <a:xfrm>
            <a:off x="6739128" y="638089"/>
            <a:ext cx="4818888" cy="1476801"/>
          </a:xfrm>
        </p:spPr>
        <p:txBody>
          <a:bodyPr anchor="b">
            <a:normAutofit/>
          </a:bodyPr>
          <a:lstStyle/>
          <a:p>
            <a:r>
              <a:rPr lang="en-US" sz="5400"/>
              <a:t>Data Acquisition</a:t>
            </a:r>
          </a:p>
        </p:txBody>
      </p:sp>
      <p:pic>
        <p:nvPicPr>
          <p:cNvPr id="6" name="Picture 5" descr="Chart, scatter chart&#10;&#10;Description automatically generated">
            <a:extLst>
              <a:ext uri="{FF2B5EF4-FFF2-40B4-BE49-F238E27FC236}">
                <a16:creationId xmlns:a16="http://schemas.microsoft.com/office/drawing/2014/main" id="{31D2E18D-79CA-CD21-A47C-261D6575161B}"/>
              </a:ext>
            </a:extLst>
          </p:cNvPr>
          <p:cNvPicPr>
            <a:picLocks noChangeAspect="1"/>
          </p:cNvPicPr>
          <p:nvPr/>
        </p:nvPicPr>
        <p:blipFill>
          <a:blip r:embed="rId2"/>
          <a:stretch>
            <a:fillRect/>
          </a:stretch>
        </p:blipFill>
        <p:spPr>
          <a:xfrm>
            <a:off x="630936" y="793932"/>
            <a:ext cx="5458968" cy="5270135"/>
          </a:xfrm>
          <a:prstGeom prst="rect">
            <a:avLst/>
          </a:prstGeom>
        </p:spPr>
      </p:pic>
      <p:sp>
        <p:nvSpPr>
          <p:cNvPr id="1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ED6B1A-9046-D1CE-19C3-F9C54FF118BB}"/>
              </a:ext>
            </a:extLst>
          </p:cNvPr>
          <p:cNvSpPr>
            <a:spLocks noGrp="1"/>
          </p:cNvSpPr>
          <p:nvPr>
            <p:ph idx="1"/>
          </p:nvPr>
        </p:nvSpPr>
        <p:spPr>
          <a:xfrm>
            <a:off x="6739128" y="2664886"/>
            <a:ext cx="4818888" cy="3550789"/>
          </a:xfrm>
        </p:spPr>
        <p:txBody>
          <a:bodyPr anchor="t">
            <a:normAutofit/>
          </a:bodyPr>
          <a:lstStyle/>
          <a:p>
            <a:r>
              <a:rPr lang="en-US" sz="2200"/>
              <a:t>Used a DRS4 Digital Oscilloscope for SiPM readout, and recorded the waveforms using the RCDAQ data acquisition software</a:t>
            </a:r>
          </a:p>
          <a:p>
            <a:r>
              <a:rPr lang="en-US" sz="2200"/>
              <a:t>Triggered the data acquisition using a pulsed UV LED source</a:t>
            </a:r>
          </a:p>
          <a:p>
            <a:r>
              <a:rPr lang="en-US" sz="2200"/>
              <a:t>Recorded the waveforms at a sampling rate of 5 GS/s</a:t>
            </a:r>
          </a:p>
        </p:txBody>
      </p:sp>
      <p:sp>
        <p:nvSpPr>
          <p:cNvPr id="4" name="Slide Number Placeholder 3">
            <a:extLst>
              <a:ext uri="{FF2B5EF4-FFF2-40B4-BE49-F238E27FC236}">
                <a16:creationId xmlns:a16="http://schemas.microsoft.com/office/drawing/2014/main" id="{D9C18105-F805-DFC7-6DE0-E22A4CF4D42A}"/>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5</a:t>
            </a:fld>
            <a:endParaRPr lang="en-US"/>
          </a:p>
        </p:txBody>
      </p:sp>
    </p:spTree>
    <p:extLst>
      <p:ext uri="{BB962C8B-B14F-4D97-AF65-F5344CB8AC3E}">
        <p14:creationId xmlns:p14="http://schemas.microsoft.com/office/powerpoint/2010/main" val="342215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22C4D1-9F75-DECD-70E6-DCF49AA67F82}"/>
              </a:ext>
            </a:extLst>
          </p:cNvPr>
          <p:cNvSpPr>
            <a:spLocks noGrp="1"/>
          </p:cNvSpPr>
          <p:nvPr>
            <p:ph type="title"/>
          </p:nvPr>
        </p:nvSpPr>
        <p:spPr>
          <a:xfrm>
            <a:off x="838200" y="365125"/>
            <a:ext cx="10515600" cy="1325563"/>
          </a:xfrm>
        </p:spPr>
        <p:txBody>
          <a:bodyPr>
            <a:normAutofit/>
          </a:bodyPr>
          <a:lstStyle/>
          <a:p>
            <a:r>
              <a:rPr lang="en-US" sz="5400"/>
              <a:t>Signal Strength Calculation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573D02-D08A-50C6-6DFC-0DD2B990FA85}"/>
              </a:ext>
            </a:extLst>
          </p:cNvPr>
          <p:cNvSpPr>
            <a:spLocks noGrp="1"/>
          </p:cNvSpPr>
          <p:nvPr>
            <p:ph idx="1"/>
          </p:nvPr>
        </p:nvSpPr>
        <p:spPr>
          <a:xfrm>
            <a:off x="838200" y="1929384"/>
            <a:ext cx="10515600" cy="4251960"/>
          </a:xfrm>
        </p:spPr>
        <p:txBody>
          <a:bodyPr>
            <a:normAutofit/>
          </a:bodyPr>
          <a:lstStyle/>
          <a:p>
            <a:r>
              <a:rPr lang="en-US" sz="2200"/>
              <a:t>The way we defined the signal strength has evolved over time, with three main definitions</a:t>
            </a:r>
          </a:p>
          <a:p>
            <a:r>
              <a:rPr lang="en-US" sz="2200"/>
              <a:t>Definition 1: The absolute difference between the highest and lowest value in the entire waveform (peak to peak)</a:t>
            </a:r>
          </a:p>
          <a:p>
            <a:r>
              <a:rPr lang="en-US" sz="2200"/>
              <a:t>Definition 2: The absolute difference between the average baseline value, and the lowest value of the entire waveform (baseline to peak)</a:t>
            </a:r>
          </a:p>
          <a:p>
            <a:r>
              <a:rPr lang="en-US" sz="2200"/>
              <a:t>Definition 3: The absolute difference between the baseline value and the peak value of a fitted piecewise function, rejecting waveforms that don’t converge (fitted signal)</a:t>
            </a:r>
          </a:p>
        </p:txBody>
      </p:sp>
      <p:sp>
        <p:nvSpPr>
          <p:cNvPr id="4" name="Slide Number Placeholder 3">
            <a:extLst>
              <a:ext uri="{FF2B5EF4-FFF2-40B4-BE49-F238E27FC236}">
                <a16:creationId xmlns:a16="http://schemas.microsoft.com/office/drawing/2014/main" id="{E653C9F9-6A97-84A3-04CD-98F34AB8D873}"/>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6</a:t>
            </a:fld>
            <a:endParaRPr lang="en-US"/>
          </a:p>
        </p:txBody>
      </p:sp>
    </p:spTree>
    <p:extLst>
      <p:ext uri="{BB962C8B-B14F-4D97-AF65-F5344CB8AC3E}">
        <p14:creationId xmlns:p14="http://schemas.microsoft.com/office/powerpoint/2010/main" val="287170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196D-1E06-7F87-26B4-42288A46D0C4}"/>
              </a:ext>
            </a:extLst>
          </p:cNvPr>
          <p:cNvSpPr>
            <a:spLocks noGrp="1"/>
          </p:cNvSpPr>
          <p:nvPr>
            <p:ph type="title"/>
          </p:nvPr>
        </p:nvSpPr>
        <p:spPr/>
        <p:txBody>
          <a:bodyPr/>
          <a:lstStyle/>
          <a:p>
            <a:r>
              <a:rPr lang="en-US" dirty="0"/>
              <a:t>Signal Strength Definitions</a:t>
            </a:r>
          </a:p>
        </p:txBody>
      </p:sp>
      <p:sp>
        <p:nvSpPr>
          <p:cNvPr id="4" name="Slide Number Placeholder 3">
            <a:extLst>
              <a:ext uri="{FF2B5EF4-FFF2-40B4-BE49-F238E27FC236}">
                <a16:creationId xmlns:a16="http://schemas.microsoft.com/office/drawing/2014/main" id="{1225719B-D88C-C0BC-ABC4-AE5160CFFE36}"/>
              </a:ext>
            </a:extLst>
          </p:cNvPr>
          <p:cNvSpPr>
            <a:spLocks noGrp="1"/>
          </p:cNvSpPr>
          <p:nvPr>
            <p:ph type="sldNum" sz="quarter" idx="12"/>
          </p:nvPr>
        </p:nvSpPr>
        <p:spPr/>
        <p:txBody>
          <a:bodyPr/>
          <a:lstStyle/>
          <a:p>
            <a:fld id="{2B9ED6FD-C1F9-EC49-8C32-95F077DCB39A}" type="slidenum">
              <a:rPr lang="en-US" smtClean="0"/>
              <a:t>7</a:t>
            </a:fld>
            <a:endParaRPr lang="en-US" dirty="0"/>
          </a:p>
        </p:txBody>
      </p:sp>
      <p:pic>
        <p:nvPicPr>
          <p:cNvPr id="5" name="Picture 4" descr="Chart, scatter chart&#10;&#10;Description automatically generated">
            <a:extLst>
              <a:ext uri="{FF2B5EF4-FFF2-40B4-BE49-F238E27FC236}">
                <a16:creationId xmlns:a16="http://schemas.microsoft.com/office/drawing/2014/main" id="{B8808D00-9D3D-CF48-3F9A-793519AB09D5}"/>
              </a:ext>
            </a:extLst>
          </p:cNvPr>
          <p:cNvPicPr>
            <a:picLocks noChangeAspect="1"/>
          </p:cNvPicPr>
          <p:nvPr/>
        </p:nvPicPr>
        <p:blipFill>
          <a:blip r:embed="rId2"/>
          <a:stretch>
            <a:fillRect/>
          </a:stretch>
        </p:blipFill>
        <p:spPr>
          <a:xfrm>
            <a:off x="6332402" y="1957565"/>
            <a:ext cx="4556395" cy="4398785"/>
          </a:xfrm>
          <a:prstGeom prst="rect">
            <a:avLst/>
          </a:prstGeom>
        </p:spPr>
      </p:pic>
      <p:cxnSp>
        <p:nvCxnSpPr>
          <p:cNvPr id="6" name="Straight Connector 5">
            <a:extLst>
              <a:ext uri="{FF2B5EF4-FFF2-40B4-BE49-F238E27FC236}">
                <a16:creationId xmlns:a16="http://schemas.microsoft.com/office/drawing/2014/main" id="{2469DA7F-8916-61C8-9106-F2F2367CA405}"/>
              </a:ext>
            </a:extLst>
          </p:cNvPr>
          <p:cNvCxnSpPr>
            <a:cxnSpLocks/>
          </p:cNvCxnSpPr>
          <p:nvPr/>
        </p:nvCxnSpPr>
        <p:spPr>
          <a:xfrm>
            <a:off x="8636650" y="2805350"/>
            <a:ext cx="0" cy="2909899"/>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35B6883-63CD-A80A-40C3-6B29A804020C}"/>
              </a:ext>
            </a:extLst>
          </p:cNvPr>
          <p:cNvCxnSpPr>
            <a:cxnSpLocks/>
          </p:cNvCxnSpPr>
          <p:nvPr/>
        </p:nvCxnSpPr>
        <p:spPr>
          <a:xfrm flipH="1">
            <a:off x="8469769" y="2833926"/>
            <a:ext cx="33376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E9598CB-109B-AA7A-0B3B-DFF6B4810AAA}"/>
              </a:ext>
            </a:extLst>
          </p:cNvPr>
          <p:cNvCxnSpPr>
            <a:cxnSpLocks/>
          </p:cNvCxnSpPr>
          <p:nvPr/>
        </p:nvCxnSpPr>
        <p:spPr>
          <a:xfrm flipH="1">
            <a:off x="8479289" y="5715249"/>
            <a:ext cx="333761" cy="0"/>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03973631-4D03-BEC1-C4C9-29D2F8425B9A}"/>
              </a:ext>
            </a:extLst>
          </p:cNvPr>
          <p:cNvSpPr txBox="1"/>
          <p:nvPr/>
        </p:nvSpPr>
        <p:spPr>
          <a:xfrm>
            <a:off x="8171913" y="6354247"/>
            <a:ext cx="3011274" cy="369332"/>
          </a:xfrm>
          <a:prstGeom prst="rect">
            <a:avLst/>
          </a:prstGeom>
          <a:noFill/>
        </p:spPr>
        <p:txBody>
          <a:bodyPr wrap="none" rtlCol="0">
            <a:spAutoFit/>
          </a:bodyPr>
          <a:lstStyle/>
          <a:p>
            <a:r>
              <a:rPr lang="en-US" dirty="0"/>
              <a:t>Definition 2 (baseline to peak)</a:t>
            </a:r>
          </a:p>
        </p:txBody>
      </p:sp>
      <p:pic>
        <p:nvPicPr>
          <p:cNvPr id="12" name="Picture 11" descr="Chart, scatter chart&#10;&#10;Description automatically generated">
            <a:extLst>
              <a:ext uri="{FF2B5EF4-FFF2-40B4-BE49-F238E27FC236}">
                <a16:creationId xmlns:a16="http://schemas.microsoft.com/office/drawing/2014/main" id="{3E4BC6F1-BAA0-D09C-4897-9D827A0139F2}"/>
              </a:ext>
            </a:extLst>
          </p:cNvPr>
          <p:cNvPicPr>
            <a:picLocks noChangeAspect="1"/>
          </p:cNvPicPr>
          <p:nvPr/>
        </p:nvPicPr>
        <p:blipFill>
          <a:blip r:embed="rId2"/>
          <a:stretch>
            <a:fillRect/>
          </a:stretch>
        </p:blipFill>
        <p:spPr>
          <a:xfrm>
            <a:off x="1205745" y="1955462"/>
            <a:ext cx="4556395" cy="4398785"/>
          </a:xfrm>
          <a:prstGeom prst="rect">
            <a:avLst/>
          </a:prstGeom>
        </p:spPr>
      </p:pic>
      <p:cxnSp>
        <p:nvCxnSpPr>
          <p:cNvPr id="13" name="Straight Connector 12">
            <a:extLst>
              <a:ext uri="{FF2B5EF4-FFF2-40B4-BE49-F238E27FC236}">
                <a16:creationId xmlns:a16="http://schemas.microsoft.com/office/drawing/2014/main" id="{AA18D1BF-21FE-F9B2-0210-D57B7B7E918E}"/>
              </a:ext>
            </a:extLst>
          </p:cNvPr>
          <p:cNvCxnSpPr>
            <a:cxnSpLocks/>
          </p:cNvCxnSpPr>
          <p:nvPr/>
        </p:nvCxnSpPr>
        <p:spPr>
          <a:xfrm>
            <a:off x="3509993" y="2208628"/>
            <a:ext cx="0" cy="3504518"/>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D56EDDF-EC8E-CC27-73C2-4ED3DD80335F}"/>
              </a:ext>
            </a:extLst>
          </p:cNvPr>
          <p:cNvCxnSpPr>
            <a:cxnSpLocks/>
          </p:cNvCxnSpPr>
          <p:nvPr/>
        </p:nvCxnSpPr>
        <p:spPr>
          <a:xfrm flipH="1">
            <a:off x="3343112" y="2198776"/>
            <a:ext cx="33376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D6A684B-20D3-D867-8002-21C2AF603A7E}"/>
              </a:ext>
            </a:extLst>
          </p:cNvPr>
          <p:cNvCxnSpPr>
            <a:cxnSpLocks/>
          </p:cNvCxnSpPr>
          <p:nvPr/>
        </p:nvCxnSpPr>
        <p:spPr>
          <a:xfrm flipH="1">
            <a:off x="3352632" y="5713146"/>
            <a:ext cx="333761" cy="0"/>
          </a:xfrm>
          <a:prstGeom prst="line">
            <a:avLst/>
          </a:prstGeom>
          <a:ln w="571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EAC3651-99E7-80AC-AD53-C0AA346B22B0}"/>
              </a:ext>
            </a:extLst>
          </p:cNvPr>
          <p:cNvSpPr txBox="1"/>
          <p:nvPr/>
        </p:nvSpPr>
        <p:spPr>
          <a:xfrm>
            <a:off x="3045255" y="6352144"/>
            <a:ext cx="2822143" cy="369332"/>
          </a:xfrm>
          <a:prstGeom prst="rect">
            <a:avLst/>
          </a:prstGeom>
          <a:noFill/>
        </p:spPr>
        <p:txBody>
          <a:bodyPr wrap="square" rtlCol="0">
            <a:spAutoFit/>
          </a:bodyPr>
          <a:lstStyle/>
          <a:p>
            <a:r>
              <a:rPr lang="en-US" dirty="0"/>
              <a:t>Definition 1 (peak to peak)</a:t>
            </a:r>
          </a:p>
        </p:txBody>
      </p:sp>
    </p:spTree>
    <p:extLst>
      <p:ext uri="{BB962C8B-B14F-4D97-AF65-F5344CB8AC3E}">
        <p14:creationId xmlns:p14="http://schemas.microsoft.com/office/powerpoint/2010/main" val="2666863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6A-064C-8ADB-5DD6-8A50DCE0E8EF}"/>
              </a:ext>
            </a:extLst>
          </p:cNvPr>
          <p:cNvSpPr>
            <a:spLocks noGrp="1"/>
          </p:cNvSpPr>
          <p:nvPr>
            <p:ph type="title"/>
          </p:nvPr>
        </p:nvSpPr>
        <p:spPr>
          <a:xfrm>
            <a:off x="648929" y="629266"/>
            <a:ext cx="3505495" cy="1622321"/>
          </a:xfrm>
        </p:spPr>
        <p:txBody>
          <a:bodyPr>
            <a:normAutofit fontScale="90000"/>
          </a:bodyPr>
          <a:lstStyle/>
          <a:p>
            <a:r>
              <a:rPr lang="en-US" dirty="0"/>
              <a:t>Signal Strength Definitions</a:t>
            </a:r>
          </a:p>
        </p:txBody>
      </p:sp>
      <p:sp>
        <p:nvSpPr>
          <p:cNvPr id="3" name="Content Placeholder 2">
            <a:extLst>
              <a:ext uri="{FF2B5EF4-FFF2-40B4-BE49-F238E27FC236}">
                <a16:creationId xmlns:a16="http://schemas.microsoft.com/office/drawing/2014/main" id="{74E332E4-BA1A-D82E-4B1D-100ACAEBC75C}"/>
              </a:ext>
            </a:extLst>
          </p:cNvPr>
          <p:cNvSpPr>
            <a:spLocks noGrp="1"/>
          </p:cNvSpPr>
          <p:nvPr>
            <p:ph idx="1"/>
          </p:nvPr>
        </p:nvSpPr>
        <p:spPr>
          <a:xfrm>
            <a:off x="648931" y="2438400"/>
            <a:ext cx="3505494" cy="3785419"/>
          </a:xfrm>
        </p:spPr>
        <p:txBody>
          <a:bodyPr>
            <a:normAutofit/>
          </a:bodyPr>
          <a:lstStyle/>
          <a:p>
            <a:r>
              <a:rPr lang="en-US" sz="2000" dirty="0"/>
              <a:t>Defined as a constant value, followed by a constant slope, followed by exponential decay</a:t>
            </a:r>
          </a:p>
          <a:p>
            <a:r>
              <a:rPr lang="en-US" sz="2000" dirty="0"/>
              <a:t>This method is much more sophisticated, but requires a long amount of time</a:t>
            </a:r>
          </a:p>
          <a:p>
            <a:r>
              <a:rPr lang="en-US" sz="2000" dirty="0"/>
              <a:t>Until this method can be optimized, for the following data we will use Definition 2 (baseline to peak)</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a:extLst>
              <a:ext uri="{FF2B5EF4-FFF2-40B4-BE49-F238E27FC236}">
                <a16:creationId xmlns:a16="http://schemas.microsoft.com/office/drawing/2014/main" id="{B512246C-C1EC-B1DB-BAC2-0DAB276D7671}"/>
              </a:ext>
            </a:extLst>
          </p:cNvPr>
          <p:cNvPicPr>
            <a:picLocks noChangeAspect="1"/>
          </p:cNvPicPr>
          <p:nvPr/>
        </p:nvPicPr>
        <p:blipFill>
          <a:blip r:embed="rId2"/>
          <a:stretch>
            <a:fillRect/>
          </a:stretch>
        </p:blipFill>
        <p:spPr>
          <a:xfrm>
            <a:off x="5405862" y="1441149"/>
            <a:ext cx="6019331" cy="3972455"/>
          </a:xfrm>
          <a:prstGeom prst="rect">
            <a:avLst/>
          </a:prstGeom>
          <a:effectLst/>
        </p:spPr>
      </p:pic>
      <p:sp>
        <p:nvSpPr>
          <p:cNvPr id="4" name="Slide Number Placeholder 3">
            <a:extLst>
              <a:ext uri="{FF2B5EF4-FFF2-40B4-BE49-F238E27FC236}">
                <a16:creationId xmlns:a16="http://schemas.microsoft.com/office/drawing/2014/main" id="{6CE05B89-81ED-DEAF-4F52-F7A56B19A8BF}"/>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a:solidFill>
                  <a:srgbClr val="303030"/>
                </a:solidFill>
              </a:rPr>
              <a:pPr>
                <a:spcAft>
                  <a:spcPts val="600"/>
                </a:spcAft>
              </a:pPr>
              <a:t>8</a:t>
            </a:fld>
            <a:endParaRPr lang="en-US">
              <a:solidFill>
                <a:srgbClr val="303030"/>
              </a:solidFill>
            </a:endParaRPr>
          </a:p>
        </p:txBody>
      </p:sp>
    </p:spTree>
    <p:extLst>
      <p:ext uri="{BB962C8B-B14F-4D97-AF65-F5344CB8AC3E}">
        <p14:creationId xmlns:p14="http://schemas.microsoft.com/office/powerpoint/2010/main" val="880273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1032</Words>
  <Application>Microsoft Macintosh PowerPoint</Application>
  <PresentationFormat>Widescreen</PresentationFormat>
  <Paragraphs>132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SiPM on Tile Uniformity and Cross-Talk Measurements</vt:lpstr>
      <vt:lpstr>Scintillating Tiles for the HCAL Insert</vt:lpstr>
      <vt:lpstr>Methodology Overview</vt:lpstr>
      <vt:lpstr>Apparatus Overview</vt:lpstr>
      <vt:lpstr>PowerPoint Presentation</vt:lpstr>
      <vt:lpstr>Data Acquisition</vt:lpstr>
      <vt:lpstr>Signal Strength Calculation</vt:lpstr>
      <vt:lpstr>Signal Strength Definitions</vt:lpstr>
      <vt:lpstr>Signal Strength Definitions</vt:lpstr>
      <vt:lpstr>Average Signal Strength Definition</vt:lpstr>
      <vt:lpstr>Photoelectron Conversion</vt:lpstr>
      <vt:lpstr>Noise Runs</vt:lpstr>
      <vt:lpstr>Tile Boarder Painting</vt:lpstr>
      <vt:lpstr>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Preliminary Painted Tile Results</vt:lpstr>
      <vt:lpstr>Background Scan</vt:lpstr>
      <vt:lpstr>PowerPoint Presentation</vt:lpstr>
      <vt:lpstr>PowerPoint Presentation</vt:lpstr>
      <vt:lpstr>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SiPM on Tile Test Update</dc:title>
  <dc:creator>Preins, Sean Bradley</dc:creator>
  <cp:lastModifiedBy>Preins, Sean Bradley</cp:lastModifiedBy>
  <cp:revision>18</cp:revision>
  <dcterms:created xsi:type="dcterms:W3CDTF">2022-06-24T02:37:20Z</dcterms:created>
  <dcterms:modified xsi:type="dcterms:W3CDTF">2022-07-19T19:59:41Z</dcterms:modified>
</cp:coreProperties>
</file>