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978" r:id="rId2"/>
    <p:sldId id="1082" r:id="rId3"/>
    <p:sldId id="1064" r:id="rId4"/>
    <p:sldId id="1065" r:id="rId5"/>
    <p:sldId id="857" r:id="rId6"/>
    <p:sldId id="996" r:id="rId7"/>
    <p:sldId id="1083" r:id="rId8"/>
    <p:sldId id="1014" r:id="rId9"/>
    <p:sldId id="1037" r:id="rId10"/>
    <p:sldId id="1019" r:id="rId11"/>
    <p:sldId id="899" r:id="rId12"/>
    <p:sldId id="1063" r:id="rId13"/>
    <p:sldId id="1084" r:id="rId14"/>
    <p:sldId id="1085" r:id="rId15"/>
    <p:sldId id="1086" r:id="rId16"/>
    <p:sldId id="998" r:id="rId17"/>
    <p:sldId id="1062" r:id="rId18"/>
    <p:sldId id="851" r:id="rId19"/>
    <p:sldId id="871" r:id="rId20"/>
    <p:sldId id="982" r:id="rId21"/>
    <p:sldId id="983" r:id="rId22"/>
    <p:sldId id="986" r:id="rId23"/>
    <p:sldId id="988" r:id="rId24"/>
    <p:sldId id="990" r:id="rId25"/>
    <p:sldId id="991" r:id="rId26"/>
    <p:sldId id="897" r:id="rId27"/>
    <p:sldId id="850" r:id="rId28"/>
    <p:sldId id="1074" r:id="rId29"/>
    <p:sldId id="1075" r:id="rId30"/>
    <p:sldId id="1076" r:id="rId31"/>
    <p:sldId id="1077" r:id="rId32"/>
    <p:sldId id="1078" r:id="rId33"/>
    <p:sldId id="1079" r:id="rId34"/>
    <p:sldId id="1080" r:id="rId35"/>
    <p:sldId id="1004" r:id="rId36"/>
    <p:sldId id="1005" r:id="rId37"/>
    <p:sldId id="1008" r:id="rId38"/>
    <p:sldId id="1009" r:id="rId39"/>
    <p:sldId id="1010" r:id="rId40"/>
    <p:sldId id="1007" r:id="rId41"/>
    <p:sldId id="1043" r:id="rId42"/>
    <p:sldId id="952" r:id="rId43"/>
    <p:sldId id="951" r:id="rId44"/>
    <p:sldId id="1024" r:id="rId45"/>
    <p:sldId id="1025" r:id="rId46"/>
    <p:sldId id="1026" r:id="rId47"/>
    <p:sldId id="1044" r:id="rId48"/>
    <p:sldId id="1052" r:id="rId49"/>
    <p:sldId id="1045" r:id="rId50"/>
    <p:sldId id="1081" r:id="rId51"/>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CF"/>
    <a:srgbClr val="66FFFF"/>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16" autoAdjust="0"/>
    <p:restoredTop sz="99805" autoAdjust="0"/>
  </p:normalViewPr>
  <p:slideViewPr>
    <p:cSldViewPr>
      <p:cViewPr>
        <p:scale>
          <a:sx n="134" d="100"/>
          <a:sy n="134" d="100"/>
        </p:scale>
        <p:origin x="-512" y="-232"/>
      </p:cViewPr>
      <p:guideLst>
        <p:guide orient="horz" pos="1620"/>
        <p:guide pos="2880"/>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6/22/22</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6/22/22</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3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6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9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52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58" algn="l" defTabSz="914264" rtl="0" eaLnBrk="1" latinLnBrk="0" hangingPunct="1">
      <a:defRPr sz="1200" kern="1200">
        <a:solidFill>
          <a:schemeClr val="tx1"/>
        </a:solidFill>
        <a:latin typeface="+mn-lt"/>
        <a:ea typeface="+mn-ea"/>
        <a:cs typeface="+mn-cs"/>
      </a:defRPr>
    </a:lvl6pPr>
    <a:lvl7pPr marL="2742788"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2"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xmlns="" id="{1E90A388-E728-4DE3-A08C-542A8436EB4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8275" indent="-218275">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1pPr>
            <a:lvl2pPr>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2pPr>
            <a:lvl3pPr>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3pPr>
            <a:lvl4pPr>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4pPr>
            <a:lvl5pPr>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tabLst>
                <a:tab pos="462229" algn="l"/>
                <a:tab pos="924458" algn="l"/>
                <a:tab pos="1386688" algn="l"/>
                <a:tab pos="1848917" algn="l"/>
                <a:tab pos="2311146" algn="l"/>
                <a:tab pos="2773375" algn="l"/>
              </a:tabLst>
              <a:defRPr sz="3400">
                <a:solidFill>
                  <a:schemeClr val="bg1"/>
                </a:solidFill>
                <a:latin typeface="Arial" panose="020B0604020202020204" pitchFamily="34" charset="0"/>
                <a:cs typeface="Arial" panose="020B0604020202020204" pitchFamily="34" charset="0"/>
              </a:defRPr>
            </a:lvl9pPr>
          </a:lstStyle>
          <a:p>
            <a:pPr defTabSz="924458">
              <a:defRPr/>
            </a:pPr>
            <a:fld id="{EAD3E15B-FCA5-45C8-AFAF-77F64F827860}" type="slidenum">
              <a:rPr lang="en-US" altLang="en-US" sz="1300">
                <a:solidFill>
                  <a:srgbClr val="000000"/>
                </a:solidFill>
                <a:latin typeface="Times New Roman" panose="02020603050405020304" pitchFamily="18" charset="0"/>
                <a:ea typeface="ＭＳ Ｐゴシック" panose="020B0600070205080204" pitchFamily="34" charset="-128"/>
              </a:rPr>
              <a:pPr defTabSz="924458">
                <a:defRPr/>
              </a:pPr>
              <a:t>13</a:t>
            </a:fld>
            <a:endParaRPr lang="en-US" altLang="en-US" sz="1300">
              <a:solidFill>
                <a:srgbClr val="000000"/>
              </a:solidFill>
              <a:latin typeface="Times New Roman" panose="02020603050405020304" pitchFamily="18" charset="0"/>
              <a:ea typeface="ＭＳ Ｐゴシック" panose="020B0600070205080204" pitchFamily="34" charset="-128"/>
            </a:endParaRPr>
          </a:p>
        </p:txBody>
      </p:sp>
      <p:sp>
        <p:nvSpPr>
          <p:cNvPr id="24579" name="Rectangle 1">
            <a:extLst>
              <a:ext uri="{FF2B5EF4-FFF2-40B4-BE49-F238E27FC236}">
                <a16:creationId xmlns:a16="http://schemas.microsoft.com/office/drawing/2014/main" xmlns="" id="{F2A74431-DFFD-47AC-B7B5-417916C9C571}"/>
              </a:ext>
            </a:extLst>
          </p:cNvPr>
          <p:cNvSpPr>
            <a:spLocks noGrp="1" noRot="1" noChangeAspect="1" noChangeArrowheads="1" noTextEdit="1"/>
          </p:cNvSpPr>
          <p:nvPr>
            <p:ph type="sldImg"/>
          </p:nvPr>
        </p:nvSpPr>
        <p:spPr>
          <a:xfrm>
            <a:off x="490538" y="776288"/>
            <a:ext cx="6818312" cy="3835400"/>
          </a:xfrm>
          <a:solidFill>
            <a:srgbClr val="FFFFFF"/>
          </a:solidFill>
          <a:ln/>
        </p:spPr>
      </p:sp>
      <p:sp>
        <p:nvSpPr>
          <p:cNvPr id="24580" name="Rectangle 2">
            <a:extLst>
              <a:ext uri="{FF2B5EF4-FFF2-40B4-BE49-F238E27FC236}">
                <a16:creationId xmlns:a16="http://schemas.microsoft.com/office/drawing/2014/main" xmlns="" id="{C362979A-BCD6-4995-8013-E467FAE6463C}"/>
              </a:ext>
            </a:extLst>
          </p:cNvPr>
          <p:cNvSpPr>
            <a:spLocks noGrp="1" noChangeArrowheads="1"/>
          </p:cNvSpPr>
          <p:nvPr>
            <p:ph type="body" idx="1"/>
          </p:nvPr>
        </p:nvSpPr>
        <p:spPr>
          <a:xfrm>
            <a:off x="780576" y="4856401"/>
            <a:ext cx="6239830" cy="46013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CCF97BF7-CB66-47A9-B2F5-F8FF0B8437C0}"/>
              </a:ext>
            </a:extLst>
          </p:cNvPr>
          <p:cNvSpPr>
            <a:spLocks noGrp="1" noRot="1" noChangeAspect="1" noChangeArrowheads="1" noTextEdit="1"/>
          </p:cNvSpPr>
          <p:nvPr>
            <p:ph type="sldImg"/>
          </p:nvPr>
        </p:nvSpPr>
        <p:spPr>
          <a:xfrm>
            <a:off x="358775" y="708025"/>
            <a:ext cx="6291263" cy="3540125"/>
          </a:xfrm>
          <a:ln/>
        </p:spPr>
      </p:sp>
      <p:sp>
        <p:nvSpPr>
          <p:cNvPr id="20483" name="Rectangle 3">
            <a:extLst>
              <a:ext uri="{FF2B5EF4-FFF2-40B4-BE49-F238E27FC236}">
                <a16:creationId xmlns:a16="http://schemas.microsoft.com/office/drawing/2014/main" xmlns="" id="{C13A87FC-CD0B-449C-9DBE-6F25D76356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8"/>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30"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99F26B80-FED6-48BB-808A-0E848E9AA7A9}"/>
              </a:ext>
            </a:extLst>
          </p:cNvPr>
          <p:cNvSpPr>
            <a:spLocks noGrp="1"/>
          </p:cNvSpPr>
          <p:nvPr>
            <p:ph type="ftr" sz="quarter" idx="10"/>
          </p:nvPr>
        </p:nvSpPr>
        <p:spPr/>
        <p:txBody>
          <a:bodyPr/>
          <a:lstStyle>
            <a:lvl1pPr algn="ctr" fontAlgn="auto">
              <a:spcBef>
                <a:spcPts val="0"/>
              </a:spcBef>
              <a:spcAft>
                <a:spcPts val="0"/>
              </a:spcAft>
              <a:defRPr sz="1200" b="0">
                <a:solidFill>
                  <a:schemeClr val="bg1">
                    <a:lumMod val="50000"/>
                  </a:schemeClr>
                </a:solidFill>
                <a:latin typeface="+mn-lt"/>
                <a:ea typeface="+mn-ea"/>
                <a:cs typeface="+mn-cs"/>
              </a:defRPr>
            </a:lvl1pPr>
          </a:lstStyle>
          <a:p>
            <a:pPr>
              <a:defRPr/>
            </a:pPr>
            <a:endParaRPr lang="en-US"/>
          </a:p>
        </p:txBody>
      </p:sp>
      <p:sp>
        <p:nvSpPr>
          <p:cNvPr id="3" name="Slide Number Placeholder 5">
            <a:extLst>
              <a:ext uri="{FF2B5EF4-FFF2-40B4-BE49-F238E27FC236}">
                <a16:creationId xmlns:a16="http://schemas.microsoft.com/office/drawing/2014/main" xmlns="" id="{3E8BB3E6-EC88-442A-AABC-71B4615E2274}"/>
              </a:ext>
            </a:extLst>
          </p:cNvPr>
          <p:cNvSpPr>
            <a:spLocks noGrp="1"/>
          </p:cNvSpPr>
          <p:nvPr>
            <p:ph type="sldNum" sz="quarter" idx="11"/>
          </p:nvPr>
        </p:nvSpPr>
        <p:spPr/>
        <p:txBody>
          <a:bodyPr/>
          <a:lstStyle>
            <a:lvl1pPr algn="r">
              <a:defRPr sz="1200">
                <a:solidFill>
                  <a:schemeClr val="bg1">
                    <a:lumMod val="50000"/>
                  </a:schemeClr>
                </a:solidFill>
              </a:defRPr>
            </a:lvl1pPr>
          </a:lstStyle>
          <a:p>
            <a:pPr>
              <a:defRPr/>
            </a:pPr>
            <a:fld id="{B8B4FDAE-A6A8-4934-AAA5-368531EAF123}" type="slidenum">
              <a:rPr lang="en-US" altLang="en-US"/>
              <a:pPr>
                <a:defRPr/>
              </a:pPr>
              <a:t>‹#›</a:t>
            </a:fld>
            <a:endParaRPr lang="en-US" altLang="en-US" dirty="0"/>
          </a:p>
        </p:txBody>
      </p:sp>
      <p:sp>
        <p:nvSpPr>
          <p:cNvPr id="4" name="Date Placeholder 3">
            <a:extLst>
              <a:ext uri="{FF2B5EF4-FFF2-40B4-BE49-F238E27FC236}">
                <a16:creationId xmlns:a16="http://schemas.microsoft.com/office/drawing/2014/main" xmlns="" id="{8372CAE3-5761-4640-B57F-9E1024E8008D}"/>
              </a:ext>
            </a:extLst>
          </p:cNvPr>
          <p:cNvSpPr>
            <a:spLocks noGrp="1"/>
          </p:cNvSpPr>
          <p:nvPr>
            <p:ph type="dt" sz="half" idx="12"/>
          </p:nvPr>
        </p:nvSpPr>
        <p:spPr>
          <a:xfrm>
            <a:off x="0" y="4972050"/>
            <a:ext cx="2133600" cy="171450"/>
          </a:xfrm>
        </p:spPr>
        <p:txBody>
          <a:bodyPr/>
          <a:lstStyle>
            <a:lvl1pPr>
              <a:defRPr sz="1200">
                <a:solidFill>
                  <a:schemeClr val="tx1"/>
                </a:solidFill>
                <a:latin typeface="Calibri" pitchFamily="34" charset="0"/>
                <a:ea typeface="MS PGothic" pitchFamily="34" charset="-128"/>
                <a:cs typeface="+mn-cs"/>
              </a:defRPr>
            </a:lvl1pPr>
          </a:lstStyle>
          <a:p>
            <a:pPr>
              <a:defRPr/>
            </a:pPr>
            <a:r>
              <a:rPr lang="en-US" altLang="en-US"/>
              <a:t>March 2</a:t>
            </a:r>
            <a:r>
              <a:rPr lang="en-US" altLang="en-US" baseline="30000"/>
              <a:t>nd</a:t>
            </a:r>
            <a:r>
              <a:rPr lang="en-US" altLang="en-US"/>
              <a:t>, 2021</a:t>
            </a:r>
          </a:p>
        </p:txBody>
      </p:sp>
    </p:spTree>
    <p:extLst>
      <p:ext uri="{BB962C8B-B14F-4D97-AF65-F5344CB8AC3E}">
        <p14:creationId xmlns:p14="http://schemas.microsoft.com/office/powerpoint/2010/main" val="335455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30" indent="0">
              <a:buNone/>
              <a:defRPr sz="1800">
                <a:solidFill>
                  <a:schemeClr val="tx1">
                    <a:tint val="75000"/>
                  </a:schemeClr>
                </a:solidFill>
              </a:defRPr>
            </a:lvl2pPr>
            <a:lvl3pPr marL="914264"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43"/>
            <a:ext cx="3008313" cy="351829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30" indent="0">
              <a:buNone/>
              <a:defRPr sz="2800"/>
            </a:lvl2pPr>
            <a:lvl3pPr marL="914264"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pPr lvl="0"/>
            <a:endParaRPr lang="en-US" noProof="0" dirty="0"/>
          </a:p>
        </p:txBody>
      </p:sp>
      <p:sp>
        <p:nvSpPr>
          <p:cNvPr id="4" name="Text Placeholder 3"/>
          <p:cNvSpPr>
            <a:spLocks noGrp="1"/>
          </p:cNvSpPr>
          <p:nvPr>
            <p:ph type="body" sz="half" idx="2"/>
          </p:nvPr>
        </p:nvSpPr>
        <p:spPr>
          <a:xfrm>
            <a:off x="1828800" y="4229120"/>
            <a:ext cx="5486400" cy="60364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6/23/22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2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6/23/22</a:t>
            </a:r>
            <a:endParaRPr lang="en-US" altLang="en-US" dirty="0"/>
          </a:p>
        </p:txBody>
      </p:sp>
      <p:sp>
        <p:nvSpPr>
          <p:cNvPr id="5" name="Footer Placeholder 4"/>
          <p:cNvSpPr>
            <a:spLocks noGrp="1"/>
          </p:cNvSpPr>
          <p:nvPr>
            <p:ph type="ftr" sz="quarter" idx="3"/>
          </p:nvPr>
        </p:nvSpPr>
        <p:spPr>
          <a:xfrm>
            <a:off x="3171031" y="4914918"/>
            <a:ext cx="2895600" cy="207169"/>
          </a:xfrm>
          <a:prstGeom prst="rect">
            <a:avLst/>
          </a:prstGeom>
        </p:spPr>
        <p:txBody>
          <a:bodyPr vert="horz" lIns="91427" tIns="45714" rIns="91427" bIns="45714"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7" tIns="45714" rIns="91427" bIns="45714"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 id="2147483684" r:id="rId12"/>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30" algn="ctr" rtl="0" fontAlgn="base">
        <a:spcBef>
          <a:spcPct val="0"/>
        </a:spcBef>
        <a:spcAft>
          <a:spcPct val="0"/>
        </a:spcAft>
        <a:defRPr sz="4400">
          <a:solidFill>
            <a:schemeClr val="tx1"/>
          </a:solidFill>
          <a:latin typeface="Calibri" charset="0"/>
          <a:ea typeface="ＭＳ Ｐゴシック" charset="0"/>
        </a:defRPr>
      </a:lvl6pPr>
      <a:lvl7pPr marL="914264"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29" algn="ctr" rtl="0" fontAlgn="base">
        <a:spcBef>
          <a:spcPct val="0"/>
        </a:spcBef>
        <a:spcAft>
          <a:spcPct val="0"/>
        </a:spcAft>
        <a:defRPr sz="4400">
          <a:solidFill>
            <a:schemeClr val="tx1"/>
          </a:solidFill>
          <a:latin typeface="Calibri" charset="0"/>
          <a:ea typeface="ＭＳ Ｐゴシック" charset="0"/>
        </a:defRPr>
      </a:lvl9pPr>
    </p:titleStyle>
    <p:body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0"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9"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41" y="18812"/>
            <a:ext cx="8328991" cy="574187"/>
          </a:xfrm>
        </p:spPr>
        <p:txBody>
          <a:bodyPr>
            <a:normAutofit fontScale="90000"/>
          </a:bodyPr>
          <a:lstStyle/>
          <a:p>
            <a:r>
              <a:rPr lang="en-US" b="0" dirty="0"/>
              <a:t>sPHENIX MIE Project Overview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69540096"/>
              </p:ext>
            </p:extLst>
          </p:nvPr>
        </p:nvGraphicFramePr>
        <p:xfrm>
          <a:off x="304801" y="666751"/>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22853">
                  <a:extLst>
                    <a:ext uri="{9D8B030D-6E8A-4147-A177-3AD203B41FA5}">
                      <a16:colId xmlns:a16="http://schemas.microsoft.com/office/drawing/2014/main" xmlns="" val="2547196037"/>
                    </a:ext>
                  </a:extLst>
                </a:gridCol>
                <a:gridCol w="1606378">
                  <a:extLst>
                    <a:ext uri="{9D8B030D-6E8A-4147-A177-3AD203B41FA5}">
                      <a16:colId xmlns:a16="http://schemas.microsoft.com/office/drawing/2014/main" xmlns="" val="2906043885"/>
                    </a:ext>
                  </a:extLst>
                </a:gridCol>
                <a:gridCol w="2975295">
                  <a:extLst>
                    <a:ext uri="{9D8B030D-6E8A-4147-A177-3AD203B41FA5}">
                      <a16:colId xmlns:a16="http://schemas.microsoft.com/office/drawing/2014/main" xmlns="" val="2998244554"/>
                    </a:ext>
                  </a:extLst>
                </a:gridCol>
                <a:gridCol w="781159">
                  <a:extLst>
                    <a:ext uri="{9D8B030D-6E8A-4147-A177-3AD203B41FA5}">
                      <a16:colId xmlns:a16="http://schemas.microsoft.com/office/drawing/2014/main" xmlns="" val="859748088"/>
                    </a:ext>
                  </a:extLst>
                </a:gridCol>
                <a:gridCol w="699915">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0080FF"/>
                    </a:solidFill>
                  </a:tcPr>
                </a:tc>
                <a:tc>
                  <a:txBody>
                    <a:bodyPr/>
                    <a:lstStyle/>
                    <a:p>
                      <a:r>
                        <a:rPr lang="en-US" sz="1200" dirty="0"/>
                        <a:t>Project Director</a:t>
                      </a:r>
                    </a:p>
                  </a:txBody>
                  <a:tcPr marT="34290" marB="34290">
                    <a:solidFill>
                      <a:srgbClr val="0080FF"/>
                    </a:solidFill>
                  </a:tcPr>
                </a:tc>
                <a:tc>
                  <a:txBody>
                    <a:bodyPr/>
                    <a:lstStyle/>
                    <a:p>
                      <a:r>
                        <a:rPr lang="en-US" sz="1200" dirty="0"/>
                        <a:t>Last CD Achieved</a:t>
                      </a:r>
                    </a:p>
                  </a:txBody>
                  <a:tcPr marT="34290" marB="34290">
                    <a:solidFill>
                      <a:srgbClr val="0080FF"/>
                    </a:solidFill>
                  </a:tcPr>
                </a:tc>
                <a:tc>
                  <a:txBody>
                    <a:bodyPr/>
                    <a:lstStyle/>
                    <a:p>
                      <a:r>
                        <a:rPr lang="en-US" sz="1200" dirty="0"/>
                        <a:t>% Complete</a:t>
                      </a:r>
                    </a:p>
                  </a:txBody>
                  <a:tcPr marT="34290" marB="34290">
                    <a:solidFill>
                      <a:srgbClr val="0080FF"/>
                    </a:solidFill>
                  </a:tcPr>
                </a:tc>
                <a:tc>
                  <a:txBody>
                    <a:bodyPr/>
                    <a:lstStyle/>
                    <a:p>
                      <a:r>
                        <a:rPr lang="en-US" sz="1200" dirty="0"/>
                        <a:t>CPI</a:t>
                      </a:r>
                    </a:p>
                  </a:txBody>
                  <a:tcPr marT="34290" marB="34290">
                    <a:solidFill>
                      <a:srgbClr val="0080FF"/>
                    </a:solidFill>
                  </a:tcPr>
                </a:tc>
                <a:tc>
                  <a:txBody>
                    <a:bodyPr/>
                    <a:lstStyle/>
                    <a:p>
                      <a:r>
                        <a:rPr lang="en-US" sz="1200" dirty="0"/>
                        <a:t>SPI</a:t>
                      </a:r>
                    </a:p>
                  </a:txBody>
                  <a:tcPr marT="34290" marB="34290">
                    <a:solidFill>
                      <a:srgbClr val="0080FF"/>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chemeClr val="accent5">
                        <a:lumMod val="20000"/>
                        <a:lumOff val="8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20000"/>
                        <a:lumOff val="80000"/>
                      </a:schemeClr>
                    </a:solidFill>
                  </a:tcPr>
                </a:tc>
                <a:tc>
                  <a:txBody>
                    <a:bodyPr/>
                    <a:lstStyle/>
                    <a:p>
                      <a:r>
                        <a:rPr lang="en-US" sz="1400" dirty="0"/>
                        <a:t>PD-2/3</a:t>
                      </a:r>
                    </a:p>
                  </a:txBody>
                  <a:tcPr marT="34290" marB="34290">
                    <a:solidFill>
                      <a:schemeClr val="accent5">
                        <a:lumMod val="20000"/>
                        <a:lumOff val="80000"/>
                      </a:schemeClr>
                    </a:solidFill>
                  </a:tcPr>
                </a:tc>
                <a:tc>
                  <a:txBody>
                    <a:bodyPr/>
                    <a:lstStyle/>
                    <a:p>
                      <a:r>
                        <a:rPr lang="en-US" sz="1400" dirty="0" smtClean="0"/>
                        <a:t>95.4%  </a:t>
                      </a:r>
                      <a:r>
                        <a:rPr lang="en-US" sz="1400" dirty="0"/>
                        <a:t>BCWP/BAC@ </a:t>
                      </a:r>
                      <a:r>
                        <a:rPr lang="en-US" sz="1400" dirty="0" smtClean="0"/>
                        <a:t>5/31/</a:t>
                      </a:r>
                      <a:r>
                        <a:rPr lang="en-US" sz="1400" dirty="0"/>
                        <a:t>2022</a:t>
                      </a:r>
                    </a:p>
                  </a:txBody>
                  <a:tcPr marT="34290" marB="34290">
                    <a:solidFill>
                      <a:schemeClr val="accent5">
                        <a:lumMod val="20000"/>
                        <a:lumOff val="80000"/>
                      </a:schemeClr>
                    </a:solidFill>
                  </a:tcPr>
                </a:tc>
                <a:tc>
                  <a:txBody>
                    <a:bodyPr/>
                    <a:lstStyle/>
                    <a:p>
                      <a:r>
                        <a:rPr lang="en-US" sz="1400" dirty="0"/>
                        <a:t>1.00</a:t>
                      </a:r>
                    </a:p>
                  </a:txBody>
                  <a:tcPr marT="34290" marB="34290">
                    <a:solidFill>
                      <a:schemeClr val="accent5">
                        <a:lumMod val="20000"/>
                        <a:lumOff val="80000"/>
                      </a:schemeClr>
                    </a:solidFill>
                  </a:tcPr>
                </a:tc>
                <a:tc>
                  <a:txBody>
                    <a:bodyPr/>
                    <a:lstStyle/>
                    <a:p>
                      <a:r>
                        <a:rPr lang="en-US" sz="1400" dirty="0" smtClean="0"/>
                        <a:t>0.98</a:t>
                      </a:r>
                      <a:endParaRPr lang="en-US" sz="1400" dirty="0"/>
                    </a:p>
                  </a:txBody>
                  <a:tcPr marT="34290" marB="34290">
                    <a:solidFill>
                      <a:schemeClr val="accent5">
                        <a:lumMod val="20000"/>
                        <a:lumOff val="80000"/>
                      </a:schemeClr>
                    </a:solidFill>
                  </a:tcPr>
                </a:tc>
                <a:extLst>
                  <a:ext uri="{0D108BD9-81ED-4DB2-BD59-A6C34878D82A}">
                    <a16:rowId xmlns:a16="http://schemas.microsoft.com/office/drawing/2014/main" xmlns="" val="1730370277"/>
                  </a:ext>
                </a:extLst>
              </a:tr>
            </a:tbl>
          </a:graphicData>
        </a:graphic>
      </p:graphicFrame>
      <p:sp>
        <p:nvSpPr>
          <p:cNvPr id="7" name="Content Placeholder 2"/>
          <p:cNvSpPr txBox="1">
            <a:spLocks/>
          </p:cNvSpPr>
          <p:nvPr/>
        </p:nvSpPr>
        <p:spPr>
          <a:xfrm>
            <a:off x="242329" y="1428753"/>
            <a:ext cx="8836242" cy="3714748"/>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2019</a:t>
            </a:r>
            <a:endParaRPr lang="en-US" sz="2900" b="1" dirty="0"/>
          </a:p>
          <a:p>
            <a:pPr lvl="1"/>
            <a:r>
              <a:rPr lang="en-US" sz="2900" b="1" dirty="0"/>
              <a:t>Early completion in </a:t>
            </a:r>
            <a:r>
              <a:rPr lang="en-US" sz="2900" b="1" dirty="0" smtClean="0"/>
              <a:t>Aug </a:t>
            </a:r>
            <a:r>
              <a:rPr lang="en-US" sz="2900" b="1" dirty="0"/>
              <a:t>2022. </a:t>
            </a:r>
            <a:r>
              <a:rPr lang="en-US" sz="2900" b="1" dirty="0" smtClean="0"/>
              <a:t>Four </a:t>
            </a:r>
            <a:r>
              <a:rPr lang="en-US" sz="2900" b="1" dirty="0"/>
              <a:t>months of float to PD-4</a:t>
            </a:r>
          </a:p>
          <a:p>
            <a:pPr lvl="1"/>
            <a:r>
              <a:rPr lang="en-US" sz="2900" dirty="0"/>
              <a:t>PD-4 Dec 2022</a:t>
            </a:r>
          </a:p>
          <a:p>
            <a:pPr marL="0" indent="0">
              <a:buNone/>
            </a:pPr>
            <a:r>
              <a:rPr lang="en-US" sz="3800" b="1" dirty="0"/>
              <a:t>Cost</a:t>
            </a:r>
          </a:p>
          <a:p>
            <a:pPr lvl="1"/>
            <a:r>
              <a:rPr lang="en-US" sz="3300" b="1" dirty="0"/>
              <a:t>$27.0M AY TPC  </a:t>
            </a:r>
            <a:r>
              <a:rPr lang="en-US" sz="3300" b="1" dirty="0" smtClean="0"/>
              <a:t>70.3% </a:t>
            </a:r>
            <a:r>
              <a:rPr lang="en-US" sz="3300" b="1" dirty="0"/>
              <a:t>contingency on an ETC of $</a:t>
            </a:r>
            <a:r>
              <a:rPr lang="en-US" sz="3300" b="1" dirty="0" smtClean="0"/>
              <a:t>1.48M</a:t>
            </a:r>
            <a:endParaRPr lang="en-US" sz="3300" b="1" dirty="0"/>
          </a:p>
        </p:txBody>
      </p:sp>
      <p:sp>
        <p:nvSpPr>
          <p:cNvPr id="8" name="Slide Number Placeholder 7">
            <a:extLst>
              <a:ext uri="{FF2B5EF4-FFF2-40B4-BE49-F238E27FC236}">
                <a16:creationId xmlns:a16="http://schemas.microsoft.com/office/drawing/2014/main" xmlns=""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a:t>
            </a:fld>
            <a:endParaRPr lang="en-US" altLang="en-US" dirty="0"/>
          </a:p>
        </p:txBody>
      </p:sp>
      <p:sp>
        <p:nvSpPr>
          <p:cNvPr id="6" name="TextBox 5"/>
          <p:cNvSpPr txBox="1"/>
          <p:nvPr/>
        </p:nvSpPr>
        <p:spPr>
          <a:xfrm>
            <a:off x="3549707" y="2876550"/>
            <a:ext cx="3191999" cy="338554"/>
          </a:xfrm>
          <a:prstGeom prst="rect">
            <a:avLst/>
          </a:prstGeom>
          <a:solidFill>
            <a:srgbClr val="0080FF"/>
          </a:solidFill>
        </p:spPr>
        <p:txBody>
          <a:bodyPr wrap="square" rtlCol="0">
            <a:spAutoFit/>
          </a:bodyPr>
          <a:lstStyle/>
          <a:p>
            <a:r>
              <a:rPr lang="en-US" sz="1600" dirty="0">
                <a:solidFill>
                  <a:schemeClr val="bg1"/>
                </a:solidFill>
              </a:rPr>
              <a:t>  </a:t>
            </a:r>
            <a:r>
              <a:rPr lang="en-US" sz="1600" b="1" dirty="0">
                <a:solidFill>
                  <a:schemeClr val="bg1"/>
                </a:solidFill>
              </a:rPr>
              <a:t>Commitments = </a:t>
            </a:r>
            <a:r>
              <a:rPr lang="en-US" sz="1600" b="1" dirty="0" smtClean="0">
                <a:solidFill>
                  <a:schemeClr val="bg1"/>
                </a:solidFill>
              </a:rPr>
              <a:t>$1.79 </a:t>
            </a:r>
            <a:r>
              <a:rPr lang="en-US" sz="1600" b="1" dirty="0">
                <a:solidFill>
                  <a:schemeClr val="bg1"/>
                </a:solidFill>
              </a:rPr>
              <a:t>M</a:t>
            </a:r>
          </a:p>
        </p:txBody>
      </p:sp>
      <p:pic>
        <p:nvPicPr>
          <p:cNvPr id="10" name="Picture 9"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4807" y="2858478"/>
            <a:ext cx="2336877" cy="1923072"/>
          </a:xfrm>
          <a:prstGeom prst="rect">
            <a:avLst/>
          </a:prstGeom>
        </p:spPr>
      </p:pic>
      <p:sp>
        <p:nvSpPr>
          <p:cNvPr id="9" name="TextBox 8"/>
          <p:cNvSpPr txBox="1"/>
          <p:nvPr/>
        </p:nvSpPr>
        <p:spPr>
          <a:xfrm>
            <a:off x="935860" y="4167332"/>
            <a:ext cx="5696340" cy="338554"/>
          </a:xfrm>
          <a:prstGeom prst="rect">
            <a:avLst/>
          </a:prstGeom>
          <a:noFill/>
        </p:spPr>
        <p:txBody>
          <a:bodyPr wrap="square" rtlCol="0">
            <a:spAutoFit/>
          </a:bodyPr>
          <a:lstStyle/>
          <a:p>
            <a:r>
              <a:rPr lang="en-US" sz="1600" b="1" dirty="0">
                <a:solidFill>
                  <a:srgbClr val="0080FF"/>
                </a:solidFill>
              </a:rPr>
              <a:t>The early completion date moved one month in </a:t>
            </a:r>
            <a:r>
              <a:rPr lang="en-US" sz="1600" b="1" dirty="0" smtClean="0">
                <a:solidFill>
                  <a:srgbClr val="0080FF"/>
                </a:solidFill>
              </a:rPr>
              <a:t>April</a:t>
            </a:r>
            <a:endParaRPr lang="en-US" sz="1600" b="1" dirty="0">
              <a:solidFill>
                <a:srgbClr val="0080FF"/>
              </a:solidFill>
            </a:endParaRPr>
          </a:p>
        </p:txBody>
      </p:sp>
      <p:sp>
        <p:nvSpPr>
          <p:cNvPr id="11" name="Date Placeholder 10"/>
          <p:cNvSpPr>
            <a:spLocks noGrp="1"/>
          </p:cNvSpPr>
          <p:nvPr>
            <p:ph type="dt" sz="half" idx="4294967295"/>
          </p:nvPr>
        </p:nvSpPr>
        <p:spPr>
          <a:xfrm>
            <a:off x="275311" y="4868864"/>
            <a:ext cx="2133600" cy="274637"/>
          </a:xfrm>
          <a:prstGeom prst="rect">
            <a:avLst/>
          </a:prstGeom>
        </p:spPr>
        <p:txBody>
          <a:bodyPr/>
          <a:lstStyle/>
          <a:p>
            <a:r>
              <a:rPr lang="en-US" smtClean="0"/>
              <a:t>6/23/22</a:t>
            </a:r>
            <a:endParaRPr lang="en-US" dirty="0"/>
          </a:p>
        </p:txBody>
      </p:sp>
      <p:sp>
        <p:nvSpPr>
          <p:cNvPr id="12" name="Footer Placeholder 11"/>
          <p:cNvSpPr>
            <a:spLocks noGrp="1"/>
          </p:cNvSpPr>
          <p:nvPr>
            <p:ph type="ftr" sz="quarter" idx="4294967295"/>
          </p:nvPr>
        </p:nvSpPr>
        <p:spPr>
          <a:xfrm>
            <a:off x="3436592" y="4860295"/>
            <a:ext cx="2895600" cy="274637"/>
          </a:xfrm>
          <a:prstGeom prst="rect">
            <a:avLst/>
          </a:prstGeom>
        </p:spPr>
        <p:txBody>
          <a:bodyPr/>
          <a:lstStyle/>
          <a:p>
            <a:r>
              <a:rPr lang="en-US" smtClean="0"/>
              <a:t>PMG</a:t>
            </a:r>
            <a:endParaRPr lang="en-US" dirty="0"/>
          </a:p>
        </p:txBody>
      </p:sp>
    </p:spTree>
    <p:extLst>
      <p:ext uri="{BB962C8B-B14F-4D97-AF65-F5344CB8AC3E}">
        <p14:creationId xmlns:p14="http://schemas.microsoft.com/office/powerpoint/2010/main" val="30997725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8229600" cy="546497"/>
          </a:xfrm>
        </p:spPr>
        <p:txBody>
          <a:bodyPr/>
          <a:lstStyle/>
          <a:p>
            <a:r>
              <a:rPr lang="en-US" dirty="0"/>
              <a:t> </a:t>
            </a:r>
            <a:r>
              <a:rPr lang="en-US" b="0" dirty="0">
                <a:latin typeface="Calibri"/>
                <a:cs typeface="Calibri"/>
              </a:rPr>
              <a:t>TPC </a:t>
            </a:r>
            <a:r>
              <a:rPr lang="en-US" dirty="0">
                <a:latin typeface="Calibri"/>
                <a:cs typeface="Calibri"/>
              </a:rPr>
              <a:t>Status</a:t>
            </a:r>
            <a:endParaRPr lang="en-US" b="0" dirty="0">
              <a:latin typeface="Calibri"/>
              <a:cs typeface="Calibri"/>
            </a:endParaRPr>
          </a:p>
        </p:txBody>
      </p:sp>
      <p:sp>
        <p:nvSpPr>
          <p:cNvPr id="8" name="Content Placeholder 7"/>
          <p:cNvSpPr>
            <a:spLocks noGrp="1"/>
          </p:cNvSpPr>
          <p:nvPr>
            <p:ph idx="1"/>
          </p:nvPr>
        </p:nvSpPr>
        <p:spPr>
          <a:xfrm>
            <a:off x="76200" y="590550"/>
            <a:ext cx="6248400" cy="2057400"/>
          </a:xfrm>
        </p:spPr>
        <p:txBody>
          <a:bodyPr/>
          <a:lstStyle/>
          <a:p>
            <a:r>
              <a:rPr lang="en-US" sz="1200" dirty="0"/>
              <a:t>Most mechanical components complete. Central membrane assembly in </a:t>
            </a:r>
            <a:r>
              <a:rPr lang="en-US" sz="1200" dirty="0" smtClean="0"/>
              <a:t>June-July</a:t>
            </a:r>
            <a:endParaRPr lang="en-US" sz="1200" dirty="0"/>
          </a:p>
          <a:p>
            <a:r>
              <a:rPr lang="en-US" sz="1200" dirty="0"/>
              <a:t>Inner field cage complete</a:t>
            </a:r>
          </a:p>
          <a:p>
            <a:r>
              <a:rPr lang="en-US" sz="1200" dirty="0"/>
              <a:t>Outer field cage complete in </a:t>
            </a:r>
            <a:r>
              <a:rPr lang="en-US" sz="1200" dirty="0" smtClean="0"/>
              <a:t>July</a:t>
            </a:r>
            <a:endParaRPr lang="en-US" sz="1200" dirty="0"/>
          </a:p>
          <a:p>
            <a:r>
              <a:rPr lang="en-US" sz="1200" dirty="0"/>
              <a:t>All 72 quad GEM modules complete. HV tests </a:t>
            </a:r>
            <a:r>
              <a:rPr lang="en-US" sz="1200" dirty="0" smtClean="0"/>
              <a:t>good. Gain and IBF mapped good</a:t>
            </a:r>
            <a:r>
              <a:rPr lang="en-US" sz="1200" dirty="0" smtClean="0"/>
              <a:t>.</a:t>
            </a:r>
          </a:p>
          <a:p>
            <a:r>
              <a:rPr lang="en-US" sz="1200" dirty="0" smtClean="0"/>
              <a:t>TPC chamber assembly August.</a:t>
            </a:r>
            <a:endParaRPr lang="en-US" sz="1200" dirty="0"/>
          </a:p>
          <a:p>
            <a:r>
              <a:rPr lang="en-US" sz="1200" dirty="0"/>
              <a:t>All TPC Front End electronics cards </a:t>
            </a:r>
            <a:r>
              <a:rPr lang="en-US" sz="1200" dirty="0" smtClean="0"/>
              <a:t>at assembly house for  added PLL plus minor mods. Back at BNL in July.</a:t>
            </a:r>
            <a:endParaRPr lang="en-US" sz="1200" dirty="0"/>
          </a:p>
          <a:p>
            <a:r>
              <a:rPr lang="en-US" sz="1200" dirty="0"/>
              <a:t>All FELIX cards build and </a:t>
            </a:r>
            <a:r>
              <a:rPr lang="en-US" sz="1200" dirty="0" smtClean="0"/>
              <a:t>tested. Firmware development ongoing.</a:t>
            </a:r>
          </a:p>
          <a:p>
            <a:r>
              <a:rPr lang="en-US" sz="1200" dirty="0" smtClean="0"/>
              <a:t>All line lasers at BNL. Awaiting attenuators due in Sept.</a:t>
            </a:r>
            <a:endParaRPr lang="en-US" sz="1200" dirty="0"/>
          </a:p>
          <a:p>
            <a:r>
              <a:rPr lang="en-US" sz="1200" dirty="0"/>
              <a:t>Laser calibration system components arriving from vendor. </a:t>
            </a:r>
            <a:r>
              <a:rPr lang="en-US" sz="1200" dirty="0" smtClean="0"/>
              <a:t>Diffuse laser delivery by Nov.</a:t>
            </a:r>
            <a:endParaRPr lang="en-US" sz="1200" dirty="0"/>
          </a:p>
          <a:p>
            <a:endParaRPr lang="en-US" sz="12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2" name="Footer Placeholder 1"/>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a:prstGeom prst="rect">
            <a:avLst/>
          </a:prstGeom>
        </p:spPr>
        <p:txBody>
          <a:bodyPr/>
          <a:lstStyle/>
          <a:p>
            <a:fld id="{4B932B3A-BA38-40C7-ADEE-2A1902CEB265}" type="slidenum">
              <a:rPr lang="en-US" altLang="en-US"/>
              <a:pPr/>
              <a:t>10</a:t>
            </a:fld>
            <a:endParaRPr lang="en-US" altLang="en-US" dirty="0"/>
          </a:p>
        </p:txBody>
      </p:sp>
      <p:pic>
        <p:nvPicPr>
          <p:cNvPr id="5" name="Picture 4" descr="Screen Shot 2022-05-24 at 12.28.37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5320" y="590550"/>
            <a:ext cx="2842624" cy="3734142"/>
          </a:xfrm>
          <a:prstGeom prst="rect">
            <a:avLst/>
          </a:prstGeom>
        </p:spPr>
      </p:pic>
      <p:pic>
        <p:nvPicPr>
          <p:cNvPr id="22" name="Picture 21"/>
          <p:cNvPicPr/>
          <p:nvPr/>
        </p:nvPicPr>
        <p:blipFill>
          <a:blip r:embed="rId3" cstate="print">
            <a:extLst>
              <a:ext uri="{28A0092B-C50C-407E-A947-70E740481C1C}">
                <a14:useLocalDpi xmlns:a14="http://schemas.microsoft.com/office/drawing/2010/main"/>
              </a:ext>
            </a:extLst>
          </a:blip>
          <a:stretch>
            <a:fillRect/>
          </a:stretch>
        </p:blipFill>
        <p:spPr>
          <a:xfrm>
            <a:off x="1219200" y="2800350"/>
            <a:ext cx="4419599" cy="2343150"/>
          </a:xfrm>
          <a:prstGeom prst="rect">
            <a:avLst/>
          </a:prstGeom>
        </p:spPr>
      </p:pic>
    </p:spTree>
    <p:extLst>
      <p:ext uri="{BB962C8B-B14F-4D97-AF65-F5344CB8AC3E}">
        <p14:creationId xmlns:p14="http://schemas.microsoft.com/office/powerpoint/2010/main" val="10333368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Calorimeter Electronics</a:t>
            </a:r>
          </a:p>
        </p:txBody>
      </p:sp>
      <p:sp>
        <p:nvSpPr>
          <p:cNvPr id="6" name="Content Placeholder 5"/>
          <p:cNvSpPr>
            <a:spLocks noGrp="1"/>
          </p:cNvSpPr>
          <p:nvPr>
            <p:ph idx="1"/>
          </p:nvPr>
        </p:nvSpPr>
        <p:spPr>
          <a:xfrm>
            <a:off x="0" y="666750"/>
            <a:ext cx="5943600" cy="2895600"/>
          </a:xfrm>
        </p:spPr>
        <p:txBody>
          <a:bodyPr/>
          <a:lstStyle/>
          <a:p>
            <a:r>
              <a:rPr lang="en-US" sz="1400" dirty="0"/>
              <a:t>All frontend components, cables and fiber optics have been received at BNL, tested and delivered to EMCal, HCal and Infrastructure </a:t>
            </a:r>
            <a:r>
              <a:rPr lang="en-US" sz="1400" dirty="0" smtClean="0"/>
              <a:t> </a:t>
            </a:r>
            <a:endParaRPr lang="en-US" sz="1400" dirty="0"/>
          </a:p>
          <a:p>
            <a:r>
              <a:rPr lang="en-US" sz="1400" dirty="0"/>
              <a:t>All major components for the EMCal and HCal Bias and LV distribution systems delivered to BNL. </a:t>
            </a:r>
          </a:p>
          <a:p>
            <a:r>
              <a:rPr lang="en-US" sz="1400" dirty="0"/>
              <a:t>All trunk fibers, fiber patch panels ordered. </a:t>
            </a:r>
            <a:r>
              <a:rPr lang="en-US" sz="1400" dirty="0" smtClean="0"/>
              <a:t>Deliveries on schedule.</a:t>
            </a:r>
            <a:endParaRPr lang="en-US" sz="1400" dirty="0"/>
          </a:p>
          <a:p>
            <a:r>
              <a:rPr lang="en-US" sz="1400" dirty="0"/>
              <a:t>Digitizer board assembly </a:t>
            </a:r>
            <a:r>
              <a:rPr lang="en-US" sz="1400" dirty="0" smtClean="0"/>
              <a:t>complete.  Yield looks good (90-95%). Able to repair boards in house at BNL. </a:t>
            </a:r>
            <a:endParaRPr lang="en-US" sz="1400" dirty="0">
              <a:solidFill>
                <a:srgbClr val="0080FF"/>
              </a:solidFill>
            </a:endParaRPr>
          </a:p>
          <a:p>
            <a:r>
              <a:rPr lang="en-US" sz="1400" dirty="0"/>
              <a:t>The Univ Colorado group  continues to do QA tests on digitizer electronics received from Nevis Labs prior to shipping to BNL. </a:t>
            </a:r>
          </a:p>
          <a:p>
            <a:r>
              <a:rPr lang="en-US" sz="1400" dirty="0"/>
              <a:t>Electronic rack assembly for Cal digitizer ongoing and on schedule at BNL.</a:t>
            </a:r>
          </a:p>
          <a:p>
            <a:pPr marL="0" indent="0">
              <a:buNone/>
            </a:pPr>
            <a:endParaRPr lang="en-US" sz="1400" dirty="0"/>
          </a:p>
          <a:p>
            <a:endParaRPr lang="en-US" sz="1500" dirty="0"/>
          </a:p>
          <a:p>
            <a:pPr marL="0" indent="0">
              <a:buNone/>
            </a:pPr>
            <a:endParaRPr lang="en-US" sz="1500" dirty="0"/>
          </a:p>
          <a:p>
            <a:endParaRPr lang="en-US" sz="1500" dirty="0"/>
          </a:p>
        </p:txBody>
      </p:sp>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11</a:t>
            </a:fld>
            <a:endParaRPr lang="en-US" altLang="en-US" dirty="0"/>
          </a:p>
        </p:txBody>
      </p:sp>
      <p:pic>
        <p:nvPicPr>
          <p:cNvPr id="7" name="Picture 6"/>
          <p:cNvPicPr>
            <a:picLocks noChangeAspect="1"/>
          </p:cNvPicPr>
          <p:nvPr/>
        </p:nvPicPr>
        <p:blipFill>
          <a:blip r:embed="rId2"/>
          <a:stretch>
            <a:fillRect/>
          </a:stretch>
        </p:blipFill>
        <p:spPr>
          <a:xfrm>
            <a:off x="5867400" y="666750"/>
            <a:ext cx="3200400" cy="4282888"/>
          </a:xfrm>
          <a:prstGeom prst="rect">
            <a:avLst/>
          </a:prstGeom>
        </p:spPr>
      </p:pic>
      <p:sp>
        <p:nvSpPr>
          <p:cNvPr id="8" name="TextBox 7"/>
          <p:cNvSpPr txBox="1"/>
          <p:nvPr/>
        </p:nvSpPr>
        <p:spPr>
          <a:xfrm>
            <a:off x="6629400" y="742950"/>
            <a:ext cx="1448721" cy="369332"/>
          </a:xfrm>
          <a:prstGeom prst="rect">
            <a:avLst/>
          </a:prstGeom>
          <a:noFill/>
        </p:spPr>
        <p:txBody>
          <a:bodyPr wrap="none" rtlCol="0">
            <a:spAutoFit/>
          </a:bodyPr>
          <a:lstStyle/>
          <a:p>
            <a:r>
              <a:rPr lang="en-US" dirty="0">
                <a:solidFill>
                  <a:srgbClr val="FFFFFF"/>
                </a:solidFill>
              </a:rPr>
              <a:t>Digitizer Rack</a:t>
            </a:r>
          </a:p>
        </p:txBody>
      </p:sp>
      <p:pic>
        <p:nvPicPr>
          <p:cNvPr id="9" name="Picture 8" descr="Screen Shot 2022-06-22 at 12.51.05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3075657"/>
            <a:ext cx="4419600" cy="2067843"/>
          </a:xfrm>
          <a:prstGeom prst="rect">
            <a:avLst/>
          </a:prstGeom>
        </p:spPr>
      </p:pic>
      <p:sp>
        <p:nvSpPr>
          <p:cNvPr id="10" name="TextBox 9"/>
          <p:cNvSpPr txBox="1"/>
          <p:nvPr/>
        </p:nvSpPr>
        <p:spPr>
          <a:xfrm>
            <a:off x="4343400" y="3562350"/>
            <a:ext cx="1752600" cy="646331"/>
          </a:xfrm>
          <a:prstGeom prst="rect">
            <a:avLst/>
          </a:prstGeom>
          <a:solidFill>
            <a:srgbClr val="0080FF"/>
          </a:solidFill>
        </p:spPr>
        <p:txBody>
          <a:bodyPr wrap="square" rtlCol="0">
            <a:spAutoFit/>
          </a:bodyPr>
          <a:lstStyle/>
          <a:p>
            <a:pPr algn="ctr"/>
            <a:r>
              <a:rPr lang="en-US" dirty="0" smtClean="0">
                <a:solidFill>
                  <a:schemeClr val="bg1"/>
                </a:solidFill>
              </a:rPr>
              <a:t>Need 31 racks in 1008 IR</a:t>
            </a:r>
            <a:endParaRPr lang="en-US" dirty="0">
              <a:solidFill>
                <a:schemeClr val="bg1"/>
              </a:solidFill>
            </a:endParaRPr>
          </a:p>
        </p:txBody>
      </p:sp>
    </p:spTree>
    <p:extLst>
      <p:ext uri="{BB962C8B-B14F-4D97-AF65-F5344CB8AC3E}">
        <p14:creationId xmlns:p14="http://schemas.microsoft.com/office/powerpoint/2010/main" val="34615381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707"/>
            <a:ext cx="8229600" cy="546497"/>
          </a:xfrm>
        </p:spPr>
        <p:txBody>
          <a:bodyPr/>
          <a:lstStyle/>
          <a:p>
            <a:r>
              <a:rPr lang="en-US" dirty="0" smtClean="0"/>
              <a:t>Overall MIE Electronics Status</a:t>
            </a:r>
            <a:endParaRPr lang="en-US"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sp>
        <p:nvSpPr>
          <p:cNvPr id="8" name="TextBox 7"/>
          <p:cNvSpPr txBox="1"/>
          <p:nvPr/>
        </p:nvSpPr>
        <p:spPr>
          <a:xfrm>
            <a:off x="7239002" y="742949"/>
            <a:ext cx="1633793" cy="369332"/>
          </a:xfrm>
          <a:prstGeom prst="rect">
            <a:avLst/>
          </a:prstGeom>
          <a:noFill/>
        </p:spPr>
        <p:txBody>
          <a:bodyPr wrap="none" rtlCol="0">
            <a:spAutoFit/>
          </a:bodyPr>
          <a:lstStyle/>
          <a:p>
            <a:r>
              <a:rPr lang="en-US" dirty="0" smtClean="0">
                <a:solidFill>
                  <a:srgbClr val="FFFFFF"/>
                </a:solidFill>
              </a:rPr>
              <a:t>DAQ: GL1/GTM</a:t>
            </a:r>
            <a:endParaRPr lang="en-US" dirty="0">
              <a:solidFill>
                <a:srgbClr val="FFFFFF"/>
              </a:solidFill>
            </a:endParaRPr>
          </a:p>
        </p:txBody>
      </p:sp>
      <p:sp>
        <p:nvSpPr>
          <p:cNvPr id="9" name="Content Placeholder 8"/>
          <p:cNvSpPr>
            <a:spLocks noGrp="1"/>
          </p:cNvSpPr>
          <p:nvPr>
            <p:ph idx="1"/>
          </p:nvPr>
        </p:nvSpPr>
        <p:spPr>
          <a:xfrm>
            <a:off x="35560" y="666750"/>
            <a:ext cx="9032240" cy="3962400"/>
          </a:xfrm>
        </p:spPr>
        <p:txBody>
          <a:bodyPr/>
          <a:lstStyle/>
          <a:p>
            <a:pPr marL="0" indent="0">
              <a:buNone/>
            </a:pPr>
            <a:r>
              <a:rPr lang="en-US" sz="1800" b="1" dirty="0" smtClean="0"/>
              <a:t>Completed or underway:</a:t>
            </a:r>
          </a:p>
          <a:p>
            <a:r>
              <a:rPr lang="en-US" sz="1800" dirty="0" smtClean="0"/>
              <a:t>All on-detector calorimeter electronics delivered and tested</a:t>
            </a:r>
          </a:p>
          <a:p>
            <a:r>
              <a:rPr lang="en-US" sz="1800" dirty="0" smtClean="0"/>
              <a:t>All calorimeter digitizers assembled. Testing nearly complete.  </a:t>
            </a:r>
          </a:p>
          <a:p>
            <a:r>
              <a:rPr lang="en-US" sz="1800" dirty="0" smtClean="0"/>
              <a:t>All LV and Bias supplies delivered</a:t>
            </a:r>
          </a:p>
          <a:p>
            <a:r>
              <a:rPr lang="en-US" sz="1800" dirty="0" smtClean="0"/>
              <a:t>All fibers and patch panels delivered or on order.</a:t>
            </a:r>
          </a:p>
          <a:p>
            <a:r>
              <a:rPr lang="en-US" sz="1800" dirty="0"/>
              <a:t>GL1/</a:t>
            </a:r>
            <a:r>
              <a:rPr lang="en-US" sz="1800" dirty="0" smtClean="0"/>
              <a:t>GTM complete.  </a:t>
            </a:r>
          </a:p>
          <a:p>
            <a:r>
              <a:rPr lang="en-US" sz="1800" dirty="0" smtClean="0"/>
              <a:t>All FELIX cards for TPC, </a:t>
            </a:r>
            <a:r>
              <a:rPr lang="en-US" sz="1800" dirty="0" smtClean="0"/>
              <a:t>MVTX, INTT</a:t>
            </a:r>
            <a:r>
              <a:rPr lang="en-US" sz="1800" dirty="0" smtClean="0">
                <a:solidFill>
                  <a:srgbClr val="0080FF"/>
                </a:solidFill>
              </a:rPr>
              <a:t> </a:t>
            </a:r>
            <a:r>
              <a:rPr lang="en-US" sz="1800" dirty="0" smtClean="0"/>
              <a:t>delivered. Firmware development underway.</a:t>
            </a:r>
          </a:p>
          <a:p>
            <a:r>
              <a:rPr lang="en-US" sz="1800" dirty="0" smtClean="0"/>
              <a:t>All TPC Fee boards assembled. Recently arrived PLL chip being added at assembly house.  </a:t>
            </a:r>
          </a:p>
          <a:p>
            <a:r>
              <a:rPr lang="en-US" sz="1800" dirty="0" smtClean="0"/>
              <a:t>Parts for LL1, MBD D/S available. Need assembly </a:t>
            </a:r>
            <a:r>
              <a:rPr lang="en-US" sz="1800" dirty="0"/>
              <a:t>&amp;</a:t>
            </a:r>
            <a:r>
              <a:rPr lang="en-US" sz="1800" dirty="0" smtClean="0"/>
              <a:t> testing. Assembled boards due Oct-Nov.</a:t>
            </a:r>
            <a:endParaRPr lang="en-US" sz="1800" dirty="0" smtClean="0"/>
          </a:p>
          <a:p>
            <a:pPr marL="0" indent="0">
              <a:buNone/>
            </a:pPr>
            <a:r>
              <a:rPr lang="en-US" sz="1800" b="1" dirty="0"/>
              <a:t>Missing chips needed to complete electronics:</a:t>
            </a:r>
          </a:p>
          <a:p>
            <a:r>
              <a:rPr lang="en-US" sz="1800" dirty="0" smtClean="0">
                <a:solidFill>
                  <a:srgbClr val="0080FF"/>
                </a:solidFill>
              </a:rPr>
              <a:t>DAQ</a:t>
            </a:r>
            <a:r>
              <a:rPr lang="en-US" sz="1800" dirty="0">
                <a:solidFill>
                  <a:srgbClr val="0080FF"/>
                </a:solidFill>
              </a:rPr>
              <a:t>/Trigger: </a:t>
            </a:r>
            <a:r>
              <a:rPr lang="en-US" sz="1800" dirty="0" smtClean="0">
                <a:solidFill>
                  <a:srgbClr val="0080FF"/>
                </a:solidFill>
              </a:rPr>
              <a:t>Need 6 DCMIIs - </a:t>
            </a:r>
            <a:r>
              <a:rPr lang="en-US" sz="1800" dirty="0" err="1" smtClean="0">
                <a:solidFill>
                  <a:srgbClr val="0080FF"/>
                </a:solidFill>
              </a:rPr>
              <a:t>Stratix</a:t>
            </a:r>
            <a:r>
              <a:rPr lang="en-US" sz="1800" dirty="0" smtClean="0">
                <a:solidFill>
                  <a:srgbClr val="0080FF"/>
                </a:solidFill>
              </a:rPr>
              <a:t> </a:t>
            </a:r>
            <a:r>
              <a:rPr lang="en-US" sz="1800" dirty="0">
                <a:solidFill>
                  <a:srgbClr val="0080FF"/>
                </a:solidFill>
              </a:rPr>
              <a:t>III </a:t>
            </a:r>
            <a:r>
              <a:rPr lang="en-US" sz="1800" dirty="0" smtClean="0">
                <a:solidFill>
                  <a:srgbClr val="0080FF"/>
                </a:solidFill>
              </a:rPr>
              <a:t>FPGA. No delivery date.</a:t>
            </a:r>
            <a:endParaRPr lang="en-US" sz="1800" dirty="0">
              <a:solidFill>
                <a:srgbClr val="0080FF"/>
              </a:solidFill>
            </a:endParaRPr>
          </a:p>
          <a:p>
            <a:pPr marL="0" indent="0">
              <a:buNone/>
            </a:pPr>
            <a:endParaRPr lang="en-US" sz="1800" dirty="0" smtClean="0"/>
          </a:p>
          <a:p>
            <a:r>
              <a:rPr lang="en-US" sz="1100" dirty="0" smtClean="0"/>
              <a:t>  </a:t>
            </a:r>
          </a:p>
          <a:p>
            <a:endParaRPr lang="en-US" sz="1800" dirty="0" smtClean="0"/>
          </a:p>
          <a:p>
            <a:endParaRPr lang="en-US" sz="1800" dirty="0" smtClean="0"/>
          </a:p>
          <a:p>
            <a:endParaRPr lang="en-US" sz="1800" dirty="0"/>
          </a:p>
        </p:txBody>
      </p:sp>
    </p:spTree>
    <p:extLst>
      <p:ext uri="{BB962C8B-B14F-4D97-AF65-F5344CB8AC3E}">
        <p14:creationId xmlns:p14="http://schemas.microsoft.com/office/powerpoint/2010/main" val="10403574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57430868-99F6-4C9C-9EE2-D1871AF146FF}"/>
              </a:ext>
            </a:extLst>
          </p:cNvPr>
          <p:cNvSpPr txBox="1">
            <a:spLocks/>
          </p:cNvSpPr>
          <p:nvPr/>
        </p:nvSpPr>
        <p:spPr>
          <a:xfrm>
            <a:off x="22823" y="29185"/>
            <a:ext cx="9105786" cy="584016"/>
          </a:xfrm>
          <a:prstGeom prst="rect">
            <a:avLst/>
          </a:prstGeom>
        </p:spPr>
        <p:txBody>
          <a:bodyPr lIns="68580" tIns="34290" rIns="68580" bIns="34290">
            <a:normAutofit/>
          </a:bodyPr>
          <a:lstStyle>
            <a:lvl1pPr algn="l" rtl="0" eaLnBrk="0" fontAlgn="base" hangingPunct="0">
              <a:spcBef>
                <a:spcPct val="0"/>
              </a:spcBef>
              <a:spcAft>
                <a:spcPct val="0"/>
              </a:spcAft>
              <a:defRPr sz="5800" kern="1200">
                <a:solidFill>
                  <a:schemeClr val="tx1"/>
                </a:solidFill>
                <a:latin typeface="+mj-lt"/>
                <a:ea typeface="ＭＳ Ｐゴシック" panose="020B0600070205080204" pitchFamily="34" charset="-128"/>
                <a:cs typeface="MS PGothic" charset="0"/>
              </a:defRPr>
            </a:lvl1pPr>
            <a:lvl2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2pPr>
            <a:lvl3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3pPr>
            <a:lvl4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4pPr>
            <a:lvl5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5pPr>
            <a:lvl6pPr marL="609585" algn="ctr" rtl="0" fontAlgn="base">
              <a:spcBef>
                <a:spcPct val="0"/>
              </a:spcBef>
              <a:spcAft>
                <a:spcPct val="0"/>
              </a:spcAft>
              <a:defRPr sz="5867">
                <a:solidFill>
                  <a:schemeClr val="tx1"/>
                </a:solidFill>
                <a:latin typeface="Calibri" charset="0"/>
                <a:ea typeface="ＭＳ Ｐゴシック" charset="0"/>
              </a:defRPr>
            </a:lvl6pPr>
            <a:lvl7pPr marL="1219170" algn="ctr" rtl="0" fontAlgn="base">
              <a:spcBef>
                <a:spcPct val="0"/>
              </a:spcBef>
              <a:spcAft>
                <a:spcPct val="0"/>
              </a:spcAft>
              <a:defRPr sz="5867">
                <a:solidFill>
                  <a:schemeClr val="tx1"/>
                </a:solidFill>
                <a:latin typeface="Calibri" charset="0"/>
                <a:ea typeface="ＭＳ Ｐゴシック" charset="0"/>
              </a:defRPr>
            </a:lvl7pPr>
            <a:lvl8pPr marL="1828754" algn="ctr" rtl="0" fontAlgn="base">
              <a:spcBef>
                <a:spcPct val="0"/>
              </a:spcBef>
              <a:spcAft>
                <a:spcPct val="0"/>
              </a:spcAft>
              <a:defRPr sz="5867">
                <a:solidFill>
                  <a:schemeClr val="tx1"/>
                </a:solidFill>
                <a:latin typeface="Calibri" charset="0"/>
                <a:ea typeface="ＭＳ Ｐゴシック" charset="0"/>
              </a:defRPr>
            </a:lvl8pPr>
            <a:lvl9pPr marL="2438339" algn="ctr" rtl="0" fontAlgn="base">
              <a:spcBef>
                <a:spcPct val="0"/>
              </a:spcBef>
              <a:spcAft>
                <a:spcPct val="0"/>
              </a:spcAft>
              <a:defRPr sz="5867">
                <a:solidFill>
                  <a:schemeClr val="tx1"/>
                </a:solidFill>
                <a:latin typeface="Calibri" charset="0"/>
                <a:ea typeface="ＭＳ Ｐゴシック" charset="0"/>
              </a:defRPr>
            </a:lvl9pPr>
          </a:lstStyle>
          <a:p>
            <a:r>
              <a:rPr lang="en-US" sz="2400" dirty="0">
                <a:latin typeface=" Arial (Body)"/>
                <a:ea typeface="Cambria" panose="02040503050406030204" pitchFamily="18" charset="0"/>
                <a:cs typeface="Arial" panose="020B0604020202020204" pitchFamily="34" charset="0"/>
              </a:rPr>
              <a:t>Status of the Intermediate Silicon Tracker (INTT)</a:t>
            </a:r>
          </a:p>
        </p:txBody>
      </p:sp>
      <p:sp>
        <p:nvSpPr>
          <p:cNvPr id="3" name="TextBox 2">
            <a:extLst>
              <a:ext uri="{FF2B5EF4-FFF2-40B4-BE49-F238E27FC236}">
                <a16:creationId xmlns:a16="http://schemas.microsoft.com/office/drawing/2014/main" xmlns="" id="{13C29556-4DC8-45A7-A476-17009429B12B}"/>
              </a:ext>
            </a:extLst>
          </p:cNvPr>
          <p:cNvSpPr txBox="1"/>
          <p:nvPr/>
        </p:nvSpPr>
        <p:spPr>
          <a:xfrm>
            <a:off x="-26819" y="483547"/>
            <a:ext cx="6945509" cy="1161857"/>
          </a:xfrm>
          <a:prstGeom prst="rect">
            <a:avLst/>
          </a:prstGeom>
          <a:noFill/>
        </p:spPr>
        <p:txBody>
          <a:bodyPr wrap="square" lIns="68580" tIns="34290" rIns="68580" bIns="34290" rtlCol="0">
            <a:spAutoFit/>
          </a:bodyPr>
          <a:lstStyle/>
          <a:p>
            <a:pPr marL="214313" indent="-214313">
              <a:lnSpc>
                <a:spcPct val="150000"/>
              </a:lnSpc>
              <a:buFont typeface="Arial" panose="020B0604020202020204" pitchFamily="34" charset="0"/>
              <a:buChar char="•"/>
            </a:pPr>
            <a:r>
              <a:rPr lang="en-US" sz="1200" dirty="0">
                <a:latin typeface=" Arial (Body)"/>
              </a:rPr>
              <a:t>Ladder mass production (84) at BNL achieved successfully: </a:t>
            </a:r>
            <a:r>
              <a:rPr lang="en-US" sz="1200" dirty="0">
                <a:solidFill>
                  <a:srgbClr val="00B050"/>
                </a:solidFill>
                <a:latin typeface=" Arial (Body)"/>
              </a:rPr>
              <a:t>done</a:t>
            </a:r>
          </a:p>
          <a:p>
            <a:pPr marL="214313" indent="-214313">
              <a:lnSpc>
                <a:spcPct val="150000"/>
              </a:lnSpc>
              <a:buFont typeface="Arial" panose="020B0604020202020204" pitchFamily="34" charset="0"/>
              <a:buChar char="•"/>
            </a:pPr>
            <a:r>
              <a:rPr lang="en-US" sz="1200" dirty="0">
                <a:latin typeface=" Arial (Body)"/>
              </a:rPr>
              <a:t>LV/HV systems made and installed in the </a:t>
            </a:r>
            <a:r>
              <a:rPr lang="en-US" sz="1200" dirty="0" err="1">
                <a:latin typeface=" Arial (Body)"/>
              </a:rPr>
              <a:t>sPHENIX</a:t>
            </a:r>
            <a:r>
              <a:rPr lang="en-US" sz="1200" dirty="0">
                <a:latin typeface=" Arial (Body)"/>
              </a:rPr>
              <a:t>-IR successfully: </a:t>
            </a:r>
            <a:r>
              <a:rPr lang="en-US" sz="1200" dirty="0">
                <a:solidFill>
                  <a:srgbClr val="00B050"/>
                </a:solidFill>
                <a:latin typeface=" Arial (Body)"/>
              </a:rPr>
              <a:t>done</a:t>
            </a:r>
          </a:p>
          <a:p>
            <a:pPr marL="214313" indent="-214313">
              <a:lnSpc>
                <a:spcPct val="150000"/>
              </a:lnSpc>
              <a:buFont typeface="Arial" panose="020B0604020202020204" pitchFamily="34" charset="0"/>
              <a:buChar char="•"/>
            </a:pPr>
            <a:r>
              <a:rPr lang="en-US" sz="1200" dirty="0">
                <a:latin typeface=" Arial (Body)"/>
              </a:rPr>
              <a:t>Cooling system made and tested successfully using barrels: </a:t>
            </a:r>
            <a:r>
              <a:rPr lang="en-US" sz="1200" dirty="0">
                <a:solidFill>
                  <a:srgbClr val="00B050"/>
                </a:solidFill>
                <a:latin typeface=" Arial (Body)"/>
              </a:rPr>
              <a:t>done</a:t>
            </a:r>
          </a:p>
          <a:p>
            <a:pPr marL="214313" indent="-214313">
              <a:lnSpc>
                <a:spcPct val="150000"/>
              </a:lnSpc>
              <a:buFont typeface="Arial" panose="020B0604020202020204" pitchFamily="34" charset="0"/>
              <a:buChar char="•"/>
            </a:pPr>
            <a:r>
              <a:rPr lang="en-US" sz="1200" dirty="0">
                <a:latin typeface=" Arial (Body)"/>
              </a:rPr>
              <a:t>Carbon-Fiber-Composite (CFC) </a:t>
            </a:r>
            <a:r>
              <a:rPr lang="en-US" sz="1200" dirty="0">
                <a:solidFill>
                  <a:srgbClr val="00B050"/>
                </a:solidFill>
                <a:latin typeface=" Arial (Body)"/>
              </a:rPr>
              <a:t>inner parts </a:t>
            </a:r>
            <a:r>
              <a:rPr lang="en-US" sz="1200" dirty="0">
                <a:latin typeface=" Arial (Body)"/>
              </a:rPr>
              <a:t>fabricated and delivered (05/25) successfully: </a:t>
            </a:r>
            <a:r>
              <a:rPr lang="en-US" sz="1200" dirty="0">
                <a:solidFill>
                  <a:srgbClr val="00B050"/>
                </a:solidFill>
                <a:latin typeface=" Arial (Body)"/>
              </a:rPr>
              <a:t>done</a:t>
            </a:r>
            <a:r>
              <a:rPr lang="en-US" sz="1200" dirty="0">
                <a:latin typeface=" Arial (Body)"/>
              </a:rPr>
              <a:t>   </a:t>
            </a:r>
            <a:endParaRPr lang="en-US" sz="1200" b="1" dirty="0">
              <a:latin typeface=" Arial (Body)"/>
            </a:endParaRPr>
          </a:p>
        </p:txBody>
      </p:sp>
      <p:pic>
        <p:nvPicPr>
          <p:cNvPr id="10" name="Picture 3">
            <a:extLst>
              <a:ext uri="{FF2B5EF4-FFF2-40B4-BE49-F238E27FC236}">
                <a16:creationId xmlns:a16="http://schemas.microsoft.com/office/drawing/2014/main" xmlns="" id="{61F42062-583E-4F35-9AA8-3267210CBD8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6945" y="1803916"/>
            <a:ext cx="5991665" cy="336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9A2D1C18-859F-4AB3-8267-89588E654BD1}"/>
              </a:ext>
            </a:extLst>
          </p:cNvPr>
          <p:cNvSpPr txBox="1"/>
          <p:nvPr/>
        </p:nvSpPr>
        <p:spPr>
          <a:xfrm>
            <a:off x="0" y="1688967"/>
            <a:ext cx="3220200" cy="3358997"/>
          </a:xfrm>
          <a:prstGeom prst="rect">
            <a:avLst/>
          </a:prstGeom>
          <a:noFill/>
        </p:spPr>
        <p:txBody>
          <a:bodyPr wrap="square" lIns="68580" tIns="34290" rIns="68580" bIns="34290" rtlCol="0">
            <a:spAutoFit/>
          </a:bodyPr>
          <a:lstStyle/>
          <a:p>
            <a:pPr marL="214313" indent="-214313">
              <a:lnSpc>
                <a:spcPct val="150000"/>
              </a:lnSpc>
              <a:buFont typeface="Arial" panose="020B0604020202020204" pitchFamily="34" charset="0"/>
              <a:buChar char="•"/>
            </a:pPr>
            <a:r>
              <a:rPr lang="en-US" sz="1200" dirty="0">
                <a:latin typeface=" Arial (Body)"/>
              </a:rPr>
              <a:t>CFC inner parts mounted and fit properly on the INTT support structure </a:t>
            </a:r>
          </a:p>
          <a:p>
            <a:pPr marL="214313" indent="-214313">
              <a:lnSpc>
                <a:spcPct val="150000"/>
              </a:lnSpc>
              <a:buFont typeface="Arial" panose="020B0604020202020204" pitchFamily="34" charset="0"/>
              <a:buChar char="•"/>
            </a:pPr>
            <a:r>
              <a:rPr lang="en-US" sz="1200" dirty="0">
                <a:latin typeface=" Arial (Body)"/>
              </a:rPr>
              <a:t>Two layers B0L0 and B0L1 </a:t>
            </a:r>
            <a:r>
              <a:rPr lang="en-US" sz="1200" b="1" dirty="0">
                <a:solidFill>
                  <a:srgbClr val="00B050"/>
                </a:solidFill>
                <a:latin typeface=" Arial (Body)"/>
              </a:rPr>
              <a:t>(50% of INTT) </a:t>
            </a:r>
            <a:r>
              <a:rPr lang="en-US" sz="1200" dirty="0">
                <a:latin typeface=" Arial (Body)"/>
              </a:rPr>
              <a:t> achieved successfully 06/22: </a:t>
            </a:r>
            <a:r>
              <a:rPr lang="en-US" sz="1200" dirty="0">
                <a:solidFill>
                  <a:srgbClr val="00B050"/>
                </a:solidFill>
                <a:latin typeface=" Arial (Body)"/>
              </a:rPr>
              <a:t>done</a:t>
            </a:r>
          </a:p>
          <a:p>
            <a:pPr marL="557213" lvl="1" indent="-214313">
              <a:lnSpc>
                <a:spcPct val="150000"/>
              </a:lnSpc>
              <a:buFont typeface="Arial" panose="020B0604020202020204" pitchFamily="34" charset="0"/>
              <a:buChar char="•"/>
            </a:pPr>
            <a:r>
              <a:rPr lang="en-US" sz="1200" dirty="0">
                <a:latin typeface=" Arial (Body)"/>
              </a:rPr>
              <a:t>Ladders assembled in barrels, </a:t>
            </a:r>
            <a:br>
              <a:rPr lang="en-US" sz="1200" dirty="0">
                <a:latin typeface=" Arial (Body)"/>
              </a:rPr>
            </a:br>
            <a:r>
              <a:rPr lang="en-US" sz="1200" dirty="0">
                <a:latin typeface=" Arial (Body)"/>
              </a:rPr>
              <a:t>cables/cooling tubes mounted and fully tested with final cooling system</a:t>
            </a:r>
          </a:p>
          <a:p>
            <a:pPr marL="557213" lvl="1" indent="-214313">
              <a:lnSpc>
                <a:spcPct val="150000"/>
              </a:lnSpc>
              <a:buFont typeface="Arial" panose="020B0604020202020204" pitchFamily="34" charset="0"/>
              <a:buChar char="•"/>
            </a:pPr>
            <a:r>
              <a:rPr lang="en-US" sz="1200" dirty="0">
                <a:latin typeface=" Arial (Body)"/>
              </a:rPr>
              <a:t>All ladders in B0 barrel fully tested with pulse and full bias voltage, and they are working </a:t>
            </a:r>
            <a:r>
              <a:rPr lang="en-US" sz="1200" dirty="0">
                <a:solidFill>
                  <a:srgbClr val="00B050"/>
                </a:solidFill>
                <a:latin typeface=" Arial (Body)"/>
              </a:rPr>
              <a:t>100%. </a:t>
            </a:r>
          </a:p>
          <a:p>
            <a:pPr marL="557213" lvl="1" indent="-214313">
              <a:lnSpc>
                <a:spcPct val="150000"/>
              </a:lnSpc>
              <a:buFont typeface="Arial" panose="020B0604020202020204" pitchFamily="34" charset="0"/>
              <a:buChar char="•"/>
            </a:pPr>
            <a:r>
              <a:rPr lang="en-US" sz="1200" dirty="0">
                <a:latin typeface=" Arial (Body)"/>
              </a:rPr>
              <a:t> B0 fully surveyed by BNL surveyors.</a:t>
            </a:r>
          </a:p>
          <a:p>
            <a:pPr>
              <a:lnSpc>
                <a:spcPct val="150000"/>
              </a:lnSpc>
            </a:pPr>
            <a:endParaRPr lang="en-US" sz="1200" b="1" dirty="0">
              <a:latin typeface=" Arial (Body)"/>
            </a:endParaRPr>
          </a:p>
        </p:txBody>
      </p:sp>
      <p:grpSp>
        <p:nvGrpSpPr>
          <p:cNvPr id="7" name="Group 6">
            <a:extLst>
              <a:ext uri="{FF2B5EF4-FFF2-40B4-BE49-F238E27FC236}">
                <a16:creationId xmlns:a16="http://schemas.microsoft.com/office/drawing/2014/main" xmlns="" id="{933DD1BE-9B2D-4D56-AF2A-D5A9063BC62F}"/>
              </a:ext>
            </a:extLst>
          </p:cNvPr>
          <p:cNvGrpSpPr/>
          <p:nvPr/>
        </p:nvGrpSpPr>
        <p:grpSpPr>
          <a:xfrm>
            <a:off x="6685302" y="483547"/>
            <a:ext cx="2458698" cy="1738560"/>
            <a:chOff x="4304151" y="296772"/>
            <a:chExt cx="7505644" cy="5735638"/>
          </a:xfrm>
        </p:grpSpPr>
        <p:pic>
          <p:nvPicPr>
            <p:cNvPr id="12" name="Picture 2">
              <a:extLst>
                <a:ext uri="{FF2B5EF4-FFF2-40B4-BE49-F238E27FC236}">
                  <a16:creationId xmlns:a16="http://schemas.microsoft.com/office/drawing/2014/main" xmlns="" id="{8BEA42AE-7D88-42CE-8422-002D1A09D37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04151" y="296772"/>
              <a:ext cx="7505644"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B7007329-2F76-4F50-BEB9-8BF524B231FA}"/>
                </a:ext>
              </a:extLst>
            </p:cNvPr>
            <p:cNvSpPr/>
            <p:nvPr/>
          </p:nvSpPr>
          <p:spPr>
            <a:xfrm>
              <a:off x="4304151" y="296772"/>
              <a:ext cx="251665" cy="778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xmlns="" id="{C44B5032-985F-46B4-B307-D4387A520BE5}"/>
              </a:ext>
            </a:extLst>
          </p:cNvPr>
          <p:cNvCxnSpPr>
            <a:cxnSpLocks/>
          </p:cNvCxnSpPr>
          <p:nvPr/>
        </p:nvCxnSpPr>
        <p:spPr>
          <a:xfrm>
            <a:off x="2324438" y="2203057"/>
            <a:ext cx="2640026" cy="4733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461D0E52-CA0A-44DD-8453-28F6C6C87F19}"/>
              </a:ext>
            </a:extLst>
          </p:cNvPr>
          <p:cNvCxnSpPr>
            <a:cxnSpLocks/>
          </p:cNvCxnSpPr>
          <p:nvPr/>
        </p:nvCxnSpPr>
        <p:spPr>
          <a:xfrm>
            <a:off x="2324438" y="2203057"/>
            <a:ext cx="3542776" cy="11773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2656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95392CB-F1C2-469E-BB1D-DFA6BFBAD74F}"/>
              </a:ext>
            </a:extLst>
          </p:cNvPr>
          <p:cNvSpPr txBox="1">
            <a:spLocks/>
          </p:cNvSpPr>
          <p:nvPr/>
        </p:nvSpPr>
        <p:spPr>
          <a:xfrm>
            <a:off x="22823" y="29185"/>
            <a:ext cx="9105786" cy="584016"/>
          </a:xfrm>
          <a:prstGeom prst="rect">
            <a:avLst/>
          </a:prstGeom>
        </p:spPr>
        <p:txBody>
          <a:bodyPr lIns="68580" tIns="34290" rIns="68580" bIns="34290">
            <a:normAutofit/>
          </a:bodyPr>
          <a:lstStyle>
            <a:lvl1pPr algn="l" rtl="0" eaLnBrk="0" fontAlgn="base" hangingPunct="0">
              <a:spcBef>
                <a:spcPct val="0"/>
              </a:spcBef>
              <a:spcAft>
                <a:spcPct val="0"/>
              </a:spcAft>
              <a:defRPr sz="5800" kern="1200">
                <a:solidFill>
                  <a:schemeClr val="tx1"/>
                </a:solidFill>
                <a:latin typeface="+mj-lt"/>
                <a:ea typeface="ＭＳ Ｐゴシック" panose="020B0600070205080204" pitchFamily="34" charset="-128"/>
                <a:cs typeface="MS PGothic" charset="0"/>
              </a:defRPr>
            </a:lvl1pPr>
            <a:lvl2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2pPr>
            <a:lvl3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3pPr>
            <a:lvl4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4pPr>
            <a:lvl5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5pPr>
            <a:lvl6pPr marL="609585" algn="ctr" rtl="0" fontAlgn="base">
              <a:spcBef>
                <a:spcPct val="0"/>
              </a:spcBef>
              <a:spcAft>
                <a:spcPct val="0"/>
              </a:spcAft>
              <a:defRPr sz="5867">
                <a:solidFill>
                  <a:schemeClr val="tx1"/>
                </a:solidFill>
                <a:latin typeface="Calibri" charset="0"/>
                <a:ea typeface="ＭＳ Ｐゴシック" charset="0"/>
              </a:defRPr>
            </a:lvl6pPr>
            <a:lvl7pPr marL="1219170" algn="ctr" rtl="0" fontAlgn="base">
              <a:spcBef>
                <a:spcPct val="0"/>
              </a:spcBef>
              <a:spcAft>
                <a:spcPct val="0"/>
              </a:spcAft>
              <a:defRPr sz="5867">
                <a:solidFill>
                  <a:schemeClr val="tx1"/>
                </a:solidFill>
                <a:latin typeface="Calibri" charset="0"/>
                <a:ea typeface="ＭＳ Ｐゴシック" charset="0"/>
              </a:defRPr>
            </a:lvl7pPr>
            <a:lvl8pPr marL="1828754" algn="ctr" rtl="0" fontAlgn="base">
              <a:spcBef>
                <a:spcPct val="0"/>
              </a:spcBef>
              <a:spcAft>
                <a:spcPct val="0"/>
              </a:spcAft>
              <a:defRPr sz="5867">
                <a:solidFill>
                  <a:schemeClr val="tx1"/>
                </a:solidFill>
                <a:latin typeface="Calibri" charset="0"/>
                <a:ea typeface="ＭＳ Ｐゴシック" charset="0"/>
              </a:defRPr>
            </a:lvl8pPr>
            <a:lvl9pPr marL="2438339" algn="ctr" rtl="0" fontAlgn="base">
              <a:spcBef>
                <a:spcPct val="0"/>
              </a:spcBef>
              <a:spcAft>
                <a:spcPct val="0"/>
              </a:spcAft>
              <a:defRPr sz="5867">
                <a:solidFill>
                  <a:schemeClr val="tx1"/>
                </a:solidFill>
                <a:latin typeface="Calibri" charset="0"/>
                <a:ea typeface="ＭＳ Ｐゴシック" charset="0"/>
              </a:defRPr>
            </a:lvl9pPr>
          </a:lstStyle>
          <a:p>
            <a:r>
              <a:rPr lang="en-US" sz="2400" dirty="0">
                <a:solidFill>
                  <a:srgbClr val="000000"/>
                </a:solidFill>
                <a:latin typeface=" Arial (Body)"/>
                <a:ea typeface="Cambria" panose="02040503050406030204" pitchFamily="18" charset="0"/>
                <a:cs typeface="Arial" panose="020B0604020202020204" pitchFamily="34" charset="0"/>
              </a:rPr>
              <a:t>Status of the Intermediate Silicon Tracker (INTT)</a:t>
            </a:r>
          </a:p>
        </p:txBody>
      </p:sp>
      <p:pic>
        <p:nvPicPr>
          <p:cNvPr id="9" name="Picture 2">
            <a:extLst>
              <a:ext uri="{FF2B5EF4-FFF2-40B4-BE49-F238E27FC236}">
                <a16:creationId xmlns:a16="http://schemas.microsoft.com/office/drawing/2014/main" xmlns="" id="{31F829C6-5777-4A48-985E-C87AFCA9552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2537" y="645078"/>
            <a:ext cx="3074468" cy="230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xmlns="" id="{081B3DB9-F7D2-4F6A-B82F-7D939731A5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37004" y="895350"/>
            <a:ext cx="4043360" cy="211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xmlns="" id="{2219FE42-5D44-4AFF-9F99-926ACAB59F3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95800" y="3013123"/>
            <a:ext cx="4648200" cy="213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45CD483A-7DD8-47D4-BFD4-7EC2263EC7F8}"/>
              </a:ext>
            </a:extLst>
          </p:cNvPr>
          <p:cNvSpPr txBox="1"/>
          <p:nvPr/>
        </p:nvSpPr>
        <p:spPr>
          <a:xfrm>
            <a:off x="5413572" y="3013016"/>
            <a:ext cx="3192308" cy="330860"/>
          </a:xfrm>
          <a:prstGeom prst="rect">
            <a:avLst/>
          </a:prstGeom>
          <a:solidFill>
            <a:srgbClr val="FFFF00"/>
          </a:solidFill>
        </p:spPr>
        <p:txBody>
          <a:bodyPr wrap="square" lIns="68580" tIns="34290" rIns="68580" bIns="34290" rtlCol="0">
            <a:spAutoFit/>
          </a:bodyPr>
          <a:lstStyle/>
          <a:p>
            <a:pPr>
              <a:lnSpc>
                <a:spcPct val="150000"/>
              </a:lnSpc>
            </a:pPr>
            <a:r>
              <a:rPr lang="en-US" sz="1200" b="1" dirty="0">
                <a:latin typeface=" Arial (Body)"/>
              </a:rPr>
              <a:t>Layer B0L1: assembled, tested, surveyed </a:t>
            </a:r>
          </a:p>
        </p:txBody>
      </p:sp>
      <p:sp>
        <p:nvSpPr>
          <p:cNvPr id="14" name="TextBox 13">
            <a:extLst>
              <a:ext uri="{FF2B5EF4-FFF2-40B4-BE49-F238E27FC236}">
                <a16:creationId xmlns:a16="http://schemas.microsoft.com/office/drawing/2014/main" xmlns="" id="{57B30F9A-A35B-4796-B007-2F3EC20C5ECF}"/>
              </a:ext>
            </a:extLst>
          </p:cNvPr>
          <p:cNvSpPr txBox="1"/>
          <p:nvPr/>
        </p:nvSpPr>
        <p:spPr>
          <a:xfrm>
            <a:off x="-46529" y="3303952"/>
            <a:ext cx="4618529" cy="1528624"/>
          </a:xfrm>
          <a:prstGeom prst="rect">
            <a:avLst/>
          </a:prstGeom>
          <a:noFill/>
        </p:spPr>
        <p:txBody>
          <a:bodyPr wrap="square" lIns="68580" tIns="34290" rIns="68580" bIns="34290">
            <a:spAutoFit/>
          </a:bodyPr>
          <a:lstStyle/>
          <a:p>
            <a:pPr marL="214313" indent="-214313">
              <a:lnSpc>
                <a:spcPct val="150000"/>
              </a:lnSpc>
              <a:buFont typeface="Arial" panose="020B0604020202020204" pitchFamily="34" charset="0"/>
              <a:buChar char="•"/>
            </a:pPr>
            <a:r>
              <a:rPr lang="en-US" dirty="0">
                <a:latin typeface=" Arial (Body)"/>
              </a:rPr>
              <a:t>INTT has two barrels with four layers: </a:t>
            </a:r>
            <a:br>
              <a:rPr lang="en-US" dirty="0">
                <a:latin typeface=" Arial (Body)"/>
              </a:rPr>
            </a:br>
            <a:r>
              <a:rPr lang="en-US" dirty="0">
                <a:latin typeface=" Arial (Body)"/>
              </a:rPr>
              <a:t>- </a:t>
            </a:r>
            <a:r>
              <a:rPr lang="en-US" sz="1400" dirty="0">
                <a:latin typeface=" Arial (Body)"/>
              </a:rPr>
              <a:t>B0 (two layers B0L0, BoL1): </a:t>
            </a:r>
            <a:r>
              <a:rPr lang="en-US" sz="1400" dirty="0">
                <a:solidFill>
                  <a:srgbClr val="00B050"/>
                </a:solidFill>
                <a:latin typeface=" Arial (Body)"/>
              </a:rPr>
              <a:t>done</a:t>
            </a:r>
            <a:r>
              <a:rPr lang="en-US" sz="1400" dirty="0">
                <a:latin typeface=" Arial (Body)"/>
              </a:rPr>
              <a:t/>
            </a:r>
            <a:br>
              <a:rPr lang="en-US" sz="1400" dirty="0">
                <a:latin typeface=" Arial (Body)"/>
              </a:rPr>
            </a:br>
            <a:r>
              <a:rPr lang="en-US" sz="1400" dirty="0">
                <a:latin typeface=" Arial (Body)"/>
              </a:rPr>
              <a:t>- B1(two layers B1L0, B1L1): waiting for bus extender cables delivery soon to start the assembly of B1</a:t>
            </a:r>
          </a:p>
        </p:txBody>
      </p:sp>
      <p:sp>
        <p:nvSpPr>
          <p:cNvPr id="15" name="TextBox 14">
            <a:extLst>
              <a:ext uri="{FF2B5EF4-FFF2-40B4-BE49-F238E27FC236}">
                <a16:creationId xmlns:a16="http://schemas.microsoft.com/office/drawing/2014/main" xmlns="" id="{516A3667-12F3-4A9A-A842-2A0083402F02}"/>
              </a:ext>
            </a:extLst>
          </p:cNvPr>
          <p:cNvSpPr txBox="1"/>
          <p:nvPr/>
        </p:nvSpPr>
        <p:spPr>
          <a:xfrm>
            <a:off x="3566574" y="590550"/>
            <a:ext cx="3206460" cy="330860"/>
          </a:xfrm>
          <a:prstGeom prst="rect">
            <a:avLst/>
          </a:prstGeom>
          <a:solidFill>
            <a:srgbClr val="FFFF00"/>
          </a:solidFill>
        </p:spPr>
        <p:txBody>
          <a:bodyPr wrap="square" lIns="68580" tIns="34290" rIns="68580" bIns="34290" rtlCol="0">
            <a:spAutoFit/>
          </a:bodyPr>
          <a:lstStyle/>
          <a:p>
            <a:pPr>
              <a:lnSpc>
                <a:spcPct val="150000"/>
              </a:lnSpc>
            </a:pPr>
            <a:r>
              <a:rPr lang="en-US" sz="1200" b="1" dirty="0">
                <a:latin typeface=" Arial (Body)"/>
              </a:rPr>
              <a:t>Layer B0L0 : assembled, tested, surveyed </a:t>
            </a:r>
          </a:p>
        </p:txBody>
      </p:sp>
    </p:spTree>
    <p:extLst>
      <p:ext uri="{BB962C8B-B14F-4D97-AF65-F5344CB8AC3E}">
        <p14:creationId xmlns:p14="http://schemas.microsoft.com/office/powerpoint/2010/main" val="34278780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7B21517-F6B7-4A5A-A0C5-9B05E3445F97}"/>
              </a:ext>
            </a:extLst>
          </p:cNvPr>
          <p:cNvSpPr txBox="1">
            <a:spLocks/>
          </p:cNvSpPr>
          <p:nvPr/>
        </p:nvSpPr>
        <p:spPr>
          <a:xfrm>
            <a:off x="22823" y="29185"/>
            <a:ext cx="9105786" cy="584016"/>
          </a:xfrm>
          <a:prstGeom prst="rect">
            <a:avLst/>
          </a:prstGeom>
        </p:spPr>
        <p:txBody>
          <a:bodyPr lIns="68580" tIns="34290" rIns="68580" bIns="34290">
            <a:normAutofit/>
          </a:bodyPr>
          <a:lstStyle>
            <a:lvl1pPr algn="l" rtl="0" eaLnBrk="0" fontAlgn="base" hangingPunct="0">
              <a:spcBef>
                <a:spcPct val="0"/>
              </a:spcBef>
              <a:spcAft>
                <a:spcPct val="0"/>
              </a:spcAft>
              <a:defRPr sz="5800" kern="1200">
                <a:solidFill>
                  <a:schemeClr val="tx1"/>
                </a:solidFill>
                <a:latin typeface="+mj-lt"/>
                <a:ea typeface="ＭＳ Ｐゴシック" panose="020B0600070205080204" pitchFamily="34" charset="-128"/>
                <a:cs typeface="MS PGothic" charset="0"/>
              </a:defRPr>
            </a:lvl1pPr>
            <a:lvl2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2pPr>
            <a:lvl3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3pPr>
            <a:lvl4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4pPr>
            <a:lvl5pPr algn="l" rtl="0" eaLnBrk="0" fontAlgn="base" hangingPunct="0">
              <a:spcBef>
                <a:spcPct val="0"/>
              </a:spcBef>
              <a:spcAft>
                <a:spcPct val="0"/>
              </a:spcAft>
              <a:defRPr sz="5800">
                <a:solidFill>
                  <a:schemeClr val="tx1"/>
                </a:solidFill>
                <a:latin typeface="Calibri" charset="0"/>
                <a:ea typeface="ＭＳ Ｐゴシック" panose="020B0600070205080204" pitchFamily="34" charset="-128"/>
                <a:cs typeface="MS PGothic" charset="0"/>
              </a:defRPr>
            </a:lvl5pPr>
            <a:lvl6pPr marL="609585" algn="ctr" rtl="0" fontAlgn="base">
              <a:spcBef>
                <a:spcPct val="0"/>
              </a:spcBef>
              <a:spcAft>
                <a:spcPct val="0"/>
              </a:spcAft>
              <a:defRPr sz="5867">
                <a:solidFill>
                  <a:schemeClr val="tx1"/>
                </a:solidFill>
                <a:latin typeface="Calibri" charset="0"/>
                <a:ea typeface="ＭＳ Ｐゴシック" charset="0"/>
              </a:defRPr>
            </a:lvl6pPr>
            <a:lvl7pPr marL="1219170" algn="ctr" rtl="0" fontAlgn="base">
              <a:spcBef>
                <a:spcPct val="0"/>
              </a:spcBef>
              <a:spcAft>
                <a:spcPct val="0"/>
              </a:spcAft>
              <a:defRPr sz="5867">
                <a:solidFill>
                  <a:schemeClr val="tx1"/>
                </a:solidFill>
                <a:latin typeface="Calibri" charset="0"/>
                <a:ea typeface="ＭＳ Ｐゴシック" charset="0"/>
              </a:defRPr>
            </a:lvl7pPr>
            <a:lvl8pPr marL="1828754" algn="ctr" rtl="0" fontAlgn="base">
              <a:spcBef>
                <a:spcPct val="0"/>
              </a:spcBef>
              <a:spcAft>
                <a:spcPct val="0"/>
              </a:spcAft>
              <a:defRPr sz="5867">
                <a:solidFill>
                  <a:schemeClr val="tx1"/>
                </a:solidFill>
                <a:latin typeface="Calibri" charset="0"/>
                <a:ea typeface="ＭＳ Ｐゴシック" charset="0"/>
              </a:defRPr>
            </a:lvl8pPr>
            <a:lvl9pPr marL="2438339" algn="ctr" rtl="0" fontAlgn="base">
              <a:spcBef>
                <a:spcPct val="0"/>
              </a:spcBef>
              <a:spcAft>
                <a:spcPct val="0"/>
              </a:spcAft>
              <a:defRPr sz="5867">
                <a:solidFill>
                  <a:schemeClr val="tx1"/>
                </a:solidFill>
                <a:latin typeface="Calibri" charset="0"/>
                <a:ea typeface="ＭＳ Ｐゴシック" charset="0"/>
              </a:defRPr>
            </a:lvl9pPr>
          </a:lstStyle>
          <a:p>
            <a:r>
              <a:rPr lang="en-US" sz="2400" dirty="0">
                <a:solidFill>
                  <a:srgbClr val="000000"/>
                </a:solidFill>
                <a:latin typeface=" Arial (Body)"/>
                <a:ea typeface="Cambria" panose="02040503050406030204" pitchFamily="18" charset="0"/>
                <a:cs typeface="Arial" panose="020B0604020202020204" pitchFamily="34" charset="0"/>
              </a:rPr>
              <a:t>Status of the Intermediate Silicon Tracker (INTT)</a:t>
            </a:r>
          </a:p>
        </p:txBody>
      </p:sp>
      <p:pic>
        <p:nvPicPr>
          <p:cNvPr id="5" name="Picture 2">
            <a:extLst>
              <a:ext uri="{FF2B5EF4-FFF2-40B4-BE49-F238E27FC236}">
                <a16:creationId xmlns:a16="http://schemas.microsoft.com/office/drawing/2014/main" xmlns="" id="{2969ABE9-4B64-4925-84AB-90A1C3FC76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23" y="2370520"/>
            <a:ext cx="3825474" cy="204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xmlns="" id="{BFF8D367-436D-4CD7-890E-779B198CA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01"/>
            <a:ext cx="9144000" cy="177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xmlns="" id="{0068B18A-6C92-4F54-ABE3-C156BB89D25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35799" y="2892945"/>
            <a:ext cx="3163031" cy="177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xmlns="" id="{3A3BBDD1-1D00-40BD-9F6C-2AE866277B3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8699" y="2693467"/>
            <a:ext cx="3172478" cy="245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xmlns="" id="{08905691-EE75-46E9-B5E4-63CB9ED16246}"/>
              </a:ext>
            </a:extLst>
          </p:cNvPr>
          <p:cNvSpPr txBox="1">
            <a:spLocks noChangeArrowheads="1"/>
          </p:cNvSpPr>
          <p:nvPr/>
        </p:nvSpPr>
        <p:spPr bwMode="auto">
          <a:xfrm>
            <a:off x="3968546" y="2583137"/>
            <a:ext cx="185990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000" b="1">
                <a:solidFill>
                  <a:schemeClr val="tx1"/>
                </a:solidFill>
                <a:latin typeface="Calibri" panose="020F0502020204030204" pitchFamily="34" charset="0"/>
                <a:ea typeface="ＭＳ Ｐゴシック" panose="020B0600070205080204" pitchFamily="34" charset="-128"/>
              </a:defRPr>
            </a:lvl2pPr>
            <a:lvl3pPr>
              <a:spcBef>
                <a:spcPct val="20000"/>
              </a:spcBef>
              <a:buFont typeface="Arial" panose="020B0604020202020204" pitchFamily="34" charset="0"/>
              <a:buChar char="•"/>
              <a:defRPr b="1">
                <a:solidFill>
                  <a:schemeClr val="tx1"/>
                </a:solidFill>
                <a:latin typeface="Calibri" panose="020F0502020204030204" pitchFamily="34" charset="0"/>
                <a:ea typeface="ＭＳ Ｐゴシック" panose="020B0600070205080204" pitchFamily="34" charset="-128"/>
              </a:defRPr>
            </a:lvl3pPr>
            <a:lvl4pPr>
              <a:spcBef>
                <a:spcPct val="20000"/>
              </a:spcBef>
              <a:buFont typeface="Arial" panose="020B0604020202020204" pitchFamily="34" charset="0"/>
              <a:buChar char="–"/>
              <a:defRPr sz="1600" b="1">
                <a:solidFill>
                  <a:schemeClr val="tx1"/>
                </a:solidFill>
                <a:latin typeface="Calibri" panose="020F0502020204030204" pitchFamily="34" charset="0"/>
                <a:ea typeface="ＭＳ Ｐゴシック" panose="020B0600070205080204" pitchFamily="34" charset="-128"/>
              </a:defRPr>
            </a:lvl4pPr>
            <a:lvl5pPr>
              <a:spcBef>
                <a:spcPct val="20000"/>
              </a:spcBef>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9pPr>
          </a:lstStyle>
          <a:p>
            <a:pPr algn="ctr" defTabSz="685800">
              <a:lnSpc>
                <a:spcPct val="150000"/>
              </a:lnSpc>
              <a:spcBef>
                <a:spcPct val="0"/>
              </a:spcBef>
              <a:buSzPct val="95000"/>
              <a:buNone/>
            </a:pPr>
            <a:r>
              <a:rPr lang="en-US" altLang="en-US" sz="1200" dirty="0">
                <a:solidFill>
                  <a:srgbClr val="3399FF"/>
                </a:solidFill>
              </a:rPr>
              <a:t>Barrels Testing with ROCS</a:t>
            </a:r>
          </a:p>
        </p:txBody>
      </p:sp>
      <p:sp>
        <p:nvSpPr>
          <p:cNvPr id="10" name="Title 3">
            <a:extLst>
              <a:ext uri="{FF2B5EF4-FFF2-40B4-BE49-F238E27FC236}">
                <a16:creationId xmlns:a16="http://schemas.microsoft.com/office/drawing/2014/main" xmlns="" id="{E3A50592-D57B-42D1-8EA9-AA3CB4584E83}"/>
              </a:ext>
            </a:extLst>
          </p:cNvPr>
          <p:cNvSpPr txBox="1">
            <a:spLocks noChangeArrowheads="1"/>
          </p:cNvSpPr>
          <p:nvPr/>
        </p:nvSpPr>
        <p:spPr bwMode="auto">
          <a:xfrm>
            <a:off x="6182730" y="2405754"/>
            <a:ext cx="185990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000" b="1">
                <a:solidFill>
                  <a:schemeClr val="tx1"/>
                </a:solidFill>
                <a:latin typeface="Calibri" panose="020F0502020204030204" pitchFamily="34" charset="0"/>
                <a:ea typeface="ＭＳ Ｐゴシック" panose="020B0600070205080204" pitchFamily="34" charset="-128"/>
              </a:defRPr>
            </a:lvl2pPr>
            <a:lvl3pPr>
              <a:spcBef>
                <a:spcPct val="20000"/>
              </a:spcBef>
              <a:buFont typeface="Arial" panose="020B0604020202020204" pitchFamily="34" charset="0"/>
              <a:buChar char="•"/>
              <a:defRPr b="1">
                <a:solidFill>
                  <a:schemeClr val="tx1"/>
                </a:solidFill>
                <a:latin typeface="Calibri" panose="020F0502020204030204" pitchFamily="34" charset="0"/>
                <a:ea typeface="ＭＳ Ｐゴシック" panose="020B0600070205080204" pitchFamily="34" charset="-128"/>
              </a:defRPr>
            </a:lvl3pPr>
            <a:lvl4pPr>
              <a:spcBef>
                <a:spcPct val="20000"/>
              </a:spcBef>
              <a:buFont typeface="Arial" panose="020B0604020202020204" pitchFamily="34" charset="0"/>
              <a:buChar char="–"/>
              <a:defRPr sz="1600" b="1">
                <a:solidFill>
                  <a:schemeClr val="tx1"/>
                </a:solidFill>
                <a:latin typeface="Calibri" panose="020F0502020204030204" pitchFamily="34" charset="0"/>
                <a:ea typeface="ＭＳ Ｐゴシック" panose="020B0600070205080204" pitchFamily="34" charset="-128"/>
              </a:defRPr>
            </a:lvl4pPr>
            <a:lvl5pPr>
              <a:spcBef>
                <a:spcPct val="20000"/>
              </a:spcBef>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ea typeface="ＭＳ Ｐゴシック" panose="020B0600070205080204" pitchFamily="34" charset="-128"/>
              </a:defRPr>
            </a:lvl9pPr>
          </a:lstStyle>
          <a:p>
            <a:pPr algn="ctr" defTabSz="685800">
              <a:lnSpc>
                <a:spcPct val="150000"/>
              </a:lnSpc>
              <a:spcBef>
                <a:spcPct val="0"/>
              </a:spcBef>
              <a:buSzPct val="95000"/>
              <a:buNone/>
            </a:pPr>
            <a:r>
              <a:rPr lang="en-US" altLang="en-US" sz="1200" dirty="0">
                <a:solidFill>
                  <a:srgbClr val="3399FF"/>
                </a:solidFill>
              </a:rPr>
              <a:t>Barrels Survey</a:t>
            </a:r>
          </a:p>
        </p:txBody>
      </p:sp>
    </p:spTree>
    <p:extLst>
      <p:ext uri="{BB962C8B-B14F-4D97-AF65-F5344CB8AC3E}">
        <p14:creationId xmlns:p14="http://schemas.microsoft.com/office/powerpoint/2010/main" val="1818347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83" y="216123"/>
            <a:ext cx="8286750" cy="222028"/>
          </a:xfrm>
        </p:spPr>
        <p:txBody>
          <a:bodyPr>
            <a:normAutofit fontScale="90000"/>
          </a:bodyPr>
          <a:lstStyle/>
          <a:p>
            <a:r>
              <a:rPr lang="en-US" b="0" dirty="0"/>
              <a:t>Risks and Challenges</a:t>
            </a:r>
          </a:p>
        </p:txBody>
      </p:sp>
      <p:sp>
        <p:nvSpPr>
          <p:cNvPr id="3" name="Content Placeholder 2"/>
          <p:cNvSpPr>
            <a:spLocks noGrp="1"/>
          </p:cNvSpPr>
          <p:nvPr>
            <p:ph idx="1"/>
          </p:nvPr>
        </p:nvSpPr>
        <p:spPr>
          <a:xfrm>
            <a:off x="301698" y="742950"/>
            <a:ext cx="8842302" cy="4176444"/>
          </a:xfrm>
        </p:spPr>
        <p:txBody>
          <a:bodyPr>
            <a:normAutofit/>
          </a:bodyPr>
          <a:lstStyle/>
          <a:p>
            <a:pPr marL="342884" indent="-342884"/>
            <a:r>
              <a:rPr lang="en-US" sz="2000" b="1" dirty="0"/>
              <a:t>Maintaining labor force for the next 9</a:t>
            </a:r>
            <a:r>
              <a:rPr lang="en-US" sz="2000" b="1" dirty="0" smtClean="0"/>
              <a:t> </a:t>
            </a:r>
            <a:r>
              <a:rPr lang="en-US" sz="2000" b="1" dirty="0"/>
              <a:t>months</a:t>
            </a:r>
            <a:r>
              <a:rPr lang="en-US" sz="2000" dirty="0"/>
              <a:t>. Especially important are: </a:t>
            </a:r>
          </a:p>
          <a:p>
            <a:pPr lvl="1">
              <a:buFont typeface="Lucida Grande"/>
              <a:buChar char="-"/>
            </a:pPr>
            <a:r>
              <a:rPr lang="en-US" sz="1600" b="0" dirty="0"/>
              <a:t>Technicians for fab and assembly and installation</a:t>
            </a:r>
          </a:p>
          <a:p>
            <a:pPr lvl="1">
              <a:buFont typeface="Lucida Grande"/>
              <a:buChar char="-"/>
            </a:pPr>
            <a:r>
              <a:rPr lang="en-US" sz="1600" b="0" dirty="0"/>
              <a:t>Visiting students, postdocs and scientists for QA, testing and commissioning.</a:t>
            </a:r>
          </a:p>
          <a:p>
            <a:pPr lvl="1">
              <a:buFont typeface="Lucida Grande"/>
              <a:buChar char="-"/>
            </a:pPr>
            <a:r>
              <a:rPr lang="en-US" sz="1600" b="0" dirty="0"/>
              <a:t>We have been successful in borrowing techs from  other parts of BNL.</a:t>
            </a:r>
          </a:p>
          <a:p>
            <a:r>
              <a:rPr lang="en-US" sz="2000" b="1" dirty="0"/>
              <a:t>Global issues may affect the cost and schedule of the project going forward</a:t>
            </a:r>
            <a:endParaRPr lang="en-US" sz="1600" dirty="0"/>
          </a:p>
          <a:p>
            <a:pPr lvl="1"/>
            <a:r>
              <a:rPr lang="en-US" sz="1600" b="0" dirty="0" smtClean="0"/>
              <a:t> Missing one electronic chip (FPGA for DMCIIs). However late deliveries of other electronics components have negatively impacted the overall schedule MIE and early completion date.</a:t>
            </a:r>
            <a:endParaRPr lang="en-US" sz="1600" b="0" dirty="0"/>
          </a:p>
          <a:p>
            <a:r>
              <a:rPr lang="en-US" sz="2000" b="1" dirty="0"/>
              <a:t>Need  </a:t>
            </a:r>
            <a:r>
              <a:rPr lang="en-US" sz="2000" b="1" dirty="0" smtClean="0"/>
              <a:t>USI </a:t>
            </a:r>
            <a:r>
              <a:rPr lang="en-US" sz="2000" b="1" dirty="0"/>
              <a:t>approval for </a:t>
            </a:r>
            <a:r>
              <a:rPr lang="en-US" sz="2000" b="1" dirty="0" smtClean="0"/>
              <a:t>He flow and Magnet </a:t>
            </a:r>
            <a:r>
              <a:rPr lang="en-US" sz="2000" b="1" dirty="0"/>
              <a:t>Mapping in </a:t>
            </a:r>
            <a:r>
              <a:rPr lang="en-US" sz="2000" b="1" dirty="0" smtClean="0"/>
              <a:t>Aug</a:t>
            </a:r>
            <a:r>
              <a:rPr lang="en-US" sz="2000" b="1" dirty="0" smtClean="0"/>
              <a:t>-</a:t>
            </a:r>
            <a:r>
              <a:rPr lang="en-US" sz="2000" b="1" dirty="0"/>
              <a:t>Oct </a:t>
            </a:r>
            <a:r>
              <a:rPr lang="en-US" sz="2000" dirty="0"/>
              <a:t>( helium cool down in August)</a:t>
            </a:r>
            <a:r>
              <a:rPr lang="en-US" sz="2000" b="1" dirty="0"/>
              <a:t>. Need </a:t>
            </a:r>
            <a:r>
              <a:rPr lang="en-US" sz="2000" b="1" dirty="0" smtClean="0"/>
              <a:t>ASE</a:t>
            </a:r>
            <a:r>
              <a:rPr lang="en-US" sz="2000" b="1" dirty="0"/>
              <a:t>/SAD approval </a:t>
            </a:r>
            <a:r>
              <a:rPr lang="en-US" sz="2000" b="1" dirty="0" smtClean="0"/>
              <a:t>via IRR and ARR, for </a:t>
            </a:r>
            <a:r>
              <a:rPr lang="en-US" sz="2000" b="1" dirty="0"/>
              <a:t>sPHENIX Operations in RHIC Run-23 beginning Feb 2023.</a:t>
            </a:r>
          </a:p>
          <a:p>
            <a:pPr marL="0" indent="0">
              <a:buNone/>
            </a:pPr>
            <a:endParaRPr lang="en-US" dirty="0"/>
          </a:p>
          <a:p>
            <a:pPr marL="285736" indent="-285736">
              <a:buFont typeface="Arial"/>
              <a:buChar char="•"/>
            </a:pPr>
            <a:endParaRPr lang="en-US" sz="1800" dirty="0"/>
          </a:p>
          <a:p>
            <a:pPr marL="342884" lvl="1" indent="0">
              <a:buNone/>
            </a:pPr>
            <a:endParaRPr lang="en-US" sz="1600" dirty="0"/>
          </a:p>
          <a:p>
            <a:pPr marL="342884" indent="-342884">
              <a:buFont typeface="Arial"/>
              <a:buChar char="•"/>
            </a:pPr>
            <a:endParaRPr lang="en-US" dirty="0"/>
          </a:p>
        </p:txBody>
      </p:sp>
      <p:sp>
        <p:nvSpPr>
          <p:cNvPr id="4" name="Slide Number Placeholder 3"/>
          <p:cNvSpPr>
            <a:spLocks noGrp="1"/>
          </p:cNvSpPr>
          <p:nvPr>
            <p:ph type="sldNum" sz="quarter" idx="4294967295"/>
          </p:nvPr>
        </p:nvSpPr>
        <p:spPr>
          <a:xfrm>
            <a:off x="7390776" y="4980333"/>
            <a:ext cx="1683815" cy="140038"/>
          </a:xfrm>
          <a:prstGeom prst="rect">
            <a:avLst/>
          </a:prstGeom>
        </p:spPr>
        <p:txBody>
          <a:bodyPr/>
          <a:lstStyle/>
          <a:p>
            <a:fld id="{716D9922-87B3-6043-9531-5184EA303DC1}" type="slidenum">
              <a:rPr lang="en-US" smtClean="0"/>
              <a:t>16</a:t>
            </a:fld>
            <a:endParaRPr lang="en-US" dirty="0"/>
          </a:p>
        </p:txBody>
      </p:sp>
      <p:sp>
        <p:nvSpPr>
          <p:cNvPr id="5" name="Date Placeholder 4"/>
          <p:cNvSpPr>
            <a:spLocks noGrp="1"/>
          </p:cNvSpPr>
          <p:nvPr>
            <p:ph type="dt" sz="half" idx="10"/>
          </p:nvPr>
        </p:nvSpPr>
        <p:spPr/>
        <p:txBody>
          <a:bodyPr/>
          <a:lstStyle/>
          <a:p>
            <a:pPr>
              <a:defRPr/>
            </a:pPr>
            <a:r>
              <a:rPr lang="en-US" altLang="en-US" smtClean="0"/>
              <a:t>6/23/22</a:t>
            </a:r>
            <a:endParaRPr lang="en-US" altLang="en-US" dirty="0"/>
          </a:p>
        </p:txBody>
      </p:sp>
      <p:sp>
        <p:nvSpPr>
          <p:cNvPr id="6" name="Footer Placeholder 5"/>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0088474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EF1412-55EC-40BC-85FB-46A22C2AED69}"/>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xmlns="" id="{09A0A689-771C-42DE-A122-56A0F282366E}"/>
              </a:ext>
            </a:extLst>
          </p:cNvPr>
          <p:cNvSpPr>
            <a:spLocks noGrp="1"/>
          </p:cNvSpPr>
          <p:nvPr>
            <p:ph idx="1"/>
          </p:nvPr>
        </p:nvSpPr>
        <p:spPr>
          <a:xfrm>
            <a:off x="76200" y="514350"/>
            <a:ext cx="9067800" cy="4629150"/>
          </a:xfrm>
        </p:spPr>
        <p:txBody>
          <a:bodyPr/>
          <a:lstStyle/>
          <a:p>
            <a:r>
              <a:rPr lang="en-US" sz="1400" b="1" dirty="0"/>
              <a:t>sPHENIX installation is proceeding well.</a:t>
            </a:r>
            <a:endParaRPr lang="en-US" sz="1400" dirty="0"/>
          </a:p>
          <a:p>
            <a:pPr lvl="1"/>
            <a:r>
              <a:rPr lang="en-US" sz="1300" dirty="0" smtClean="0"/>
              <a:t>IHCal barrel is installed. </a:t>
            </a:r>
          </a:p>
          <a:p>
            <a:pPr lvl="1"/>
            <a:r>
              <a:rPr lang="en-US" sz="1300" dirty="0" smtClean="0"/>
              <a:t>South Magnet Pole Tips installed. North Pole Tips  to be installed this week. Platform </a:t>
            </a:r>
            <a:r>
              <a:rPr lang="en-US" sz="1300" dirty="0"/>
              <a:t>assembly is ongoing</a:t>
            </a:r>
          </a:p>
          <a:p>
            <a:pPr lvl="1"/>
            <a:r>
              <a:rPr lang="en-US" sz="1300" dirty="0" smtClean="0"/>
              <a:t>EMCal </a:t>
            </a:r>
            <a:r>
              <a:rPr lang="en-US" sz="1300" dirty="0"/>
              <a:t>sectors are complete and ready to install</a:t>
            </a:r>
            <a:r>
              <a:rPr lang="en-US" sz="1300" dirty="0" smtClean="0"/>
              <a:t>.</a:t>
            </a:r>
          </a:p>
          <a:p>
            <a:r>
              <a:rPr lang="en-US" sz="1400" dirty="0"/>
              <a:t>The sPHENIX CPI continues to be </a:t>
            </a:r>
            <a:r>
              <a:rPr lang="en-US" sz="1400" dirty="0" smtClean="0"/>
              <a:t>excellent </a:t>
            </a:r>
            <a:r>
              <a:rPr lang="en-US" sz="1400" dirty="0"/>
              <a:t>at </a:t>
            </a:r>
            <a:r>
              <a:rPr lang="en-US" sz="1400" dirty="0" smtClean="0"/>
              <a:t>1.00. </a:t>
            </a:r>
            <a:r>
              <a:rPr lang="en-US" sz="1400" dirty="0"/>
              <a:t>The SPI is </a:t>
            </a:r>
            <a:r>
              <a:rPr lang="en-US" sz="1400" dirty="0" smtClean="0"/>
              <a:t>very good </a:t>
            </a:r>
            <a:r>
              <a:rPr lang="en-US" sz="1400" dirty="0"/>
              <a:t>at </a:t>
            </a:r>
            <a:r>
              <a:rPr lang="en-US" sz="1400" dirty="0" smtClean="0"/>
              <a:t>0.98 </a:t>
            </a:r>
            <a:r>
              <a:rPr lang="en-US" sz="1400" dirty="0"/>
              <a:t>and continuing to improve as orders arrive.  The MIE is </a:t>
            </a:r>
            <a:r>
              <a:rPr lang="en-US" sz="1400" dirty="0" smtClean="0"/>
              <a:t>95.4% </a:t>
            </a:r>
            <a:r>
              <a:rPr lang="en-US" sz="1400" dirty="0"/>
              <a:t>complete. ETC = </a:t>
            </a:r>
            <a:r>
              <a:rPr lang="en-US" sz="1400" dirty="0" smtClean="0"/>
              <a:t>$1.5M</a:t>
            </a:r>
            <a:r>
              <a:rPr lang="en-US" sz="1400" dirty="0"/>
              <a:t>. Contingency </a:t>
            </a:r>
            <a:r>
              <a:rPr lang="en-US" sz="1400" dirty="0" smtClean="0"/>
              <a:t>70.3%</a:t>
            </a:r>
            <a:r>
              <a:rPr lang="en-US" sz="1400" dirty="0"/>
              <a:t>.</a:t>
            </a:r>
          </a:p>
          <a:p>
            <a:r>
              <a:rPr lang="en-US" sz="1400" dirty="0" smtClean="0"/>
              <a:t>The 1008 I&amp;F CPI is good 0.93. The SPI is good at 0.92 and continues to improve. </a:t>
            </a:r>
            <a:r>
              <a:rPr lang="en-US" sz="1400" dirty="0" smtClean="0"/>
              <a:t>The I&amp;F is 86.5% complete. ETC=$4.5M. Contingency = 42.7%.</a:t>
            </a:r>
            <a:endParaRPr lang="en-US" sz="1400" dirty="0"/>
          </a:p>
          <a:p>
            <a:r>
              <a:rPr lang="en-US" sz="1400" dirty="0"/>
              <a:t>Continued great progress in </a:t>
            </a:r>
            <a:r>
              <a:rPr lang="en-US" sz="1400" dirty="0" smtClean="0"/>
              <a:t>sPHENIX: </a:t>
            </a:r>
            <a:r>
              <a:rPr lang="en-US" sz="1400" b="1" dirty="0">
                <a:solidFill>
                  <a:srgbClr val="000000"/>
                </a:solidFill>
              </a:rPr>
              <a:t>OHCal sectors complete</a:t>
            </a:r>
            <a:r>
              <a:rPr lang="en-US" sz="1400" dirty="0"/>
              <a:t>,  </a:t>
            </a:r>
            <a:r>
              <a:rPr lang="en-US" sz="1400" b="1" dirty="0">
                <a:solidFill>
                  <a:srgbClr val="000000"/>
                </a:solidFill>
              </a:rPr>
              <a:t>EMCal  sectors complete, IHCal  barrel </a:t>
            </a:r>
            <a:r>
              <a:rPr lang="en-US" sz="1400" b="1" dirty="0" smtClean="0">
                <a:solidFill>
                  <a:srgbClr val="000000"/>
                </a:solidFill>
              </a:rPr>
              <a:t>complete. </a:t>
            </a:r>
            <a:r>
              <a:rPr lang="en-US" sz="1400" b="1" dirty="0" smtClean="0"/>
              <a:t>TPC</a:t>
            </a:r>
            <a:r>
              <a:rPr lang="en-US" sz="1400" b="1" dirty="0"/>
              <a:t>: GEM modules, Inner field cage, central membrane petals complete</a:t>
            </a:r>
            <a:r>
              <a:rPr lang="en-US" sz="1400" dirty="0"/>
              <a:t>.  </a:t>
            </a:r>
            <a:r>
              <a:rPr lang="en-US" sz="1400" b="1" dirty="0"/>
              <a:t>100% TPC FELIX cards complete. 100% TPC Fee production boards complete except PLL. All </a:t>
            </a:r>
            <a:r>
              <a:rPr lang="en-US" sz="1400" b="1" dirty="0" smtClean="0"/>
              <a:t>Calorimeter </a:t>
            </a:r>
            <a:r>
              <a:rPr lang="en-US" sz="1400" b="1" dirty="0"/>
              <a:t>electronics, bias and LVPS complete</a:t>
            </a:r>
            <a:r>
              <a:rPr lang="en-US" sz="1400" dirty="0"/>
              <a:t>.  Remaining electronics, DAQ/Trigger, </a:t>
            </a:r>
            <a:r>
              <a:rPr lang="en-US" sz="1400" dirty="0" smtClean="0"/>
              <a:t>MBD</a:t>
            </a:r>
            <a:r>
              <a:rPr lang="en-US" sz="1400" dirty="0" smtClean="0">
                <a:solidFill>
                  <a:srgbClr val="0080FF"/>
                </a:solidFill>
              </a:rPr>
              <a:t> </a:t>
            </a:r>
            <a:r>
              <a:rPr lang="en-US" sz="1400" dirty="0" smtClean="0"/>
              <a:t>all </a:t>
            </a:r>
            <a:r>
              <a:rPr lang="en-US" sz="1400" dirty="0"/>
              <a:t>making good progress.</a:t>
            </a:r>
          </a:p>
          <a:p>
            <a:pPr marL="342882" indent="-285750"/>
            <a:r>
              <a:rPr lang="en-US" sz="1400" b="1" dirty="0" smtClean="0"/>
              <a:t>The TPC detector assembly is on the critical path</a:t>
            </a:r>
            <a:r>
              <a:rPr lang="en-US" sz="1400" b="1" dirty="0" smtClean="0"/>
              <a:t>.</a:t>
            </a:r>
            <a:endParaRPr lang="en-US" sz="1400" dirty="0"/>
          </a:p>
          <a:p>
            <a:r>
              <a:rPr lang="en-US" sz="1400" b="1" dirty="0"/>
              <a:t>We have been successful in securing technicians and engineers from other parts of BNL: CAD, IO, SMD, NSLSII</a:t>
            </a:r>
          </a:p>
          <a:p>
            <a:pPr lvl="1"/>
            <a:r>
              <a:rPr lang="en-US" sz="1400" b="0" dirty="0"/>
              <a:t>Need to maintain this level of technical support until the start of RHIC run 2023.</a:t>
            </a:r>
          </a:p>
          <a:p>
            <a:pPr lvl="1"/>
            <a:r>
              <a:rPr lang="en-US" sz="1400" b="0" dirty="0"/>
              <a:t>sPHENIX Collaborators continue to make critical contributions in the factories and home institutions.</a:t>
            </a:r>
          </a:p>
          <a:p>
            <a:pPr lvl="1"/>
            <a:r>
              <a:rPr lang="en-US" sz="1400" b="0" dirty="0"/>
              <a:t>sPHENIX has been fully funded by DOE and strongly supported by BNL Management including CAD, ATRO</a:t>
            </a:r>
            <a:r>
              <a:rPr lang="en-US" sz="1400" b="0" dirty="0" smtClean="0"/>
              <a:t>.</a:t>
            </a:r>
            <a:endParaRPr lang="en-US" sz="1400" dirty="0"/>
          </a:p>
          <a:p>
            <a:r>
              <a:rPr lang="en-US" sz="1400" b="1" dirty="0"/>
              <a:t>Challenges remain: </a:t>
            </a:r>
            <a:r>
              <a:rPr lang="en-US" sz="1400" dirty="0"/>
              <a:t>M</a:t>
            </a:r>
            <a:r>
              <a:rPr lang="en-US" sz="1400" dirty="0" smtClean="0"/>
              <a:t>issing one electronic chip (FPGA) and parts for laser calibration system. Some electronics is late.</a:t>
            </a:r>
            <a:endParaRPr lang="en-US" sz="1600" dirty="0"/>
          </a:p>
        </p:txBody>
      </p:sp>
      <p:sp>
        <p:nvSpPr>
          <p:cNvPr id="4" name="Footer Placeholder 3">
            <a:extLst>
              <a:ext uri="{FF2B5EF4-FFF2-40B4-BE49-F238E27FC236}">
                <a16:creationId xmlns:a16="http://schemas.microsoft.com/office/drawing/2014/main" xmlns="" id="{593A2B43-FE56-4612-9388-500A9FC888DB}"/>
              </a:ext>
            </a:extLst>
          </p:cNvPr>
          <p:cNvSpPr>
            <a:spLocks noGrp="1"/>
          </p:cNvSpPr>
          <p:nvPr>
            <p:ph type="ftr" sz="quarter" idx="11"/>
          </p:nvPr>
        </p:nvSpPr>
        <p:spPr/>
        <p:txBody>
          <a:bodyPr/>
          <a:lstStyle/>
          <a:p>
            <a:pPr>
              <a:defRPr/>
            </a:pPr>
            <a:r>
              <a:rPr lang="en-US" smtClean="0"/>
              <a:t>PMG</a:t>
            </a:r>
            <a:endParaRPr lang="en-US" dirty="0"/>
          </a:p>
        </p:txBody>
      </p:sp>
      <p:sp>
        <p:nvSpPr>
          <p:cNvPr id="5" name="Slide Number Placeholder 4">
            <a:extLst>
              <a:ext uri="{FF2B5EF4-FFF2-40B4-BE49-F238E27FC236}">
                <a16:creationId xmlns:a16="http://schemas.microsoft.com/office/drawing/2014/main" xmlns="" id="{34649651-13F2-459C-BAD0-0067FFC2E204}"/>
              </a:ext>
            </a:extLst>
          </p:cNvPr>
          <p:cNvSpPr>
            <a:spLocks noGrp="1"/>
          </p:cNvSpPr>
          <p:nvPr>
            <p:ph type="sldNum" sz="quarter" idx="12"/>
          </p:nvPr>
        </p:nvSpPr>
        <p:spPr/>
        <p:txBody>
          <a:bodyPr/>
          <a:lstStyle/>
          <a:p>
            <a:fld id="{0AE0C637-5835-444B-B8C0-92C25AFA2084}" type="slidenum">
              <a:rPr lang="en-US" altLang="en-US" smtClean="0"/>
              <a:pPr/>
              <a:t>17</a:t>
            </a:fld>
            <a:endParaRPr lang="en-US" altLang="en-US" dirty="0"/>
          </a:p>
        </p:txBody>
      </p:sp>
      <p:sp>
        <p:nvSpPr>
          <p:cNvPr id="7" name="Date Placeholder 6"/>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33747424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a:t>
            </a:r>
          </a:p>
        </p:txBody>
      </p:sp>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spTree>
    <p:extLst>
      <p:ext uri="{BB962C8B-B14F-4D97-AF65-F5344CB8AC3E}">
        <p14:creationId xmlns:p14="http://schemas.microsoft.com/office/powerpoint/2010/main" val="20590105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Status</a:t>
            </a:r>
          </a:p>
        </p:txBody>
      </p:sp>
      <p:sp>
        <p:nvSpPr>
          <p:cNvPr id="3" name="Content Placeholder 2"/>
          <p:cNvSpPr>
            <a:spLocks noGrp="1"/>
          </p:cNvSpPr>
          <p:nvPr>
            <p:ph idx="1"/>
          </p:nvPr>
        </p:nvSpPr>
        <p:spPr>
          <a:xfrm>
            <a:off x="13" y="560451"/>
            <a:ext cx="9143999" cy="4583059"/>
          </a:xfrm>
        </p:spPr>
        <p:txBody>
          <a:bodyPr>
            <a:noAutofit/>
          </a:bodyPr>
          <a:lstStyle/>
          <a:p>
            <a:r>
              <a:rPr lang="en-US" sz="1800" b="1" dirty="0">
                <a:effectLst>
                  <a:outerShdw sx="0" sy="0">
                    <a:srgbClr val="000000"/>
                  </a:outerShdw>
                </a:effectLst>
              </a:rPr>
              <a:t>Four months of float from early completion to PD-4 based on P6 (end Aug </a:t>
            </a:r>
            <a:r>
              <a:rPr lang="mr-IN" sz="1800" b="1" dirty="0">
                <a:effectLst>
                  <a:outerShdw sx="0" sy="0">
                    <a:srgbClr val="000000"/>
                  </a:outerShdw>
                </a:effectLst>
              </a:rPr>
              <a:t>–</a:t>
            </a:r>
            <a:r>
              <a:rPr lang="en-US" sz="1800" b="1" dirty="0">
                <a:effectLst>
                  <a:outerShdw sx="0" sy="0">
                    <a:srgbClr val="000000"/>
                  </a:outerShdw>
                </a:effectLst>
              </a:rPr>
              <a:t> end Dec 2022)</a:t>
            </a:r>
          </a:p>
          <a:p>
            <a:pPr lvl="1"/>
            <a:r>
              <a:rPr lang="en-US" sz="1600" dirty="0">
                <a:solidFill>
                  <a:srgbClr val="0080FF"/>
                </a:solidFill>
              </a:rPr>
              <a:t> Outstanding project deliverables are lasers(including fibers) and electronic </a:t>
            </a:r>
            <a:r>
              <a:rPr lang="en-US" sz="1600" dirty="0" smtClean="0">
                <a:solidFill>
                  <a:srgbClr val="0080FF"/>
                </a:solidFill>
              </a:rPr>
              <a:t>chips (</a:t>
            </a:r>
            <a:r>
              <a:rPr lang="en-US" sz="1600" dirty="0" err="1" smtClean="0">
                <a:solidFill>
                  <a:srgbClr val="0080FF"/>
                </a:solidFill>
              </a:rPr>
              <a:t>Stratix</a:t>
            </a:r>
            <a:r>
              <a:rPr lang="en-US" sz="1600" dirty="0" smtClean="0">
                <a:solidFill>
                  <a:srgbClr val="0080FF"/>
                </a:solidFill>
              </a:rPr>
              <a:t> III FPGA).  </a:t>
            </a:r>
            <a:endParaRPr lang="en-US" sz="1600" b="1" dirty="0">
              <a:solidFill>
                <a:srgbClr val="0080FF"/>
              </a:solidFill>
              <a:effectLst>
                <a:outerShdw sx="0" sy="0">
                  <a:srgbClr val="000000"/>
                </a:outerShdw>
              </a:effectLst>
            </a:endParaRPr>
          </a:p>
          <a:p>
            <a:r>
              <a:rPr lang="en-US" sz="1600" dirty="0"/>
              <a:t>TPC stays on Critical Path. </a:t>
            </a:r>
          </a:p>
          <a:p>
            <a:r>
              <a:rPr lang="en-US" sz="1600" dirty="0"/>
              <a:t>EVMS processing complete. </a:t>
            </a:r>
          </a:p>
          <a:p>
            <a:r>
              <a:rPr lang="en-US" sz="1600" dirty="0"/>
              <a:t>Variance reports approved. </a:t>
            </a:r>
          </a:p>
          <a:p>
            <a:r>
              <a:rPr lang="en-US" sz="1800" dirty="0">
                <a:effectLst>
                  <a:outerShdw sx="0" sy="0">
                    <a:srgbClr val="000000"/>
                  </a:outerShdw>
                </a:effectLst>
              </a:rPr>
              <a:t>Have completed an EAC in </a:t>
            </a:r>
            <a:r>
              <a:rPr lang="en-US" sz="1800" dirty="0" smtClean="0">
                <a:effectLst>
                  <a:outerShdw sx="0" sy="0">
                    <a:srgbClr val="000000"/>
                  </a:outerShdw>
                </a:effectLst>
              </a:rPr>
              <a:t>May. </a:t>
            </a:r>
            <a:r>
              <a:rPr lang="en-US" sz="1800" dirty="0">
                <a:effectLst>
                  <a:outerShdw sx="0" sy="0">
                    <a:srgbClr val="000000"/>
                  </a:outerShdw>
                </a:effectLst>
              </a:rPr>
              <a:t>Will repeat EAC exercise each month until </a:t>
            </a:r>
            <a:r>
              <a:rPr lang="en-US" sz="1800" dirty="0" smtClean="0">
                <a:effectLst>
                  <a:outerShdw sx="0" sy="0">
                    <a:srgbClr val="000000"/>
                  </a:outerShdw>
                </a:effectLst>
              </a:rPr>
              <a:t>project </a:t>
            </a:r>
            <a:r>
              <a:rPr lang="en-US" sz="1800" dirty="0">
                <a:effectLst>
                  <a:outerShdw sx="0" sy="0">
                    <a:srgbClr val="000000"/>
                  </a:outerShdw>
                </a:effectLst>
              </a:rPr>
              <a:t>is </a:t>
            </a:r>
            <a:r>
              <a:rPr lang="en-US" sz="1800" dirty="0" smtClean="0">
                <a:effectLst>
                  <a:outerShdw sx="0" sy="0">
                    <a:srgbClr val="000000"/>
                  </a:outerShdw>
                </a:effectLst>
              </a:rPr>
              <a:t>done .</a:t>
            </a:r>
            <a:endParaRPr lang="en-US" sz="1800" dirty="0">
              <a:effectLst>
                <a:outerShdw sx="0" sy="0">
                  <a:srgbClr val="000000"/>
                </a:outerShdw>
              </a:effectLst>
            </a:endParaRPr>
          </a:p>
          <a:p>
            <a:pPr lvl="0"/>
            <a:r>
              <a:rPr lang="en-US" sz="1800" dirty="0"/>
              <a:t>Trends in </a:t>
            </a:r>
            <a:r>
              <a:rPr lang="en-US" sz="1800" dirty="0" smtClean="0"/>
              <a:t>May </a:t>
            </a:r>
            <a:r>
              <a:rPr lang="en-US" sz="1800" dirty="0"/>
              <a:t>are that </a:t>
            </a:r>
            <a:r>
              <a:rPr lang="en-US" sz="1800" dirty="0" smtClean="0"/>
              <a:t>we now have delivery dates for all but one chip (FPGA for DCMII).  </a:t>
            </a:r>
            <a:r>
              <a:rPr lang="en-US" sz="1800" dirty="0"/>
              <a:t>The prices of raw materials and electronics  are increasing.</a:t>
            </a:r>
            <a:endParaRPr lang="en-US" sz="1800" dirty="0">
              <a:effectLst>
                <a:outerShdw sx="0" sy="0">
                  <a:srgbClr val="000000"/>
                </a:outerShdw>
              </a:effectLst>
            </a:endParaRPr>
          </a:p>
          <a:p>
            <a:pPr lvl="0"/>
            <a:r>
              <a:rPr lang="en-US" sz="1800" dirty="0">
                <a:effectLst>
                  <a:outerShdw sx="0" sy="0">
                    <a:srgbClr val="000000"/>
                  </a:outerShdw>
                </a:effectLst>
              </a:rPr>
              <a:t>No PCR’s in </a:t>
            </a:r>
            <a:r>
              <a:rPr lang="en-US" sz="1800" dirty="0" smtClean="0">
                <a:effectLst>
                  <a:outerShdw sx="0" sy="0">
                    <a:srgbClr val="000000"/>
                  </a:outerShdw>
                </a:effectLst>
              </a:rPr>
              <a:t>May</a:t>
            </a:r>
            <a:endParaRPr lang="en-US" sz="1800" dirty="0"/>
          </a:p>
          <a:p>
            <a:r>
              <a:rPr lang="en-US" sz="1800" dirty="0">
                <a:effectLst>
                  <a:outerShdw sx="0" sy="0">
                    <a:srgbClr val="000000"/>
                  </a:outerShdw>
                </a:effectLst>
              </a:rPr>
              <a:t>Continue monthly EVMS process and Change Control.</a:t>
            </a:r>
          </a:p>
          <a:p>
            <a:r>
              <a:rPr lang="en-US" sz="1800" dirty="0">
                <a:effectLst>
                  <a:outerShdw sx="0" sy="0">
                    <a:srgbClr val="000000"/>
                  </a:outerShdw>
                </a:effectLst>
              </a:rPr>
              <a:t>Implementing corrective actions to improve schedule performance. Maintaining technical labor by securing it from other BNL departments and divisions</a:t>
            </a:r>
            <a:r>
              <a:rPr lang="en-US" sz="1800" dirty="0" smtClean="0">
                <a:effectLst>
                  <a:outerShdw sx="0" sy="0">
                    <a:srgbClr val="000000"/>
                  </a:outerShdw>
                </a:effectLst>
              </a:rPr>
              <a:t>.</a:t>
            </a:r>
          </a:p>
          <a:p>
            <a:r>
              <a:rPr lang="en-US" sz="1800" b="1" dirty="0" smtClean="0">
                <a:effectLst>
                  <a:outerShdw sx="0" sy="0">
                    <a:srgbClr val="000000"/>
                  </a:outerShdw>
                </a:effectLst>
              </a:rPr>
              <a:t>sPHENIX PEMP notable met for 2022.</a:t>
            </a:r>
            <a:endParaRPr lang="en-US" sz="1800" b="1" dirty="0"/>
          </a:p>
          <a:p>
            <a:pPr marL="0" indent="0">
              <a:buNone/>
            </a:pPr>
            <a:endParaRPr lang="en-US" sz="1800" dirty="0"/>
          </a:p>
        </p:txBody>
      </p:sp>
      <p:sp>
        <p:nvSpPr>
          <p:cNvPr id="4" name="Date Placeholder 3"/>
          <p:cNvSpPr>
            <a:spLocks noGrp="1"/>
          </p:cNvSpPr>
          <p:nvPr>
            <p:ph type="dt" sz="half" idx="4294967295"/>
          </p:nvPr>
        </p:nvSpPr>
        <p:spPr>
          <a:xfrm>
            <a:off x="0" y="4914913"/>
            <a:ext cx="2209800" cy="228593"/>
          </a:xfrm>
          <a:prstGeom prst="rect">
            <a:avLst/>
          </a:prstGeom>
        </p:spPr>
        <p:txBody>
          <a:bodyPr/>
          <a:lstStyle/>
          <a:p>
            <a:pPr algn="ctr">
              <a:defRPr/>
            </a:pPr>
            <a:r>
              <a:rPr lang="en-US" altLang="en-US" sz="1100" smtClean="0"/>
              <a:t>6/23/22</a:t>
            </a:r>
            <a:endParaRPr lang="en-US" altLang="en-US" sz="1100" dirty="0"/>
          </a:p>
        </p:txBody>
      </p:sp>
      <p:sp>
        <p:nvSpPr>
          <p:cNvPr id="5" name="Footer Placeholder 4"/>
          <p:cNvSpPr>
            <a:spLocks noGrp="1"/>
          </p:cNvSpPr>
          <p:nvPr>
            <p:ph type="ftr" sz="quarter" idx="4294967295"/>
          </p:nvPr>
        </p:nvSpPr>
        <p:spPr>
          <a:xfrm>
            <a:off x="3171031" y="4914918"/>
            <a:ext cx="2895600" cy="207169"/>
          </a:xfrm>
          <a:prstGeom prst="rect">
            <a:avLst/>
          </a:prstGeom>
        </p:spPr>
        <p:txBody>
          <a:bodyPr/>
          <a:lstStyle/>
          <a:p>
            <a:pPr algn="ctr">
              <a:defRPr/>
            </a:pPr>
            <a:r>
              <a:rPr lang="en-US" sz="1100" smtClean="0"/>
              <a:t>PMG</a:t>
            </a:r>
            <a:endParaRPr lang="en-US" sz="11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19</a:t>
            </a:fld>
            <a:endParaRPr lang="en-US" altLang="en-US" dirty="0"/>
          </a:p>
        </p:txBody>
      </p:sp>
    </p:spTree>
    <p:extLst>
      <p:ext uri="{BB962C8B-B14F-4D97-AF65-F5344CB8AC3E}">
        <p14:creationId xmlns:p14="http://schemas.microsoft.com/office/powerpoint/2010/main" val="22471726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b="0" dirty="0"/>
              <a:t>   BNL 1008 Infrastructure &amp; Facility Upgrade  </a:t>
            </a:r>
          </a:p>
        </p:txBody>
      </p:sp>
      <p:sp>
        <p:nvSpPr>
          <p:cNvPr id="7" name="Content Placeholder 2"/>
          <p:cNvSpPr txBox="1">
            <a:spLocks/>
          </p:cNvSpPr>
          <p:nvPr/>
        </p:nvSpPr>
        <p:spPr>
          <a:xfrm>
            <a:off x="279329" y="1352550"/>
            <a:ext cx="8884209" cy="3735283"/>
          </a:xfrm>
          <a:prstGeom prst="rect">
            <a:avLst/>
          </a:prstGeom>
          <a:solidFill>
            <a:srgbClr val="FFFFFF"/>
          </a:solidFill>
        </p:spPr>
        <p:txBody>
          <a:bodyPr vert="horz" lIns="91434" tIns="45717" rIns="91434" bIns="45717"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t>
            </a:r>
            <a:r>
              <a:rPr lang="en-US" sz="1600" dirty="0">
                <a:solidFill>
                  <a:srgbClr val="0F80FF"/>
                </a:solidFill>
              </a:rPr>
              <a:t>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a:t>PreOps prior to RHIC collisions</a:t>
            </a:r>
          </a:p>
          <a:p>
            <a:pPr marL="0" indent="0">
              <a:buNone/>
            </a:pPr>
            <a:r>
              <a:rPr lang="en-US" sz="1700" b="1" dirty="0"/>
              <a:t>Schedule</a:t>
            </a:r>
          </a:p>
          <a:p>
            <a:pPr lvl="1"/>
            <a:r>
              <a:rPr lang="en-US" sz="1600" dirty="0"/>
              <a:t>sPHENIX Ready for Operations (Early Completion)  2</a:t>
            </a:r>
            <a:r>
              <a:rPr lang="en-US" sz="1600" dirty="0" smtClean="0"/>
              <a:t>/22/23</a:t>
            </a:r>
            <a:endParaRPr lang="en-US" sz="1600" dirty="0"/>
          </a:p>
          <a:p>
            <a:pPr lvl="1"/>
            <a:r>
              <a:rPr lang="en-US" sz="1600" dirty="0"/>
              <a:t>First RHIC run of sPHENIX Feb </a:t>
            </a:r>
            <a:r>
              <a:rPr lang="en-US" sz="1600" dirty="0" smtClean="0"/>
              <a:t> </a:t>
            </a:r>
            <a:r>
              <a:rPr lang="en-US" sz="1600" dirty="0"/>
              <a:t>2023  </a:t>
            </a:r>
          </a:p>
          <a:p>
            <a:pPr lvl="1"/>
            <a:r>
              <a:rPr lang="en-US" sz="1600" b="1" dirty="0" smtClean="0">
                <a:solidFill>
                  <a:srgbClr val="0F80FF"/>
                </a:solidFill>
              </a:rPr>
              <a:t>No </a:t>
            </a:r>
            <a:r>
              <a:rPr lang="en-US" sz="1600" b="1" dirty="0">
                <a:solidFill>
                  <a:srgbClr val="0F80FF"/>
                </a:solidFill>
              </a:rPr>
              <a:t>float in schedule between sPHENIX </a:t>
            </a:r>
            <a:r>
              <a:rPr lang="en-US" sz="1600" b="1" dirty="0" smtClean="0">
                <a:solidFill>
                  <a:srgbClr val="0F80FF"/>
                </a:solidFill>
              </a:rPr>
              <a:t>“Ready to Operate” &amp; </a:t>
            </a:r>
          </a:p>
          <a:p>
            <a:pPr marL="457200" lvl="1" indent="0">
              <a:buNone/>
            </a:pPr>
            <a:r>
              <a:rPr lang="en-US" sz="1600" b="1" dirty="0">
                <a:solidFill>
                  <a:srgbClr val="0F80FF"/>
                </a:solidFill>
              </a:rPr>
              <a:t>n</a:t>
            </a:r>
            <a:r>
              <a:rPr lang="en-US" sz="1600" b="1" dirty="0" smtClean="0">
                <a:solidFill>
                  <a:srgbClr val="0F80FF"/>
                </a:solidFill>
              </a:rPr>
              <a:t>ominal start </a:t>
            </a:r>
            <a:r>
              <a:rPr lang="en-US" sz="1600" b="1" dirty="0">
                <a:solidFill>
                  <a:srgbClr val="0F80FF"/>
                </a:solidFill>
              </a:rPr>
              <a:t>of </a:t>
            </a:r>
            <a:r>
              <a:rPr lang="en-US" sz="1600" b="1" dirty="0" smtClean="0">
                <a:solidFill>
                  <a:srgbClr val="0F80FF"/>
                </a:solidFill>
              </a:rPr>
              <a:t>RHIC-23 </a:t>
            </a:r>
            <a:r>
              <a:rPr lang="en-US" sz="1600" b="1" dirty="0">
                <a:solidFill>
                  <a:srgbClr val="0F80FF"/>
                </a:solidFill>
              </a:rPr>
              <a:t>run</a:t>
            </a:r>
            <a:r>
              <a:rPr lang="en-US" sz="1600" b="1" dirty="0" smtClean="0">
                <a:solidFill>
                  <a:srgbClr val="0F80FF"/>
                </a:solidFill>
              </a:rPr>
              <a:t>. Looking to recoup schedule contingency</a:t>
            </a:r>
            <a:endParaRPr lang="en-US" sz="1600" b="1" dirty="0">
              <a:solidFill>
                <a:srgbClr val="0F80FF"/>
              </a:solidFill>
            </a:endParaRPr>
          </a:p>
          <a:p>
            <a:pPr marL="0" indent="0">
              <a:buNone/>
            </a:pPr>
            <a:r>
              <a:rPr lang="en-US" sz="1800" b="1" dirty="0"/>
              <a:t>Cost</a:t>
            </a:r>
          </a:p>
          <a:p>
            <a:pPr lvl="1"/>
            <a:r>
              <a:rPr lang="en-US" sz="1600" b="1" dirty="0"/>
              <a:t>$33.4 M AY  Total Project Cost  with </a:t>
            </a:r>
            <a:r>
              <a:rPr lang="en-US" sz="1600" b="1" dirty="0" smtClean="0"/>
              <a:t>42.7</a:t>
            </a:r>
            <a:r>
              <a:rPr lang="en-US" sz="1600" b="1" dirty="0" smtClean="0"/>
              <a:t>% </a:t>
            </a:r>
            <a:r>
              <a:rPr lang="en-US" sz="1600" b="1" dirty="0"/>
              <a:t>contingency on ETC of </a:t>
            </a:r>
            <a:r>
              <a:rPr lang="en-US" sz="1600" b="1" dirty="0" smtClean="0"/>
              <a:t>$4.51M </a:t>
            </a:r>
            <a:endParaRPr lang="en-US" sz="16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4294967295"/>
          </p:nvPr>
        </p:nvSpPr>
        <p:spPr>
          <a:xfrm>
            <a:off x="7390774" y="4980333"/>
            <a:ext cx="1683815" cy="140038"/>
          </a:xfrm>
          <a:prstGeom prst="rect">
            <a:avLst/>
          </a:prstGeom>
        </p:spPr>
        <p:txBody>
          <a:bodyPr/>
          <a:lstStyle/>
          <a:p>
            <a:fld id="{D96174C5-6044-42D1-B178-7EA7F4E8CD18}" type="slidenum">
              <a:rPr lang="en-US" smtClean="0"/>
              <a:pPr/>
              <a:t>2</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268316194"/>
              </p:ext>
            </p:extLst>
          </p:nvPr>
        </p:nvGraphicFramePr>
        <p:xfrm>
          <a:off x="268672" y="590552"/>
          <a:ext cx="8832836" cy="761998"/>
        </p:xfrm>
        <a:graphic>
          <a:graphicData uri="http://schemas.openxmlformats.org/drawingml/2006/table">
            <a:tbl>
              <a:tblPr firstRow="1" bandRow="1">
                <a:tableStyleId>{F5AB1C69-6EDB-4FF4-983F-18BD219EF322}</a:tableStyleId>
              </a:tblPr>
              <a:tblGrid>
                <a:gridCol w="1159022">
                  <a:extLst>
                    <a:ext uri="{9D8B030D-6E8A-4147-A177-3AD203B41FA5}">
                      <a16:colId xmlns:a16="http://schemas.microsoft.com/office/drawing/2014/main" xmlns="" val="4246309965"/>
                    </a:ext>
                  </a:extLst>
                </a:gridCol>
                <a:gridCol w="1490170">
                  <a:extLst>
                    <a:ext uri="{9D8B030D-6E8A-4147-A177-3AD203B41FA5}">
                      <a16:colId xmlns:a16="http://schemas.microsoft.com/office/drawing/2014/main" xmlns="" val="2547196037"/>
                    </a:ext>
                  </a:extLst>
                </a:gridCol>
                <a:gridCol w="3274468">
                  <a:extLst>
                    <a:ext uri="{9D8B030D-6E8A-4147-A177-3AD203B41FA5}">
                      <a16:colId xmlns:a16="http://schemas.microsoft.com/office/drawing/2014/main" xmlns="" val="2998244554"/>
                    </a:ext>
                  </a:extLst>
                </a:gridCol>
                <a:gridCol w="1570337">
                  <a:extLst>
                    <a:ext uri="{9D8B030D-6E8A-4147-A177-3AD203B41FA5}">
                      <a16:colId xmlns:a16="http://schemas.microsoft.com/office/drawing/2014/main" xmlns="" val="859748088"/>
                    </a:ext>
                  </a:extLst>
                </a:gridCol>
                <a:gridCol w="1338839">
                  <a:extLst>
                    <a:ext uri="{9D8B030D-6E8A-4147-A177-3AD203B41FA5}">
                      <a16:colId xmlns:a16="http://schemas.microsoft.com/office/drawing/2014/main" xmlns="" val="2369523134"/>
                    </a:ext>
                  </a:extLst>
                </a:gridCol>
              </a:tblGrid>
              <a:tr h="353121">
                <a:tc>
                  <a:txBody>
                    <a:bodyPr/>
                    <a:lstStyle/>
                    <a:p>
                      <a:r>
                        <a:rPr lang="en-US" sz="1200" dirty="0"/>
                        <a:t>TPC</a:t>
                      </a:r>
                    </a:p>
                  </a:txBody>
                  <a:tcPr marT="34290" marB="34290">
                    <a:solidFill>
                      <a:srgbClr val="0F80FF"/>
                    </a:solidFill>
                  </a:tcPr>
                </a:tc>
                <a:tc>
                  <a:txBody>
                    <a:bodyPr/>
                    <a:lstStyle/>
                    <a:p>
                      <a:r>
                        <a:rPr lang="en-US" sz="1200" dirty="0"/>
                        <a:t>Project Director</a:t>
                      </a:r>
                    </a:p>
                  </a:txBody>
                  <a:tcPr marT="34290" marB="34290">
                    <a:solidFill>
                      <a:srgbClr val="0F80FF"/>
                    </a:solidFill>
                  </a:tcPr>
                </a:tc>
                <a:tc>
                  <a:txBody>
                    <a:bodyPr/>
                    <a:lstStyle/>
                    <a:p>
                      <a:r>
                        <a:rPr lang="en-US" sz="1200" dirty="0"/>
                        <a:t>% Complete</a:t>
                      </a:r>
                    </a:p>
                  </a:txBody>
                  <a:tcPr marT="34290" marB="34290">
                    <a:solidFill>
                      <a:srgbClr val="0F80FF"/>
                    </a:solidFill>
                  </a:tcPr>
                </a:tc>
                <a:tc>
                  <a:txBody>
                    <a:bodyPr/>
                    <a:lstStyle/>
                    <a:p>
                      <a:r>
                        <a:rPr lang="en-US" sz="1200" dirty="0"/>
                        <a:t>CPI </a:t>
                      </a:r>
                    </a:p>
                  </a:txBody>
                  <a:tcPr marT="34290" marB="34290">
                    <a:solidFill>
                      <a:srgbClr val="0F80FF"/>
                    </a:solidFill>
                  </a:tcPr>
                </a:tc>
                <a:tc>
                  <a:txBody>
                    <a:bodyPr/>
                    <a:lstStyle/>
                    <a:p>
                      <a:r>
                        <a:rPr lang="en-US" sz="1200" dirty="0"/>
                        <a:t>SPI</a:t>
                      </a:r>
                    </a:p>
                  </a:txBody>
                  <a:tcPr marT="34290" marB="34290">
                    <a:solidFill>
                      <a:srgbClr val="0F80FF"/>
                    </a:solidFill>
                  </a:tcPr>
                </a:tc>
                <a:extLst>
                  <a:ext uri="{0D108BD9-81ED-4DB2-BD59-A6C34878D82A}">
                    <a16:rowId xmlns:a16="http://schemas.microsoft.com/office/drawing/2014/main" xmlns="" val="291641492"/>
                  </a:ext>
                </a:extLst>
              </a:tr>
              <a:tr h="408877">
                <a:tc>
                  <a:txBody>
                    <a:bodyPr/>
                    <a:lstStyle/>
                    <a:p>
                      <a:r>
                        <a:rPr lang="en-US" sz="1400" dirty="0"/>
                        <a:t>$33.4</a:t>
                      </a:r>
                      <a:r>
                        <a:rPr lang="en-US" sz="1400" baseline="0" dirty="0"/>
                        <a:t> M AY</a:t>
                      </a:r>
                      <a:endParaRPr lang="en-US" sz="1400" dirty="0"/>
                    </a:p>
                  </a:txBody>
                  <a:tcPr marT="34290" marB="34290">
                    <a:solidFill>
                      <a:schemeClr val="accent5">
                        <a:lumMod val="20000"/>
                        <a:lumOff val="8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20000"/>
                        <a:lumOff val="80000"/>
                      </a:schemeClr>
                    </a:solidFill>
                  </a:tcPr>
                </a:tc>
                <a:tc>
                  <a:txBody>
                    <a:bodyPr/>
                    <a:lstStyle/>
                    <a:p>
                      <a:r>
                        <a:rPr lang="en-US" sz="1400" dirty="0" smtClean="0"/>
                        <a:t>86.5%  </a:t>
                      </a:r>
                      <a:r>
                        <a:rPr lang="en-US" sz="1400" dirty="0"/>
                        <a:t>BCWP/BAC @ </a:t>
                      </a:r>
                      <a:r>
                        <a:rPr lang="en-US" sz="1400" dirty="0" smtClean="0"/>
                        <a:t>5/31/</a:t>
                      </a:r>
                      <a:r>
                        <a:rPr lang="en-US" sz="1400" dirty="0" smtClean="0"/>
                        <a:t>2022</a:t>
                      </a:r>
                      <a:endParaRPr lang="en-US" sz="1400" dirty="0"/>
                    </a:p>
                  </a:txBody>
                  <a:tcPr marT="34290" marB="34290">
                    <a:solidFill>
                      <a:schemeClr val="accent5">
                        <a:lumMod val="20000"/>
                        <a:lumOff val="80000"/>
                      </a:schemeClr>
                    </a:solidFill>
                  </a:tcPr>
                </a:tc>
                <a:tc>
                  <a:txBody>
                    <a:bodyPr/>
                    <a:lstStyle/>
                    <a:p>
                      <a:r>
                        <a:rPr lang="en-US" sz="1400" dirty="0" smtClean="0"/>
                        <a:t>0.93</a:t>
                      </a:r>
                      <a:endParaRPr lang="en-US" sz="1400" dirty="0"/>
                    </a:p>
                  </a:txBody>
                  <a:tcPr marT="34290" marB="34290">
                    <a:solidFill>
                      <a:schemeClr val="accent5">
                        <a:lumMod val="20000"/>
                        <a:lumOff val="80000"/>
                      </a:schemeClr>
                    </a:solidFill>
                  </a:tcPr>
                </a:tc>
                <a:tc>
                  <a:txBody>
                    <a:bodyPr/>
                    <a:lstStyle/>
                    <a:p>
                      <a:r>
                        <a:rPr lang="en-US" sz="1400" dirty="0"/>
                        <a:t> </a:t>
                      </a:r>
                      <a:r>
                        <a:rPr lang="en-US" sz="1400" dirty="0" smtClean="0"/>
                        <a:t>0.92</a:t>
                      </a:r>
                      <a:endParaRPr lang="en-US" sz="1400" dirty="0"/>
                    </a:p>
                  </a:txBody>
                  <a:tcPr marT="34290" marB="34290">
                    <a:solidFill>
                      <a:schemeClr val="accent5">
                        <a:lumMod val="20000"/>
                        <a:lumOff val="80000"/>
                      </a:schemeClr>
                    </a:solidFill>
                  </a:tcPr>
                </a:tc>
                <a:extLst>
                  <a:ext uri="{0D108BD9-81ED-4DB2-BD59-A6C34878D82A}">
                    <a16:rowId xmlns:a16="http://schemas.microsoft.com/office/drawing/2014/main" xmlns="" val="1730370277"/>
                  </a:ext>
                </a:extLst>
              </a:tr>
            </a:tbl>
          </a:graphicData>
        </a:graphic>
      </p:graphicFrame>
      <p:pic>
        <p:nvPicPr>
          <p:cNvPr id="8" name="Picture 7"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50539" y="2638181"/>
            <a:ext cx="2393461" cy="1914769"/>
          </a:xfrm>
          <a:prstGeom prst="rect">
            <a:avLst/>
          </a:prstGeom>
          <a:ln>
            <a:noFill/>
          </a:ln>
        </p:spPr>
      </p:pic>
      <p:sp>
        <p:nvSpPr>
          <p:cNvPr id="11" name="TextBox 10"/>
          <p:cNvSpPr txBox="1"/>
          <p:nvPr/>
        </p:nvSpPr>
        <p:spPr>
          <a:xfrm>
            <a:off x="3772813" y="2390076"/>
            <a:ext cx="3205480" cy="584776"/>
          </a:xfrm>
          <a:prstGeom prst="rect">
            <a:avLst/>
          </a:prstGeom>
          <a:solidFill>
            <a:srgbClr val="0080FF"/>
          </a:solidFill>
        </p:spPr>
        <p:txBody>
          <a:bodyPr wrap="square" rtlCol="0">
            <a:spAutoFit/>
          </a:bodyPr>
          <a:lstStyle/>
          <a:p>
            <a:r>
              <a:rPr lang="en-US" sz="1600" b="1" dirty="0" smtClean="0">
                <a:solidFill>
                  <a:schemeClr val="bg1"/>
                </a:solidFill>
              </a:rPr>
              <a:t>96.1% </a:t>
            </a:r>
            <a:r>
              <a:rPr lang="en-US" sz="1600" b="1" dirty="0">
                <a:solidFill>
                  <a:schemeClr val="bg1"/>
                </a:solidFill>
              </a:rPr>
              <a:t>Costed and Committed</a:t>
            </a:r>
          </a:p>
          <a:p>
            <a:r>
              <a:rPr lang="en-US" sz="1600" b="1" dirty="0">
                <a:solidFill>
                  <a:schemeClr val="bg1"/>
                </a:solidFill>
              </a:rPr>
              <a:t>Commitments = </a:t>
            </a:r>
            <a:r>
              <a:rPr lang="en-US" sz="1600" b="1" dirty="0" smtClean="0">
                <a:solidFill>
                  <a:schemeClr val="bg1"/>
                </a:solidFill>
              </a:rPr>
              <a:t>$1.04M</a:t>
            </a:r>
            <a:endParaRPr lang="en-US" sz="1600" b="1" dirty="0">
              <a:solidFill>
                <a:schemeClr val="bg1"/>
              </a:solidFill>
            </a:endParaRP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1330781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Performance Indices – sPHENIX MIE</a:t>
            </a:r>
          </a:p>
        </p:txBody>
      </p:sp>
      <p:sp>
        <p:nvSpPr>
          <p:cNvPr id="15" name="Oval 14">
            <a:extLst>
              <a:ext uri="{FF2B5EF4-FFF2-40B4-BE49-F238E27FC236}">
                <a16:creationId xmlns:a16="http://schemas.microsoft.com/office/drawing/2014/main" xmlns="" id="{8328C4F8-4735-4AFC-917F-B459ECF0EBDA}"/>
              </a:ext>
            </a:extLst>
          </p:cNvPr>
          <p:cNvSpPr/>
          <p:nvPr/>
        </p:nvSpPr>
        <p:spPr>
          <a:xfrm>
            <a:off x="1347536"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xmlns="" id="{6AA8877B-2DFB-48DC-BB5D-6196FC1BF6BC}"/>
              </a:ext>
            </a:extLst>
          </p:cNvPr>
          <p:cNvSpPr/>
          <p:nvPr/>
        </p:nvSpPr>
        <p:spPr>
          <a:xfrm>
            <a:off x="2568742" y="3344328"/>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a16="http://schemas.microsoft.com/office/drawing/2014/main" xmlns=""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20</a:t>
            </a:fld>
            <a:endParaRPr lang="en-US" altLang="en-US" dirty="0"/>
          </a:p>
        </p:txBody>
      </p:sp>
      <p:sp>
        <p:nvSpPr>
          <p:cNvPr id="18" name="Footer Placeholder 2">
            <a:extLst>
              <a:ext uri="{FF2B5EF4-FFF2-40B4-BE49-F238E27FC236}">
                <a16:creationId xmlns:a16="http://schemas.microsoft.com/office/drawing/2014/main" xmlns="" id="{E0F9F878-5B26-4649-8D53-8DAA42BD0163}"/>
              </a:ext>
            </a:extLst>
          </p:cNvPr>
          <p:cNvSpPr>
            <a:spLocks noGrp="1"/>
          </p:cNvSpPr>
          <p:nvPr>
            <p:ph type="ftr" sz="quarter" idx="11"/>
          </p:nvPr>
        </p:nvSpPr>
        <p:spPr>
          <a:xfrm>
            <a:off x="1059680" y="4963113"/>
            <a:ext cx="7899495" cy="155377"/>
          </a:xfrm>
        </p:spPr>
        <p:txBody>
          <a:bodyPr/>
          <a:lstStyle/>
          <a:p>
            <a:pPr>
              <a:defRPr/>
            </a:pPr>
            <a:r>
              <a:rPr lang="en-US" smtClean="0"/>
              <a:t>PMG</a:t>
            </a:r>
            <a:endParaRPr lang="en-US"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pic>
        <p:nvPicPr>
          <p:cNvPr id="17" name="Picture 16"/>
          <p:cNvPicPr/>
          <p:nvPr/>
        </p:nvPicPr>
        <p:blipFill>
          <a:blip r:embed="rId2" cstate="print">
            <a:extLst>
              <a:ext uri="{28A0092B-C50C-407E-A947-70E740481C1C}">
                <a14:useLocalDpi xmlns:a14="http://schemas.microsoft.com/office/drawing/2010/main"/>
              </a:ext>
            </a:extLst>
          </a:blip>
          <a:stretch>
            <a:fillRect/>
          </a:stretch>
        </p:blipFill>
        <p:spPr>
          <a:xfrm>
            <a:off x="381000" y="742950"/>
            <a:ext cx="8534400" cy="3962400"/>
          </a:xfrm>
          <a:prstGeom prst="rect">
            <a:avLst/>
          </a:prstGeom>
          <a:ln>
            <a:solidFill>
              <a:srgbClr val="000000"/>
            </a:solidFill>
          </a:ln>
        </p:spPr>
      </p:pic>
    </p:spTree>
    <p:extLst>
      <p:ext uri="{BB962C8B-B14F-4D97-AF65-F5344CB8AC3E}">
        <p14:creationId xmlns:p14="http://schemas.microsoft.com/office/powerpoint/2010/main" val="20206466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Cost Performance Report (CPR) – sPHENIX MIE</a:t>
            </a:r>
          </a:p>
        </p:txBody>
      </p:sp>
      <p:sp>
        <p:nvSpPr>
          <p:cNvPr id="16" name="Slide Number Placeholder 15">
            <a:extLst>
              <a:ext uri="{FF2B5EF4-FFF2-40B4-BE49-F238E27FC236}">
                <a16:creationId xmlns:a16="http://schemas.microsoft.com/office/drawing/2014/main" xmlns=""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21</a:t>
            </a:fld>
            <a:endParaRPr lang="en-US" altLang="en-US" dirty="0"/>
          </a:p>
        </p:txBody>
      </p:sp>
      <p:sp>
        <p:nvSpPr>
          <p:cNvPr id="13" name="Footer Placeholder 2">
            <a:extLst>
              <a:ext uri="{FF2B5EF4-FFF2-40B4-BE49-F238E27FC236}">
                <a16:creationId xmlns:a16="http://schemas.microsoft.com/office/drawing/2014/main" xmlns="" id="{BC9F6491-7C19-44C3-B9D8-0064F367ABC1}"/>
              </a:ext>
            </a:extLst>
          </p:cNvPr>
          <p:cNvSpPr>
            <a:spLocks noGrp="1"/>
          </p:cNvSpPr>
          <p:nvPr>
            <p:ph type="ftr" sz="quarter" idx="11"/>
          </p:nvPr>
        </p:nvSpPr>
        <p:spPr>
          <a:xfrm>
            <a:off x="3888338" y="4899903"/>
            <a:ext cx="1828800" cy="155377"/>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pic>
        <p:nvPicPr>
          <p:cNvPr id="11" name="Picture 10"/>
          <p:cNvPicPr/>
          <p:nvPr/>
        </p:nvPicPr>
        <p:blipFill>
          <a:blip r:embed="rId2" cstate="print">
            <a:extLst>
              <a:ext uri="{28A0092B-C50C-407E-A947-70E740481C1C}">
                <a14:useLocalDpi xmlns:a14="http://schemas.microsoft.com/office/drawing/2010/main"/>
              </a:ext>
            </a:extLst>
          </a:blip>
          <a:stretch>
            <a:fillRect/>
          </a:stretch>
        </p:blipFill>
        <p:spPr>
          <a:xfrm>
            <a:off x="76200" y="590550"/>
            <a:ext cx="8915400" cy="4267200"/>
          </a:xfrm>
          <a:prstGeom prst="rect">
            <a:avLst/>
          </a:prstGeom>
          <a:ln>
            <a:solidFill>
              <a:srgbClr val="000000"/>
            </a:solidFill>
          </a:ln>
        </p:spPr>
      </p:pic>
    </p:spTree>
    <p:extLst>
      <p:ext uri="{BB962C8B-B14F-4D97-AF65-F5344CB8AC3E}">
        <p14:creationId xmlns:p14="http://schemas.microsoft.com/office/powerpoint/2010/main" val="688593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457200" y="69918"/>
            <a:ext cx="8229600" cy="409873"/>
          </a:xfrm>
        </p:spPr>
        <p:txBody>
          <a:bodyPr/>
          <a:lstStyle/>
          <a:p>
            <a:r>
              <a:rPr lang="en-US" sz="2400" dirty="0"/>
              <a:t>Milestones Status – sPHENIX MIE</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22</a:t>
            </a:fld>
            <a:endParaRPr lang="en-US" altLang="en-US" dirty="0"/>
          </a:p>
        </p:txBody>
      </p:sp>
      <p:sp>
        <p:nvSpPr>
          <p:cNvPr id="9" name="Footer Placeholder 2">
            <a:extLst>
              <a:ext uri="{FF2B5EF4-FFF2-40B4-BE49-F238E27FC236}">
                <a16:creationId xmlns:a16="http://schemas.microsoft.com/office/drawing/2014/main" xmlns="" id="{E2730F8C-314B-4DE9-9F5B-B6AB0AF074B6}"/>
              </a:ext>
            </a:extLst>
          </p:cNvPr>
          <p:cNvSpPr>
            <a:spLocks noGrp="1"/>
          </p:cNvSpPr>
          <p:nvPr>
            <p:ph type="ftr" sz="quarter" idx="11"/>
          </p:nvPr>
        </p:nvSpPr>
        <p:spPr>
          <a:xfrm>
            <a:off x="3687510" y="4900545"/>
            <a:ext cx="1768979" cy="155377"/>
          </a:xfrm>
        </p:spPr>
        <p:txBody>
          <a:bodyPr/>
          <a:lstStyle/>
          <a:p>
            <a:pPr>
              <a:defRPr/>
            </a:pPr>
            <a:r>
              <a:rPr lang="en-US" smtClean="0"/>
              <a:t>PMG</a:t>
            </a:r>
            <a:endParaRPr lang="en-US" dirty="0"/>
          </a:p>
        </p:txBody>
      </p:sp>
      <p:sp>
        <p:nvSpPr>
          <p:cNvPr id="2" name="Date Placeholder 1"/>
          <p:cNvSpPr>
            <a:spLocks noGrp="1"/>
          </p:cNvSpPr>
          <p:nvPr>
            <p:ph type="dt" sz="half" idx="10"/>
          </p:nvPr>
        </p:nvSpPr>
        <p:spPr/>
        <p:txBody>
          <a:bodyPr/>
          <a:lstStyle/>
          <a:p>
            <a:pPr>
              <a:defRPr/>
            </a:pPr>
            <a:r>
              <a:rPr lang="en-US" altLang="en-US" smtClean="0"/>
              <a:t>6/23/22</a:t>
            </a:r>
            <a:endParaRPr lang="en-US" altLang="en-US" dirty="0"/>
          </a:p>
        </p:txBody>
      </p:sp>
      <p:pic>
        <p:nvPicPr>
          <p:cNvPr id="8" name="Picture 7"/>
          <p:cNvPicPr/>
          <p:nvPr/>
        </p:nvPicPr>
        <p:blipFill>
          <a:blip r:embed="rId2" cstate="print">
            <a:extLst>
              <a:ext uri="{28A0092B-C50C-407E-A947-70E740481C1C}">
                <a14:useLocalDpi xmlns:a14="http://schemas.microsoft.com/office/drawing/2010/main"/>
              </a:ext>
            </a:extLst>
          </a:blip>
          <a:stretch>
            <a:fillRect/>
          </a:stretch>
        </p:blipFill>
        <p:spPr>
          <a:xfrm>
            <a:off x="1600200" y="676834"/>
            <a:ext cx="6200775" cy="4434840"/>
          </a:xfrm>
          <a:prstGeom prst="rect">
            <a:avLst/>
          </a:prstGeom>
          <a:ln>
            <a:solidFill>
              <a:srgbClr val="000000"/>
            </a:solidFill>
          </a:ln>
        </p:spPr>
      </p:pic>
    </p:spTree>
    <p:extLst>
      <p:ext uri="{BB962C8B-B14F-4D97-AF65-F5344CB8AC3E}">
        <p14:creationId xmlns:p14="http://schemas.microsoft.com/office/powerpoint/2010/main" val="2904345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457200" y="69917"/>
            <a:ext cx="8229600" cy="409873"/>
          </a:xfrm>
        </p:spPr>
        <p:txBody>
          <a:bodyPr/>
          <a:lstStyle/>
          <a:p>
            <a:r>
              <a:rPr lang="en-US" sz="2400" dirty="0"/>
              <a:t>Summary Schedule – sPHENIX MIE</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23</a:t>
            </a:fld>
            <a:endParaRPr lang="en-US" altLang="en-US" dirty="0"/>
          </a:p>
        </p:txBody>
      </p:sp>
      <p:sp>
        <p:nvSpPr>
          <p:cNvPr id="8" name="Footer Placeholder 2">
            <a:extLst>
              <a:ext uri="{FF2B5EF4-FFF2-40B4-BE49-F238E27FC236}">
                <a16:creationId xmlns:a16="http://schemas.microsoft.com/office/drawing/2014/main" xmlns="" id="{A94A588E-76FC-46B8-915D-9551A95DAD2D}"/>
              </a:ext>
            </a:extLst>
          </p:cNvPr>
          <p:cNvSpPr>
            <a:spLocks noGrp="1"/>
          </p:cNvSpPr>
          <p:nvPr>
            <p:ph type="ftr" sz="quarter" idx="11"/>
          </p:nvPr>
        </p:nvSpPr>
        <p:spPr>
          <a:xfrm>
            <a:off x="3888338" y="4899903"/>
            <a:ext cx="1828800" cy="155377"/>
          </a:xfrm>
        </p:spPr>
        <p:txBody>
          <a:bodyPr/>
          <a:lstStyle/>
          <a:p>
            <a:pPr>
              <a:defRPr/>
            </a:pPr>
            <a:r>
              <a:rPr lang="en-US" smtClean="0"/>
              <a:t>PMG</a:t>
            </a:r>
            <a:endParaRPr lang="en-US" dirty="0"/>
          </a:p>
        </p:txBody>
      </p:sp>
      <p:sp>
        <p:nvSpPr>
          <p:cNvPr id="2" name="Date Placeholder 1"/>
          <p:cNvSpPr>
            <a:spLocks noGrp="1"/>
          </p:cNvSpPr>
          <p:nvPr>
            <p:ph type="dt" sz="half" idx="10"/>
          </p:nvPr>
        </p:nvSpPr>
        <p:spPr/>
        <p:txBody>
          <a:bodyPr/>
          <a:lstStyle/>
          <a:p>
            <a:pPr>
              <a:defRPr/>
            </a:pPr>
            <a:r>
              <a:rPr lang="en-US" altLang="en-US" smtClean="0"/>
              <a:t>6/23/22</a:t>
            </a:r>
            <a:endParaRPr lang="en-US" altLang="en-US" dirty="0"/>
          </a:p>
        </p:txBody>
      </p:sp>
      <p:pic>
        <p:nvPicPr>
          <p:cNvPr id="9" name="Picture 8"/>
          <p:cNvPicPr/>
          <p:nvPr/>
        </p:nvPicPr>
        <p:blipFill>
          <a:blip r:embed="rId2" cstate="print">
            <a:extLst>
              <a:ext uri="{28A0092B-C50C-407E-A947-70E740481C1C}">
                <a14:useLocalDpi xmlns:a14="http://schemas.microsoft.com/office/drawing/2010/main"/>
              </a:ext>
            </a:extLst>
          </a:blip>
          <a:stretch>
            <a:fillRect/>
          </a:stretch>
        </p:blipFill>
        <p:spPr>
          <a:xfrm>
            <a:off x="685800" y="666750"/>
            <a:ext cx="8153400" cy="4267200"/>
          </a:xfrm>
          <a:prstGeom prst="rect">
            <a:avLst/>
          </a:prstGeom>
          <a:ln>
            <a:solidFill>
              <a:srgbClr val="000000"/>
            </a:solidFill>
          </a:ln>
        </p:spPr>
      </p:pic>
    </p:spTree>
    <p:extLst>
      <p:ext uri="{BB962C8B-B14F-4D97-AF65-F5344CB8AC3E}">
        <p14:creationId xmlns:p14="http://schemas.microsoft.com/office/powerpoint/2010/main" val="41515740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a16="http://schemas.microsoft.com/office/drawing/2014/main" xmlns=""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24</a:t>
            </a:fld>
            <a:endParaRPr lang="en-US" altLang="en-US" dirty="0"/>
          </a:p>
        </p:txBody>
      </p:sp>
      <p:sp>
        <p:nvSpPr>
          <p:cNvPr id="3" name="Footer Placeholder 2">
            <a:extLst>
              <a:ext uri="{FF2B5EF4-FFF2-40B4-BE49-F238E27FC236}">
                <a16:creationId xmlns:a16="http://schemas.microsoft.com/office/drawing/2014/main" xmlns="" id="{4B148875-9830-4005-9075-C7A1D289408E}"/>
              </a:ext>
            </a:extLst>
          </p:cNvPr>
          <p:cNvSpPr>
            <a:spLocks noGrp="1"/>
          </p:cNvSpPr>
          <p:nvPr>
            <p:ph type="ftr" sz="quarter" idx="11"/>
          </p:nvPr>
        </p:nvSpPr>
        <p:spPr>
          <a:xfrm>
            <a:off x="3201445" y="4749641"/>
            <a:ext cx="3108960" cy="207169"/>
          </a:xfrm>
        </p:spPr>
        <p:txBody>
          <a:bodyPr/>
          <a:lstStyle/>
          <a:p>
            <a:pPr>
              <a:defRPr/>
            </a:pPr>
            <a:r>
              <a:rPr lang="en-US" smtClean="0"/>
              <a:t>PMG</a:t>
            </a:r>
            <a:endParaRPr lang="en-US"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pic>
        <p:nvPicPr>
          <p:cNvPr id="7" name="Picture 6"/>
          <p:cNvPicPr/>
          <p:nvPr/>
        </p:nvPicPr>
        <p:blipFill>
          <a:blip r:embed="rId2">
            <a:extLst>
              <a:ext uri="{28A0092B-C50C-407E-A947-70E740481C1C}">
                <a14:useLocalDpi xmlns:a14="http://schemas.microsoft.com/office/drawing/2010/main"/>
              </a:ext>
            </a:extLst>
          </a:blip>
          <a:stretch>
            <a:fillRect/>
          </a:stretch>
        </p:blipFill>
        <p:spPr>
          <a:xfrm>
            <a:off x="1143000" y="666750"/>
            <a:ext cx="7620000" cy="4267200"/>
          </a:xfrm>
          <a:prstGeom prst="rect">
            <a:avLst/>
          </a:prstGeom>
          <a:ln>
            <a:solidFill>
              <a:srgbClr val="000000"/>
            </a:solidFill>
          </a:ln>
        </p:spPr>
      </p:pic>
    </p:spTree>
    <p:extLst>
      <p:ext uri="{BB962C8B-B14F-4D97-AF65-F5344CB8AC3E}">
        <p14:creationId xmlns:p14="http://schemas.microsoft.com/office/powerpoint/2010/main" val="10280293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0" y="25012"/>
            <a:ext cx="8686800" cy="546497"/>
          </a:xfrm>
        </p:spPr>
        <p:txBody>
          <a:bodyPr/>
          <a:lstStyle/>
          <a:p>
            <a:r>
              <a:rPr lang="en-US" sz="2400" dirty="0"/>
              <a:t>Baseline/Contingency Log and ETC adjustment Log - MIE</a:t>
            </a:r>
          </a:p>
        </p:txBody>
      </p:sp>
      <p:sp>
        <p:nvSpPr>
          <p:cNvPr id="10" name="Slide Number Placeholder 9">
            <a:extLst>
              <a:ext uri="{FF2B5EF4-FFF2-40B4-BE49-F238E27FC236}">
                <a16:creationId xmlns:a16="http://schemas.microsoft.com/office/drawing/2014/main" xmlns=""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25</a:t>
            </a:fld>
            <a:endParaRPr lang="en-US" altLang="en-US" dirty="0"/>
          </a:p>
        </p:txBody>
      </p:sp>
      <p:sp>
        <p:nvSpPr>
          <p:cNvPr id="4" name="Footer Placeholder 3">
            <a:extLst>
              <a:ext uri="{FF2B5EF4-FFF2-40B4-BE49-F238E27FC236}">
                <a16:creationId xmlns:a16="http://schemas.microsoft.com/office/drawing/2014/main" xmlns="" id="{382C8243-708D-482A-A30D-09AC54D69CCF}"/>
              </a:ext>
            </a:extLst>
          </p:cNvPr>
          <p:cNvSpPr>
            <a:spLocks noGrp="1"/>
          </p:cNvSpPr>
          <p:nvPr>
            <p:ph type="ftr" sz="quarter" idx="11"/>
          </p:nvPr>
        </p:nvSpPr>
        <p:spPr>
          <a:xfrm>
            <a:off x="3239398" y="4813486"/>
            <a:ext cx="3108960" cy="207169"/>
          </a:xfrm>
        </p:spPr>
        <p:txBody>
          <a:bodyPr/>
          <a:lstStyle/>
          <a:p>
            <a:pPr>
              <a:defRPr/>
            </a:pPr>
            <a:r>
              <a:rPr lang="en-US" smtClean="0"/>
              <a:t>PMG</a:t>
            </a:r>
            <a:endParaRPr lang="en-US" dirty="0"/>
          </a:p>
        </p:txBody>
      </p:sp>
      <p:pic>
        <p:nvPicPr>
          <p:cNvPr id="5" name="Picture 4">
            <a:extLst>
              <a:ext uri="{FF2B5EF4-FFF2-40B4-BE49-F238E27FC236}">
                <a16:creationId xmlns:a16="http://schemas.microsoft.com/office/drawing/2014/main" xmlns="" id="{67973FA2-9492-40DE-8916-7A698011C4BB}"/>
              </a:ext>
            </a:extLst>
          </p:cNvPr>
          <p:cNvPicPr>
            <a:picLocks noChangeAspect="1"/>
          </p:cNvPicPr>
          <p:nvPr/>
        </p:nvPicPr>
        <p:blipFill>
          <a:blip r:embed="rId2"/>
          <a:stretch>
            <a:fillRect/>
          </a:stretch>
        </p:blipFill>
        <p:spPr>
          <a:xfrm>
            <a:off x="0" y="662390"/>
            <a:ext cx="9144000" cy="2292740"/>
          </a:xfrm>
          <a:prstGeom prst="rect">
            <a:avLst/>
          </a:prstGeom>
        </p:spPr>
      </p:pic>
      <p:sp>
        <p:nvSpPr>
          <p:cNvPr id="6" name="Date Placeholder 5"/>
          <p:cNvSpPr>
            <a:spLocks noGrp="1"/>
          </p:cNvSpPr>
          <p:nvPr>
            <p:ph type="dt" sz="half" idx="10"/>
          </p:nvPr>
        </p:nvSpPr>
        <p:spPr/>
        <p:txBody>
          <a:bodyPr/>
          <a:lstStyle/>
          <a:p>
            <a:pPr>
              <a:defRPr/>
            </a:pPr>
            <a:r>
              <a:rPr lang="en-US" altLang="en-US" smtClean="0"/>
              <a:t>6/23/22</a:t>
            </a:r>
            <a:endParaRPr lang="en-US" altLang="en-US" dirty="0"/>
          </a:p>
        </p:txBody>
      </p:sp>
      <p:pic>
        <p:nvPicPr>
          <p:cNvPr id="8" name="Picture 7"/>
          <p:cNvPicPr/>
          <p:nvPr/>
        </p:nvPicPr>
        <p:blipFill>
          <a:blip r:embed="rId3" cstate="print">
            <a:extLst>
              <a:ext uri="{28A0092B-C50C-407E-A947-70E740481C1C}">
                <a14:useLocalDpi xmlns:a14="http://schemas.microsoft.com/office/drawing/2010/main"/>
              </a:ext>
            </a:extLst>
          </a:blip>
          <a:stretch>
            <a:fillRect/>
          </a:stretch>
        </p:blipFill>
        <p:spPr>
          <a:xfrm>
            <a:off x="1600200" y="3004323"/>
            <a:ext cx="6457950" cy="2106930"/>
          </a:xfrm>
          <a:prstGeom prst="rect">
            <a:avLst/>
          </a:prstGeom>
          <a:ln>
            <a:solidFill>
              <a:srgbClr val="000000"/>
            </a:solidFill>
          </a:ln>
        </p:spPr>
      </p:pic>
    </p:spTree>
    <p:extLst>
      <p:ext uri="{BB962C8B-B14F-4D97-AF65-F5344CB8AC3E}">
        <p14:creationId xmlns:p14="http://schemas.microsoft.com/office/powerpoint/2010/main" val="7755513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Critical Path </a:t>
            </a:r>
            <a:r>
              <a:rPr lang="mr-IN" dirty="0"/>
              <a:t>–</a:t>
            </a:r>
            <a:r>
              <a:rPr lang="en-US" dirty="0"/>
              <a:t> </a:t>
            </a:r>
            <a:r>
              <a:rPr lang="en-US" dirty="0" smtClean="0"/>
              <a:t>May </a:t>
            </a:r>
            <a:r>
              <a:rPr lang="en-US" dirty="0"/>
              <a:t>2022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26</a:t>
            </a:fld>
            <a:endParaRPr lang="en-US" altLang="en-US" dirty="0"/>
          </a:p>
        </p:txBody>
      </p:sp>
      <p:pic>
        <p:nvPicPr>
          <p:cNvPr id="9" name="Picture 8"/>
          <p:cNvPicPr/>
          <p:nvPr/>
        </p:nvPicPr>
        <p:blipFill>
          <a:blip r:embed="rId2">
            <a:extLst>
              <a:ext uri="{28A0092B-C50C-407E-A947-70E740481C1C}">
                <a14:useLocalDpi xmlns:a14="http://schemas.microsoft.com/office/drawing/2010/main"/>
              </a:ext>
            </a:extLst>
          </a:blip>
          <a:stretch>
            <a:fillRect/>
          </a:stretch>
        </p:blipFill>
        <p:spPr>
          <a:xfrm>
            <a:off x="762000" y="971550"/>
            <a:ext cx="8153400" cy="2971800"/>
          </a:xfrm>
          <a:prstGeom prst="rect">
            <a:avLst/>
          </a:prstGeom>
          <a:ln>
            <a:solidFill>
              <a:schemeClr val="tx1"/>
            </a:solidFill>
          </a:ln>
        </p:spPr>
      </p:pic>
    </p:spTree>
    <p:extLst>
      <p:ext uri="{BB962C8B-B14F-4D97-AF65-F5344CB8AC3E}">
        <p14:creationId xmlns:p14="http://schemas.microsoft.com/office/powerpoint/2010/main" val="20453214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Profile</a:t>
            </a:r>
          </a:p>
        </p:txBody>
      </p:sp>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27</a:t>
            </a:fld>
            <a:endParaRPr lang="en-US" alt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38304"/>
              </p:ext>
            </p:extLst>
          </p:nvPr>
        </p:nvGraphicFramePr>
        <p:xfrm>
          <a:off x="457217" y="895350"/>
          <a:ext cx="8246619" cy="3429000"/>
        </p:xfrm>
        <a:graphic>
          <a:graphicData uri="http://schemas.openxmlformats.org/presentationml/2006/ole">
            <mc:AlternateContent xmlns:mc="http://schemas.openxmlformats.org/markup-compatibility/2006">
              <mc:Choice xmlns:v="urn:schemas-microsoft-com:vml" Requires="v">
                <p:oleObj spid="_x0000_s1395" name="Document" r:id="rId3" imgW="6604000" imgH="2501900" progId="Word.Document.12">
                  <p:embed/>
                </p:oleObj>
              </mc:Choice>
              <mc:Fallback>
                <p:oleObj name="Document" r:id="rId3" imgW="6604000" imgH="2501900" progId="Word.Document.12">
                  <p:embed/>
                  <p:pic>
                    <p:nvPicPr>
                      <p:cNvPr id="0" name=""/>
                      <p:cNvPicPr/>
                      <p:nvPr/>
                    </p:nvPicPr>
                    <p:blipFill>
                      <a:blip r:embed="rId4"/>
                      <a:stretch>
                        <a:fillRect/>
                      </a:stretch>
                    </p:blipFill>
                    <p:spPr>
                      <a:xfrm>
                        <a:off x="457217" y="895350"/>
                        <a:ext cx="8246619" cy="3429000"/>
                      </a:xfrm>
                      <a:prstGeom prst="rect">
                        <a:avLst/>
                      </a:prstGeom>
                    </p:spPr>
                  </p:pic>
                </p:oleObj>
              </mc:Fallback>
            </mc:AlternateContent>
          </a:graphicData>
        </a:graphic>
      </p:graphicFrame>
      <p:sp>
        <p:nvSpPr>
          <p:cNvPr id="7" name="TextBox 6"/>
          <p:cNvSpPr txBox="1"/>
          <p:nvPr/>
        </p:nvSpPr>
        <p:spPr>
          <a:xfrm>
            <a:off x="2819400" y="4171950"/>
            <a:ext cx="2796296" cy="369332"/>
          </a:xfrm>
          <a:prstGeom prst="rect">
            <a:avLst/>
          </a:prstGeom>
          <a:solidFill>
            <a:srgbClr val="0080FF"/>
          </a:solidFill>
        </p:spPr>
        <p:txBody>
          <a:bodyPr wrap="none" rtlCol="0">
            <a:spAutoFit/>
          </a:bodyPr>
          <a:lstStyle/>
          <a:p>
            <a:r>
              <a:rPr lang="en-US" b="1" dirty="0">
                <a:solidFill>
                  <a:srgbClr val="FFFFFF"/>
                </a:solidFill>
              </a:rPr>
              <a:t>All MIE funds now received</a:t>
            </a:r>
          </a:p>
        </p:txBody>
      </p:sp>
    </p:spTree>
    <p:extLst>
      <p:ext uri="{BB962C8B-B14F-4D97-AF65-F5344CB8AC3E}">
        <p14:creationId xmlns:p14="http://schemas.microsoft.com/office/powerpoint/2010/main" val="39124542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100584" y="25012"/>
            <a:ext cx="8851392" cy="546497"/>
          </a:xfrm>
        </p:spPr>
        <p:txBody>
          <a:bodyPr/>
          <a:lstStyle/>
          <a:p>
            <a:r>
              <a:rPr lang="en-US" sz="2400" dirty="0"/>
              <a:t>Performance Indices – 1008 Infra and Facility Upgrade</a:t>
            </a:r>
          </a:p>
        </p:txBody>
      </p:sp>
      <p:sp>
        <p:nvSpPr>
          <p:cNvPr id="7" name="TextBox 6">
            <a:extLst>
              <a:ext uri="{FF2B5EF4-FFF2-40B4-BE49-F238E27FC236}">
                <a16:creationId xmlns:a16="http://schemas.microsoft.com/office/drawing/2014/main" xmlns="" id="{3F5D4301-D3F7-4152-A349-91E55DAEF760}"/>
              </a:ext>
            </a:extLst>
          </p:cNvPr>
          <p:cNvSpPr txBox="1"/>
          <p:nvPr/>
        </p:nvSpPr>
        <p:spPr>
          <a:xfrm>
            <a:off x="511341" y="3562350"/>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a16="http://schemas.microsoft.com/office/drawing/2014/main" xmlns=""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xmlns=""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xmlns=""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a16="http://schemas.microsoft.com/office/drawing/2014/main" xmlns="" id="{CB00AF92-DBFE-4EDC-BB53-94F83627E7B7}"/>
              </a:ext>
            </a:extLst>
          </p:cNvPr>
          <p:cNvGraphicFramePr>
            <a:graphicFrameLocks noGrp="1"/>
          </p:cNvGraphicFramePr>
          <p:nvPr>
            <p:extLst>
              <p:ext uri="{D42A27DB-BD31-4B8C-83A1-F6EECF244321}">
                <p14:modId xmlns:p14="http://schemas.microsoft.com/office/powerpoint/2010/main" val="4291882338"/>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a16="http://schemas.microsoft.com/office/drawing/2014/main" xmlns="" val="256262324"/>
                    </a:ext>
                  </a:extLst>
                </a:gridCol>
                <a:gridCol w="1215942">
                  <a:extLst>
                    <a:ext uri="{9D8B030D-6E8A-4147-A177-3AD203B41FA5}">
                      <a16:colId xmlns:a16="http://schemas.microsoft.com/office/drawing/2014/main" xmlns=""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01887522"/>
                  </a:ext>
                </a:extLst>
              </a:tr>
              <a:tr h="177165">
                <a:tc>
                  <a:txBody>
                    <a:bodyPr/>
                    <a:lstStyle/>
                    <a:p>
                      <a:pPr algn="ctr"/>
                      <a:r>
                        <a:rPr lang="en-US" sz="800" b="0" dirty="0">
                          <a:solidFill>
                            <a:schemeClr val="tx1"/>
                          </a:solidFill>
                        </a:rPr>
                        <a:t>0.92</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0.93</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69021835"/>
                  </a:ext>
                </a:extLst>
              </a:tr>
            </a:tbl>
          </a:graphicData>
        </a:graphic>
      </p:graphicFrame>
      <p:graphicFrame>
        <p:nvGraphicFramePr>
          <p:cNvPr id="14" name="Table 13">
            <a:extLst>
              <a:ext uri="{FF2B5EF4-FFF2-40B4-BE49-F238E27FC236}">
                <a16:creationId xmlns:a16="http://schemas.microsoft.com/office/drawing/2014/main" xmlns="" id="{5A082FD5-392D-44AC-ACA7-9ADD8EF7EFE5}"/>
              </a:ext>
            </a:extLst>
          </p:cNvPr>
          <p:cNvGraphicFramePr>
            <a:graphicFrameLocks noGrp="1"/>
          </p:cNvGraphicFramePr>
          <p:nvPr>
            <p:extLst>
              <p:ext uri="{D42A27DB-BD31-4B8C-83A1-F6EECF244321}">
                <p14:modId xmlns:p14="http://schemas.microsoft.com/office/powerpoint/2010/main" val="1222829766"/>
              </p:ext>
            </p:extLst>
          </p:nvPr>
        </p:nvGraphicFramePr>
        <p:xfrm>
          <a:off x="4779170" y="3275523"/>
          <a:ext cx="2431884" cy="1114427"/>
        </p:xfrm>
        <a:graphic>
          <a:graphicData uri="http://schemas.openxmlformats.org/drawingml/2006/table">
            <a:tbl>
              <a:tblPr firstRow="1" bandRow="1">
                <a:tableStyleId>{5C22544A-7EE6-4342-B048-85BDC9FD1C3A}</a:tableStyleId>
              </a:tblPr>
              <a:tblGrid>
                <a:gridCol w="1663741">
                  <a:extLst>
                    <a:ext uri="{9D8B030D-6E8A-4147-A177-3AD203B41FA5}">
                      <a16:colId xmlns:a16="http://schemas.microsoft.com/office/drawing/2014/main" xmlns="" val="2785976325"/>
                    </a:ext>
                  </a:extLst>
                </a:gridCol>
                <a:gridCol w="768143">
                  <a:extLst>
                    <a:ext uri="{9D8B030D-6E8A-4147-A177-3AD203B41FA5}">
                      <a16:colId xmlns:a16="http://schemas.microsoft.com/office/drawing/2014/main" xmlns="" val="1842318650"/>
                    </a:ext>
                  </a:extLst>
                </a:gridCol>
              </a:tblGrid>
              <a:tr h="360045">
                <a:tc>
                  <a:txBody>
                    <a:bodyPr/>
                    <a:lstStyle/>
                    <a:p>
                      <a:r>
                        <a:rPr lang="en-US" sz="7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$29,716,684</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766966"/>
                  </a:ext>
                </a:extLst>
              </a:tr>
              <a:tr h="360045">
                <a:tc>
                  <a:txBody>
                    <a:bodyPr/>
                    <a:lstStyle/>
                    <a:p>
                      <a:r>
                        <a:rPr lang="en-US" sz="7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$27,222,650</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27875247"/>
                  </a:ext>
                </a:extLst>
              </a:tr>
              <a:tr h="360045">
                <a:tc>
                  <a:txBody>
                    <a:bodyPr/>
                    <a:lstStyle/>
                    <a:p>
                      <a:r>
                        <a:rPr lang="en-US" sz="7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$29,204,558</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7030756"/>
                  </a:ext>
                </a:extLst>
              </a:tr>
            </a:tbl>
          </a:graphicData>
        </a:graphic>
      </p:graphicFrame>
      <p:sp>
        <p:nvSpPr>
          <p:cNvPr id="15" name="Oval 14">
            <a:extLst>
              <a:ext uri="{FF2B5EF4-FFF2-40B4-BE49-F238E27FC236}">
                <a16:creationId xmlns:a16="http://schemas.microsoft.com/office/drawing/2014/main" xmlns="" id="{8328C4F8-4735-4AFC-917F-B459ECF0EBDA}"/>
              </a:ext>
            </a:extLst>
          </p:cNvPr>
          <p:cNvSpPr/>
          <p:nvPr/>
        </p:nvSpPr>
        <p:spPr>
          <a:xfrm>
            <a:off x="1347536" y="3344328"/>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xmlns="" id="{6AA8877B-2DFB-48DC-BB5D-6196FC1BF6BC}"/>
              </a:ext>
            </a:extLst>
          </p:cNvPr>
          <p:cNvSpPr/>
          <p:nvPr/>
        </p:nvSpPr>
        <p:spPr>
          <a:xfrm>
            <a:off x="2568742"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a16="http://schemas.microsoft.com/office/drawing/2014/main" xmlns="" id="{9B0114B7-40C8-4089-A9B9-CD2D41043857}"/>
              </a:ext>
            </a:extLst>
          </p:cNvPr>
          <p:cNvSpPr>
            <a:spLocks noGrp="1"/>
          </p:cNvSpPr>
          <p:nvPr>
            <p:ph type="sldNum" sz="quarter" idx="12"/>
          </p:nvPr>
        </p:nvSpPr>
        <p:spPr>
          <a:xfrm>
            <a:off x="8609806" y="4750516"/>
            <a:ext cx="534194" cy="205383"/>
          </a:xfrm>
        </p:spPr>
        <p:txBody>
          <a:bodyPr/>
          <a:lstStyle/>
          <a:p>
            <a:fld id="{4B932B3A-BA38-40C7-ADEE-2A1902CEB265}" type="slidenum">
              <a:rPr lang="en-US" altLang="en-US" smtClean="0"/>
              <a:pPr/>
              <a:t>28</a:t>
            </a:fld>
            <a:endParaRPr lang="en-US" altLang="en-US" dirty="0"/>
          </a:p>
        </p:txBody>
      </p:sp>
      <p:cxnSp>
        <p:nvCxnSpPr>
          <p:cNvPr id="19" name="Straight Connector 18">
            <a:extLst>
              <a:ext uri="{FF2B5EF4-FFF2-40B4-BE49-F238E27FC236}">
                <a16:creationId xmlns:a16="http://schemas.microsoft.com/office/drawing/2014/main" xmlns="" id="{08B44467-2FFC-4B16-9486-8796274BB846}"/>
              </a:ext>
            </a:extLst>
          </p:cNvPr>
          <p:cNvCxnSpPr/>
          <p:nvPr/>
        </p:nvCxnSpPr>
        <p:spPr>
          <a:xfrm>
            <a:off x="363955" y="490851"/>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21" name="Footer Placeholder 2">
            <a:extLst>
              <a:ext uri="{FF2B5EF4-FFF2-40B4-BE49-F238E27FC236}">
                <a16:creationId xmlns:a16="http://schemas.microsoft.com/office/drawing/2014/main" xmlns="" id="{F65CA21E-1AAC-4F53-B810-43BBD7CAD9DB}"/>
              </a:ext>
            </a:extLst>
          </p:cNvPr>
          <p:cNvSpPr>
            <a:spLocks noGrp="1"/>
          </p:cNvSpPr>
          <p:nvPr>
            <p:ph type="ftr" sz="quarter" idx="11"/>
          </p:nvPr>
        </p:nvSpPr>
        <p:spPr>
          <a:xfrm>
            <a:off x="3888338" y="4873720"/>
            <a:ext cx="1828800" cy="207743"/>
          </a:xfrm>
        </p:spPr>
        <p:txBody>
          <a:bodyPr/>
          <a:lstStyle/>
          <a:p>
            <a:pPr>
              <a:defRPr/>
            </a:pPr>
            <a:r>
              <a:rPr lang="en-US" smtClean="0"/>
              <a:t>PMG</a:t>
            </a:r>
            <a:endParaRPr lang="en-US" dirty="0"/>
          </a:p>
        </p:txBody>
      </p:sp>
      <p:pic>
        <p:nvPicPr>
          <p:cNvPr id="17" name="Picture 16">
            <a:extLst>
              <a:ext uri="{FF2B5EF4-FFF2-40B4-BE49-F238E27FC236}">
                <a16:creationId xmlns:a16="http://schemas.microsoft.com/office/drawing/2014/main" xmlns="" id="{2133E0B0-AF01-4E5A-B4F1-2012E6B148E7}"/>
              </a:ext>
            </a:extLst>
          </p:cNvPr>
          <p:cNvPicPr>
            <a:picLocks noChangeAspect="1"/>
          </p:cNvPicPr>
          <p:nvPr/>
        </p:nvPicPr>
        <p:blipFill>
          <a:blip r:embed="rId2"/>
          <a:stretch>
            <a:fillRect/>
          </a:stretch>
        </p:blipFill>
        <p:spPr>
          <a:xfrm>
            <a:off x="0" y="712725"/>
            <a:ext cx="9144000" cy="2262016"/>
          </a:xfrm>
          <a:prstGeom prst="rect">
            <a:avLst/>
          </a:prstGeom>
        </p:spPr>
      </p:pic>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31462644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413258" y="67202"/>
            <a:ext cx="8229600" cy="409873"/>
          </a:xfrm>
        </p:spPr>
        <p:txBody>
          <a:bodyPr/>
          <a:lstStyle/>
          <a:p>
            <a:r>
              <a:rPr lang="en-US" sz="2100" dirty="0"/>
              <a:t>Cost Performance Report (CPR) – 1008 Infra and Facility Upgrade</a:t>
            </a:r>
          </a:p>
        </p:txBody>
      </p:sp>
      <p:sp>
        <p:nvSpPr>
          <p:cNvPr id="16" name="Slide Number Placeholder 15">
            <a:extLst>
              <a:ext uri="{FF2B5EF4-FFF2-40B4-BE49-F238E27FC236}">
                <a16:creationId xmlns:a16="http://schemas.microsoft.com/office/drawing/2014/main" xmlns=""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29</a:t>
            </a:fld>
            <a:endParaRPr lang="en-US" altLang="en-US" dirty="0"/>
          </a:p>
        </p:txBody>
      </p:sp>
      <p:cxnSp>
        <p:nvCxnSpPr>
          <p:cNvPr id="5" name="Straight Connector 4">
            <a:extLst>
              <a:ext uri="{FF2B5EF4-FFF2-40B4-BE49-F238E27FC236}">
                <a16:creationId xmlns:a16="http://schemas.microsoft.com/office/drawing/2014/main" xmlns="" id="{54DEBCEE-64AC-4883-911D-6C8B25D8385E}"/>
              </a:ext>
            </a:extLst>
          </p:cNvPr>
          <p:cNvCxnSpPr/>
          <p:nvPr/>
        </p:nvCxnSpPr>
        <p:spPr>
          <a:xfrm>
            <a:off x="305854" y="477074"/>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xmlns="" id="{F289F0CC-CC89-4D29-89AB-39F3D43038A2}"/>
              </a:ext>
            </a:extLst>
          </p:cNvPr>
          <p:cNvSpPr>
            <a:spLocks noGrp="1"/>
          </p:cNvSpPr>
          <p:nvPr>
            <p:ph type="ftr" sz="quarter" idx="11"/>
          </p:nvPr>
        </p:nvSpPr>
        <p:spPr>
          <a:xfrm>
            <a:off x="3888338" y="4873720"/>
            <a:ext cx="1828800" cy="207743"/>
          </a:xfrm>
        </p:spPr>
        <p:txBody>
          <a:bodyPr/>
          <a:lstStyle/>
          <a:p>
            <a:pPr>
              <a:defRPr/>
            </a:pPr>
            <a:r>
              <a:rPr lang="en-US" smtClean="0"/>
              <a:t>PMG</a:t>
            </a:r>
            <a:endParaRPr lang="en-US" dirty="0"/>
          </a:p>
        </p:txBody>
      </p:sp>
      <p:pic>
        <p:nvPicPr>
          <p:cNvPr id="7" name="Picture 6">
            <a:extLst>
              <a:ext uri="{FF2B5EF4-FFF2-40B4-BE49-F238E27FC236}">
                <a16:creationId xmlns:a16="http://schemas.microsoft.com/office/drawing/2014/main" xmlns="" id="{7546E905-59F1-4218-A552-E624CDFEC052}"/>
              </a:ext>
            </a:extLst>
          </p:cNvPr>
          <p:cNvPicPr>
            <a:picLocks noChangeAspect="1"/>
          </p:cNvPicPr>
          <p:nvPr/>
        </p:nvPicPr>
        <p:blipFill>
          <a:blip r:embed="rId2"/>
          <a:stretch>
            <a:fillRect/>
          </a:stretch>
        </p:blipFill>
        <p:spPr>
          <a:xfrm>
            <a:off x="0" y="801292"/>
            <a:ext cx="9144000" cy="3183013"/>
          </a:xfrm>
          <a:prstGeom prst="rect">
            <a:avLst/>
          </a:prstGeom>
        </p:spPr>
      </p:pic>
      <p:sp>
        <p:nvSpPr>
          <p:cNvPr id="15" name="TextBox 14">
            <a:extLst>
              <a:ext uri="{FF2B5EF4-FFF2-40B4-BE49-F238E27FC236}">
                <a16:creationId xmlns:a16="http://schemas.microsoft.com/office/drawing/2014/main" xmlns="" id="{E57A56D3-42F6-4683-AAE1-D07D9FB4E5B2}"/>
              </a:ext>
            </a:extLst>
          </p:cNvPr>
          <p:cNvSpPr txBox="1"/>
          <p:nvPr/>
        </p:nvSpPr>
        <p:spPr>
          <a:xfrm>
            <a:off x="6936276" y="3409950"/>
            <a:ext cx="1886595" cy="1246495"/>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r>
              <a:rPr lang="en-US" sz="750" dirty="0"/>
              <a:t>*Highlights in table above takes variance $ into consideration, not just Indices</a:t>
            </a:r>
          </a:p>
          <a:p>
            <a:endParaRPr lang="en-US" sz="750" dirty="0"/>
          </a:p>
        </p:txBody>
      </p:sp>
      <p:sp>
        <p:nvSpPr>
          <p:cNvPr id="17" name="Oval 16">
            <a:extLst>
              <a:ext uri="{FF2B5EF4-FFF2-40B4-BE49-F238E27FC236}">
                <a16:creationId xmlns:a16="http://schemas.microsoft.com/office/drawing/2014/main" xmlns="" id="{A94ADC9C-761F-4AE5-86E8-D423A8F3FDD4}"/>
              </a:ext>
            </a:extLst>
          </p:cNvPr>
          <p:cNvSpPr/>
          <p:nvPr/>
        </p:nvSpPr>
        <p:spPr>
          <a:xfrm>
            <a:off x="7038273" y="3865561"/>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sp>
        <p:nvSpPr>
          <p:cNvPr id="18" name="Oval 17">
            <a:extLst>
              <a:ext uri="{FF2B5EF4-FFF2-40B4-BE49-F238E27FC236}">
                <a16:creationId xmlns:a16="http://schemas.microsoft.com/office/drawing/2014/main" xmlns="" id="{8EC54D52-9D77-4317-A4DA-81A44E833742}"/>
              </a:ext>
            </a:extLst>
          </p:cNvPr>
          <p:cNvSpPr/>
          <p:nvPr/>
        </p:nvSpPr>
        <p:spPr>
          <a:xfrm>
            <a:off x="7038273" y="3976419"/>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Oval 22">
            <a:extLst>
              <a:ext uri="{FF2B5EF4-FFF2-40B4-BE49-F238E27FC236}">
                <a16:creationId xmlns:a16="http://schemas.microsoft.com/office/drawing/2014/main" xmlns="" id="{7FC8CFB3-883D-41FD-896C-37F5B2CF09CE}"/>
              </a:ext>
            </a:extLst>
          </p:cNvPr>
          <p:cNvSpPr/>
          <p:nvPr/>
        </p:nvSpPr>
        <p:spPr>
          <a:xfrm>
            <a:off x="7038273" y="4100636"/>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15596814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
            <a:ext cx="8229600" cy="546497"/>
          </a:xfrm>
        </p:spPr>
        <p:txBody>
          <a:bodyPr/>
          <a:lstStyle/>
          <a:p>
            <a:r>
              <a:rPr lang="en-US" dirty="0" smtClean="0"/>
              <a:t>IHCal Installation 6/8/22</a:t>
            </a:r>
            <a:endParaRPr lang="en-US" dirty="0"/>
          </a:p>
        </p:txBody>
      </p:sp>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a:t>
            </a:fld>
            <a:endParaRPr lang="en-US" altLang="en-US" dirty="0"/>
          </a:p>
        </p:txBody>
      </p:sp>
      <p:pic>
        <p:nvPicPr>
          <p:cNvPr id="6" name="Picture 5" descr="IHCal_install_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6400" y="666750"/>
            <a:ext cx="5943600" cy="4306219"/>
          </a:xfrm>
          <a:prstGeom prst="rect">
            <a:avLst/>
          </a:prstGeom>
        </p:spPr>
      </p:pic>
    </p:spTree>
    <p:extLst>
      <p:ext uri="{BB962C8B-B14F-4D97-AF65-F5344CB8AC3E}">
        <p14:creationId xmlns:p14="http://schemas.microsoft.com/office/powerpoint/2010/main" val="15493093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457200" y="141816"/>
            <a:ext cx="8229600" cy="409873"/>
          </a:xfrm>
        </p:spPr>
        <p:txBody>
          <a:bodyPr/>
          <a:lstStyle/>
          <a:p>
            <a:r>
              <a:rPr lang="en-US" sz="2400" dirty="0"/>
              <a:t>Milestones Status – 1008 Infra and Facility Upgrade</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30</a:t>
            </a:fld>
            <a:endParaRPr lang="en-US" altLang="en-US" dirty="0"/>
          </a:p>
        </p:txBody>
      </p:sp>
      <p:cxnSp>
        <p:nvCxnSpPr>
          <p:cNvPr id="10" name="Straight Connector 9">
            <a:extLst>
              <a:ext uri="{FF2B5EF4-FFF2-40B4-BE49-F238E27FC236}">
                <a16:creationId xmlns:a16="http://schemas.microsoft.com/office/drawing/2014/main" xmlns="" id="{F670B067-67E8-41BA-BE06-21ADFCBF3854}"/>
              </a:ext>
            </a:extLst>
          </p:cNvPr>
          <p:cNvCxnSpPr/>
          <p:nvPr/>
        </p:nvCxnSpPr>
        <p:spPr>
          <a:xfrm>
            <a:off x="366358" y="55168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xmlns="" id="{B3EFBABC-14F0-4AEB-8BB0-200481F835F5}"/>
              </a:ext>
            </a:extLst>
          </p:cNvPr>
          <p:cNvSpPr>
            <a:spLocks noGrp="1"/>
          </p:cNvSpPr>
          <p:nvPr>
            <p:ph type="ftr" sz="quarter" idx="11"/>
          </p:nvPr>
        </p:nvSpPr>
        <p:spPr>
          <a:xfrm>
            <a:off x="1264779" y="4936930"/>
            <a:ext cx="6716993" cy="207743"/>
          </a:xfrm>
        </p:spPr>
        <p:txBody>
          <a:bodyPr/>
          <a:lstStyle/>
          <a:p>
            <a:pPr>
              <a:defRPr/>
            </a:pPr>
            <a:r>
              <a:rPr lang="en-US" smtClean="0"/>
              <a:t>PMG</a:t>
            </a:r>
            <a:endParaRPr lang="en-US" dirty="0"/>
          </a:p>
        </p:txBody>
      </p:sp>
      <p:pic>
        <p:nvPicPr>
          <p:cNvPr id="2" name="Picture 1">
            <a:extLst>
              <a:ext uri="{FF2B5EF4-FFF2-40B4-BE49-F238E27FC236}">
                <a16:creationId xmlns:a16="http://schemas.microsoft.com/office/drawing/2014/main" xmlns="" id="{5C9F7594-59E1-4166-AF30-CE273164A2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39183"/>
            <a:ext cx="9144000" cy="3065134"/>
          </a:xfrm>
          <a:prstGeom prst="rect">
            <a:avLst/>
          </a:prstGeom>
        </p:spPr>
      </p:pic>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3537960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457200" y="25012"/>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a16="http://schemas.microsoft.com/office/drawing/2014/main" xmlns="" id="{F36AEA68-9766-481A-A7DB-7E2DDE8EE300}"/>
              </a:ext>
            </a:extLst>
          </p:cNvPr>
          <p:cNvSpPr>
            <a:spLocks noGrp="1"/>
          </p:cNvSpPr>
          <p:nvPr>
            <p:ph type="sldNum" sz="quarter" idx="12"/>
          </p:nvPr>
        </p:nvSpPr>
        <p:spPr>
          <a:xfrm>
            <a:off x="8609806" y="4757729"/>
            <a:ext cx="534194" cy="2053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32B3A-BA38-40C7-ADEE-2A1902CEB26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xmlns=""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xmlns="" id="{93681FF0-27A1-4A83-A9ED-B229082B29C6}"/>
              </a:ext>
            </a:extLst>
          </p:cNvPr>
          <p:cNvSpPr>
            <a:spLocks noGrp="1"/>
          </p:cNvSpPr>
          <p:nvPr>
            <p:ph type="ftr" sz="quarter" idx="11"/>
          </p:nvPr>
        </p:nvSpPr>
        <p:spPr>
          <a:xfrm>
            <a:off x="3542232" y="4935757"/>
            <a:ext cx="2059536" cy="2077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PMG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FC35F825-C153-4FFE-B3BA-89889B4C0F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214" y="544600"/>
            <a:ext cx="7915572" cy="4391156"/>
          </a:xfrm>
          <a:prstGeom prst="rect">
            <a:avLst/>
          </a:prstGeom>
        </p:spPr>
      </p:pic>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42823899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182880" y="25012"/>
            <a:ext cx="8685604" cy="546497"/>
          </a:xfrm>
        </p:spPr>
        <p:txBody>
          <a:bodyPr/>
          <a:lstStyle/>
          <a:p>
            <a:r>
              <a:rPr lang="en-US" sz="2100" dirty="0"/>
              <a:t>EAC and Contingency Profile – 1008 Infra and Facility Upgrade </a:t>
            </a:r>
          </a:p>
        </p:txBody>
      </p:sp>
      <p:sp>
        <p:nvSpPr>
          <p:cNvPr id="10" name="Slide Number Placeholder 9">
            <a:extLst>
              <a:ext uri="{FF2B5EF4-FFF2-40B4-BE49-F238E27FC236}">
                <a16:creationId xmlns:a16="http://schemas.microsoft.com/office/drawing/2014/main" xmlns=""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32</a:t>
            </a:fld>
            <a:endParaRPr lang="en-US" altLang="en-US" dirty="0"/>
          </a:p>
        </p:txBody>
      </p:sp>
      <p:cxnSp>
        <p:nvCxnSpPr>
          <p:cNvPr id="6" name="Straight Connector 5">
            <a:extLst>
              <a:ext uri="{FF2B5EF4-FFF2-40B4-BE49-F238E27FC236}">
                <a16:creationId xmlns:a16="http://schemas.microsoft.com/office/drawing/2014/main" xmlns="" id="{B470AD2A-EA14-43B0-A898-782F8E026DEA}"/>
              </a:ext>
            </a:extLst>
          </p:cNvPr>
          <p:cNvCxnSpPr/>
          <p:nvPr/>
        </p:nvCxnSpPr>
        <p:spPr>
          <a:xfrm>
            <a:off x="275516" y="477892"/>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xmlns="" id="{8387F027-F700-4C12-AA18-519652BD0C1C}"/>
              </a:ext>
            </a:extLst>
          </p:cNvPr>
          <p:cNvSpPr>
            <a:spLocks noGrp="1"/>
          </p:cNvSpPr>
          <p:nvPr>
            <p:ph type="ftr" sz="quarter" idx="11"/>
          </p:nvPr>
        </p:nvSpPr>
        <p:spPr>
          <a:xfrm>
            <a:off x="3017520" y="4853662"/>
            <a:ext cx="3108960" cy="207169"/>
          </a:xfrm>
        </p:spPr>
        <p:txBody>
          <a:bodyPr/>
          <a:lstStyle/>
          <a:p>
            <a:pPr>
              <a:defRPr/>
            </a:pPr>
            <a:r>
              <a:rPr lang="en-US" smtClean="0"/>
              <a:t>PMG</a:t>
            </a:r>
            <a:endParaRPr lang="en-US" dirty="0"/>
          </a:p>
        </p:txBody>
      </p:sp>
      <p:pic>
        <p:nvPicPr>
          <p:cNvPr id="7" name="Picture 6" descr="Chart, line chart&#10;&#10;Description automatically generated">
            <a:extLst>
              <a:ext uri="{FF2B5EF4-FFF2-40B4-BE49-F238E27FC236}">
                <a16:creationId xmlns:a16="http://schemas.microsoft.com/office/drawing/2014/main" xmlns="" id="{99870483-A9C5-5F32-FD65-98555CCEAB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4838" y="585788"/>
            <a:ext cx="7934325" cy="3971925"/>
          </a:xfrm>
          <a:prstGeom prst="rect">
            <a:avLst/>
          </a:prstGeom>
        </p:spPr>
      </p:pic>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7289341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457200" y="25012"/>
            <a:ext cx="8229600" cy="476901"/>
          </a:xfrm>
        </p:spPr>
        <p:txBody>
          <a:bodyPr/>
          <a:lstStyle/>
          <a:p>
            <a:r>
              <a:rPr lang="en-US" sz="2000" dirty="0"/>
              <a:t>Baseline/Contingency Log and ETC adjustment Log – 2.X</a:t>
            </a:r>
            <a:r>
              <a:rPr lang="en-US" sz="2100" dirty="0"/>
              <a:t> </a:t>
            </a:r>
          </a:p>
        </p:txBody>
      </p:sp>
      <p:sp>
        <p:nvSpPr>
          <p:cNvPr id="10" name="Slide Number Placeholder 9">
            <a:extLst>
              <a:ext uri="{FF2B5EF4-FFF2-40B4-BE49-F238E27FC236}">
                <a16:creationId xmlns:a16="http://schemas.microsoft.com/office/drawing/2014/main" xmlns=""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33</a:t>
            </a:fld>
            <a:endParaRPr lang="en-US" altLang="en-US" dirty="0"/>
          </a:p>
        </p:txBody>
      </p:sp>
      <p:cxnSp>
        <p:nvCxnSpPr>
          <p:cNvPr id="5" name="Straight Connector 4">
            <a:extLst>
              <a:ext uri="{FF2B5EF4-FFF2-40B4-BE49-F238E27FC236}">
                <a16:creationId xmlns:a16="http://schemas.microsoft.com/office/drawing/2014/main" xmlns="" id="{4A62159B-AE89-4D4E-8F10-C625480F9557}"/>
              </a:ext>
            </a:extLst>
          </p:cNvPr>
          <p:cNvCxnSpPr/>
          <p:nvPr/>
        </p:nvCxnSpPr>
        <p:spPr>
          <a:xfrm>
            <a:off x="432197" y="501912"/>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xmlns="" id="{5C805D0B-EDE5-417B-92AB-1036AFCBEE05}"/>
              </a:ext>
            </a:extLst>
          </p:cNvPr>
          <p:cNvSpPr>
            <a:spLocks noGrp="1"/>
          </p:cNvSpPr>
          <p:nvPr>
            <p:ph type="ftr" sz="quarter" idx="11"/>
          </p:nvPr>
        </p:nvSpPr>
        <p:spPr>
          <a:xfrm>
            <a:off x="3017520" y="4936332"/>
            <a:ext cx="3108960" cy="207169"/>
          </a:xfrm>
        </p:spPr>
        <p:txBody>
          <a:bodyPr/>
          <a:lstStyle/>
          <a:p>
            <a:pPr>
              <a:defRPr/>
            </a:pPr>
            <a:r>
              <a:rPr lang="en-US" smtClean="0"/>
              <a:t>PMG</a:t>
            </a:r>
            <a:endParaRPr lang="en-US" dirty="0"/>
          </a:p>
        </p:txBody>
      </p:sp>
      <p:graphicFrame>
        <p:nvGraphicFramePr>
          <p:cNvPr id="9" name="Table 4">
            <a:extLst>
              <a:ext uri="{FF2B5EF4-FFF2-40B4-BE49-F238E27FC236}">
                <a16:creationId xmlns:a16="http://schemas.microsoft.com/office/drawing/2014/main" xmlns="" id="{2BCB1284-ADE5-4D7C-95CF-AC0B85CD56A7}"/>
              </a:ext>
            </a:extLst>
          </p:cNvPr>
          <p:cNvGraphicFramePr>
            <a:graphicFrameLocks noGrp="1"/>
          </p:cNvGraphicFramePr>
          <p:nvPr>
            <p:extLst>
              <p:ext uri="{D42A27DB-BD31-4B8C-83A1-F6EECF244321}">
                <p14:modId xmlns:p14="http://schemas.microsoft.com/office/powerpoint/2010/main" val="3849882874"/>
              </p:ext>
            </p:extLst>
          </p:nvPr>
        </p:nvGraphicFramePr>
        <p:xfrm>
          <a:off x="1554557" y="3199022"/>
          <a:ext cx="6758170" cy="1700440"/>
        </p:xfrm>
        <a:graphic>
          <a:graphicData uri="http://schemas.openxmlformats.org/drawingml/2006/table">
            <a:tbl>
              <a:tblPr firstRow="1" bandRow="1">
                <a:tableStyleId>{5C22544A-7EE6-4342-B048-85BDC9FD1C3A}</a:tableStyleId>
              </a:tblPr>
              <a:tblGrid>
                <a:gridCol w="737413">
                  <a:extLst>
                    <a:ext uri="{9D8B030D-6E8A-4147-A177-3AD203B41FA5}">
                      <a16:colId xmlns:a16="http://schemas.microsoft.com/office/drawing/2014/main" xmlns="" val="3390971189"/>
                    </a:ext>
                  </a:extLst>
                </a:gridCol>
                <a:gridCol w="668973">
                  <a:extLst>
                    <a:ext uri="{9D8B030D-6E8A-4147-A177-3AD203B41FA5}">
                      <a16:colId xmlns:a16="http://schemas.microsoft.com/office/drawing/2014/main" xmlns="" val="1144594892"/>
                    </a:ext>
                  </a:extLst>
                </a:gridCol>
                <a:gridCol w="668973">
                  <a:extLst>
                    <a:ext uri="{9D8B030D-6E8A-4147-A177-3AD203B41FA5}">
                      <a16:colId xmlns:a16="http://schemas.microsoft.com/office/drawing/2014/main" xmlns="" val="227815110"/>
                    </a:ext>
                  </a:extLst>
                </a:gridCol>
                <a:gridCol w="668973">
                  <a:extLst>
                    <a:ext uri="{9D8B030D-6E8A-4147-A177-3AD203B41FA5}">
                      <a16:colId xmlns:a16="http://schemas.microsoft.com/office/drawing/2014/main" xmlns="" val="1677430360"/>
                    </a:ext>
                  </a:extLst>
                </a:gridCol>
                <a:gridCol w="668973">
                  <a:extLst>
                    <a:ext uri="{9D8B030D-6E8A-4147-A177-3AD203B41FA5}">
                      <a16:colId xmlns:a16="http://schemas.microsoft.com/office/drawing/2014/main" xmlns="" val="4281731348"/>
                    </a:ext>
                  </a:extLst>
                </a:gridCol>
                <a:gridCol w="668973">
                  <a:extLst>
                    <a:ext uri="{9D8B030D-6E8A-4147-A177-3AD203B41FA5}">
                      <a16:colId xmlns:a16="http://schemas.microsoft.com/office/drawing/2014/main" xmlns="" val="1606477170"/>
                    </a:ext>
                  </a:extLst>
                </a:gridCol>
                <a:gridCol w="668973">
                  <a:extLst>
                    <a:ext uri="{9D8B030D-6E8A-4147-A177-3AD203B41FA5}">
                      <a16:colId xmlns:a16="http://schemas.microsoft.com/office/drawing/2014/main" xmlns="" val="3324455397"/>
                    </a:ext>
                  </a:extLst>
                </a:gridCol>
                <a:gridCol w="668973">
                  <a:extLst>
                    <a:ext uri="{9D8B030D-6E8A-4147-A177-3AD203B41FA5}">
                      <a16:colId xmlns:a16="http://schemas.microsoft.com/office/drawing/2014/main" xmlns="" val="1652594697"/>
                    </a:ext>
                  </a:extLst>
                </a:gridCol>
                <a:gridCol w="668973">
                  <a:extLst>
                    <a:ext uri="{9D8B030D-6E8A-4147-A177-3AD203B41FA5}">
                      <a16:colId xmlns:a16="http://schemas.microsoft.com/office/drawing/2014/main" xmlns="" val="908810779"/>
                    </a:ext>
                  </a:extLst>
                </a:gridCol>
                <a:gridCol w="668973">
                  <a:extLst>
                    <a:ext uri="{9D8B030D-6E8A-4147-A177-3AD203B41FA5}">
                      <a16:colId xmlns:a16="http://schemas.microsoft.com/office/drawing/2014/main" xmlns="" val="593568661"/>
                    </a:ext>
                  </a:extLst>
                </a:gridCol>
              </a:tblGrid>
              <a:tr h="194310">
                <a:tc gridSpan="2">
                  <a:txBody>
                    <a:bodyPr/>
                    <a:lstStyle/>
                    <a:p>
                      <a:pPr algn="ctr"/>
                      <a:r>
                        <a:rPr lang="en-US" sz="800" dirty="0"/>
                        <a:t>ETC Adjustments</a:t>
                      </a:r>
                    </a:p>
                  </a:txBody>
                  <a:tcPr marT="34290" marB="34290"/>
                </a:tc>
                <a:tc hMerge="1">
                  <a:txBody>
                    <a:bodyPr/>
                    <a:lstStyle/>
                    <a:p>
                      <a:endParaRPr lang="en-US" sz="1100" dirty="0"/>
                    </a:p>
                  </a:txBody>
                  <a:tcPr/>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extLst>
                  <a:ext uri="{0D108BD9-81ED-4DB2-BD59-A6C34878D82A}">
                    <a16:rowId xmlns:a16="http://schemas.microsoft.com/office/drawing/2014/main" xmlns="" val="3082196650"/>
                  </a:ext>
                </a:extLst>
              </a:tr>
              <a:tr h="320040">
                <a:tc>
                  <a:txBody>
                    <a:bodyPr/>
                    <a:lstStyle/>
                    <a:p>
                      <a:r>
                        <a:rPr lang="en-US" sz="800" dirty="0"/>
                        <a:t>Control Account</a:t>
                      </a:r>
                    </a:p>
                  </a:txBody>
                  <a:tcPr marT="34290" marB="34290"/>
                </a:tc>
                <a:tc>
                  <a:txBody>
                    <a:bodyPr/>
                    <a:lstStyle/>
                    <a:p>
                      <a:pPr algn="r"/>
                      <a:r>
                        <a:rPr lang="en-US" sz="800" dirty="0"/>
                        <a:t>Sep’21</a:t>
                      </a:r>
                    </a:p>
                  </a:txBody>
                  <a:tcPr marT="34290" marB="34290"/>
                </a:tc>
                <a:tc>
                  <a:txBody>
                    <a:bodyPr/>
                    <a:lstStyle/>
                    <a:p>
                      <a:pPr algn="r"/>
                      <a:r>
                        <a:rPr lang="en-US" sz="800" dirty="0"/>
                        <a:t>Oct’21</a:t>
                      </a:r>
                    </a:p>
                  </a:txBody>
                  <a:tcPr marT="34290" marB="34290"/>
                </a:tc>
                <a:tc>
                  <a:txBody>
                    <a:bodyPr/>
                    <a:lstStyle/>
                    <a:p>
                      <a:pPr algn="r"/>
                      <a:r>
                        <a:rPr lang="en-US" sz="800" dirty="0"/>
                        <a:t>Nov’21</a:t>
                      </a:r>
                    </a:p>
                  </a:txBody>
                  <a:tcPr marT="34290" marB="34290"/>
                </a:tc>
                <a:tc>
                  <a:txBody>
                    <a:bodyPr/>
                    <a:lstStyle/>
                    <a:p>
                      <a:pPr algn="r"/>
                      <a:r>
                        <a:rPr lang="en-US" sz="800" dirty="0"/>
                        <a:t>Dec’21</a:t>
                      </a:r>
                    </a:p>
                  </a:txBody>
                  <a:tcPr marT="34290" marB="34290"/>
                </a:tc>
                <a:tc>
                  <a:txBody>
                    <a:bodyPr/>
                    <a:lstStyle/>
                    <a:p>
                      <a:pPr algn="r"/>
                      <a:r>
                        <a:rPr lang="en-US" sz="800" dirty="0"/>
                        <a:t>Jan’22</a:t>
                      </a:r>
                    </a:p>
                  </a:txBody>
                  <a:tcPr marT="34290" marB="34290"/>
                </a:tc>
                <a:tc>
                  <a:txBody>
                    <a:bodyPr/>
                    <a:lstStyle/>
                    <a:p>
                      <a:pPr algn="r"/>
                      <a:r>
                        <a:rPr lang="en-US" sz="800" dirty="0"/>
                        <a:t>Feb’22</a:t>
                      </a:r>
                    </a:p>
                  </a:txBody>
                  <a:tcPr marT="34290" marB="34290"/>
                </a:tc>
                <a:tc>
                  <a:txBody>
                    <a:bodyPr/>
                    <a:lstStyle/>
                    <a:p>
                      <a:pPr algn="r"/>
                      <a:r>
                        <a:rPr lang="en-US" sz="800" dirty="0"/>
                        <a:t>Mar’22</a:t>
                      </a:r>
                    </a:p>
                  </a:txBody>
                  <a:tcPr marT="34290" marB="34290"/>
                </a:tc>
                <a:tc>
                  <a:txBody>
                    <a:bodyPr/>
                    <a:lstStyle/>
                    <a:p>
                      <a:pPr algn="r"/>
                      <a:r>
                        <a:rPr lang="en-US" sz="800" dirty="0"/>
                        <a:t>Apr’22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May 22</a:t>
                      </a:r>
                    </a:p>
                    <a:p>
                      <a:pPr algn="r"/>
                      <a:endParaRPr lang="en-US" sz="800" dirty="0"/>
                    </a:p>
                  </a:txBody>
                  <a:tcPr marT="34290" marB="34290"/>
                </a:tc>
                <a:extLst>
                  <a:ext uri="{0D108BD9-81ED-4DB2-BD59-A6C34878D82A}">
                    <a16:rowId xmlns:a16="http://schemas.microsoft.com/office/drawing/2014/main" xmlns="" val="2508260019"/>
                  </a:ext>
                </a:extLst>
              </a:tr>
              <a:tr h="194310">
                <a:tc>
                  <a:txBody>
                    <a:bodyPr/>
                    <a:lstStyle/>
                    <a:p>
                      <a:r>
                        <a:rPr lang="en-US" sz="800" dirty="0"/>
                        <a:t>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20,551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14,635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8,407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15,713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32,069</a:t>
                      </a:r>
                    </a:p>
                  </a:txBody>
                  <a:tcPr marT="34290" marB="34290"/>
                </a:tc>
                <a:extLst>
                  <a:ext uri="{0D108BD9-81ED-4DB2-BD59-A6C34878D82A}">
                    <a16:rowId xmlns:a16="http://schemas.microsoft.com/office/drawing/2014/main" xmlns="" val="4284189149"/>
                  </a:ext>
                </a:extLst>
              </a:tr>
              <a:tr h="247945">
                <a:tc>
                  <a:txBody>
                    <a:bodyPr/>
                    <a:lstStyle/>
                    <a:p>
                      <a:r>
                        <a:rPr lang="en-US" sz="800" dirty="0"/>
                        <a:t>2.3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90,775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70,349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125,472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102,957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117,533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102,161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138,461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57,622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57,458</a:t>
                      </a:r>
                    </a:p>
                  </a:txBody>
                  <a:tcPr marT="34290" marB="34290"/>
                </a:tc>
                <a:extLst>
                  <a:ext uri="{0D108BD9-81ED-4DB2-BD59-A6C34878D82A}">
                    <a16:rowId xmlns:a16="http://schemas.microsoft.com/office/drawing/2014/main" xmlns="" val="4121604446"/>
                  </a:ext>
                </a:extLst>
              </a:tr>
              <a:tr h="247945">
                <a:tc>
                  <a:txBody>
                    <a:bodyPr/>
                    <a:lstStyle/>
                    <a:p>
                      <a:r>
                        <a:rPr lang="en-US" sz="800" dirty="0"/>
                        <a:t>2.4</a:t>
                      </a:r>
                    </a:p>
                  </a:txBody>
                  <a:tcPr marT="34290" marB="34290"/>
                </a:tc>
                <a:tc>
                  <a:txBody>
                    <a:bodyPr/>
                    <a:lstStyle/>
                    <a:p>
                      <a:pPr algn="r"/>
                      <a:r>
                        <a:rPr lang="en-US" sz="800" dirty="0"/>
                        <a:t> 70,160</a:t>
                      </a:r>
                    </a:p>
                  </a:txBody>
                  <a:tcPr marT="34290" marB="34290"/>
                </a:tc>
                <a:tc>
                  <a:txBody>
                    <a:bodyPr/>
                    <a:lstStyle/>
                    <a:p>
                      <a:pPr algn="r"/>
                      <a:r>
                        <a:rPr lang="en-US" sz="800" dirty="0"/>
                        <a:t>350,388</a:t>
                      </a:r>
                    </a:p>
                  </a:txBody>
                  <a:tcPr marT="34290" marB="34290"/>
                </a:tc>
                <a:tc>
                  <a:txBody>
                    <a:bodyPr/>
                    <a:lstStyle/>
                    <a:p>
                      <a:pPr algn="r"/>
                      <a:r>
                        <a:rPr lang="en-US" sz="800" dirty="0"/>
                        <a:t>152,069</a:t>
                      </a:r>
                    </a:p>
                  </a:txBody>
                  <a:tcPr marT="34290" marB="34290"/>
                </a:tc>
                <a:tc>
                  <a:txBody>
                    <a:bodyPr/>
                    <a:lstStyle/>
                    <a:p>
                      <a:pPr algn="r"/>
                      <a:r>
                        <a:rPr lang="en-US" sz="800" dirty="0"/>
                        <a:t> 69,283</a:t>
                      </a:r>
                    </a:p>
                  </a:txBody>
                  <a:tcPr marT="34290" marB="34290"/>
                </a:tc>
                <a:tc>
                  <a:txBody>
                    <a:bodyPr/>
                    <a:lstStyle/>
                    <a:p>
                      <a:pPr algn="r"/>
                      <a:r>
                        <a:rPr lang="en-US" sz="800" dirty="0"/>
                        <a:t>23,810</a:t>
                      </a:r>
                    </a:p>
                  </a:txBody>
                  <a:tcPr marT="34290" marB="34290"/>
                </a:tc>
                <a:tc>
                  <a:txBody>
                    <a:bodyPr/>
                    <a:lstStyle/>
                    <a:p>
                      <a:pPr algn="r"/>
                      <a:r>
                        <a:rPr lang="en-US" sz="800" dirty="0"/>
                        <a:t>296</a:t>
                      </a:r>
                    </a:p>
                  </a:txBody>
                  <a:tcPr marT="34290" marB="34290"/>
                </a:tc>
                <a:tc>
                  <a:txBody>
                    <a:bodyPr/>
                    <a:lstStyle/>
                    <a:p>
                      <a:pPr algn="r"/>
                      <a:r>
                        <a:rPr lang="en-US" sz="800" dirty="0"/>
                        <a:t>52,663</a:t>
                      </a:r>
                    </a:p>
                  </a:txBody>
                  <a:tcPr marT="34290" marB="34290"/>
                </a:tc>
                <a:tc>
                  <a:txBody>
                    <a:bodyPr/>
                    <a:lstStyle/>
                    <a:p>
                      <a:pPr algn="r"/>
                      <a:r>
                        <a:rPr lang="en-US" sz="800" dirty="0"/>
                        <a:t>92,478</a:t>
                      </a:r>
                    </a:p>
                  </a:txBody>
                  <a:tcPr marT="34290" marB="34290"/>
                </a:tc>
                <a:tc>
                  <a:txBody>
                    <a:bodyPr/>
                    <a:lstStyle/>
                    <a:p>
                      <a:pPr algn="r"/>
                      <a:r>
                        <a:rPr lang="en-US" sz="800" dirty="0"/>
                        <a:t>121,081</a:t>
                      </a:r>
                    </a:p>
                  </a:txBody>
                  <a:tcPr marT="34290" marB="34290"/>
                </a:tc>
                <a:extLst>
                  <a:ext uri="{0D108BD9-81ED-4DB2-BD59-A6C34878D82A}">
                    <a16:rowId xmlns:a16="http://schemas.microsoft.com/office/drawing/2014/main" xmlns="" val="2329925008"/>
                  </a:ext>
                </a:extLst>
              </a:tr>
              <a:tr h="247945">
                <a:tc>
                  <a:txBody>
                    <a:bodyPr/>
                    <a:lstStyle/>
                    <a:p>
                      <a:r>
                        <a:rPr lang="en-US" sz="800" dirty="0"/>
                        <a:t>2.5</a:t>
                      </a:r>
                    </a:p>
                  </a:txBody>
                  <a:tcPr marT="34290" marB="34290"/>
                </a:tc>
                <a:tc>
                  <a:txBody>
                    <a:bodyPr/>
                    <a:lstStyle/>
                    <a:p>
                      <a:pPr algn="r"/>
                      <a:r>
                        <a:rPr lang="en-US" sz="800" dirty="0"/>
                        <a:t>-</a:t>
                      </a:r>
                    </a:p>
                  </a:txBody>
                  <a:tcPr marT="34290" marB="34290"/>
                </a:tc>
                <a:tc>
                  <a:txBody>
                    <a:bodyPr/>
                    <a:lstStyle/>
                    <a:p>
                      <a:pPr algn="r"/>
                      <a:r>
                        <a:rPr lang="en-US" sz="800" dirty="0"/>
                        <a:t>73,413</a:t>
                      </a:r>
                    </a:p>
                  </a:txBody>
                  <a:tcPr marT="34290" marB="34290"/>
                </a:tc>
                <a:tc>
                  <a:txBody>
                    <a:bodyPr/>
                    <a:lstStyle/>
                    <a:p>
                      <a:pPr algn="r"/>
                      <a:r>
                        <a:rPr lang="en-US" sz="800" dirty="0"/>
                        <a:t>  63,117</a:t>
                      </a:r>
                    </a:p>
                  </a:txBody>
                  <a:tcPr marT="34290" marB="34290"/>
                </a:tc>
                <a:tc>
                  <a:txBody>
                    <a:bodyPr/>
                    <a:lstStyle/>
                    <a:p>
                      <a:pPr algn="r"/>
                      <a:r>
                        <a:rPr lang="en-US" sz="800" dirty="0"/>
                        <a:t>161,496</a:t>
                      </a:r>
                    </a:p>
                  </a:txBody>
                  <a:tcPr marT="34290" marB="34290"/>
                </a:tc>
                <a:tc>
                  <a:txBody>
                    <a:bodyPr/>
                    <a:lstStyle/>
                    <a:p>
                      <a:pPr algn="r"/>
                      <a:r>
                        <a:rPr lang="en-US" sz="800" dirty="0"/>
                        <a:t>208,816</a:t>
                      </a:r>
                    </a:p>
                  </a:txBody>
                  <a:tcPr marT="34290" marB="34290"/>
                </a:tc>
                <a:tc>
                  <a:txBody>
                    <a:bodyPr/>
                    <a:lstStyle/>
                    <a:p>
                      <a:pPr algn="r"/>
                      <a:r>
                        <a:rPr lang="en-US" sz="800" dirty="0"/>
                        <a:t>136,000</a:t>
                      </a:r>
                    </a:p>
                  </a:txBody>
                  <a:tcPr marT="34290" marB="34290"/>
                </a:tc>
                <a:tc>
                  <a:txBody>
                    <a:bodyPr/>
                    <a:lstStyle/>
                    <a:p>
                      <a:pPr algn="r"/>
                      <a:r>
                        <a:rPr lang="en-US" sz="800" dirty="0"/>
                        <a:t>-</a:t>
                      </a:r>
                    </a:p>
                  </a:txBody>
                  <a:tcPr marT="34290" marB="34290"/>
                </a:tc>
                <a:tc>
                  <a:txBody>
                    <a:bodyPr/>
                    <a:lstStyle/>
                    <a:p>
                      <a:pPr algn="r"/>
                      <a:r>
                        <a:rPr lang="en-US" sz="800" dirty="0"/>
                        <a:t>-</a:t>
                      </a:r>
                    </a:p>
                  </a:txBody>
                  <a:tcPr marT="34290" marB="34290"/>
                </a:tc>
                <a:tc>
                  <a:txBody>
                    <a:bodyPr/>
                    <a:lstStyle/>
                    <a:p>
                      <a:pPr algn="r"/>
                      <a:r>
                        <a:rPr lang="en-US" sz="800" dirty="0"/>
                        <a:t>-</a:t>
                      </a:r>
                    </a:p>
                  </a:txBody>
                  <a:tcPr marT="34290" marB="34290"/>
                </a:tc>
                <a:extLst>
                  <a:ext uri="{0D108BD9-81ED-4DB2-BD59-A6C34878D82A}">
                    <a16:rowId xmlns:a16="http://schemas.microsoft.com/office/drawing/2014/main" xmlns="" val="3356010135"/>
                  </a:ext>
                </a:extLst>
              </a:tr>
              <a:tr h="247945">
                <a:tc>
                  <a:txBody>
                    <a:bodyPr/>
                    <a:lstStyle/>
                    <a:p>
                      <a:r>
                        <a:rPr lang="en-US" sz="800" dirty="0"/>
                        <a:t>Total</a:t>
                      </a:r>
                    </a:p>
                  </a:txBody>
                  <a:tcPr marT="34290" marB="34290">
                    <a:solidFill>
                      <a:schemeClr val="accent3">
                        <a:lumMod val="20000"/>
                        <a:lumOff val="80000"/>
                      </a:schemeClr>
                    </a:solidFill>
                  </a:tcPr>
                </a:tc>
                <a:tc>
                  <a:txBody>
                    <a:bodyPr/>
                    <a:lstStyle/>
                    <a:p>
                      <a:pPr algn="r"/>
                      <a:r>
                        <a:rPr lang="en-US" sz="800" dirty="0"/>
                        <a:t>160,935</a:t>
                      </a:r>
                    </a:p>
                  </a:txBody>
                  <a:tcPr marT="34290" marB="34290">
                    <a:solidFill>
                      <a:schemeClr val="accent3">
                        <a:lumMod val="20000"/>
                        <a:lumOff val="80000"/>
                      </a:schemeClr>
                    </a:solidFill>
                  </a:tcPr>
                </a:tc>
                <a:tc>
                  <a:txBody>
                    <a:bodyPr/>
                    <a:lstStyle/>
                    <a:p>
                      <a:pPr algn="r"/>
                      <a:r>
                        <a:rPr lang="en-US" sz="800" dirty="0"/>
                        <a:t>494,150</a:t>
                      </a:r>
                    </a:p>
                  </a:txBody>
                  <a:tcPr marT="34290" marB="34290">
                    <a:solidFill>
                      <a:schemeClr val="accent3">
                        <a:lumMod val="20000"/>
                        <a:lumOff val="80000"/>
                      </a:schemeClr>
                    </a:solidFill>
                  </a:tcPr>
                </a:tc>
                <a:tc>
                  <a:txBody>
                    <a:bodyPr/>
                    <a:lstStyle/>
                    <a:p>
                      <a:pPr algn="r"/>
                      <a:r>
                        <a:rPr lang="en-US" sz="800" dirty="0"/>
                        <a:t>340,658</a:t>
                      </a:r>
                    </a:p>
                  </a:txBody>
                  <a:tcPr marT="34290" marB="34290">
                    <a:solidFill>
                      <a:schemeClr val="accent3">
                        <a:lumMod val="20000"/>
                        <a:lumOff val="80000"/>
                      </a:schemeClr>
                    </a:solidFill>
                  </a:tcPr>
                </a:tc>
                <a:tc>
                  <a:txBody>
                    <a:bodyPr/>
                    <a:lstStyle/>
                    <a:p>
                      <a:pPr algn="r"/>
                      <a:r>
                        <a:rPr lang="en-US" sz="800" dirty="0"/>
                        <a:t>333,737</a:t>
                      </a:r>
                    </a:p>
                  </a:txBody>
                  <a:tcPr marT="34290" marB="34290">
                    <a:solidFill>
                      <a:schemeClr val="accent3">
                        <a:lumMod val="20000"/>
                        <a:lumOff val="80000"/>
                      </a:schemeClr>
                    </a:solidFill>
                  </a:tcPr>
                </a:tc>
                <a:tc>
                  <a:txBody>
                    <a:bodyPr/>
                    <a:lstStyle/>
                    <a:p>
                      <a:pPr algn="r"/>
                      <a:r>
                        <a:rPr lang="en-US" sz="800" dirty="0"/>
                        <a:t>370,709</a:t>
                      </a:r>
                    </a:p>
                  </a:txBody>
                  <a:tcPr marT="34290" marB="34290">
                    <a:solidFill>
                      <a:schemeClr val="accent3">
                        <a:lumMod val="20000"/>
                        <a:lumOff val="80000"/>
                      </a:schemeClr>
                    </a:solidFill>
                  </a:tcPr>
                </a:tc>
                <a:tc>
                  <a:txBody>
                    <a:bodyPr/>
                    <a:lstStyle/>
                    <a:p>
                      <a:pPr algn="r"/>
                      <a:r>
                        <a:rPr lang="en-US" sz="800" dirty="0"/>
                        <a:t>253,092</a:t>
                      </a:r>
                    </a:p>
                  </a:txBody>
                  <a:tcPr marT="34290" marB="34290">
                    <a:solidFill>
                      <a:schemeClr val="accent3">
                        <a:lumMod val="20000"/>
                        <a:lumOff val="80000"/>
                      </a:schemeClr>
                    </a:solidFill>
                  </a:tcPr>
                </a:tc>
                <a:tc>
                  <a:txBody>
                    <a:bodyPr/>
                    <a:lstStyle/>
                    <a:p>
                      <a:pPr algn="r"/>
                      <a:r>
                        <a:rPr lang="en-US" sz="800" dirty="0"/>
                        <a:t>199,530</a:t>
                      </a:r>
                    </a:p>
                  </a:txBody>
                  <a:tcPr marT="34290" marB="34290">
                    <a:solidFill>
                      <a:schemeClr val="accent3">
                        <a:lumMod val="20000"/>
                        <a:lumOff val="80000"/>
                      </a:schemeClr>
                    </a:solidFill>
                  </a:tcPr>
                </a:tc>
                <a:tc>
                  <a:txBody>
                    <a:bodyPr/>
                    <a:lstStyle/>
                    <a:p>
                      <a:pPr algn="r"/>
                      <a:r>
                        <a:rPr lang="en-US" sz="800" dirty="0"/>
                        <a:t>165,812</a:t>
                      </a:r>
                    </a:p>
                  </a:txBody>
                  <a:tcPr marT="34290" marB="34290">
                    <a:solidFill>
                      <a:schemeClr val="accent3">
                        <a:lumMod val="20000"/>
                        <a:lumOff val="80000"/>
                      </a:schemeClr>
                    </a:solidFill>
                  </a:tcPr>
                </a:tc>
                <a:tc>
                  <a:txBody>
                    <a:bodyPr/>
                    <a:lstStyle/>
                    <a:p>
                      <a:pPr algn="r"/>
                      <a:r>
                        <a:rPr lang="en-US" sz="800" dirty="0"/>
                        <a:t>210,609</a:t>
                      </a:r>
                    </a:p>
                  </a:txBody>
                  <a:tcPr marT="34290" marB="34290">
                    <a:solidFill>
                      <a:schemeClr val="accent3">
                        <a:lumMod val="20000"/>
                        <a:lumOff val="80000"/>
                      </a:schemeClr>
                    </a:solidFill>
                  </a:tcPr>
                </a:tc>
                <a:extLst>
                  <a:ext uri="{0D108BD9-81ED-4DB2-BD59-A6C34878D82A}">
                    <a16:rowId xmlns:a16="http://schemas.microsoft.com/office/drawing/2014/main" xmlns="" val="1130151294"/>
                  </a:ext>
                </a:extLst>
              </a:tr>
            </a:tbl>
          </a:graphicData>
        </a:graphic>
      </p:graphicFrame>
      <p:pic>
        <p:nvPicPr>
          <p:cNvPr id="6" name="Picture 5">
            <a:extLst>
              <a:ext uri="{FF2B5EF4-FFF2-40B4-BE49-F238E27FC236}">
                <a16:creationId xmlns:a16="http://schemas.microsoft.com/office/drawing/2014/main" xmlns="" id="{15249500-C411-4355-BA6E-ACADEA89076D}"/>
              </a:ext>
            </a:extLst>
          </p:cNvPr>
          <p:cNvPicPr>
            <a:picLocks noChangeAspect="1"/>
          </p:cNvPicPr>
          <p:nvPr/>
        </p:nvPicPr>
        <p:blipFill>
          <a:blip r:embed="rId2"/>
          <a:stretch>
            <a:fillRect/>
          </a:stretch>
        </p:blipFill>
        <p:spPr>
          <a:xfrm>
            <a:off x="0" y="533054"/>
            <a:ext cx="9144000" cy="2665963"/>
          </a:xfrm>
          <a:prstGeom prst="rect">
            <a:avLst/>
          </a:prstGeom>
        </p:spPr>
      </p:pic>
      <p:sp>
        <p:nvSpPr>
          <p:cNvPr id="3" name="Date Placeholder 2"/>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1242069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a16="http://schemas.microsoft.com/office/drawing/2014/main" xmlns=""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34</a:t>
            </a:fld>
            <a:endParaRPr lang="en-US" altLang="en-US" dirty="0"/>
          </a:p>
        </p:txBody>
      </p:sp>
      <p:sp>
        <p:nvSpPr>
          <p:cNvPr id="3" name="Footer Placeholder 2">
            <a:extLst>
              <a:ext uri="{FF2B5EF4-FFF2-40B4-BE49-F238E27FC236}">
                <a16:creationId xmlns:a16="http://schemas.microsoft.com/office/drawing/2014/main" xmlns="" id="{AF94F4F5-EA43-470D-9854-EF41C371D6E0}"/>
              </a:ext>
            </a:extLst>
          </p:cNvPr>
          <p:cNvSpPr>
            <a:spLocks noGrp="1"/>
          </p:cNvSpPr>
          <p:nvPr>
            <p:ph type="ftr" sz="quarter" idx="11"/>
          </p:nvPr>
        </p:nvSpPr>
        <p:spPr>
          <a:xfrm>
            <a:off x="3085574" y="4885050"/>
            <a:ext cx="3108960" cy="207169"/>
          </a:xfrm>
        </p:spPr>
        <p:txBody>
          <a:bodyPr/>
          <a:lstStyle/>
          <a:p>
            <a:pPr>
              <a:defRPr/>
            </a:pPr>
            <a:r>
              <a:rPr lang="en-US" smtClean="0"/>
              <a:t>PMG</a:t>
            </a:r>
            <a:endParaRPr lang="en-US" dirty="0"/>
          </a:p>
        </p:txBody>
      </p:sp>
      <p:pic>
        <p:nvPicPr>
          <p:cNvPr id="4" name="Picture 3">
            <a:extLst>
              <a:ext uri="{FF2B5EF4-FFF2-40B4-BE49-F238E27FC236}">
                <a16:creationId xmlns:a16="http://schemas.microsoft.com/office/drawing/2014/main" xmlns="" id="{029DFB5D-4CD7-4C0C-ABE0-975400E081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50052"/>
            <a:ext cx="9144000" cy="4443396"/>
          </a:xfrm>
          <a:prstGeom prst="rect">
            <a:avLst/>
          </a:prstGeom>
        </p:spPr>
      </p:pic>
      <p:sp>
        <p:nvSpPr>
          <p:cNvPr id="5" name="Date Placeholder 4"/>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926800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a:t>
            </a:r>
          </a:p>
        </p:txBody>
      </p:sp>
      <p:sp>
        <p:nvSpPr>
          <p:cNvPr id="9" name="Content Placeholder 8"/>
          <p:cNvSpPr>
            <a:spLocks noGrp="1"/>
          </p:cNvSpPr>
          <p:nvPr>
            <p:ph idx="1"/>
          </p:nvPr>
        </p:nvSpPr>
        <p:spPr>
          <a:xfrm>
            <a:off x="152400" y="571520"/>
            <a:ext cx="8534400" cy="3851676"/>
          </a:xfrm>
        </p:spPr>
        <p:txBody>
          <a:bodyPr/>
          <a:lstStyle/>
          <a:p>
            <a:pPr marL="0" indent="0">
              <a:buNone/>
            </a:pPr>
            <a:r>
              <a:rPr lang="en-US" sz="1400" dirty="0"/>
              <a:t>sPHENIX MIE Project (Edward O'Brien [18368])</a:t>
            </a:r>
          </a:p>
          <a:p>
            <a:pPr marL="0" indent="0">
              <a:buNone/>
            </a:pPr>
            <a:r>
              <a:rPr lang="en-US" sz="1400" b="1" dirty="0" smtClean="0"/>
              <a:t>Reporting </a:t>
            </a:r>
            <a:r>
              <a:rPr lang="en-US" sz="1400" b="1" dirty="0"/>
              <a:t>Period:</a:t>
            </a:r>
            <a:r>
              <a:rPr lang="en-US" sz="1400" dirty="0"/>
              <a:t>  5/1/2022 – 5/31/2022</a:t>
            </a:r>
          </a:p>
          <a:p>
            <a:pPr marL="0" indent="0">
              <a:buNone/>
            </a:pPr>
            <a:r>
              <a:rPr lang="en-US" sz="1400" b="1" u="sng" dirty="0"/>
              <a:t>SV Report for WBS 1.0 sPHENIX MIE Project</a:t>
            </a:r>
            <a:endParaRPr lang="en-US" sz="1400" dirty="0"/>
          </a:p>
          <a:p>
            <a:pPr marL="0" indent="0">
              <a:buNone/>
            </a:pPr>
            <a:r>
              <a:rPr lang="en-US" sz="1400" dirty="0"/>
              <a:t>May 2022</a:t>
            </a:r>
          </a:p>
          <a:p>
            <a:pPr marL="0" indent="0">
              <a:buNone/>
            </a:pPr>
            <a:r>
              <a:rPr lang="en-US" sz="1400" dirty="0"/>
              <a:t>Cumulative BCWS $25,302,137</a:t>
            </a:r>
          </a:p>
          <a:p>
            <a:pPr marL="0" indent="0">
              <a:buNone/>
            </a:pPr>
            <a:r>
              <a:rPr lang="en-US" sz="1400" dirty="0"/>
              <a:t>Cumulative BCWP $24,756,522</a:t>
            </a:r>
          </a:p>
          <a:p>
            <a:pPr marL="0" indent="0">
              <a:buNone/>
            </a:pPr>
            <a:r>
              <a:rPr lang="en-US" sz="1400" dirty="0"/>
              <a:t>Cumulative ACWP $24,650,486</a:t>
            </a:r>
          </a:p>
          <a:p>
            <a:pPr marL="0" indent="0">
              <a:buNone/>
            </a:pPr>
            <a:r>
              <a:rPr lang="en-US" sz="1400" dirty="0"/>
              <a:t/>
            </a:r>
            <a:br>
              <a:rPr lang="en-US" sz="1400" dirty="0"/>
            </a:br>
            <a:r>
              <a:rPr lang="en-US" sz="1400" dirty="0"/>
              <a:t>SV = -$545,615</a:t>
            </a:r>
          </a:p>
          <a:p>
            <a:pPr marL="0" indent="0">
              <a:buNone/>
            </a:pPr>
            <a:r>
              <a:rPr lang="en-US" sz="1400" dirty="0"/>
              <a:t>CV = +$106,036</a:t>
            </a:r>
            <a:br>
              <a:rPr lang="en-US" sz="1400" dirty="0"/>
            </a:br>
            <a:r>
              <a:rPr lang="en-US" sz="1400" dirty="0"/>
              <a:t/>
            </a:r>
            <a:br>
              <a:rPr lang="en-US" sz="1400" dirty="0"/>
            </a:br>
            <a:r>
              <a:rPr lang="en-US" sz="1400" dirty="0"/>
              <a:t>SPI = 0.9784</a:t>
            </a:r>
          </a:p>
          <a:p>
            <a:pPr marL="0" indent="0">
              <a:buNone/>
            </a:pPr>
            <a:r>
              <a:rPr lang="en-US" sz="1400" dirty="0"/>
              <a:t>CPI = 1.0043</a:t>
            </a:r>
          </a:p>
          <a:p>
            <a:pPr marL="0" indent="0">
              <a:buNone/>
            </a:pPr>
            <a:r>
              <a:rPr lang="en-US" sz="1400" dirty="0"/>
              <a:t> </a:t>
            </a:r>
          </a:p>
          <a:p>
            <a:pPr marL="0" indent="0">
              <a:buNone/>
            </a:pPr>
            <a:r>
              <a:rPr lang="en-US" sz="1400" dirty="0"/>
              <a:t>The following report discusses the major sources of schedule variance, including all items comprising 1% of the total schedule variance, plus a few select other items, and discusses the impact as well as the corrective actions taken. The analysis is done at level 3 of the Work Breakdown Structure.</a:t>
            </a:r>
          </a:p>
          <a:p>
            <a:pPr marL="0" indent="0">
              <a:buNone/>
            </a:pPr>
            <a:endParaRPr lang="en-US" sz="1400" dirty="0"/>
          </a:p>
          <a:p>
            <a:pPr marL="0" indent="0">
              <a:buNone/>
            </a:pPr>
            <a:endParaRPr lang="en-US" sz="1400" dirty="0"/>
          </a:p>
          <a:p>
            <a:pPr marL="0" indent="0">
              <a:buNone/>
            </a:pPr>
            <a:endParaRPr lang="en-US" sz="1400" dirty="0"/>
          </a:p>
          <a:p>
            <a:pPr marL="0" indent="0">
              <a:buNone/>
            </a:pPr>
            <a:r>
              <a:rPr lang="en-US" sz="1400" dirty="0"/>
              <a:t> </a:t>
            </a:r>
          </a:p>
          <a:p>
            <a:pPr marL="0" indent="0">
              <a:buNone/>
            </a:pP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35</a:t>
            </a:fld>
            <a:endParaRPr lang="en-US" altLang="en-US" dirty="0"/>
          </a:p>
        </p:txBody>
      </p:sp>
    </p:spTree>
    <p:extLst>
      <p:ext uri="{BB962C8B-B14F-4D97-AF65-F5344CB8AC3E}">
        <p14:creationId xmlns:p14="http://schemas.microsoft.com/office/powerpoint/2010/main" val="38649664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 TPC  </a:t>
            </a:r>
          </a:p>
        </p:txBody>
      </p:sp>
      <p:sp>
        <p:nvSpPr>
          <p:cNvPr id="9" name="Content Placeholder 8"/>
          <p:cNvSpPr>
            <a:spLocks noGrp="1"/>
          </p:cNvSpPr>
          <p:nvPr>
            <p:ph idx="1"/>
          </p:nvPr>
        </p:nvSpPr>
        <p:spPr>
          <a:xfrm>
            <a:off x="381000" y="742950"/>
            <a:ext cx="8229600" cy="2743200"/>
          </a:xfrm>
        </p:spPr>
        <p:txBody>
          <a:bodyPr/>
          <a:lstStyle/>
          <a:p>
            <a:pPr marL="0" indent="0">
              <a:buNone/>
            </a:pPr>
            <a:r>
              <a:rPr lang="en-US" sz="1400" b="1" dirty="0"/>
              <a:t>WBS 1.2.1 TPC Mechanics</a:t>
            </a:r>
            <a:endParaRPr lang="en-US" sz="1400" dirty="0"/>
          </a:p>
          <a:p>
            <a:pPr marL="0" indent="0">
              <a:buNone/>
            </a:pPr>
            <a:r>
              <a:rPr lang="en-US" sz="1400" dirty="0"/>
              <a:t>Description – None.</a:t>
            </a:r>
          </a:p>
          <a:p>
            <a:pPr marL="0" indent="0">
              <a:buNone/>
            </a:pPr>
            <a:r>
              <a:rPr lang="en-US" sz="1400" dirty="0"/>
              <a:t>Impact – None.</a:t>
            </a:r>
          </a:p>
          <a:p>
            <a:pPr marL="0" indent="0">
              <a:buNone/>
            </a:pPr>
            <a:r>
              <a:rPr lang="en-US" sz="1400" dirty="0"/>
              <a:t>Corrective – None.</a:t>
            </a:r>
          </a:p>
          <a:p>
            <a:pPr marL="0" indent="0">
              <a:buNone/>
            </a:pPr>
            <a:r>
              <a:rPr lang="en-US" sz="1400" dirty="0"/>
              <a:t> </a:t>
            </a:r>
          </a:p>
          <a:p>
            <a:pPr marL="0" indent="0">
              <a:buNone/>
            </a:pPr>
            <a:r>
              <a:rPr lang="en-US" sz="1400" b="1" dirty="0"/>
              <a:t>WBS 1.2.2 TPC GEM Modules R1</a:t>
            </a:r>
            <a:endParaRPr lang="en-US" sz="1400" dirty="0"/>
          </a:p>
          <a:p>
            <a:pPr marL="0" indent="0">
              <a:buNone/>
            </a:pPr>
            <a:r>
              <a:rPr lang="en-US" sz="1400" b="1" dirty="0"/>
              <a:t>WBS 1.2.3 TPC GEM Modules R2</a:t>
            </a:r>
            <a:endParaRPr lang="en-US" sz="1400" dirty="0"/>
          </a:p>
          <a:p>
            <a:pPr marL="0" indent="0">
              <a:buNone/>
            </a:pPr>
            <a:r>
              <a:rPr lang="en-US" sz="1400" b="1" dirty="0"/>
              <a:t>WBS 1.2.4 TPC GEM Modules R3</a:t>
            </a:r>
            <a:endParaRPr lang="en-US" sz="1400" dirty="0"/>
          </a:p>
          <a:p>
            <a:pPr marL="0" indent="0">
              <a:buNone/>
            </a:pPr>
            <a:r>
              <a:rPr lang="en-US" sz="1400" dirty="0"/>
              <a:t>Description – None.</a:t>
            </a:r>
          </a:p>
          <a:p>
            <a:pPr marL="0" indent="0">
              <a:buNone/>
            </a:pPr>
            <a:r>
              <a:rPr lang="en-US" sz="1400" dirty="0"/>
              <a:t>Impact – None.</a:t>
            </a:r>
          </a:p>
          <a:p>
            <a:pPr marL="0" indent="0">
              <a:buNone/>
            </a:pPr>
            <a:r>
              <a:rPr lang="en-US" sz="1400" dirty="0"/>
              <a:t>Corrective – None.</a:t>
            </a:r>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36</a:t>
            </a:fld>
            <a:endParaRPr lang="en-US" altLang="en-US" dirty="0"/>
          </a:p>
        </p:txBody>
      </p:sp>
      <p:sp>
        <p:nvSpPr>
          <p:cNvPr id="8" name="Rectangle 7"/>
          <p:cNvSpPr/>
          <p:nvPr/>
        </p:nvSpPr>
        <p:spPr>
          <a:xfrm>
            <a:off x="0" y="666753"/>
            <a:ext cx="9144000" cy="954107"/>
          </a:xfrm>
          <a:prstGeom prst="rect">
            <a:avLst/>
          </a:prstGeom>
        </p:spPr>
        <p:txBody>
          <a:bodyPr wrap="square">
            <a:spAutoFit/>
          </a:bodyPr>
          <a:lstStyle/>
          <a:p>
            <a:r>
              <a:rPr lang="en-US" sz="1400" b="1" dirty="0"/>
              <a:t> </a:t>
            </a:r>
            <a:endParaRPr lang="en-US" sz="1400" dirty="0"/>
          </a:p>
          <a:p>
            <a:endParaRPr lang="en-US" sz="1400" dirty="0"/>
          </a:p>
          <a:p>
            <a:r>
              <a:rPr lang="en-US" sz="1400" dirty="0"/>
              <a:t> </a:t>
            </a:r>
          </a:p>
          <a:p>
            <a:endParaRPr lang="en-US" sz="1400" dirty="0"/>
          </a:p>
        </p:txBody>
      </p:sp>
    </p:spTree>
    <p:extLst>
      <p:ext uri="{BB962C8B-B14F-4D97-AF65-F5344CB8AC3E}">
        <p14:creationId xmlns:p14="http://schemas.microsoft.com/office/powerpoint/2010/main" val="4350193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-TPC  </a:t>
            </a:r>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a:t>WBS 1.2.5 TPC Front End Electronics.</a:t>
            </a:r>
            <a:endParaRPr lang="en-US" sz="1400" dirty="0"/>
          </a:p>
          <a:p>
            <a:pPr marL="0" indent="0">
              <a:buNone/>
            </a:pPr>
            <a:r>
              <a:rPr lang="en-US" sz="1400" dirty="0"/>
              <a:t> </a:t>
            </a:r>
            <a:r>
              <a:rPr lang="en-US" sz="1400" dirty="0" smtClean="0"/>
              <a:t>Description </a:t>
            </a:r>
            <a:r>
              <a:rPr lang="en-US" sz="1400" dirty="0"/>
              <a:t>– There is one activity with significant SV: </a:t>
            </a:r>
          </a:p>
          <a:p>
            <a:pPr marL="0" indent="0">
              <a:buNone/>
            </a:pPr>
            <a:r>
              <a:rPr lang="en-US" sz="1400" dirty="0"/>
              <a:t>activity S142500 TPC FEE Low Voltage Power system, SV = -$30,883.</a:t>
            </a:r>
          </a:p>
          <a:p>
            <a:pPr marL="0" indent="0">
              <a:buNone/>
            </a:pPr>
            <a:r>
              <a:rPr lang="en-US" sz="1400" dirty="0"/>
              <a:t>Impact – None as yet.</a:t>
            </a:r>
          </a:p>
          <a:p>
            <a:pPr marL="0" indent="0">
              <a:buNone/>
            </a:pPr>
            <a:r>
              <a:rPr lang="en-US" sz="1400" dirty="0"/>
              <a:t>Corrective – All the items covered by this activity are on order. The TPC FEE Low Voltage power system remaining work is procurement of conductor wire and connectors and the fabrication of the cable assemblies for the LV system, all of which are on order. The vendor reports that they have all wire of one gauge in hand and are fabricating those LV cables. The vendor notes that the wire of the other gauge is now on order. These last LV cables will be fabricated upon receipt of this wire. Again, the root problem is obtaining sufficient insulating material by the cable vendor. We maintain weekly contact with this vendor.</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37</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5862" y="590553"/>
            <a:ext cx="9144000" cy="954107"/>
          </a:xfrm>
          <a:prstGeom prst="rect">
            <a:avLst/>
          </a:prstGeom>
        </p:spPr>
        <p:txBody>
          <a:bodyPr wrap="square">
            <a:spAutoFit/>
          </a:bodyPr>
          <a:lstStyle/>
          <a:p>
            <a:r>
              <a:rPr lang="en-US" sz="1400" b="1" dirty="0"/>
              <a:t> </a:t>
            </a:r>
            <a:endParaRPr lang="en-US" sz="1400" dirty="0"/>
          </a:p>
          <a:p>
            <a:endParaRPr lang="en-US" sz="1400" dirty="0"/>
          </a:p>
          <a:p>
            <a:r>
              <a:rPr lang="en-US" sz="1400" dirty="0"/>
              <a:t> </a:t>
            </a:r>
          </a:p>
          <a:p>
            <a:endParaRPr lang="en-US" sz="1400" dirty="0"/>
          </a:p>
        </p:txBody>
      </p:sp>
    </p:spTree>
    <p:extLst>
      <p:ext uri="{BB962C8B-B14F-4D97-AF65-F5344CB8AC3E}">
        <p14:creationId xmlns:p14="http://schemas.microsoft.com/office/powerpoint/2010/main" val="4714148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 TPC </a:t>
            </a:r>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a:t> WBS 1.2.6 TPC Data Aggregator Modules</a:t>
            </a:r>
            <a:endParaRPr lang="en-US" sz="1400" dirty="0"/>
          </a:p>
          <a:p>
            <a:pPr marL="0" indent="0">
              <a:buNone/>
            </a:pPr>
            <a:r>
              <a:rPr lang="en-US" sz="1400" dirty="0" smtClean="0"/>
              <a:t>Description </a:t>
            </a:r>
            <a:r>
              <a:rPr lang="en-US" sz="1400" dirty="0"/>
              <a:t>– Three activities contribute to the SV:</a:t>
            </a:r>
          </a:p>
          <a:p>
            <a:pPr marL="0" indent="0">
              <a:buNone/>
            </a:pPr>
            <a:r>
              <a:rPr lang="en-US" sz="1400" dirty="0"/>
              <a:t>activity S143280 JACK board parts (complete), SV = +$31,769</a:t>
            </a:r>
          </a:p>
          <a:p>
            <a:pPr marL="0" indent="0">
              <a:buNone/>
            </a:pPr>
            <a:r>
              <a:rPr lang="en-US" sz="1400" dirty="0"/>
              <a:t>activity S147440 Fiber Trunk cables, SV = -$24,843, and</a:t>
            </a:r>
          </a:p>
          <a:p>
            <a:pPr marL="0" indent="0">
              <a:buNone/>
            </a:pPr>
            <a:r>
              <a:rPr lang="en-US" sz="1400" dirty="0"/>
              <a:t>activity S147450 Fiber Sort-out box, SV = -$22,338.</a:t>
            </a:r>
          </a:p>
          <a:p>
            <a:pPr marL="0" indent="0">
              <a:buNone/>
            </a:pPr>
            <a:r>
              <a:rPr lang="en-US" sz="1400" dirty="0"/>
              <a:t>The total is SV = -$15,412.</a:t>
            </a:r>
          </a:p>
          <a:p>
            <a:pPr marL="0" indent="0">
              <a:buNone/>
            </a:pPr>
            <a:r>
              <a:rPr lang="en-US" sz="1400" dirty="0"/>
              <a:t>Impact – The first production JACK board is needed for testing and the release of full production of the JACK boards. The software is being developed using a prototype, but the full board is needed to be sure the software works on the production units.  The fiber trunk cables are needed just after sPHENIX is moved in to the 1008 IR.</a:t>
            </a:r>
          </a:p>
          <a:p>
            <a:pPr marL="0" indent="0">
              <a:buNone/>
            </a:pPr>
            <a:r>
              <a:rPr lang="en-US" sz="1400" dirty="0"/>
              <a:t>Corrective – The fiber trunk cables are on order. These will be installed once all the cable race is in place on sPHENIX and the detector has been rolled in to the 1008 IR, since these fiber trunk cables run from the IR to the 1008 Rack Room. </a:t>
            </a:r>
          </a:p>
          <a:p>
            <a:pPr marL="0" indent="0">
              <a:buNone/>
            </a:pPr>
            <a:r>
              <a:rPr lang="en-US" sz="1400" dirty="0"/>
              <a:t>A first Fiber Sort-out Box, out of an eventual production total of thirty Fiber Sort-out Boxes, was received from an outside vendor, tested, and shown to work properly and meet specifications.  The box distributes fibers to FELIX cards and JACK boards in the Rack Room. </a:t>
            </a:r>
          </a:p>
          <a:p>
            <a:pPr marL="0" indent="0">
              <a:buNone/>
            </a:pPr>
            <a:r>
              <a:rPr lang="en-US" sz="1400" dirty="0"/>
              <a:t>The JACK board parts are all in hand. The JACK board first article assembly at BNL was delayed by receipt of the first printed circuit boards, which needed to have a layout error corrected. Two initial boards with this error corrected were received in early June and prepared for component mounting.</a:t>
            </a:r>
          </a:p>
          <a:p>
            <a:pPr marL="0" indent="0">
              <a:buNone/>
            </a:pPr>
            <a:endParaRPr lang="en-US" sz="12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endParaRPr lang="en-US" sz="14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38</a:t>
            </a:fld>
            <a:endParaRPr lang="en-US" altLang="en-US" dirty="0"/>
          </a:p>
        </p:txBody>
      </p:sp>
      <p:sp>
        <p:nvSpPr>
          <p:cNvPr id="8" name="Rectangle 7"/>
          <p:cNvSpPr/>
          <p:nvPr/>
        </p:nvSpPr>
        <p:spPr>
          <a:xfrm>
            <a:off x="0" y="819151"/>
            <a:ext cx="9144000" cy="523220"/>
          </a:xfrm>
          <a:prstGeom prst="rect">
            <a:avLst/>
          </a:prstGeom>
        </p:spPr>
        <p:txBody>
          <a:bodyPr wrap="square">
            <a:spAutoFit/>
          </a:bodyPr>
          <a:lstStyle/>
          <a:p>
            <a:r>
              <a:rPr lang="en-US" sz="1400" b="1" dirty="0"/>
              <a:t> </a:t>
            </a:r>
            <a:endParaRPr lang="en-US" sz="1400" dirty="0"/>
          </a:p>
          <a:p>
            <a:r>
              <a:rPr lang="en-US" sz="1400" dirty="0"/>
              <a:t> </a:t>
            </a:r>
          </a:p>
        </p:txBody>
      </p:sp>
    </p:spTree>
    <p:extLst>
      <p:ext uri="{BB962C8B-B14F-4D97-AF65-F5344CB8AC3E}">
        <p14:creationId xmlns:p14="http://schemas.microsoft.com/office/powerpoint/2010/main" val="4714148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 TPC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39</a:t>
            </a:fld>
            <a:endParaRPr lang="en-US" altLang="en-US" dirty="0"/>
          </a:p>
        </p:txBody>
      </p:sp>
      <p:sp>
        <p:nvSpPr>
          <p:cNvPr id="8" name="Rectangle 7"/>
          <p:cNvSpPr/>
          <p:nvPr/>
        </p:nvSpPr>
        <p:spPr>
          <a:xfrm>
            <a:off x="0" y="819152"/>
            <a:ext cx="9144000" cy="4185760"/>
          </a:xfrm>
          <a:prstGeom prst="rect">
            <a:avLst/>
          </a:prstGeom>
        </p:spPr>
        <p:txBody>
          <a:bodyPr wrap="square">
            <a:spAutoFit/>
          </a:bodyPr>
          <a:lstStyle/>
          <a:p>
            <a:r>
              <a:rPr lang="en-US" sz="1400" b="1" dirty="0"/>
              <a:t>WBS 1.2.7 TPC Support Systems</a:t>
            </a:r>
            <a:endParaRPr lang="en-US" sz="1400" dirty="0"/>
          </a:p>
          <a:p>
            <a:r>
              <a:rPr lang="en-US" sz="1200" dirty="0"/>
              <a:t>Description – We provide a breakdown of the TPC laser SVs. The gas system items noted in earlier reports are in hand. The TPC Lasers delivery has started but only the line lasers have been delivered, with the diffuse lasers and various optical items remaining on order, SV =-$141,106.</a:t>
            </a:r>
          </a:p>
          <a:p>
            <a:r>
              <a:rPr lang="en-US" sz="1200" dirty="0"/>
              <a:t>The remaining laser items are:</a:t>
            </a:r>
            <a:br>
              <a:rPr lang="en-US" sz="1200" dirty="0"/>
            </a:br>
            <a:r>
              <a:rPr lang="en-US" sz="1200" dirty="0"/>
              <a:t>laser custom attenuator SV = +$2,715</a:t>
            </a:r>
          </a:p>
          <a:p>
            <a:r>
              <a:rPr lang="en-US" sz="1200" dirty="0"/>
              <a:t>Diffuse lasers SV = -$116,068</a:t>
            </a:r>
          </a:p>
          <a:p>
            <a:r>
              <a:rPr lang="en-US" sz="1200" dirty="0"/>
              <a:t>Diffuse laser fiber coupling SV = +$16,298</a:t>
            </a:r>
          </a:p>
          <a:p>
            <a:r>
              <a:rPr lang="en-US" sz="1200" dirty="0"/>
              <a:t>Laser optics and mirrors SV = -$33,455</a:t>
            </a:r>
          </a:p>
          <a:p>
            <a:r>
              <a:rPr lang="en-US" sz="1200" dirty="0"/>
              <a:t>Light pipes SV = +$5,507</a:t>
            </a:r>
          </a:p>
          <a:p>
            <a:r>
              <a:rPr lang="en-US" sz="1200" dirty="0"/>
              <a:t>Fibers and splitters SV = -$37,938</a:t>
            </a:r>
          </a:p>
          <a:p>
            <a:r>
              <a:rPr lang="en-US" sz="1200" dirty="0"/>
              <a:t>Custom motor drives and controls SV = +$21,834</a:t>
            </a:r>
          </a:p>
          <a:p>
            <a:r>
              <a:rPr lang="en-US" sz="1200" dirty="0"/>
              <a:t>Impact – The delivery of only one diffuse laser is needed to test the TPC during the current assembly phase.  The delivery of all six diffuse lasers is needed for operations with RHIC collisions.</a:t>
            </a:r>
          </a:p>
          <a:p>
            <a:r>
              <a:rPr lang="en-US" sz="1200" dirty="0"/>
              <a:t>Corrective –The delivery schedule for the six diffuse laser units will stretch into at late Fall 2022. The first diffuse laser has been fabricated by the vendor and meets specifications for the laser. It has now been shipped as of early June. The initial type of fiber light guide chosen for the splitter exhibited rapid damage, on a timescale of a few hours, when exposed at the vendor to light from the first article diffuse laser. A fiber-bundle type light guide, which reduces the power density per fiber, has been studied at the vendor during May as a possible solution for the fiber splitter. Tests over a 15-day exposure show encouraging levels of fiber damage; procurement of these fiber bundles using </a:t>
            </a:r>
            <a:r>
              <a:rPr lang="en-US" sz="1200" dirty="0" err="1"/>
              <a:t>solarization</a:t>
            </a:r>
            <a:r>
              <a:rPr lang="en-US" sz="1200" dirty="0"/>
              <a:t>-resistant fibers is now underway.</a:t>
            </a:r>
          </a:p>
          <a:p>
            <a:r>
              <a:rPr lang="en-US" sz="1200" dirty="0"/>
              <a:t> </a:t>
            </a:r>
          </a:p>
          <a:p>
            <a:r>
              <a:rPr lang="en-US" sz="1200" dirty="0"/>
              <a:t>Procurements for remaining items are underway</a:t>
            </a:r>
            <a:r>
              <a:rPr lang="en-US" sz="1200" dirty="0" smtClean="0"/>
              <a:t>.</a:t>
            </a:r>
          </a:p>
          <a:p>
            <a:r>
              <a:rPr lang="en-US" sz="1200" dirty="0" smtClean="0"/>
              <a:t> </a:t>
            </a:r>
            <a:endParaRPr lang="en-US" sz="1200" dirty="0"/>
          </a:p>
        </p:txBody>
      </p:sp>
    </p:spTree>
    <p:extLst>
      <p:ext uri="{BB962C8B-B14F-4D97-AF65-F5344CB8AC3E}">
        <p14:creationId xmlns:p14="http://schemas.microsoft.com/office/powerpoint/2010/main" val="4714148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5016"/>
            <a:ext cx="8686800" cy="546497"/>
          </a:xfrm>
        </p:spPr>
        <p:txBody>
          <a:bodyPr/>
          <a:lstStyle/>
          <a:p>
            <a:r>
              <a:rPr lang="en-US" sz="3200" dirty="0" smtClean="0"/>
              <a:t>sPHENIX Status- South Pole Tips Installed</a:t>
            </a:r>
            <a:endParaRPr lang="en-US" sz="32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pic>
        <p:nvPicPr>
          <p:cNvPr id="2" name="Picture 1" descr="Screen Shot 2022-06-21 at 1.01.14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0" y="593226"/>
            <a:ext cx="3517900" cy="4550274"/>
          </a:xfrm>
          <a:prstGeom prst="rect">
            <a:avLst/>
          </a:prstGeom>
        </p:spPr>
      </p:pic>
      <p:pic>
        <p:nvPicPr>
          <p:cNvPr id="3" name="Picture 2" descr="Screen Shot 2022-06-21 at 1.03.2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6800" y="590550"/>
            <a:ext cx="3505200" cy="4532670"/>
          </a:xfrm>
          <a:prstGeom prst="rect">
            <a:avLst/>
          </a:prstGeom>
        </p:spPr>
      </p:pic>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37755410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 EMCal  </a:t>
            </a:r>
          </a:p>
        </p:txBody>
      </p:sp>
      <p:sp>
        <p:nvSpPr>
          <p:cNvPr id="2" name="Content Placeholder 1"/>
          <p:cNvSpPr>
            <a:spLocks noGrp="1"/>
          </p:cNvSpPr>
          <p:nvPr>
            <p:ph idx="1"/>
          </p:nvPr>
        </p:nvSpPr>
        <p:spPr/>
        <p:txBody>
          <a:bodyPr/>
          <a:lstStyle/>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40</a:t>
            </a:fld>
            <a:endParaRPr lang="en-US" altLang="en-US" dirty="0"/>
          </a:p>
        </p:txBody>
      </p:sp>
      <p:sp>
        <p:nvSpPr>
          <p:cNvPr id="8" name="Rectangle 7"/>
          <p:cNvSpPr/>
          <p:nvPr/>
        </p:nvSpPr>
        <p:spPr>
          <a:xfrm>
            <a:off x="0" y="819150"/>
            <a:ext cx="9296400" cy="738664"/>
          </a:xfrm>
          <a:prstGeom prst="rect">
            <a:avLst/>
          </a:prstGeom>
        </p:spPr>
        <p:txBody>
          <a:bodyPr wrap="square">
            <a:spAutoFit/>
          </a:bodyPr>
          <a:lstStyle/>
          <a:p>
            <a:r>
              <a:rPr lang="en-US" sz="1400" b="1" dirty="0"/>
              <a:t> </a:t>
            </a:r>
            <a:endParaRPr lang="en-US" sz="1400" dirty="0"/>
          </a:p>
          <a:p>
            <a:endParaRPr lang="en-US" sz="1400" b="1" dirty="0"/>
          </a:p>
          <a:p>
            <a:endParaRPr lang="en-US" sz="1400" dirty="0"/>
          </a:p>
        </p:txBody>
      </p:sp>
      <p:sp>
        <p:nvSpPr>
          <p:cNvPr id="9" name="Rectangle 8"/>
          <p:cNvSpPr/>
          <p:nvPr/>
        </p:nvSpPr>
        <p:spPr>
          <a:xfrm>
            <a:off x="228600" y="819150"/>
            <a:ext cx="8763000" cy="3323987"/>
          </a:xfrm>
          <a:prstGeom prst="rect">
            <a:avLst/>
          </a:prstGeom>
        </p:spPr>
        <p:txBody>
          <a:bodyPr wrap="square">
            <a:spAutoFit/>
          </a:bodyPr>
          <a:lstStyle/>
          <a:p>
            <a:r>
              <a:rPr lang="en-US" sz="1400" b="1" dirty="0"/>
              <a:t>WBS 1.3.1 EMCal Blocks</a:t>
            </a:r>
            <a:endParaRPr lang="en-US" sz="1400" dirty="0"/>
          </a:p>
          <a:p>
            <a:r>
              <a:rPr lang="en-US" sz="1400" dirty="0" smtClean="0"/>
              <a:t> </a:t>
            </a:r>
            <a:r>
              <a:rPr lang="en-US" sz="1400" dirty="0"/>
              <a:t>Description – None.</a:t>
            </a:r>
          </a:p>
          <a:p>
            <a:r>
              <a:rPr lang="en-US" sz="1400" dirty="0"/>
              <a:t>Impact – None.</a:t>
            </a:r>
          </a:p>
          <a:p>
            <a:r>
              <a:rPr lang="en-US" sz="1400" dirty="0"/>
              <a:t>Corrective – None. There is a positive SV = +$41,676 due to U. Illinois finishing block work ahead of schedule. This positive SV will gradually reduce to zero as FY2022 concludes.</a:t>
            </a:r>
          </a:p>
          <a:p>
            <a:r>
              <a:rPr lang="en-US" sz="1400" dirty="0"/>
              <a:t> </a:t>
            </a:r>
          </a:p>
          <a:p>
            <a:r>
              <a:rPr lang="en-US" sz="1400" b="1" dirty="0"/>
              <a:t>WBS 1.3.2 EMCal Modules and Sectors</a:t>
            </a:r>
            <a:endParaRPr lang="en-US" sz="1400" dirty="0"/>
          </a:p>
          <a:p>
            <a:r>
              <a:rPr lang="en-US" sz="1400" dirty="0"/>
              <a:t>Description – The S196920 Technical Support Labor for EMCal Assembly is a bit behind schedule, SV = -$14,424.</a:t>
            </a:r>
          </a:p>
          <a:p>
            <a:r>
              <a:rPr lang="en-US" sz="1400" dirty="0"/>
              <a:t>Impact – None.</a:t>
            </a:r>
          </a:p>
          <a:p>
            <a:r>
              <a:rPr lang="en-US" sz="1400" dirty="0"/>
              <a:t>Corrective – None. Testing and burn-in of sectors prior to their installation in sPHENIX will continue until late summer 2022</a:t>
            </a:r>
            <a:r>
              <a:rPr lang="en-US" sz="1400" dirty="0" smtClean="0"/>
              <a:t>.</a:t>
            </a:r>
            <a:endParaRPr lang="en-US" sz="1400" dirty="0"/>
          </a:p>
          <a:p>
            <a:r>
              <a:rPr lang="en-US" sz="1400" dirty="0"/>
              <a:t> </a:t>
            </a:r>
          </a:p>
          <a:p>
            <a:endParaRPr lang="en-US" sz="1400" dirty="0"/>
          </a:p>
          <a:p>
            <a:endParaRPr lang="en-US" sz="1400" dirty="0"/>
          </a:p>
          <a:p>
            <a:endParaRPr lang="en-US" sz="1400" dirty="0"/>
          </a:p>
        </p:txBody>
      </p:sp>
    </p:spTree>
    <p:extLst>
      <p:ext uri="{BB962C8B-B14F-4D97-AF65-F5344CB8AC3E}">
        <p14:creationId xmlns:p14="http://schemas.microsoft.com/office/powerpoint/2010/main" val="4350193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MIE Variance Report - HCal  </a:t>
            </a:r>
          </a:p>
        </p:txBody>
      </p:sp>
      <p:sp>
        <p:nvSpPr>
          <p:cNvPr id="2" name="Content Placeholder 1"/>
          <p:cNvSpPr>
            <a:spLocks noGrp="1"/>
          </p:cNvSpPr>
          <p:nvPr>
            <p:ph idx="1"/>
          </p:nvPr>
        </p:nvSpPr>
        <p:spPr>
          <a:xfrm>
            <a:off x="304800" y="666750"/>
            <a:ext cx="8686800" cy="4114800"/>
          </a:xfrm>
        </p:spPr>
        <p:txBody>
          <a:bodyPr/>
          <a:lstStyle/>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41</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0"/>
            <a:ext cx="9296400" cy="738664"/>
          </a:xfrm>
          <a:prstGeom prst="rect">
            <a:avLst/>
          </a:prstGeom>
        </p:spPr>
        <p:txBody>
          <a:bodyPr wrap="square">
            <a:spAutoFit/>
          </a:bodyPr>
          <a:lstStyle/>
          <a:p>
            <a:r>
              <a:rPr lang="en-US" sz="1400" b="1" dirty="0"/>
              <a:t> </a:t>
            </a:r>
            <a:endParaRPr lang="en-US" sz="1400" dirty="0"/>
          </a:p>
          <a:p>
            <a:endParaRPr lang="en-US" sz="1400" b="1" dirty="0"/>
          </a:p>
          <a:p>
            <a:endParaRPr lang="en-US" sz="1400" dirty="0"/>
          </a:p>
        </p:txBody>
      </p:sp>
      <p:sp>
        <p:nvSpPr>
          <p:cNvPr id="9" name="Rectangle 8"/>
          <p:cNvSpPr/>
          <p:nvPr/>
        </p:nvSpPr>
        <p:spPr>
          <a:xfrm>
            <a:off x="228600" y="819152"/>
            <a:ext cx="8763000" cy="307777"/>
          </a:xfrm>
          <a:prstGeom prst="rect">
            <a:avLst/>
          </a:prstGeom>
        </p:spPr>
        <p:txBody>
          <a:bodyPr wrap="square">
            <a:spAutoFit/>
          </a:bodyPr>
          <a:lstStyle/>
          <a:p>
            <a:r>
              <a:rPr lang="en-US" sz="1400" b="1" dirty="0"/>
              <a:t> </a:t>
            </a:r>
            <a:endParaRPr lang="en-US" sz="1400" dirty="0"/>
          </a:p>
        </p:txBody>
      </p:sp>
      <p:sp>
        <p:nvSpPr>
          <p:cNvPr id="13" name="Rectangle 12"/>
          <p:cNvSpPr/>
          <p:nvPr/>
        </p:nvSpPr>
        <p:spPr>
          <a:xfrm>
            <a:off x="0" y="671991"/>
            <a:ext cx="9067800" cy="4185761"/>
          </a:xfrm>
          <a:prstGeom prst="rect">
            <a:avLst/>
          </a:prstGeom>
        </p:spPr>
        <p:txBody>
          <a:bodyPr wrap="square">
            <a:spAutoFit/>
          </a:bodyPr>
          <a:lstStyle/>
          <a:p>
            <a:r>
              <a:rPr lang="en-US" sz="1400" b="1" dirty="0"/>
              <a:t>WBS 1.4.1 Inner HCal Mechanics</a:t>
            </a:r>
            <a:endParaRPr lang="en-US" sz="1400" dirty="0"/>
          </a:p>
          <a:p>
            <a:r>
              <a:rPr lang="en-US" sz="1400" dirty="0"/>
              <a:t>Description – None.</a:t>
            </a:r>
          </a:p>
          <a:p>
            <a:r>
              <a:rPr lang="en-US" sz="1400" dirty="0"/>
              <a:t>Impact – None.</a:t>
            </a:r>
          </a:p>
          <a:p>
            <a:r>
              <a:rPr lang="en-US" sz="1400" dirty="0"/>
              <a:t>Corrective – None.</a:t>
            </a:r>
          </a:p>
          <a:p>
            <a:r>
              <a:rPr lang="en-US" sz="1400" dirty="0"/>
              <a:t> </a:t>
            </a:r>
          </a:p>
          <a:p>
            <a:r>
              <a:rPr lang="en-US" sz="1400" b="1" dirty="0"/>
              <a:t>WBS 1.4.2 Outer HCal Mechanics</a:t>
            </a:r>
            <a:endParaRPr lang="en-US" sz="1400" dirty="0"/>
          </a:p>
          <a:p>
            <a:r>
              <a:rPr lang="en-US" sz="1400" dirty="0"/>
              <a:t>Description – None.</a:t>
            </a:r>
          </a:p>
          <a:p>
            <a:r>
              <a:rPr lang="en-US" sz="1400" dirty="0"/>
              <a:t>Impact – None.</a:t>
            </a:r>
          </a:p>
          <a:p>
            <a:r>
              <a:rPr lang="en-US" sz="1400" dirty="0"/>
              <a:t>Corrective – None.</a:t>
            </a:r>
          </a:p>
          <a:p>
            <a:r>
              <a:rPr lang="en-US" sz="1400" b="1" dirty="0"/>
              <a:t> </a:t>
            </a:r>
            <a:endParaRPr lang="en-US" sz="1400" dirty="0"/>
          </a:p>
          <a:p>
            <a:r>
              <a:rPr lang="en-US" sz="1400" b="1" dirty="0"/>
              <a:t>WBS 1.4.3 Outer HCal Scintillating Tiles</a:t>
            </a:r>
            <a:endParaRPr lang="en-US" sz="1400" dirty="0"/>
          </a:p>
          <a:p>
            <a:r>
              <a:rPr lang="en-US" sz="1400" dirty="0"/>
              <a:t>Description – None.</a:t>
            </a:r>
          </a:p>
          <a:p>
            <a:r>
              <a:rPr lang="en-US" sz="1400" dirty="0"/>
              <a:t>Impact – None.</a:t>
            </a:r>
          </a:p>
          <a:p>
            <a:r>
              <a:rPr lang="en-US" sz="1400" dirty="0"/>
              <a:t>Corrective – None.</a:t>
            </a:r>
          </a:p>
          <a:p>
            <a:r>
              <a:rPr lang="en-US" sz="1400" b="1" dirty="0"/>
              <a:t> </a:t>
            </a:r>
            <a:endParaRPr lang="en-US" sz="1400" dirty="0"/>
          </a:p>
          <a:p>
            <a:r>
              <a:rPr lang="en-US" sz="1400" b="1" dirty="0"/>
              <a:t>WBS 1.4.4 Outer HCal Sector Assembly and Testing</a:t>
            </a:r>
            <a:endParaRPr lang="en-US" sz="1400" dirty="0"/>
          </a:p>
          <a:p>
            <a:r>
              <a:rPr lang="en-US" sz="1400" dirty="0"/>
              <a:t>Description – None.</a:t>
            </a:r>
          </a:p>
          <a:p>
            <a:r>
              <a:rPr lang="en-US" sz="1400" dirty="0"/>
              <a:t>Impact – None.</a:t>
            </a:r>
          </a:p>
          <a:p>
            <a:r>
              <a:rPr lang="en-US" sz="1400" dirty="0"/>
              <a:t>Corrective – None.</a:t>
            </a:r>
          </a:p>
        </p:txBody>
      </p:sp>
    </p:spTree>
    <p:extLst>
      <p:ext uri="{BB962C8B-B14F-4D97-AF65-F5344CB8AC3E}">
        <p14:creationId xmlns:p14="http://schemas.microsoft.com/office/powerpoint/2010/main" val="28082404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399"/>
            <a:ext cx="8229600" cy="546497"/>
          </a:xfrm>
        </p:spPr>
        <p:txBody>
          <a:bodyPr/>
          <a:lstStyle/>
          <a:p>
            <a:r>
              <a:rPr lang="en-US" sz="3200" dirty="0"/>
              <a:t>MIE Variance Report </a:t>
            </a:r>
            <a:r>
              <a:rPr lang="mr-IN" sz="3200" dirty="0"/>
              <a:t>–</a:t>
            </a:r>
            <a:r>
              <a:rPr lang="en-US" sz="3200" dirty="0"/>
              <a:t> Cal Electronics  </a:t>
            </a:r>
          </a:p>
        </p:txBody>
      </p:sp>
      <p:sp>
        <p:nvSpPr>
          <p:cNvPr id="3" name="Content Placeholder 2"/>
          <p:cNvSpPr>
            <a:spLocks noGrp="1"/>
          </p:cNvSpPr>
          <p:nvPr>
            <p:ph idx="1"/>
          </p:nvPr>
        </p:nvSpPr>
        <p:spPr>
          <a:xfrm>
            <a:off x="228600" y="590551"/>
            <a:ext cx="8915400" cy="4343399"/>
          </a:xfrm>
        </p:spPr>
        <p:txBody>
          <a:bodyPr/>
          <a:lstStyle/>
          <a:p>
            <a:pPr marL="0" indent="0">
              <a:spcBef>
                <a:spcPts val="0"/>
              </a:spcBef>
              <a:buNone/>
            </a:pPr>
            <a:r>
              <a:rPr lang="en-US" sz="1400" b="1" dirty="0"/>
              <a:t>WBS 1.5.1 Silicon Photomultipliers</a:t>
            </a:r>
            <a:endParaRPr lang="en-US" sz="1400" dirty="0"/>
          </a:p>
          <a:p>
            <a:pPr marL="0" indent="0">
              <a:spcBef>
                <a:spcPts val="0"/>
              </a:spcBef>
              <a:buNone/>
            </a:pPr>
            <a:r>
              <a:rPr lang="en-US" sz="1400" dirty="0"/>
              <a:t>Description – None.</a:t>
            </a:r>
          </a:p>
          <a:p>
            <a:pPr marL="0" indent="0">
              <a:spcBef>
                <a:spcPts val="0"/>
              </a:spcBef>
              <a:buNone/>
            </a:pPr>
            <a:r>
              <a:rPr lang="en-US" sz="1400" dirty="0"/>
              <a:t>Impact – None.</a:t>
            </a:r>
          </a:p>
          <a:p>
            <a:pPr marL="0" indent="0">
              <a:spcBef>
                <a:spcPts val="0"/>
              </a:spcBef>
              <a:buNone/>
            </a:pPr>
            <a:r>
              <a:rPr lang="en-US" sz="1400" dirty="0"/>
              <a:t>Corrective – None.</a:t>
            </a:r>
          </a:p>
          <a:p>
            <a:pPr marL="0" indent="0">
              <a:spcBef>
                <a:spcPts val="0"/>
              </a:spcBef>
              <a:buNone/>
            </a:pPr>
            <a:endParaRPr lang="en-US" sz="1400" b="1" dirty="0"/>
          </a:p>
          <a:p>
            <a:pPr marL="0" indent="0">
              <a:buNone/>
            </a:pPr>
            <a:r>
              <a:rPr lang="en-US" sz="1400" b="1" dirty="0"/>
              <a:t>WBS 1.5.2 Calorimeter Front End </a:t>
            </a:r>
            <a:r>
              <a:rPr lang="en-US" sz="1400" b="1" dirty="0" smtClean="0"/>
              <a:t>Electronics</a:t>
            </a:r>
          </a:p>
          <a:p>
            <a:pPr marL="0" indent="0">
              <a:buNone/>
            </a:pPr>
            <a:r>
              <a:rPr lang="en-US" sz="1400" dirty="0"/>
              <a:t>Description – The calorimeters electronics are now complete.</a:t>
            </a:r>
          </a:p>
          <a:p>
            <a:pPr marL="0" indent="0">
              <a:buNone/>
            </a:pPr>
            <a:r>
              <a:rPr lang="en-US" sz="1400" dirty="0"/>
              <a:t>Impact – None.</a:t>
            </a:r>
          </a:p>
          <a:p>
            <a:pPr marL="0" indent="0">
              <a:buNone/>
            </a:pPr>
            <a:r>
              <a:rPr lang="en-US" sz="1400" dirty="0"/>
              <a:t>Correctives – None.</a:t>
            </a:r>
          </a:p>
          <a:p>
            <a:pPr marL="0" indent="0">
              <a:buNone/>
            </a:pPr>
            <a:endParaRPr lang="en-US" sz="1400" dirty="0"/>
          </a:p>
          <a:p>
            <a:pPr marL="0" indent="0">
              <a:buNone/>
            </a:pPr>
            <a:r>
              <a:rPr lang="en-US" sz="1400" dirty="0" smtClean="0"/>
              <a:t> </a:t>
            </a: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endParaRPr lang="en-US" sz="14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42</a:t>
            </a:fld>
            <a:endParaRPr lang="en-US" altLang="en-US" dirty="0"/>
          </a:p>
        </p:txBody>
      </p:sp>
      <p:sp>
        <p:nvSpPr>
          <p:cNvPr id="8" name="Rectangle 7"/>
          <p:cNvSpPr/>
          <p:nvPr/>
        </p:nvSpPr>
        <p:spPr>
          <a:xfrm>
            <a:off x="228600" y="742954"/>
            <a:ext cx="8763000" cy="307777"/>
          </a:xfrm>
          <a:prstGeom prst="rect">
            <a:avLst/>
          </a:prstGeom>
        </p:spPr>
        <p:txBody>
          <a:bodyPr wrap="square">
            <a:spAutoFit/>
          </a:bodyPr>
          <a:lstStyle/>
          <a:p>
            <a:pPr marL="0" indent="0">
              <a:spcBef>
                <a:spcPts val="600"/>
              </a:spcBef>
              <a:buNone/>
            </a:pPr>
            <a:r>
              <a:rPr lang="en-US" sz="1400" b="1" dirty="0"/>
              <a:t> </a:t>
            </a:r>
          </a:p>
        </p:txBody>
      </p:sp>
      <p:sp>
        <p:nvSpPr>
          <p:cNvPr id="2" name="Rectangle 1"/>
          <p:cNvSpPr/>
          <p:nvPr/>
        </p:nvSpPr>
        <p:spPr>
          <a:xfrm>
            <a:off x="0" y="666754"/>
            <a:ext cx="9144000" cy="954107"/>
          </a:xfrm>
          <a:prstGeom prst="rect">
            <a:avLst/>
          </a:prstGeom>
        </p:spPr>
        <p:txBody>
          <a:bodyPr wrap="square">
            <a:spAutoFit/>
          </a:bodyPr>
          <a:lstStyle/>
          <a:p>
            <a:r>
              <a:rPr lang="en-US" sz="1400" b="1" dirty="0"/>
              <a:t> </a:t>
            </a:r>
            <a:endParaRPr lang="en-US" sz="1400" dirty="0"/>
          </a:p>
          <a:p>
            <a:endParaRPr lang="en-US" sz="1400" dirty="0"/>
          </a:p>
          <a:p>
            <a:r>
              <a:rPr lang="en-US" sz="1400" dirty="0"/>
              <a:t> </a:t>
            </a:r>
          </a:p>
          <a:p>
            <a:endParaRPr lang="en-US" sz="1400" dirty="0"/>
          </a:p>
        </p:txBody>
      </p:sp>
    </p:spTree>
    <p:extLst>
      <p:ext uri="{BB962C8B-B14F-4D97-AF65-F5344CB8AC3E}">
        <p14:creationId xmlns:p14="http://schemas.microsoft.com/office/powerpoint/2010/main" val="5905127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354" y="6353"/>
            <a:ext cx="8229600" cy="546497"/>
          </a:xfrm>
        </p:spPr>
        <p:txBody>
          <a:bodyPr/>
          <a:lstStyle/>
          <a:p>
            <a:r>
              <a:rPr lang="en-US" sz="3200" dirty="0"/>
              <a:t>MIE Variance Report </a:t>
            </a:r>
            <a:r>
              <a:rPr lang="mr-IN" sz="3200" dirty="0"/>
              <a:t>–</a:t>
            </a:r>
            <a:r>
              <a:rPr lang="en-US" sz="3200" dirty="0"/>
              <a:t> Cal Electronics </a:t>
            </a:r>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a:t> WBS 1.5.3 Calorimeter Digitizers</a:t>
            </a:r>
          </a:p>
          <a:p>
            <a:pPr marL="0" indent="0">
              <a:buNone/>
            </a:pPr>
            <a:r>
              <a:rPr lang="en-US" sz="1400" dirty="0" smtClean="0"/>
              <a:t>Description </a:t>
            </a:r>
            <a:r>
              <a:rPr lang="en-US" sz="1400" dirty="0"/>
              <a:t>– The digitizers are now complete.</a:t>
            </a:r>
            <a:br>
              <a:rPr lang="en-US" sz="1400" dirty="0"/>
            </a:br>
            <a:r>
              <a:rPr lang="en-US" sz="1400" dirty="0"/>
              <a:t>Impact – None.</a:t>
            </a:r>
          </a:p>
          <a:p>
            <a:pPr marL="0" indent="0">
              <a:buNone/>
            </a:pPr>
            <a:r>
              <a:rPr lang="en-US" sz="1400" dirty="0"/>
              <a:t>Corrective – None.</a:t>
            </a:r>
          </a:p>
          <a:p>
            <a:pPr marL="0" indent="0">
              <a:buNone/>
            </a:pPr>
            <a:endParaRPr lang="en-US" sz="1400" dirty="0"/>
          </a:p>
          <a:p>
            <a:pPr marL="0" indent="0">
              <a:buNone/>
            </a:pPr>
            <a:endParaRPr lang="en-US" sz="1400" dirty="0"/>
          </a:p>
          <a:p>
            <a:pPr marL="0" indent="0">
              <a:buNone/>
            </a:pPr>
            <a:r>
              <a:rPr lang="en-US" sz="1400" dirty="0"/>
              <a:t> </a:t>
            </a:r>
          </a:p>
          <a:p>
            <a:pPr marL="0" indent="0">
              <a:buNone/>
            </a:pPr>
            <a:endParaRPr lang="en-US" sz="1400" dirty="0"/>
          </a:p>
          <a:p>
            <a:pPr marL="0" indent="0">
              <a:buNone/>
            </a:pPr>
            <a:endParaRPr lang="en-US" sz="1400" b="1" dirty="0"/>
          </a:p>
          <a:p>
            <a:pPr marL="0" indent="0">
              <a:buNone/>
            </a:pPr>
            <a:endParaRPr lang="en-US" sz="1400" dirty="0"/>
          </a:p>
          <a:p>
            <a:pPr marL="0" indent="0">
              <a:buNone/>
            </a:pPr>
            <a:r>
              <a:rPr lang="en-US" sz="1400" dirty="0"/>
              <a:t> </a:t>
            </a:r>
          </a:p>
          <a:p>
            <a:pPr marL="0" indent="0">
              <a:buNone/>
            </a:pPr>
            <a:r>
              <a:rPr lang="en-US" sz="1400" dirty="0"/>
              <a:t> </a:t>
            </a:r>
          </a:p>
          <a:p>
            <a:pPr marL="0" indent="0">
              <a:buNone/>
            </a:pPr>
            <a:r>
              <a:rPr lang="en-US" sz="1400" dirty="0"/>
              <a:t> </a:t>
            </a:r>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43</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Tree>
    <p:extLst>
      <p:ext uri="{BB962C8B-B14F-4D97-AF65-F5344CB8AC3E}">
        <p14:creationId xmlns:p14="http://schemas.microsoft.com/office/powerpoint/2010/main" val="34553973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MIE Variance Report </a:t>
            </a:r>
            <a:r>
              <a:rPr lang="mr-IN" sz="3200" dirty="0"/>
              <a:t>–</a:t>
            </a:r>
            <a:r>
              <a:rPr lang="en-US" sz="3200" dirty="0"/>
              <a:t>  DAQ/Trigger</a:t>
            </a:r>
          </a:p>
        </p:txBody>
      </p:sp>
      <p:sp>
        <p:nvSpPr>
          <p:cNvPr id="2" name="Content Placeholder 1"/>
          <p:cNvSpPr>
            <a:spLocks noGrp="1"/>
          </p:cNvSpPr>
          <p:nvPr>
            <p:ph idx="1"/>
          </p:nvPr>
        </p:nvSpPr>
        <p:spPr/>
        <p:txBody>
          <a:bodyPr/>
          <a:lstStyle/>
          <a:p>
            <a:pPr marL="0" indent="0">
              <a:buNone/>
            </a:pPr>
            <a:r>
              <a:rPr lang="en-US" sz="1400" b="1" dirty="0"/>
              <a:t>  </a:t>
            </a:r>
          </a:p>
          <a:p>
            <a:pPr marL="0" indent="0">
              <a:buNone/>
            </a:pPr>
            <a:endParaRPr lang="en-US" sz="1400" dirty="0"/>
          </a:p>
          <a:p>
            <a:pPr marL="0" indent="0">
              <a:buNone/>
            </a:pPr>
            <a:r>
              <a:rPr lang="en-US" sz="1400" dirty="0"/>
              <a:t> </a:t>
            </a:r>
          </a:p>
          <a:p>
            <a:pPr marL="0" indent="0">
              <a:buNone/>
            </a:pPr>
            <a:r>
              <a:rPr lang="en-US" sz="1400" dirty="0"/>
              <a:t> </a:t>
            </a:r>
          </a:p>
          <a:p>
            <a:pPr marL="0" indent="0">
              <a:buNone/>
            </a:pPr>
            <a:r>
              <a:rPr lang="en-US" sz="1400" dirty="0"/>
              <a:t> </a:t>
            </a:r>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44</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228600" y="666750"/>
            <a:ext cx="8763000" cy="4616648"/>
          </a:xfrm>
          <a:prstGeom prst="rect">
            <a:avLst/>
          </a:prstGeom>
        </p:spPr>
        <p:txBody>
          <a:bodyPr wrap="square">
            <a:spAutoFit/>
          </a:bodyPr>
          <a:lstStyle/>
          <a:p>
            <a:r>
              <a:rPr lang="en-US" sz="1400" b="1" dirty="0"/>
              <a:t>WBS 1.6.1 Data Acquisition</a:t>
            </a:r>
            <a:endParaRPr lang="en-US" sz="1400" dirty="0"/>
          </a:p>
          <a:p>
            <a:r>
              <a:rPr lang="en-US" sz="1400" dirty="0" smtClean="0"/>
              <a:t>  </a:t>
            </a:r>
            <a:r>
              <a:rPr lang="en-US" sz="1400" dirty="0"/>
              <a:t>Description – Two activities contribute to this SV:</a:t>
            </a:r>
          </a:p>
          <a:p>
            <a:r>
              <a:rPr lang="en-US" sz="1400" dirty="0"/>
              <a:t>activity S255900 Production Boards not complete, SV = -$121,503,</a:t>
            </a:r>
          </a:p>
          <a:p>
            <a:r>
              <a:rPr lang="en-US" sz="1400" dirty="0"/>
              <a:t>and</a:t>
            </a:r>
          </a:p>
          <a:p>
            <a:r>
              <a:rPr lang="en-US" sz="1400" dirty="0"/>
              <a:t>activity S256700 Crates not complete, SV = -$74,284,</a:t>
            </a:r>
          </a:p>
          <a:p>
            <a:r>
              <a:rPr lang="en-US" sz="1400" dirty="0"/>
              <a:t>for a total SV = -$195,787.</a:t>
            </a:r>
          </a:p>
          <a:p>
            <a:r>
              <a:rPr lang="en-US" sz="1400" dirty="0"/>
              <a:t>Impact – None. These items do not affect the production schedule for any other MIE items.</a:t>
            </a:r>
          </a:p>
          <a:p>
            <a:r>
              <a:rPr lang="en-US" sz="1400" dirty="0"/>
              <a:t>Corrective – The contract has been placed with the vendor for the final items. The vendor is now ordering parts and PCBs for this effort. These activities construct more of existing designs from the PHENIX experiment thus need no development or preproduction cycle. Parts delivery schedule continues to be an issue, paralleling the general issues of fabricating electronics globally. Our vendor has placed orders with many known electronics parts dealers and brokers to locate the needed parts. One last part remains to be found for the Production Boards. The assembled crates are expected in the next month.</a:t>
            </a:r>
          </a:p>
          <a:p>
            <a:r>
              <a:rPr lang="en-US" sz="1400" dirty="0"/>
              <a:t> </a:t>
            </a:r>
          </a:p>
          <a:p>
            <a:r>
              <a:rPr lang="en-US" sz="1400" b="1" dirty="0"/>
              <a:t>WBS 1.6.2 Local Level-1 Trigger</a:t>
            </a:r>
            <a:endParaRPr lang="en-US" sz="1400" dirty="0"/>
          </a:p>
          <a:p>
            <a:r>
              <a:rPr lang="en-US" sz="1400" dirty="0"/>
              <a:t>Description – Activity S264900 Production LL1 trigger is not complete, SV = -$135,800.</a:t>
            </a:r>
          </a:p>
          <a:p>
            <a:r>
              <a:rPr lang="en-US" sz="1400" dirty="0"/>
              <a:t>Impact – None</a:t>
            </a:r>
          </a:p>
          <a:p>
            <a:r>
              <a:rPr lang="en-US" sz="1400" dirty="0"/>
              <a:t>Corrective – The production manufacture started in February 2022 with orders for parts. That production will complete this level-3 WBS. The final parts have now been located. The vendor is starting preparation for production.</a:t>
            </a:r>
          </a:p>
          <a:p>
            <a:endParaRPr lang="en-US" sz="1400" dirty="0"/>
          </a:p>
          <a:p>
            <a:r>
              <a:rPr lang="en-US" sz="1400" dirty="0"/>
              <a:t> </a:t>
            </a:r>
          </a:p>
        </p:txBody>
      </p:sp>
    </p:spTree>
    <p:extLst>
      <p:ext uri="{BB962C8B-B14F-4D97-AF65-F5344CB8AC3E}">
        <p14:creationId xmlns:p14="http://schemas.microsoft.com/office/powerpoint/2010/main" val="2587750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354" y="6353"/>
            <a:ext cx="8229600" cy="546497"/>
          </a:xfrm>
        </p:spPr>
        <p:txBody>
          <a:bodyPr/>
          <a:lstStyle/>
          <a:p>
            <a:r>
              <a:rPr lang="en-US" sz="3200" dirty="0"/>
              <a:t>MIE Variance Report </a:t>
            </a:r>
            <a:r>
              <a:rPr lang="mr-IN" sz="3200" dirty="0"/>
              <a:t>–</a:t>
            </a:r>
            <a:r>
              <a:rPr lang="en-US" sz="3200" dirty="0"/>
              <a:t>  DAQ/Trigger</a:t>
            </a:r>
          </a:p>
        </p:txBody>
      </p:sp>
      <p:sp>
        <p:nvSpPr>
          <p:cNvPr id="2" name="Content Placeholder 1"/>
          <p:cNvSpPr>
            <a:spLocks noGrp="1"/>
          </p:cNvSpPr>
          <p:nvPr>
            <p:ph idx="1"/>
          </p:nvPr>
        </p:nvSpPr>
        <p:spPr>
          <a:xfrm>
            <a:off x="152400" y="666950"/>
            <a:ext cx="9020247" cy="4114600"/>
          </a:xfrm>
        </p:spPr>
        <p:txBody>
          <a:bodyPr/>
          <a:lstStyle/>
          <a:p>
            <a:pPr marL="0" indent="0">
              <a:buNone/>
            </a:pPr>
            <a:r>
              <a:rPr lang="en-US" sz="1400" b="1" dirty="0"/>
              <a:t>WBS 1.6.3 Global Level-1 Trigger</a:t>
            </a:r>
            <a:endParaRPr lang="en-US" sz="1400" dirty="0"/>
          </a:p>
          <a:p>
            <a:pPr marL="0" indent="0">
              <a:buNone/>
            </a:pPr>
            <a:r>
              <a:rPr lang="en-US" sz="1400" dirty="0" smtClean="0"/>
              <a:t>Description </a:t>
            </a:r>
            <a:r>
              <a:rPr lang="en-US" sz="1400" dirty="0"/>
              <a:t>– The GL1 fabrication is complete.</a:t>
            </a:r>
          </a:p>
          <a:p>
            <a:pPr marL="0" indent="0">
              <a:buNone/>
            </a:pPr>
            <a:r>
              <a:rPr lang="en-US" sz="1400" dirty="0"/>
              <a:t>Impact – None</a:t>
            </a:r>
          </a:p>
          <a:p>
            <a:pPr marL="0" indent="0">
              <a:buNone/>
            </a:pPr>
            <a:r>
              <a:rPr lang="en-US" sz="1400" dirty="0"/>
              <a:t>Corrective – None.</a:t>
            </a:r>
          </a:p>
          <a:p>
            <a:pPr marL="0" indent="0">
              <a:buNone/>
            </a:pPr>
            <a:r>
              <a:rPr lang="en-US" sz="1400" dirty="0"/>
              <a:t> </a:t>
            </a:r>
          </a:p>
          <a:p>
            <a:pPr marL="0" indent="0">
              <a:buNone/>
            </a:pPr>
            <a:r>
              <a:rPr lang="en-US" sz="1400" b="1" dirty="0"/>
              <a:t>WBS 1.6.4 Timing System</a:t>
            </a:r>
            <a:endParaRPr lang="en-US" sz="1400" dirty="0"/>
          </a:p>
          <a:p>
            <a:pPr marL="0" indent="0">
              <a:buNone/>
            </a:pPr>
            <a:r>
              <a:rPr lang="en-US" sz="1400" dirty="0"/>
              <a:t>Description – The Timing System fabrication is complete.</a:t>
            </a:r>
          </a:p>
          <a:p>
            <a:pPr marL="0" indent="0">
              <a:buNone/>
            </a:pPr>
            <a:r>
              <a:rPr lang="en-US" sz="1400" dirty="0"/>
              <a:t>Impact – None</a:t>
            </a:r>
          </a:p>
          <a:p>
            <a:pPr marL="0" indent="0">
              <a:buNone/>
            </a:pPr>
            <a:r>
              <a:rPr lang="en-US" sz="1400" dirty="0"/>
              <a:t>Corrective –None.</a:t>
            </a:r>
          </a:p>
          <a:p>
            <a:pPr marL="0" indent="0">
              <a:buNone/>
            </a:pPr>
            <a:endParaRPr lang="en-US" dirty="0"/>
          </a:p>
          <a:p>
            <a:pPr marL="0" indent="0">
              <a:buNone/>
            </a:pPr>
            <a:endParaRPr lang="en-US" sz="1400" dirty="0"/>
          </a:p>
          <a:p>
            <a:pPr marL="0" indent="0">
              <a:buNone/>
            </a:pPr>
            <a:r>
              <a:rPr lang="en-US" sz="1400" dirty="0"/>
              <a:t> </a:t>
            </a:r>
          </a:p>
          <a:p>
            <a:pPr marL="0" indent="0">
              <a:buNone/>
            </a:pPr>
            <a:endParaRPr lang="en-US" sz="1400" dirty="0"/>
          </a:p>
          <a:p>
            <a:pPr marL="0" indent="0">
              <a:buNone/>
            </a:pPr>
            <a:endParaRPr lang="en-US" sz="1400" dirty="0"/>
          </a:p>
          <a:p>
            <a:pPr marL="0" indent="0">
              <a:buNone/>
            </a:pPr>
            <a:endParaRPr lang="en-US" sz="1400" b="1" dirty="0"/>
          </a:p>
          <a:p>
            <a:pPr marL="0" indent="0">
              <a:buNone/>
            </a:pPr>
            <a:endParaRPr lang="en-US" sz="1400" dirty="0"/>
          </a:p>
          <a:p>
            <a:pPr marL="0" indent="0">
              <a:buNone/>
            </a:pPr>
            <a:r>
              <a:rPr lang="en-US" sz="1400" dirty="0"/>
              <a:t> </a:t>
            </a:r>
          </a:p>
          <a:p>
            <a:pPr marL="0" indent="0">
              <a:buNone/>
            </a:pPr>
            <a:r>
              <a:rPr lang="en-US" sz="1400" dirty="0"/>
              <a:t> </a:t>
            </a:r>
          </a:p>
          <a:p>
            <a:pPr marL="0" indent="0">
              <a:buNone/>
            </a:pPr>
            <a:r>
              <a:rPr lang="en-US" sz="1400" dirty="0"/>
              <a:t> </a:t>
            </a:r>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45</a:t>
            </a:fld>
            <a:endParaRPr lang="en-US" altLang="en-US" dirty="0"/>
          </a:p>
        </p:txBody>
      </p:sp>
    </p:spTree>
    <p:extLst>
      <p:ext uri="{BB962C8B-B14F-4D97-AF65-F5344CB8AC3E}">
        <p14:creationId xmlns:p14="http://schemas.microsoft.com/office/powerpoint/2010/main" val="258775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354" y="6353"/>
            <a:ext cx="8229600" cy="546497"/>
          </a:xfrm>
        </p:spPr>
        <p:txBody>
          <a:bodyPr/>
          <a:lstStyle/>
          <a:p>
            <a:r>
              <a:rPr lang="en-US" sz="3200" dirty="0"/>
              <a:t>MIE Variance Report </a:t>
            </a:r>
            <a:r>
              <a:rPr lang="mr-IN" sz="3200" dirty="0"/>
              <a:t>–</a:t>
            </a:r>
            <a:r>
              <a:rPr lang="en-US" sz="3200" dirty="0"/>
              <a:t>   Min Bias Det</a:t>
            </a:r>
          </a:p>
        </p:txBody>
      </p:sp>
      <p:sp>
        <p:nvSpPr>
          <p:cNvPr id="2" name="Content Placeholder 1"/>
          <p:cNvSpPr>
            <a:spLocks noGrp="1"/>
          </p:cNvSpPr>
          <p:nvPr>
            <p:ph idx="1"/>
          </p:nvPr>
        </p:nvSpPr>
        <p:spPr>
          <a:xfrm>
            <a:off x="152400" y="666750"/>
            <a:ext cx="8991600" cy="2590800"/>
          </a:xfrm>
        </p:spPr>
        <p:txBody>
          <a:bodyPr/>
          <a:lstStyle/>
          <a:p>
            <a:pPr marL="0" indent="0">
              <a:buNone/>
            </a:pPr>
            <a:r>
              <a:rPr lang="en-US" sz="1400" b="1" dirty="0"/>
              <a:t> WBS 1.7 Min Bias Trigger Detector</a:t>
            </a:r>
          </a:p>
          <a:p>
            <a:pPr marL="0" indent="0">
              <a:buNone/>
            </a:pPr>
            <a:r>
              <a:rPr lang="en-US" sz="1400" dirty="0" smtClean="0"/>
              <a:t>Description </a:t>
            </a:r>
            <a:r>
              <a:rPr lang="en-US" sz="1400" dirty="0"/>
              <a:t>– Activity S273600 MBD Shaper/Disc Board is not complete, SV = -$53,879. </a:t>
            </a:r>
          </a:p>
          <a:p>
            <a:pPr marL="0" indent="0">
              <a:buNone/>
            </a:pPr>
            <a:r>
              <a:rPr lang="en-US" sz="1400" dirty="0"/>
              <a:t>Impact – None</a:t>
            </a:r>
          </a:p>
          <a:p>
            <a:pPr marL="0" indent="0">
              <a:buNone/>
            </a:pPr>
            <a:r>
              <a:rPr lang="en-US" sz="1400" dirty="0"/>
              <a:t>Corrective – Three specific types of parts are on back order. One type is expected by early summer. However, the last two type of parts, a key low-time-jitter </a:t>
            </a:r>
            <a:r>
              <a:rPr lang="en-US" sz="1400" dirty="0" err="1"/>
              <a:t>fanout</a:t>
            </a:r>
            <a:r>
              <a:rPr lang="en-US" sz="1400" dirty="0"/>
              <a:t> chip and a precision Op amp, are not expected until as late as November. Because there are only 16 production boards and these last parts can be added by hand, a discussion is planned to proceed with all the rest of the assembly once the more-readily-obtained parts are in hand. This would bring this activity near completion to where the last work can be done at BNL on the bench in a few days.</a:t>
            </a:r>
          </a:p>
          <a:p>
            <a:pPr marL="0" indent="0">
              <a:buNone/>
            </a:pPr>
            <a:endParaRPr lang="en-US" sz="1400" dirty="0"/>
          </a:p>
          <a:p>
            <a:pPr marL="0" indent="0">
              <a:buNone/>
            </a:pPr>
            <a:endParaRPr lang="en-US" sz="1400" dirty="0"/>
          </a:p>
          <a:p>
            <a:pPr marL="0" indent="0">
              <a:buNone/>
            </a:pPr>
            <a:endParaRPr lang="en-US" sz="1400" b="1"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b="1" dirty="0"/>
          </a:p>
          <a:p>
            <a:pPr marL="0" indent="0">
              <a:buNone/>
            </a:pPr>
            <a:endParaRPr lang="en-US" sz="1400" dirty="0"/>
          </a:p>
          <a:p>
            <a:pPr marL="0" indent="0">
              <a:buNone/>
            </a:pPr>
            <a:r>
              <a:rPr lang="en-US" sz="1400" dirty="0"/>
              <a:t> </a:t>
            </a:r>
          </a:p>
          <a:p>
            <a:pPr marL="0" indent="0">
              <a:buNone/>
            </a:pPr>
            <a:r>
              <a:rPr lang="en-US" sz="1400" dirty="0"/>
              <a:t> </a:t>
            </a:r>
          </a:p>
          <a:p>
            <a:pPr marL="0" indent="0">
              <a:buNone/>
            </a:pPr>
            <a:r>
              <a:rPr lang="en-US" sz="1400" dirty="0"/>
              <a:t> </a:t>
            </a:r>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46</a:t>
            </a:fld>
            <a:endParaRPr lang="en-US" altLang="en-US" dirty="0"/>
          </a:p>
        </p:txBody>
      </p:sp>
    </p:spTree>
    <p:extLst>
      <p:ext uri="{BB962C8B-B14F-4D97-AF65-F5344CB8AC3E}">
        <p14:creationId xmlns:p14="http://schemas.microsoft.com/office/powerpoint/2010/main" val="12921584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8229600" cy="546497"/>
          </a:xfrm>
        </p:spPr>
        <p:txBody>
          <a:bodyPr/>
          <a:lstStyle/>
          <a:p>
            <a:r>
              <a:rPr lang="en-US" sz="3200" dirty="0"/>
              <a:t>MIE Variance Report- EM Calorimeter</a:t>
            </a:r>
          </a:p>
        </p:txBody>
      </p:sp>
      <p:sp>
        <p:nvSpPr>
          <p:cNvPr id="3" name="Content Placeholder 2"/>
          <p:cNvSpPr>
            <a:spLocks noGrp="1"/>
          </p:cNvSpPr>
          <p:nvPr>
            <p:ph idx="1"/>
          </p:nvPr>
        </p:nvSpPr>
        <p:spPr>
          <a:xfrm>
            <a:off x="25400" y="590550"/>
            <a:ext cx="9118600" cy="4191000"/>
          </a:xfrm>
        </p:spPr>
        <p:txBody>
          <a:bodyPr/>
          <a:lstStyle/>
          <a:p>
            <a:pPr marL="0" indent="0">
              <a:spcBef>
                <a:spcPts val="0"/>
              </a:spcBef>
              <a:buNone/>
            </a:pPr>
            <a:r>
              <a:rPr lang="en-US" sz="1400" b="1" u="sng" dirty="0"/>
              <a:t>CV Report for WBS 1.0 sPHENIX MIE Project</a:t>
            </a:r>
            <a:endParaRPr lang="en-US" sz="1400" dirty="0"/>
          </a:p>
          <a:p>
            <a:pPr marL="0" indent="0">
              <a:buNone/>
            </a:pPr>
            <a:r>
              <a:rPr lang="en-US" sz="1400" dirty="0" smtClean="0"/>
              <a:t>May </a:t>
            </a:r>
            <a:r>
              <a:rPr lang="en-US" sz="1400" dirty="0"/>
              <a:t>2022</a:t>
            </a:r>
          </a:p>
          <a:p>
            <a:pPr marL="0" indent="0">
              <a:buNone/>
            </a:pPr>
            <a:r>
              <a:rPr lang="en-US" sz="1400" dirty="0"/>
              <a:t>The following report discusses the major sources of cost variance and discusses the impact as well as the corrective actions taken. The analysis is done at level 2 of the Work Breakdown Structure.</a:t>
            </a:r>
          </a:p>
          <a:p>
            <a:pPr marL="0" indent="0">
              <a:buNone/>
            </a:pPr>
            <a:endParaRPr lang="en-US" sz="1400" dirty="0"/>
          </a:p>
          <a:p>
            <a:pPr marL="0" indent="0">
              <a:buNone/>
            </a:pPr>
            <a:r>
              <a:rPr lang="en-US" sz="1300" b="1" dirty="0"/>
              <a:t>WBS 1.5 Electromagnetic Calorimeter</a:t>
            </a:r>
            <a:endParaRPr lang="en-US" sz="1300" dirty="0"/>
          </a:p>
          <a:p>
            <a:pPr marL="0" indent="0">
              <a:buNone/>
            </a:pPr>
            <a:r>
              <a:rPr lang="en-US" sz="1200" dirty="0" smtClean="0"/>
              <a:t>Description </a:t>
            </a:r>
            <a:r>
              <a:rPr lang="en-US" sz="1200" dirty="0"/>
              <a:t>– The WBS 1.3 Electromagnetic Calorimeter has BCWP = $6,179,419, ACWP = $6,905,371, CV = -$725,952 and CPI=0.89.</a:t>
            </a:r>
          </a:p>
          <a:p>
            <a:pPr marL="0" indent="0">
              <a:buNone/>
            </a:pPr>
            <a:r>
              <a:rPr lang="en-US" sz="1200" dirty="0"/>
              <a:t>There are two sources of negative CV. The first occurred when the MIE Project was </a:t>
            </a:r>
            <a:r>
              <a:rPr lang="en-US" sz="1200" dirty="0" err="1"/>
              <a:t>baselined</a:t>
            </a:r>
            <a:r>
              <a:rPr lang="en-US" sz="1200" dirty="0"/>
              <a:t> in September 2019. At this point all completed activities were removed from the baseline and actual costs to the date of the </a:t>
            </a:r>
            <a:r>
              <a:rPr lang="en-US" sz="1200" dirty="0" err="1"/>
              <a:t>baselining</a:t>
            </a:r>
            <a:r>
              <a:rPr lang="en-US" sz="1200" dirty="0"/>
              <a:t> substituted. However, invoices came in from a contractor for the EMCal blocks after this time, resulting in $300K of negative CV. In effect this is a false negative because the activities removed totaled about this amount, but due to the break in the accounting and EVMS indices at the time of </a:t>
            </a:r>
            <a:r>
              <a:rPr lang="en-US" sz="1200" dirty="0" err="1"/>
              <a:t>baselining</a:t>
            </a:r>
            <a:r>
              <a:rPr lang="en-US" sz="1200" dirty="0"/>
              <a:t>, it will persist.  The second amount, about $300K comes from extending the efforts of three technicians added to the effort in the middle of FY2021 to regain the schedule for the EMCal sectors in light of various delays incurred with COVID-19 absences, inability to procure epoxies at both the block factory and the sector factory in light of the slowdown in the national chemical industry due to the freeze during February 2021, and increased effort needed to produce the sectors compared to the baseline.</a:t>
            </a:r>
          </a:p>
          <a:p>
            <a:pPr marL="0" indent="0">
              <a:buNone/>
            </a:pPr>
            <a:r>
              <a:rPr lang="en-US" sz="1200" dirty="0"/>
              <a:t> </a:t>
            </a:r>
          </a:p>
          <a:p>
            <a:pPr marL="0" indent="0">
              <a:buNone/>
            </a:pPr>
            <a:r>
              <a:rPr lang="en-US" sz="1200" dirty="0"/>
              <a:t>Impact – The cost overrun reduces the contingency available.</a:t>
            </a:r>
          </a:p>
          <a:p>
            <a:pPr marL="0" indent="0">
              <a:buNone/>
            </a:pPr>
            <a:r>
              <a:rPr lang="en-US" sz="1200" dirty="0"/>
              <a:t> </a:t>
            </a:r>
          </a:p>
          <a:p>
            <a:pPr marL="0" indent="0">
              <a:buNone/>
            </a:pPr>
            <a:r>
              <a:rPr lang="en-US" sz="1200" dirty="0"/>
              <a:t>Corrective – None planned. The EMCal sector fabrication work is complete. A remaining task is completing testing and pre-installation burn-in of the sectors. This task has progressed to where testing the last of eight groups of sectors is underway; the task remains ongoing.</a:t>
            </a:r>
          </a:p>
          <a:p>
            <a:pPr marL="0" indent="0">
              <a:buNone/>
            </a:pPr>
            <a:endParaRPr lang="en-US" sz="1300" dirty="0"/>
          </a:p>
          <a:p>
            <a:pPr marL="0" indent="0">
              <a:buNone/>
            </a:pPr>
            <a:endParaRPr lang="en-US" sz="1400" dirty="0"/>
          </a:p>
          <a:p>
            <a:pPr marL="0" indent="0">
              <a:spcBef>
                <a:spcPts val="0"/>
              </a:spcBef>
              <a:buNone/>
            </a:pPr>
            <a:endParaRPr lang="en-US" sz="1400" dirty="0"/>
          </a:p>
        </p:txBody>
      </p:sp>
      <p:sp>
        <p:nvSpPr>
          <p:cNvPr id="4" name="Date Placeholder 3"/>
          <p:cNvSpPr>
            <a:spLocks noGrp="1"/>
          </p:cNvSpPr>
          <p:nvPr>
            <p:ph type="dt" sz="half" idx="10"/>
          </p:nvPr>
        </p:nvSpPr>
        <p:spPr>
          <a:xfrm>
            <a:off x="533400" y="4972050"/>
            <a:ext cx="2133600" cy="171450"/>
          </a:xfrm>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47</a:t>
            </a:fld>
            <a:endParaRPr lang="en-US" altLang="en-US" dirty="0"/>
          </a:p>
        </p:txBody>
      </p:sp>
    </p:spTree>
    <p:extLst>
      <p:ext uri="{BB962C8B-B14F-4D97-AF65-F5344CB8AC3E}">
        <p14:creationId xmlns:p14="http://schemas.microsoft.com/office/powerpoint/2010/main" val="28236876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8229600" cy="546497"/>
          </a:xfrm>
        </p:spPr>
        <p:txBody>
          <a:bodyPr/>
          <a:lstStyle/>
          <a:p>
            <a:r>
              <a:rPr lang="en-US" sz="3200" dirty="0"/>
              <a:t>MIE Variance Report- Calorimeter Electronics</a:t>
            </a:r>
          </a:p>
        </p:txBody>
      </p:sp>
      <p:sp>
        <p:nvSpPr>
          <p:cNvPr id="3" name="Content Placeholder 2"/>
          <p:cNvSpPr>
            <a:spLocks noGrp="1"/>
          </p:cNvSpPr>
          <p:nvPr>
            <p:ph idx="1"/>
          </p:nvPr>
        </p:nvSpPr>
        <p:spPr>
          <a:xfrm>
            <a:off x="101600" y="666750"/>
            <a:ext cx="9042400" cy="4191000"/>
          </a:xfrm>
        </p:spPr>
        <p:txBody>
          <a:bodyPr/>
          <a:lstStyle/>
          <a:p>
            <a:pPr marL="0" indent="0">
              <a:spcBef>
                <a:spcPts val="0"/>
              </a:spcBef>
              <a:buNone/>
            </a:pPr>
            <a:r>
              <a:rPr lang="en-US" sz="1400" b="1" dirty="0"/>
              <a:t>WBS 1.5 Calorimeter Electronics</a:t>
            </a:r>
            <a:endParaRPr lang="en-US" sz="1400" dirty="0"/>
          </a:p>
          <a:p>
            <a:pPr marL="0" indent="0">
              <a:buNone/>
            </a:pPr>
            <a:r>
              <a:rPr lang="en-US" sz="1400" dirty="0"/>
              <a:t>Description – The WBS 1.5 Calorimeter Electronics has BCWP = $6,290,621, ACWP = $5,825,852, CV = +$464,769 and CPI=1.08.</a:t>
            </a:r>
          </a:p>
          <a:p>
            <a:pPr marL="0" indent="0">
              <a:buNone/>
            </a:pPr>
            <a:r>
              <a:rPr lang="en-US" sz="1400" dirty="0"/>
              <a:t>There are about $115K of late invoices for the digitizer system.</a:t>
            </a:r>
          </a:p>
          <a:p>
            <a:pPr marL="0" indent="0">
              <a:buNone/>
            </a:pPr>
            <a:r>
              <a:rPr lang="en-US" sz="1400" dirty="0"/>
              <a:t>Several major components cost somewhat less than budgeted for this WBS for their production orders.  These include EMCal SiPM boards (about $10K less), HCal SiPM boards (about $30K less), EMCal interface boards (about $130K less), and EMCal preamp boards (about $230K less), for a total of $400K on some $950K worth of orders.</a:t>
            </a:r>
          </a:p>
          <a:p>
            <a:pPr marL="0" indent="0">
              <a:buNone/>
            </a:pPr>
            <a:r>
              <a:rPr lang="en-US" sz="1400" dirty="0"/>
              <a:t> </a:t>
            </a:r>
          </a:p>
          <a:p>
            <a:pPr marL="0" indent="0">
              <a:buNone/>
            </a:pPr>
            <a:r>
              <a:rPr lang="en-US" sz="1400" dirty="0"/>
              <a:t>Impact – The cost savings will help offset some of the expected cost overruns for cable orders.</a:t>
            </a:r>
          </a:p>
          <a:p>
            <a:pPr marL="0" indent="0">
              <a:buNone/>
            </a:pPr>
            <a:r>
              <a:rPr lang="en-US" sz="1400" dirty="0"/>
              <a:t> </a:t>
            </a:r>
          </a:p>
          <a:p>
            <a:pPr marL="0" indent="0">
              <a:buNone/>
            </a:pPr>
            <a:r>
              <a:rPr lang="en-US" sz="1400" dirty="0"/>
              <a:t>Corrective – None planned. The Calorimeter Electronics work is complete. The companies have been contacted to provide the needed invoices.</a:t>
            </a:r>
          </a:p>
          <a:p>
            <a:pPr marL="0" indent="0">
              <a:buNone/>
            </a:pPr>
            <a:r>
              <a:rPr lang="en-US" sz="1400" dirty="0" smtClean="0"/>
              <a:t> </a:t>
            </a:r>
            <a:endParaRPr lang="en-US" sz="1400" dirty="0"/>
          </a:p>
        </p:txBody>
      </p:sp>
      <p:sp>
        <p:nvSpPr>
          <p:cNvPr id="4" name="Date Placeholder 3"/>
          <p:cNvSpPr>
            <a:spLocks noGrp="1"/>
          </p:cNvSpPr>
          <p:nvPr>
            <p:ph type="dt" sz="half" idx="10"/>
          </p:nvPr>
        </p:nvSpPr>
        <p:spPr>
          <a:xfrm>
            <a:off x="533400" y="4972050"/>
            <a:ext cx="2133600" cy="171450"/>
          </a:xfrm>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48</a:t>
            </a:fld>
            <a:endParaRPr lang="en-US" altLang="en-US" dirty="0"/>
          </a:p>
        </p:txBody>
      </p:sp>
    </p:spTree>
    <p:extLst>
      <p:ext uri="{BB962C8B-B14F-4D97-AF65-F5344CB8AC3E}">
        <p14:creationId xmlns:p14="http://schemas.microsoft.com/office/powerpoint/2010/main" val="22840064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23"/>
            <a:ext cx="8686800" cy="546497"/>
          </a:xfrm>
        </p:spPr>
        <p:txBody>
          <a:bodyPr/>
          <a:lstStyle/>
          <a:p>
            <a:r>
              <a:rPr lang="en-US" sz="3200" dirty="0"/>
              <a:t>MIE Variance Report </a:t>
            </a:r>
            <a:r>
              <a:rPr lang="mr-IN" sz="3200" dirty="0"/>
              <a:t>–</a:t>
            </a:r>
            <a:r>
              <a:rPr lang="en-US" sz="3200" dirty="0"/>
              <a:t> DAQ/Trigger</a:t>
            </a:r>
          </a:p>
        </p:txBody>
      </p:sp>
      <p:sp>
        <p:nvSpPr>
          <p:cNvPr id="3" name="Content Placeholder 2"/>
          <p:cNvSpPr>
            <a:spLocks noGrp="1"/>
          </p:cNvSpPr>
          <p:nvPr>
            <p:ph idx="1"/>
          </p:nvPr>
        </p:nvSpPr>
        <p:spPr>
          <a:xfrm>
            <a:off x="76200" y="645912"/>
            <a:ext cx="8962231" cy="3851676"/>
          </a:xfrm>
        </p:spPr>
        <p:txBody>
          <a:bodyPr/>
          <a:lstStyle/>
          <a:p>
            <a:pPr marL="0" indent="0">
              <a:spcBef>
                <a:spcPts val="0"/>
              </a:spcBef>
              <a:buNone/>
            </a:pPr>
            <a:r>
              <a:rPr lang="en-US" sz="1400" b="1" u="sng" dirty="0"/>
              <a:t>CV Report for WBS 1.0 sPHENIX MIE Project</a:t>
            </a:r>
          </a:p>
          <a:p>
            <a:pPr marL="0" indent="0">
              <a:buNone/>
            </a:pPr>
            <a:r>
              <a:rPr lang="en-US" sz="1400" b="1" dirty="0"/>
              <a:t>WBS 1.6 DAQ/Trigger</a:t>
            </a:r>
            <a:endParaRPr lang="en-US" sz="1400" dirty="0"/>
          </a:p>
          <a:p>
            <a:pPr marL="0" indent="0">
              <a:buNone/>
            </a:pPr>
            <a:r>
              <a:rPr lang="en-US" sz="1400" dirty="0"/>
              <a:t>Description – The WBS 1.6 DAQ/Trigger has BCWP = $913,504, ACWP = $1,097,235, CV = - $183,731, and CPI = 0.83.</a:t>
            </a:r>
          </a:p>
          <a:p>
            <a:pPr marL="0" indent="0">
              <a:buNone/>
            </a:pPr>
            <a:r>
              <a:rPr lang="en-US" sz="1400" dirty="0"/>
              <a:t>There have been about $90K of development costs for the GL1 and Timing systems that were not included in the baseline plan. The baseline solution was found not to support the needed level of timing and trigger signal </a:t>
            </a:r>
            <a:r>
              <a:rPr lang="en-US" sz="1400" dirty="0" err="1"/>
              <a:t>fanout</a:t>
            </a:r>
            <a:r>
              <a:rPr lang="en-US" sz="1400" dirty="0"/>
              <a:t> needed to support the entire sPHENIX electronics complex. These are fast signals that must align to within a few nanoseconds and reach all channels of the sPHENIX front-end electronics. The development of a </a:t>
            </a:r>
            <a:r>
              <a:rPr lang="en-US" sz="1400" dirty="0" err="1"/>
              <a:t>fanout</a:t>
            </a:r>
            <a:r>
              <a:rPr lang="en-US" sz="1400" dirty="0"/>
              <a:t> board to provide the necessary large number of timing fibers has required about one year of development. This includes both labor and electronics parts and assembly purchases.</a:t>
            </a:r>
          </a:p>
          <a:p>
            <a:pPr marL="0" indent="0">
              <a:buNone/>
            </a:pPr>
            <a:r>
              <a:rPr lang="en-US" sz="1400" dirty="0"/>
              <a:t>There is paid invoice for $120K of parts and production labor for the LL1 trigger system, but to date no claimable delivery of production units.</a:t>
            </a:r>
          </a:p>
          <a:p>
            <a:pPr marL="0" indent="0">
              <a:buNone/>
            </a:pPr>
            <a:r>
              <a:rPr lang="en-US" sz="1400" dirty="0"/>
              <a:t> </a:t>
            </a:r>
          </a:p>
          <a:p>
            <a:pPr marL="0" indent="0">
              <a:buNone/>
            </a:pPr>
            <a:r>
              <a:rPr lang="en-US" sz="1400" dirty="0"/>
              <a:t>Impact – The overspending reduces overall contingency for sPHENIX.</a:t>
            </a:r>
          </a:p>
          <a:p>
            <a:pPr marL="0" indent="0">
              <a:buNone/>
            </a:pPr>
            <a:r>
              <a:rPr lang="en-US" sz="1400" dirty="0"/>
              <a:t/>
            </a:r>
            <a:br>
              <a:rPr lang="en-US" sz="1400" dirty="0"/>
            </a:br>
            <a:r>
              <a:rPr lang="en-US" sz="1400" dirty="0"/>
              <a:t>Corrective – None. The development cost was necessary to produce a GL1 and Timing system meeting the design requirements. The GL1 and Timing system work was completed in May. The LL1 trigger cost variance will be recuperated when the units are delivered.</a:t>
            </a:r>
          </a:p>
          <a:p>
            <a:pPr marL="0" indent="0">
              <a:buNone/>
            </a:pPr>
            <a:r>
              <a:rPr lang="en-US" sz="1400" dirty="0" smtClean="0"/>
              <a:t> </a:t>
            </a: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49</a:t>
            </a:fld>
            <a:endParaRPr lang="en-US" altLang="en-US" dirty="0"/>
          </a:p>
        </p:txBody>
      </p:sp>
    </p:spTree>
    <p:extLst>
      <p:ext uri="{BB962C8B-B14F-4D97-AF65-F5344CB8AC3E}">
        <p14:creationId xmlns:p14="http://schemas.microsoft.com/office/powerpoint/2010/main" val="20832513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
            <a:ext cx="8229600" cy="546497"/>
          </a:xfrm>
        </p:spPr>
        <p:txBody>
          <a:bodyPr/>
          <a:lstStyle/>
          <a:p>
            <a:r>
              <a:rPr lang="en-US" dirty="0"/>
              <a:t> </a:t>
            </a:r>
            <a:r>
              <a:rPr lang="en-US" sz="4000" dirty="0"/>
              <a:t>sPHENIX Progress</a:t>
            </a: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pic>
        <p:nvPicPr>
          <p:cNvPr id="11" name="Picture 10" descr="Screen Shot 2022-06-22 at 12.03.43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3315" y="819150"/>
            <a:ext cx="3050685" cy="3733800"/>
          </a:xfrm>
          <a:prstGeom prst="rect">
            <a:avLst/>
          </a:prstGeom>
        </p:spPr>
      </p:pic>
      <p:sp>
        <p:nvSpPr>
          <p:cNvPr id="13" name="TextBox 12"/>
          <p:cNvSpPr txBox="1"/>
          <p:nvPr/>
        </p:nvSpPr>
        <p:spPr>
          <a:xfrm>
            <a:off x="5955246" y="819150"/>
            <a:ext cx="3224880" cy="646327"/>
          </a:xfrm>
          <a:prstGeom prst="rect">
            <a:avLst/>
          </a:prstGeom>
          <a:noFill/>
        </p:spPr>
        <p:txBody>
          <a:bodyPr wrap="square" lIns="91436" tIns="45718" rIns="91436" bIns="45718" rtlCol="0">
            <a:spAutoFit/>
          </a:bodyPr>
          <a:lstStyle/>
          <a:p>
            <a:pPr algn="ctr"/>
            <a:r>
              <a:rPr lang="en-US" dirty="0">
                <a:solidFill>
                  <a:schemeClr val="bg1"/>
                </a:solidFill>
              </a:rPr>
              <a:t> West side of Carriage w/ Racks installed</a:t>
            </a:r>
          </a:p>
        </p:txBody>
      </p:sp>
      <p:pic>
        <p:nvPicPr>
          <p:cNvPr id="12" name="Picture 11" descr="Screen Shot 2022-06-22 at 12.08.23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26" y="819150"/>
            <a:ext cx="3073893" cy="3733800"/>
          </a:xfrm>
          <a:prstGeom prst="rect">
            <a:avLst/>
          </a:prstGeom>
        </p:spPr>
      </p:pic>
      <p:sp>
        <p:nvSpPr>
          <p:cNvPr id="8" name="TextBox 7"/>
          <p:cNvSpPr txBox="1"/>
          <p:nvPr/>
        </p:nvSpPr>
        <p:spPr>
          <a:xfrm>
            <a:off x="14373" y="3486150"/>
            <a:ext cx="2895600" cy="646331"/>
          </a:xfrm>
          <a:prstGeom prst="rect">
            <a:avLst/>
          </a:prstGeom>
          <a:noFill/>
        </p:spPr>
        <p:txBody>
          <a:bodyPr wrap="square" rtlCol="0">
            <a:spAutoFit/>
          </a:bodyPr>
          <a:lstStyle/>
          <a:p>
            <a:pPr algn="ctr"/>
            <a:r>
              <a:rPr lang="en-US" dirty="0"/>
              <a:t> </a:t>
            </a:r>
            <a:r>
              <a:rPr lang="en-US" dirty="0" smtClean="0"/>
              <a:t> </a:t>
            </a:r>
            <a:r>
              <a:rPr lang="en-US" dirty="0" smtClean="0">
                <a:solidFill>
                  <a:schemeClr val="bg1"/>
                </a:solidFill>
              </a:rPr>
              <a:t>North side of sPHENIX w/ IHCal installed</a:t>
            </a:r>
            <a:endParaRPr lang="en-US" dirty="0">
              <a:solidFill>
                <a:schemeClr val="bg1"/>
              </a:solidFill>
            </a:endParaRPr>
          </a:p>
        </p:txBody>
      </p:sp>
      <p:pic>
        <p:nvPicPr>
          <p:cNvPr id="14" name="Picture 13" descr="Screen Shot 2022-06-22 at 12.48.32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24200" y="819150"/>
            <a:ext cx="2895600" cy="3276600"/>
          </a:xfrm>
          <a:prstGeom prst="rect">
            <a:avLst/>
          </a:prstGeom>
        </p:spPr>
      </p:pic>
      <p:sp>
        <p:nvSpPr>
          <p:cNvPr id="15" name="TextBox 14"/>
          <p:cNvSpPr txBox="1"/>
          <p:nvPr/>
        </p:nvSpPr>
        <p:spPr>
          <a:xfrm>
            <a:off x="3200400" y="1047750"/>
            <a:ext cx="2819400" cy="646327"/>
          </a:xfrm>
          <a:prstGeom prst="rect">
            <a:avLst/>
          </a:prstGeom>
          <a:noFill/>
        </p:spPr>
        <p:txBody>
          <a:bodyPr wrap="square" lIns="91436" tIns="45718" rIns="91436" bIns="45718" rtlCol="0">
            <a:spAutoFit/>
          </a:bodyPr>
          <a:lstStyle/>
          <a:p>
            <a:pPr algn="ctr"/>
            <a:r>
              <a:rPr lang="en-US" dirty="0">
                <a:solidFill>
                  <a:srgbClr val="FFFFFF"/>
                </a:solidFill>
              </a:rPr>
              <a:t> East side of Carriage w/ mid-level platform</a:t>
            </a:r>
          </a:p>
        </p:txBody>
      </p:sp>
      <p:sp>
        <p:nvSpPr>
          <p:cNvPr id="3" name="TextBox 2"/>
          <p:cNvSpPr txBox="1"/>
          <p:nvPr/>
        </p:nvSpPr>
        <p:spPr>
          <a:xfrm>
            <a:off x="990600" y="4324350"/>
            <a:ext cx="6684154" cy="369332"/>
          </a:xfrm>
          <a:prstGeom prst="rect">
            <a:avLst/>
          </a:prstGeom>
          <a:solidFill>
            <a:srgbClr val="0099FF"/>
          </a:solidFill>
        </p:spPr>
        <p:txBody>
          <a:bodyPr wrap="none" rtlCol="0">
            <a:spAutoFit/>
          </a:bodyPr>
          <a:lstStyle/>
          <a:p>
            <a:r>
              <a:rPr lang="en-US" dirty="0">
                <a:solidFill>
                  <a:srgbClr val="FFFFFF"/>
                </a:solidFill>
              </a:rPr>
              <a:t>We are making good progress, but there are many challenges ahead</a:t>
            </a:r>
          </a:p>
        </p:txBody>
      </p:sp>
    </p:spTree>
    <p:extLst>
      <p:ext uri="{BB962C8B-B14F-4D97-AF65-F5344CB8AC3E}">
        <p14:creationId xmlns:p14="http://schemas.microsoft.com/office/powerpoint/2010/main" val="24785966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a16="http://schemas.microsoft.com/office/drawing/2014/main" xmlns=""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50</a:t>
            </a:fld>
            <a:endParaRPr lang="en-US" altLang="en-US" dirty="0"/>
          </a:p>
        </p:txBody>
      </p:sp>
      <p:sp>
        <p:nvSpPr>
          <p:cNvPr id="3" name="Footer Placeholder 2">
            <a:extLst>
              <a:ext uri="{FF2B5EF4-FFF2-40B4-BE49-F238E27FC236}">
                <a16:creationId xmlns:a16="http://schemas.microsoft.com/office/drawing/2014/main" xmlns="" id="{AF94F4F5-EA43-470D-9854-EF41C371D6E0}"/>
              </a:ext>
            </a:extLst>
          </p:cNvPr>
          <p:cNvSpPr>
            <a:spLocks noGrp="1"/>
          </p:cNvSpPr>
          <p:nvPr>
            <p:ph type="ftr" sz="quarter" idx="11"/>
          </p:nvPr>
        </p:nvSpPr>
        <p:spPr>
          <a:xfrm>
            <a:off x="3085574" y="4885050"/>
            <a:ext cx="3108960" cy="207169"/>
          </a:xfrm>
        </p:spPr>
        <p:txBody>
          <a:bodyPr/>
          <a:lstStyle/>
          <a:p>
            <a:pPr>
              <a:defRPr/>
            </a:pPr>
            <a:r>
              <a:rPr lang="en-US" smtClean="0"/>
              <a:t>PMG</a:t>
            </a:r>
            <a:endParaRPr lang="en-US" dirty="0"/>
          </a:p>
        </p:txBody>
      </p:sp>
      <p:pic>
        <p:nvPicPr>
          <p:cNvPr id="5" name="Picture 4">
            <a:extLst>
              <a:ext uri="{FF2B5EF4-FFF2-40B4-BE49-F238E27FC236}">
                <a16:creationId xmlns:a16="http://schemas.microsoft.com/office/drawing/2014/main" xmlns="" id="{3EC5D46F-CE17-4247-911F-FD11835A89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53561"/>
            <a:ext cx="9144000" cy="2036379"/>
          </a:xfrm>
          <a:prstGeom prst="rect">
            <a:avLst/>
          </a:prstGeom>
        </p:spPr>
      </p:pic>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Tree>
    <p:extLst>
      <p:ext uri="{BB962C8B-B14F-4D97-AF65-F5344CB8AC3E}">
        <p14:creationId xmlns:p14="http://schemas.microsoft.com/office/powerpoint/2010/main" val="281923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0550"/>
            <a:ext cx="6248400" cy="4396740"/>
          </a:xfrm>
          <a:solidFill>
            <a:srgbClr val="FFFFFF"/>
          </a:solidFill>
        </p:spPr>
        <p:txBody>
          <a:bodyPr>
            <a:normAutofit/>
          </a:bodyPr>
          <a:lstStyle/>
          <a:p>
            <a:r>
              <a:rPr lang="en-US" sz="1600" b="1" dirty="0"/>
              <a:t>All</a:t>
            </a:r>
            <a:r>
              <a:rPr lang="en-US" sz="1600" dirty="0"/>
              <a:t> </a:t>
            </a:r>
            <a:r>
              <a:rPr lang="en-US" sz="1600" b="1" dirty="0"/>
              <a:t>OHCal sectors complete, installed, tested</a:t>
            </a:r>
            <a:r>
              <a:rPr lang="en-US" sz="1600" dirty="0"/>
              <a:t>.  </a:t>
            </a:r>
            <a:r>
              <a:rPr lang="en-US" sz="1600" dirty="0" smtClean="0"/>
              <a:t>100% good channels</a:t>
            </a:r>
            <a:endParaRPr lang="en-US" sz="1600" dirty="0"/>
          </a:p>
          <a:p>
            <a:r>
              <a:rPr lang="en-US" sz="1600" b="1" dirty="0"/>
              <a:t>All</a:t>
            </a:r>
            <a:r>
              <a:rPr lang="en-US" sz="1600" dirty="0"/>
              <a:t> </a:t>
            </a:r>
            <a:r>
              <a:rPr lang="en-US" sz="1600" b="1" dirty="0"/>
              <a:t>IHCal sectors complete, </a:t>
            </a:r>
            <a:r>
              <a:rPr lang="en-US" sz="1600" b="1" dirty="0" smtClean="0"/>
              <a:t>installed, </a:t>
            </a:r>
            <a:r>
              <a:rPr lang="en-US" sz="1600" b="1" dirty="0"/>
              <a:t>tested</a:t>
            </a:r>
            <a:r>
              <a:rPr lang="en-US" sz="1600" dirty="0"/>
              <a:t>.  </a:t>
            </a:r>
            <a:r>
              <a:rPr lang="en-US" sz="1600" dirty="0" smtClean="0"/>
              <a:t> 100% good channels</a:t>
            </a:r>
            <a:endParaRPr lang="en-US" sz="1600" dirty="0">
              <a:cs typeface="Calibri" panose="020F0502020204030204" pitchFamily="34" charset="0"/>
            </a:endParaRPr>
          </a:p>
          <a:p>
            <a:r>
              <a:rPr lang="en-US" sz="1600" b="1" dirty="0"/>
              <a:t>All  EMCal sectors complete</a:t>
            </a:r>
            <a:r>
              <a:rPr lang="en-US" sz="1600" dirty="0"/>
              <a:t>.  B</a:t>
            </a:r>
            <a:r>
              <a:rPr lang="en-US" sz="1600" dirty="0" smtClean="0"/>
              <a:t>urn</a:t>
            </a:r>
            <a:r>
              <a:rPr lang="en-US" sz="1600" dirty="0"/>
              <a:t>-in complete</a:t>
            </a:r>
            <a:r>
              <a:rPr lang="en-US" sz="1600" dirty="0" smtClean="0"/>
              <a:t>. Ready to install.</a:t>
            </a:r>
            <a:endParaRPr lang="en-US" sz="1600" dirty="0"/>
          </a:p>
          <a:p>
            <a:r>
              <a:rPr lang="en-US" sz="1600" b="1" dirty="0"/>
              <a:t>All Calorimeter on-detector electronics complete</a:t>
            </a:r>
            <a:r>
              <a:rPr lang="en-US" sz="1600" dirty="0"/>
              <a:t>, tested.</a:t>
            </a:r>
          </a:p>
          <a:p>
            <a:r>
              <a:rPr lang="en-US" sz="1600" b="1" dirty="0"/>
              <a:t>Calorimeter </a:t>
            </a:r>
            <a:r>
              <a:rPr lang="en-US" sz="1600" b="1" dirty="0" smtClean="0"/>
              <a:t>digitizers 100% assembled. </a:t>
            </a:r>
            <a:r>
              <a:rPr lang="en-US" sz="1600" dirty="0" smtClean="0"/>
              <a:t>Testing advanced</a:t>
            </a:r>
            <a:r>
              <a:rPr lang="en-US" sz="1600" b="1" dirty="0" smtClean="0"/>
              <a:t>.</a:t>
            </a:r>
            <a:endParaRPr lang="en-US" sz="1600" dirty="0"/>
          </a:p>
          <a:p>
            <a:r>
              <a:rPr lang="en-US" sz="1600" b="1" dirty="0"/>
              <a:t>All TPC </a:t>
            </a:r>
            <a:r>
              <a:rPr lang="en-US" sz="1600" b="1" dirty="0" err="1"/>
              <a:t>det</a:t>
            </a:r>
            <a:r>
              <a:rPr lang="en-US" sz="1600" b="1" dirty="0"/>
              <a:t> components at SBU w/ exception of laser system.</a:t>
            </a:r>
            <a:r>
              <a:rPr lang="en-US" sz="1600" dirty="0"/>
              <a:t> All 72 quad-GEM modules </a:t>
            </a:r>
            <a:r>
              <a:rPr lang="en-US" sz="1600" dirty="0" smtClean="0"/>
              <a:t>assembled, tested, gain and IBF mapped.  72+ quad-GEMs ready for installation</a:t>
            </a:r>
            <a:r>
              <a:rPr lang="en-US" sz="1600" dirty="0" smtClean="0">
                <a:solidFill>
                  <a:srgbClr val="0080FF"/>
                </a:solidFill>
              </a:rPr>
              <a:t>. Prep for central membrane assembly underway.</a:t>
            </a:r>
          </a:p>
          <a:p>
            <a:r>
              <a:rPr lang="en-US" sz="1600" b="1" dirty="0" smtClean="0"/>
              <a:t>TPC FELIX boards complete. </a:t>
            </a:r>
            <a:r>
              <a:rPr lang="en-US" sz="1600" dirty="0" smtClean="0"/>
              <a:t>TPC Fee boards needs 1 chip (PLL) added, minor FEE assembly mod  and testing. </a:t>
            </a:r>
            <a:r>
              <a:rPr lang="en-US" sz="1600" dirty="0" smtClean="0">
                <a:solidFill>
                  <a:srgbClr val="0080FF"/>
                </a:solidFill>
              </a:rPr>
              <a:t>TPC Fee at assembler for mod.  JACK board waiting for 1</a:t>
            </a:r>
            <a:r>
              <a:rPr lang="en-US" sz="1600" baseline="30000" dirty="0" smtClean="0">
                <a:solidFill>
                  <a:srgbClr val="0080FF"/>
                </a:solidFill>
              </a:rPr>
              <a:t>st</a:t>
            </a:r>
            <a:r>
              <a:rPr lang="en-US" sz="1600" dirty="0" smtClean="0">
                <a:solidFill>
                  <a:srgbClr val="0080FF"/>
                </a:solidFill>
              </a:rPr>
              <a:t> article before production order.</a:t>
            </a:r>
          </a:p>
          <a:p>
            <a:r>
              <a:rPr lang="en-US" sz="1600" b="1" dirty="0" smtClean="0"/>
              <a:t>DAQ</a:t>
            </a:r>
            <a:r>
              <a:rPr lang="en-US" sz="1600" b="1" dirty="0"/>
              <a:t>/Trigger: Large switch, DAQ computers, Buffer boxes, GTM/GL1 complete</a:t>
            </a:r>
            <a:r>
              <a:rPr lang="en-US" sz="1600" dirty="0"/>
              <a:t>.  </a:t>
            </a:r>
            <a:r>
              <a:rPr lang="en-US" sz="1600" dirty="0">
                <a:solidFill>
                  <a:srgbClr val="0080FF"/>
                </a:solidFill>
              </a:rPr>
              <a:t>Waiting on </a:t>
            </a:r>
            <a:r>
              <a:rPr lang="en-US" sz="1600" dirty="0" smtClean="0">
                <a:solidFill>
                  <a:srgbClr val="0080FF"/>
                </a:solidFill>
              </a:rPr>
              <a:t>GL1 (Oct) </a:t>
            </a:r>
            <a:r>
              <a:rPr lang="en-US" sz="1600" dirty="0">
                <a:solidFill>
                  <a:srgbClr val="0080FF"/>
                </a:solidFill>
              </a:rPr>
              <a:t>and </a:t>
            </a:r>
            <a:r>
              <a:rPr lang="en-US" sz="1600" b="1" dirty="0" smtClean="0">
                <a:solidFill>
                  <a:srgbClr val="0080FF"/>
                </a:solidFill>
              </a:rPr>
              <a:t>DCMII (missing FPGA chip)</a:t>
            </a:r>
            <a:r>
              <a:rPr lang="en-US" sz="1600" dirty="0" smtClean="0"/>
              <a:t>.</a:t>
            </a:r>
            <a:endParaRPr lang="en-US" sz="1600" dirty="0"/>
          </a:p>
          <a:p>
            <a:r>
              <a:rPr lang="en-US" sz="1600" b="1" dirty="0">
                <a:solidFill>
                  <a:srgbClr val="000000"/>
                </a:solidFill>
              </a:rPr>
              <a:t>MBD detector complete. </a:t>
            </a:r>
            <a:r>
              <a:rPr lang="en-US" sz="1600" dirty="0" smtClean="0">
                <a:solidFill>
                  <a:srgbClr val="000000"/>
                </a:solidFill>
              </a:rPr>
              <a:t> </a:t>
            </a:r>
            <a:r>
              <a:rPr lang="en-US" sz="1600" dirty="0" smtClean="0">
                <a:solidFill>
                  <a:srgbClr val="0080FF"/>
                </a:solidFill>
              </a:rPr>
              <a:t>MBD D/S board delivery late due to late chip delivery. Projected delivery of assembled </a:t>
            </a:r>
            <a:r>
              <a:rPr lang="en-US" sz="1600" dirty="0" smtClean="0">
                <a:solidFill>
                  <a:srgbClr val="0080FF"/>
                </a:solidFill>
              </a:rPr>
              <a:t>D/S boards </a:t>
            </a:r>
            <a:r>
              <a:rPr lang="en-US" sz="1600" dirty="0" smtClean="0">
                <a:solidFill>
                  <a:srgbClr val="0080FF"/>
                </a:solidFill>
              </a:rPr>
              <a:t>Nov</a:t>
            </a:r>
            <a:endParaRPr lang="en-US" sz="1600" dirty="0">
              <a:solidFill>
                <a:srgbClr val="0080FF"/>
              </a:solidFill>
            </a:endParaRPr>
          </a:p>
          <a:p>
            <a:pPr marL="0" indent="0"/>
            <a:endParaRPr lang="en-US" sz="1600" dirty="0"/>
          </a:p>
          <a:p>
            <a:pPr marL="0" indent="0">
              <a:buNone/>
            </a:pPr>
            <a:endParaRPr lang="en-US" sz="1800" dirty="0"/>
          </a:p>
          <a:p>
            <a:pPr marL="0" indent="0">
              <a:buNone/>
            </a:pPr>
            <a:endParaRPr lang="en-US" sz="18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2" name="Title 1"/>
          <p:cNvSpPr>
            <a:spLocks noGrp="1"/>
          </p:cNvSpPr>
          <p:nvPr>
            <p:ph type="title"/>
          </p:nvPr>
        </p:nvSpPr>
        <p:spPr>
          <a:xfrm>
            <a:off x="25400" y="0"/>
            <a:ext cx="9113157" cy="546497"/>
          </a:xfrm>
        </p:spPr>
        <p:txBody>
          <a:bodyPr>
            <a:noAutofit/>
          </a:bodyPr>
          <a:lstStyle/>
          <a:p>
            <a:r>
              <a:rPr lang="en-US" sz="3200" b="0" dirty="0"/>
              <a:t>  sPHENIX MIE Status  </a:t>
            </a: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6</a:t>
            </a:fld>
            <a:endParaRPr lang="en-US" altLang="en-US" dirty="0"/>
          </a:p>
        </p:txBody>
      </p:sp>
      <p:sp>
        <p:nvSpPr>
          <p:cNvPr id="15" name="TextBox 14"/>
          <p:cNvSpPr txBox="1"/>
          <p:nvPr/>
        </p:nvSpPr>
        <p:spPr>
          <a:xfrm>
            <a:off x="8731250" y="5143500"/>
            <a:ext cx="3752954" cy="553998"/>
          </a:xfrm>
          <a:prstGeom prst="rect">
            <a:avLst/>
          </a:prstGeom>
          <a:noFill/>
        </p:spPr>
        <p:txBody>
          <a:bodyPr wrap="square" rtlCol="0">
            <a:spAutoFit/>
          </a:bodyPr>
          <a:lstStyle/>
          <a:p>
            <a:r>
              <a:rPr lang="en-US" sz="1500" dirty="0">
                <a:solidFill>
                  <a:srgbClr val="008000"/>
                </a:solidFill>
              </a:rPr>
              <a:t>.</a:t>
            </a:r>
          </a:p>
          <a:p>
            <a:endParaRPr lang="en-US" sz="1500" dirty="0">
              <a:solidFill>
                <a:srgbClr val="008000"/>
              </a:solidFill>
            </a:endParaRPr>
          </a:p>
        </p:txBody>
      </p:sp>
      <p:sp>
        <p:nvSpPr>
          <p:cNvPr id="5" name="Date Placeholder 4"/>
          <p:cNvSpPr>
            <a:spLocks noGrp="1"/>
          </p:cNvSpPr>
          <p:nvPr>
            <p:ph type="dt" sz="half" idx="10"/>
          </p:nvPr>
        </p:nvSpPr>
        <p:spPr/>
        <p:txBody>
          <a:bodyPr/>
          <a:lstStyle/>
          <a:p>
            <a:pPr>
              <a:defRPr/>
            </a:pPr>
            <a:r>
              <a:rPr lang="en-US" altLang="en-US" smtClean="0"/>
              <a:t>6/23/22</a:t>
            </a:r>
            <a:endParaRPr lang="en-US" altLang="en-US" dirty="0"/>
          </a:p>
        </p:txBody>
      </p:sp>
      <p:sp>
        <p:nvSpPr>
          <p:cNvPr id="7" name="Footer Placeholder 6"/>
          <p:cNvSpPr>
            <a:spLocks noGrp="1"/>
          </p:cNvSpPr>
          <p:nvPr>
            <p:ph type="ftr" sz="quarter" idx="11"/>
          </p:nvPr>
        </p:nvSpPr>
        <p:spPr/>
        <p:txBody>
          <a:bodyPr/>
          <a:lstStyle/>
          <a:p>
            <a:pPr>
              <a:defRPr/>
            </a:pPr>
            <a:r>
              <a:rPr lang="en-US" dirty="0" smtClean="0"/>
              <a:t>PMG</a:t>
            </a:r>
            <a:endParaRPr lang="en-US" dirty="0"/>
          </a:p>
        </p:txBody>
      </p:sp>
      <p:pic>
        <p:nvPicPr>
          <p:cNvPr id="11" name="Picture 10" descr="Screen Shot 2022-04-28 at 5.48.58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955" y="971550"/>
            <a:ext cx="2909045" cy="2286000"/>
          </a:xfrm>
          <a:prstGeom prst="rect">
            <a:avLst/>
          </a:prstGeom>
        </p:spPr>
      </p:pic>
      <p:sp>
        <p:nvSpPr>
          <p:cNvPr id="4" name="TextBox 3"/>
          <p:cNvSpPr txBox="1"/>
          <p:nvPr/>
        </p:nvSpPr>
        <p:spPr>
          <a:xfrm>
            <a:off x="6248400" y="1047750"/>
            <a:ext cx="2627567" cy="369332"/>
          </a:xfrm>
          <a:prstGeom prst="rect">
            <a:avLst/>
          </a:prstGeom>
          <a:noFill/>
        </p:spPr>
        <p:txBody>
          <a:bodyPr wrap="none" rtlCol="0">
            <a:spAutoFit/>
          </a:bodyPr>
          <a:lstStyle/>
          <a:p>
            <a:r>
              <a:rPr lang="en-US" dirty="0" smtClean="0">
                <a:solidFill>
                  <a:schemeClr val="bg1"/>
                </a:solidFill>
              </a:rPr>
              <a:t>Installation tests of EMCal  </a:t>
            </a:r>
            <a:endParaRPr lang="en-US" dirty="0">
              <a:solidFill>
                <a:schemeClr val="bg1"/>
              </a:solidFill>
            </a:endParaRPr>
          </a:p>
        </p:txBody>
      </p:sp>
    </p:spTree>
    <p:extLst>
      <p:ext uri="{BB962C8B-B14F-4D97-AF65-F5344CB8AC3E}">
        <p14:creationId xmlns:p14="http://schemas.microsoft.com/office/powerpoint/2010/main" val="31030605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6" y="3"/>
            <a:ext cx="8807241" cy="546497"/>
          </a:xfrm>
        </p:spPr>
        <p:txBody>
          <a:bodyPr>
            <a:noAutofit/>
          </a:bodyPr>
          <a:lstStyle/>
          <a:p>
            <a:r>
              <a:rPr lang="en-US" sz="2500" dirty="0"/>
              <a:t> </a:t>
            </a:r>
            <a:r>
              <a:rPr lang="en-US" sz="2800" b="0" dirty="0">
                <a:latin typeface="Calibri"/>
                <a:cs typeface="Calibri"/>
              </a:rPr>
              <a:t>1008 Infrastructure &amp; Facility Upgrade Status</a:t>
            </a:r>
          </a:p>
        </p:txBody>
      </p:sp>
      <p:sp>
        <p:nvSpPr>
          <p:cNvPr id="3" name="Content Placeholder 2"/>
          <p:cNvSpPr>
            <a:spLocks noGrp="1"/>
          </p:cNvSpPr>
          <p:nvPr>
            <p:ph idx="1"/>
          </p:nvPr>
        </p:nvSpPr>
        <p:spPr>
          <a:xfrm>
            <a:off x="-4324" y="590550"/>
            <a:ext cx="5795524" cy="4276386"/>
          </a:xfrm>
          <a:solidFill>
            <a:srgbClr val="FFFFFF"/>
          </a:solidFill>
        </p:spPr>
        <p:txBody>
          <a:bodyPr>
            <a:noAutofit/>
          </a:bodyPr>
          <a:lstStyle/>
          <a:p>
            <a:r>
              <a:rPr lang="en-US" sz="1400" b="1" dirty="0">
                <a:solidFill>
                  <a:srgbClr val="000000"/>
                </a:solidFill>
                <a:latin typeface="Calibri"/>
                <a:cs typeface="Calibri"/>
              </a:rPr>
              <a:t>Carriage/Cradle assembled in 1008  </a:t>
            </a:r>
          </a:p>
          <a:p>
            <a:r>
              <a:rPr lang="en-US" sz="1400" b="1" dirty="0">
                <a:solidFill>
                  <a:srgbClr val="000000"/>
                </a:solidFill>
                <a:latin typeface="Calibri"/>
                <a:cs typeface="Calibri"/>
              </a:rPr>
              <a:t>XY Carriage tables, Carriage Hydraulics </a:t>
            </a:r>
            <a:r>
              <a:rPr lang="en-US" sz="1400" b="1" dirty="0" smtClean="0">
                <a:solidFill>
                  <a:srgbClr val="000000"/>
                </a:solidFill>
                <a:latin typeface="Calibri"/>
                <a:cs typeface="Calibri"/>
              </a:rPr>
              <a:t>installed</a:t>
            </a:r>
          </a:p>
          <a:p>
            <a:r>
              <a:rPr lang="en-US" sz="1400" b="1" dirty="0">
                <a:solidFill>
                  <a:srgbClr val="000000"/>
                </a:solidFill>
                <a:cs typeface="Calibri"/>
              </a:rPr>
              <a:t>IR track reinforcement complete.  </a:t>
            </a:r>
            <a:endParaRPr lang="en-US" sz="1400" b="1" dirty="0" smtClean="0">
              <a:solidFill>
                <a:srgbClr val="000000"/>
              </a:solidFill>
              <a:latin typeface="Calibri"/>
              <a:cs typeface="Calibri"/>
            </a:endParaRPr>
          </a:p>
          <a:p>
            <a:r>
              <a:rPr lang="en-US" sz="1400" b="1" dirty="0" smtClean="0">
                <a:solidFill>
                  <a:srgbClr val="000000"/>
                </a:solidFill>
                <a:latin typeface="Calibri"/>
                <a:cs typeface="Calibri"/>
              </a:rPr>
              <a:t>Outer HCal and Large Support Rings installed</a:t>
            </a:r>
            <a:endParaRPr lang="en-US" sz="1400" b="1" dirty="0">
              <a:solidFill>
                <a:srgbClr val="000000"/>
              </a:solidFill>
              <a:latin typeface="Calibri"/>
              <a:cs typeface="Calibri"/>
            </a:endParaRPr>
          </a:p>
          <a:p>
            <a:r>
              <a:rPr lang="en-US" sz="1400" b="1" dirty="0">
                <a:solidFill>
                  <a:srgbClr val="000000"/>
                </a:solidFill>
                <a:latin typeface="Calibri"/>
                <a:cs typeface="Calibri"/>
              </a:rPr>
              <a:t>SC- Magnet  installed </a:t>
            </a:r>
            <a:r>
              <a:rPr lang="en-US" sz="1400" b="1" dirty="0" smtClean="0">
                <a:solidFill>
                  <a:srgbClr val="000000"/>
                </a:solidFill>
                <a:latin typeface="Calibri"/>
                <a:cs typeface="Calibri"/>
              </a:rPr>
              <a:t> </a:t>
            </a:r>
          </a:p>
          <a:p>
            <a:r>
              <a:rPr lang="en-US" sz="1400" b="1" dirty="0">
                <a:solidFill>
                  <a:srgbClr val="000000"/>
                </a:solidFill>
                <a:cs typeface="Calibri"/>
              </a:rPr>
              <a:t>IHCal assembly complete. IHCal </a:t>
            </a:r>
            <a:r>
              <a:rPr lang="en-US" sz="1400" b="1" dirty="0" smtClean="0">
                <a:solidFill>
                  <a:srgbClr val="000000"/>
                </a:solidFill>
                <a:cs typeface="Calibri"/>
              </a:rPr>
              <a:t>installed</a:t>
            </a:r>
            <a:endParaRPr lang="en-US" sz="1400" b="1" dirty="0">
              <a:solidFill>
                <a:srgbClr val="000000"/>
              </a:solidFill>
              <a:latin typeface="Calibri"/>
              <a:cs typeface="Calibri"/>
            </a:endParaRPr>
          </a:p>
          <a:p>
            <a:r>
              <a:rPr lang="en-US" sz="1400" b="1" dirty="0">
                <a:solidFill>
                  <a:srgbClr val="000000"/>
                </a:solidFill>
                <a:latin typeface="Calibri"/>
                <a:cs typeface="Calibri"/>
              </a:rPr>
              <a:t>EMCal </a:t>
            </a:r>
            <a:r>
              <a:rPr lang="en-US" sz="1400" b="1" dirty="0" smtClean="0">
                <a:solidFill>
                  <a:srgbClr val="000000"/>
                </a:solidFill>
                <a:latin typeface="Calibri"/>
                <a:cs typeface="Calibri"/>
              </a:rPr>
              <a:t> ready for installation. Installation procedure set.</a:t>
            </a:r>
            <a:endParaRPr lang="en-US" sz="1400" b="1" dirty="0">
              <a:solidFill>
                <a:srgbClr val="000000"/>
              </a:solidFill>
              <a:latin typeface="Calibri"/>
              <a:cs typeface="Calibri"/>
            </a:endParaRPr>
          </a:p>
          <a:p>
            <a:r>
              <a:rPr lang="en-US" sz="1400" b="1" dirty="0" smtClean="0">
                <a:solidFill>
                  <a:srgbClr val="000000"/>
                </a:solidFill>
                <a:latin typeface="Calibri"/>
                <a:cs typeface="Calibri"/>
              </a:rPr>
              <a:t>Most </a:t>
            </a:r>
            <a:r>
              <a:rPr lang="en-US" sz="1400" b="1" dirty="0">
                <a:solidFill>
                  <a:srgbClr val="000000"/>
                </a:solidFill>
                <a:latin typeface="Calibri"/>
                <a:cs typeface="Calibri"/>
              </a:rPr>
              <a:t>LHe cryo components </a:t>
            </a:r>
            <a:r>
              <a:rPr lang="en-US" sz="1400" b="1" dirty="0" smtClean="0">
                <a:solidFill>
                  <a:srgbClr val="000000"/>
                </a:solidFill>
                <a:latin typeface="Calibri"/>
                <a:cs typeface="Calibri"/>
              </a:rPr>
              <a:t>delivered including </a:t>
            </a:r>
            <a:r>
              <a:rPr lang="en-US" sz="1400" b="1" dirty="0" err="1" smtClean="0">
                <a:solidFill>
                  <a:srgbClr val="000000"/>
                </a:solidFill>
                <a:latin typeface="Calibri"/>
                <a:cs typeface="Calibri"/>
              </a:rPr>
              <a:t>Coldbox</a:t>
            </a:r>
            <a:r>
              <a:rPr lang="en-US" sz="1400" b="1" dirty="0" smtClean="0">
                <a:solidFill>
                  <a:srgbClr val="000000"/>
                </a:solidFill>
                <a:latin typeface="Calibri"/>
                <a:cs typeface="Calibri"/>
              </a:rPr>
              <a:t>. </a:t>
            </a:r>
            <a:r>
              <a:rPr lang="en-US" sz="1400" b="1" dirty="0" smtClean="0">
                <a:solidFill>
                  <a:srgbClr val="0080FF"/>
                </a:solidFill>
                <a:latin typeface="Calibri"/>
                <a:cs typeface="Calibri"/>
              </a:rPr>
              <a:t> </a:t>
            </a:r>
            <a:endParaRPr lang="en-US" sz="1400" b="1" dirty="0">
              <a:solidFill>
                <a:srgbClr val="000000"/>
              </a:solidFill>
              <a:latin typeface="Calibri"/>
              <a:cs typeface="Calibri"/>
            </a:endParaRPr>
          </a:p>
          <a:p>
            <a:r>
              <a:rPr lang="en-US" sz="1400" b="1" dirty="0">
                <a:solidFill>
                  <a:srgbClr val="000000"/>
                </a:solidFill>
                <a:latin typeface="Calibri"/>
                <a:cs typeface="Calibri"/>
              </a:rPr>
              <a:t>LN2 &amp; warm piping part delivered, installation begun</a:t>
            </a:r>
          </a:p>
          <a:p>
            <a:pPr>
              <a:lnSpc>
                <a:spcPct val="120000"/>
              </a:lnSpc>
            </a:pPr>
            <a:r>
              <a:rPr lang="en-US" sz="1400" b="1" dirty="0" smtClean="0">
                <a:solidFill>
                  <a:srgbClr val="000000"/>
                </a:solidFill>
                <a:latin typeface="Calibri"/>
                <a:cs typeface="Calibri"/>
              </a:rPr>
              <a:t>S Magnet </a:t>
            </a:r>
            <a:r>
              <a:rPr lang="en-US" sz="1400" b="1" dirty="0">
                <a:solidFill>
                  <a:srgbClr val="000000"/>
                </a:solidFill>
                <a:latin typeface="Calibri"/>
                <a:cs typeface="Calibri"/>
              </a:rPr>
              <a:t>pole tips </a:t>
            </a:r>
            <a:r>
              <a:rPr lang="en-US" sz="1400" b="1" dirty="0" smtClean="0">
                <a:solidFill>
                  <a:srgbClr val="000000"/>
                </a:solidFill>
                <a:latin typeface="Calibri"/>
                <a:cs typeface="Calibri"/>
              </a:rPr>
              <a:t>installed.  N Magnet pole tip installation starting.</a:t>
            </a:r>
            <a:endParaRPr lang="en-US" sz="1400" b="1" dirty="0">
              <a:solidFill>
                <a:srgbClr val="000000"/>
              </a:solidFill>
              <a:latin typeface="Calibri"/>
              <a:cs typeface="Calibri"/>
            </a:endParaRPr>
          </a:p>
          <a:p>
            <a:r>
              <a:rPr lang="en-US" sz="1400" b="1" dirty="0">
                <a:solidFill>
                  <a:srgbClr val="000000"/>
                </a:solidFill>
                <a:latin typeface="Calibri"/>
                <a:cs typeface="Calibri"/>
              </a:rPr>
              <a:t>Rack Platform </a:t>
            </a:r>
            <a:r>
              <a:rPr lang="en-US" sz="1400" b="1" dirty="0" smtClean="0">
                <a:solidFill>
                  <a:srgbClr val="000000"/>
                </a:solidFill>
                <a:latin typeface="Calibri"/>
                <a:cs typeface="Calibri"/>
              </a:rPr>
              <a:t>installation underway.</a:t>
            </a:r>
            <a:r>
              <a:rPr lang="en-US" sz="1400" b="1" dirty="0" smtClean="0">
                <a:solidFill>
                  <a:srgbClr val="000000"/>
                </a:solidFill>
                <a:latin typeface="Calibri"/>
                <a:cs typeface="Calibri"/>
              </a:rPr>
              <a:t> </a:t>
            </a:r>
            <a:r>
              <a:rPr lang="en-US" sz="1400" dirty="0" smtClean="0">
                <a:solidFill>
                  <a:srgbClr val="000000"/>
                </a:solidFill>
                <a:latin typeface="Calibri"/>
                <a:cs typeface="Calibri"/>
              </a:rPr>
              <a:t> </a:t>
            </a:r>
            <a:endParaRPr lang="en-US" sz="1400" dirty="0">
              <a:solidFill>
                <a:srgbClr val="000000"/>
              </a:solidFill>
              <a:latin typeface="Calibri"/>
              <a:cs typeface="Calibri"/>
            </a:endParaRPr>
          </a:p>
          <a:p>
            <a:r>
              <a:rPr lang="en-US" sz="1400" b="1" dirty="0">
                <a:solidFill>
                  <a:srgbClr val="000000"/>
                </a:solidFill>
                <a:latin typeface="Calibri"/>
                <a:cs typeface="Calibri"/>
              </a:rPr>
              <a:t>Chiller platform, TPC/MVTX/INTT installation fixtures </a:t>
            </a:r>
            <a:r>
              <a:rPr lang="en-US" sz="1400" b="1" dirty="0">
                <a:solidFill>
                  <a:srgbClr val="000000"/>
                </a:solidFill>
                <a:latin typeface="Calibri"/>
                <a:cs typeface="Calibri"/>
              </a:rPr>
              <a:t>&amp;</a:t>
            </a:r>
            <a:r>
              <a:rPr lang="en-US" sz="1400" b="1" dirty="0" smtClean="0">
                <a:solidFill>
                  <a:srgbClr val="000000"/>
                </a:solidFill>
                <a:latin typeface="Calibri"/>
                <a:cs typeface="Calibri"/>
              </a:rPr>
              <a:t> </a:t>
            </a:r>
            <a:r>
              <a:rPr lang="en-US" sz="1400" b="1" dirty="0">
                <a:solidFill>
                  <a:srgbClr val="000000"/>
                </a:solidFill>
                <a:latin typeface="Calibri"/>
                <a:cs typeface="Calibri"/>
              </a:rPr>
              <a:t>brackets in </a:t>
            </a:r>
            <a:r>
              <a:rPr lang="en-US" sz="1400" b="1" dirty="0" smtClean="0">
                <a:solidFill>
                  <a:srgbClr val="000000"/>
                </a:solidFill>
                <a:latin typeface="Calibri"/>
                <a:cs typeface="Calibri"/>
              </a:rPr>
              <a:t>fab</a:t>
            </a:r>
          </a:p>
          <a:p>
            <a:r>
              <a:rPr lang="en-US" sz="1400" b="1" dirty="0"/>
              <a:t>Order placed </a:t>
            </a:r>
            <a:r>
              <a:rPr lang="en-US" sz="1400" b="1" dirty="0" smtClean="0"/>
              <a:t>for brackets </a:t>
            </a:r>
            <a:r>
              <a:rPr lang="en-US" sz="1400" b="1" dirty="0"/>
              <a:t>and supports for Beam pipe, MBD, </a:t>
            </a:r>
            <a:r>
              <a:rPr lang="en-US" sz="1400" b="1" dirty="0" smtClean="0"/>
              <a:t>MVTX</a:t>
            </a:r>
          </a:p>
          <a:p>
            <a:r>
              <a:rPr lang="en-US" sz="1400" b="1" dirty="0" smtClean="0">
                <a:latin typeface="Calibri"/>
                <a:cs typeface="Calibri"/>
              </a:rPr>
              <a:t>Be recovered from STAR. Transition Beam pipe design complete by </a:t>
            </a:r>
            <a:r>
              <a:rPr lang="en-US" sz="1400" b="1" dirty="0" err="1" smtClean="0">
                <a:latin typeface="Calibri"/>
                <a:cs typeface="Calibri"/>
              </a:rPr>
              <a:t>sPHENIX+CAD</a:t>
            </a:r>
            <a:r>
              <a:rPr lang="en-US" sz="1400" b="1" dirty="0" smtClean="0">
                <a:latin typeface="Calibri"/>
                <a:cs typeface="Calibri"/>
              </a:rPr>
              <a:t> Vacuum group. </a:t>
            </a:r>
            <a:r>
              <a:rPr lang="en-US" sz="1400" dirty="0" smtClean="0">
                <a:solidFill>
                  <a:srgbClr val="0080FF"/>
                </a:solidFill>
                <a:latin typeface="Calibri"/>
                <a:cs typeface="Calibri"/>
              </a:rPr>
              <a:t>Orders being placed.</a:t>
            </a:r>
            <a:endParaRPr lang="en-US" sz="1400" dirty="0">
              <a:solidFill>
                <a:srgbClr val="0080FF"/>
              </a:solidFill>
              <a:latin typeface="Calibri"/>
              <a:cs typeface="Calibri"/>
            </a:endParaRPr>
          </a:p>
          <a:p>
            <a:r>
              <a:rPr lang="en-US" sz="1400" dirty="0" smtClean="0">
                <a:solidFill>
                  <a:srgbClr val="0080FF"/>
                </a:solidFill>
              </a:rPr>
              <a:t>Working on Magnet </a:t>
            </a:r>
            <a:r>
              <a:rPr lang="en-US" sz="1400" dirty="0">
                <a:solidFill>
                  <a:srgbClr val="0080FF"/>
                </a:solidFill>
              </a:rPr>
              <a:t>Mapping contract w/ CERN</a:t>
            </a:r>
          </a:p>
          <a:p>
            <a:r>
              <a:rPr lang="en-US" sz="1400" dirty="0" smtClean="0">
                <a:solidFill>
                  <a:srgbClr val="0080FF"/>
                </a:solidFill>
              </a:rPr>
              <a:t>Lehigh will place </a:t>
            </a:r>
            <a:r>
              <a:rPr lang="en-US" sz="1400" dirty="0" err="1" smtClean="0">
                <a:solidFill>
                  <a:srgbClr val="0080FF"/>
                </a:solidFill>
              </a:rPr>
              <a:t>sEPD</a:t>
            </a:r>
            <a:r>
              <a:rPr lang="en-US" sz="1400" dirty="0" smtClean="0">
                <a:solidFill>
                  <a:srgbClr val="0080FF"/>
                </a:solidFill>
              </a:rPr>
              <a:t> bracket/supports order w/ NSF funds</a:t>
            </a:r>
            <a:endParaRPr lang="en-US" sz="1400" dirty="0">
              <a:solidFill>
                <a:srgbClr val="0080FF"/>
              </a:solidFill>
            </a:endParaRPr>
          </a:p>
          <a:p>
            <a:endParaRPr lang="en-US" sz="1400" dirty="0">
              <a:solidFill>
                <a:srgbClr val="000000"/>
              </a:solidFill>
            </a:endParaRPr>
          </a:p>
          <a:p>
            <a:pPr marL="0" indent="0">
              <a:buNone/>
            </a:pPr>
            <a:endParaRPr lang="en-US" sz="1600" dirty="0"/>
          </a:p>
        </p:txBody>
      </p:sp>
      <p:sp>
        <p:nvSpPr>
          <p:cNvPr id="7" name="Slide Number Placeholder 6"/>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100">
                <a:latin typeface="Calibri"/>
                <a:cs typeface="Calibri"/>
              </a:rPr>
              <a:pPr/>
              <a:t>7</a:t>
            </a:fld>
            <a:endParaRPr lang="en-US" altLang="en-US" sz="1100" dirty="0">
              <a:latin typeface="Calibri"/>
              <a:cs typeface="Calibri"/>
            </a:endParaRP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pic>
        <p:nvPicPr>
          <p:cNvPr id="10" name="Picture 9" descr="Screen Shot 2022-06-23 at 12.15.18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9276" y="666750"/>
            <a:ext cx="3494724" cy="3276600"/>
          </a:xfrm>
          <a:prstGeom prst="rect">
            <a:avLst/>
          </a:prstGeom>
        </p:spPr>
      </p:pic>
      <p:sp>
        <p:nvSpPr>
          <p:cNvPr id="11" name="TextBox 10"/>
          <p:cNvSpPr txBox="1"/>
          <p:nvPr/>
        </p:nvSpPr>
        <p:spPr>
          <a:xfrm>
            <a:off x="5791200" y="742950"/>
            <a:ext cx="2421531" cy="369332"/>
          </a:xfrm>
          <a:prstGeom prst="rect">
            <a:avLst/>
          </a:prstGeom>
          <a:noFill/>
        </p:spPr>
        <p:txBody>
          <a:bodyPr wrap="none" rtlCol="0">
            <a:spAutoFit/>
          </a:bodyPr>
          <a:lstStyle/>
          <a:p>
            <a:r>
              <a:rPr lang="en-US" dirty="0" smtClean="0">
                <a:solidFill>
                  <a:srgbClr val="FFFFFF"/>
                </a:solidFill>
              </a:rPr>
              <a:t>sPHENIX </a:t>
            </a:r>
            <a:r>
              <a:rPr lang="en-US" dirty="0" err="1" smtClean="0">
                <a:solidFill>
                  <a:srgbClr val="FFFFFF"/>
                </a:solidFill>
              </a:rPr>
              <a:t>Coldbox</a:t>
            </a:r>
            <a:r>
              <a:rPr lang="en-US" dirty="0" smtClean="0">
                <a:solidFill>
                  <a:srgbClr val="FFFFFF"/>
                </a:solidFill>
              </a:rPr>
              <a:t> in 912</a:t>
            </a:r>
            <a:endParaRPr lang="en-US" dirty="0">
              <a:solidFill>
                <a:srgbClr val="FFFFFF"/>
              </a:solidFill>
            </a:endParaRPr>
          </a:p>
        </p:txBody>
      </p:sp>
    </p:spTree>
    <p:extLst>
      <p:ext uri="{BB962C8B-B14F-4D97-AF65-F5344CB8AC3E}">
        <p14:creationId xmlns:p14="http://schemas.microsoft.com/office/powerpoint/2010/main" val="15442141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High Priority Issues</a:t>
            </a:r>
          </a:p>
        </p:txBody>
      </p:sp>
      <p:sp>
        <p:nvSpPr>
          <p:cNvPr id="3" name="Content Placeholder 2"/>
          <p:cNvSpPr>
            <a:spLocks noGrp="1"/>
          </p:cNvSpPr>
          <p:nvPr>
            <p:ph idx="1"/>
          </p:nvPr>
        </p:nvSpPr>
        <p:spPr>
          <a:xfrm>
            <a:off x="10" y="590550"/>
            <a:ext cx="9148983" cy="4552950"/>
          </a:xfrm>
        </p:spPr>
        <p:txBody>
          <a:bodyPr/>
          <a:lstStyle/>
          <a:p>
            <a:r>
              <a:rPr lang="en-US" sz="1600" dirty="0"/>
              <a:t>Installation in 1008. </a:t>
            </a:r>
            <a:endParaRPr lang="en-US" sz="1200" dirty="0"/>
          </a:p>
          <a:p>
            <a:pPr lvl="1"/>
            <a:r>
              <a:rPr lang="en-US" sz="1600" dirty="0"/>
              <a:t>Magnet pole </a:t>
            </a:r>
            <a:r>
              <a:rPr lang="en-US" sz="1600" dirty="0" smtClean="0"/>
              <a:t>tips, platform, cryo work </a:t>
            </a:r>
            <a:r>
              <a:rPr lang="en-US" sz="1600" dirty="0"/>
              <a:t>in June-July.</a:t>
            </a:r>
          </a:p>
          <a:p>
            <a:pPr lvl="1"/>
            <a:r>
              <a:rPr lang="en-US" sz="1600" dirty="0" smtClean="0"/>
              <a:t>EMCal </a:t>
            </a:r>
            <a:r>
              <a:rPr lang="en-US" sz="1600" dirty="0"/>
              <a:t>Installation July-August</a:t>
            </a:r>
          </a:p>
          <a:p>
            <a:pPr lvl="1"/>
            <a:r>
              <a:rPr lang="en-US" sz="1600" dirty="0"/>
              <a:t>IR Roll-in, Cryo Hook Up Jul-Aug</a:t>
            </a:r>
          </a:p>
          <a:p>
            <a:pPr lvl="1"/>
            <a:r>
              <a:rPr lang="en-US" sz="1600" dirty="0"/>
              <a:t>Magnet Cool down, Magnet mapping Aug-Oct </a:t>
            </a:r>
            <a:endParaRPr lang="en-US" sz="1600" b="1" dirty="0"/>
          </a:p>
          <a:p>
            <a:r>
              <a:rPr lang="en-US" sz="1600" dirty="0"/>
              <a:t>Maintain the sPHENIX technical work force.  </a:t>
            </a:r>
          </a:p>
          <a:p>
            <a:r>
              <a:rPr lang="en-US" sz="1600" dirty="0"/>
              <a:t>Assemble </a:t>
            </a:r>
            <a:r>
              <a:rPr lang="en-US" sz="1600" dirty="0" smtClean="0"/>
              <a:t>and install TPC, MVTX, INTT</a:t>
            </a:r>
            <a:endParaRPr lang="en-US" sz="1600" dirty="0"/>
          </a:p>
          <a:p>
            <a:r>
              <a:rPr lang="en-US" sz="1600" dirty="0"/>
              <a:t>Complete TPC Fee production board testing. Complete development of TPC FELIX and Fee firmware.</a:t>
            </a:r>
          </a:p>
          <a:p>
            <a:r>
              <a:rPr lang="en-US" sz="1600" dirty="0"/>
              <a:t>Keep remaining electronics on schedule: </a:t>
            </a:r>
            <a:r>
              <a:rPr lang="en-US" sz="1600" b="1" dirty="0" smtClean="0"/>
              <a:t>LL1</a:t>
            </a:r>
            <a:r>
              <a:rPr lang="en-US" sz="1600" b="1" dirty="0"/>
              <a:t>, MBD D/S, DCMIIs, JACK(TPC controller) </a:t>
            </a:r>
            <a:r>
              <a:rPr lang="en-US" sz="1600" b="1" dirty="0" smtClean="0"/>
              <a:t>board</a:t>
            </a:r>
          </a:p>
          <a:p>
            <a:r>
              <a:rPr lang="en-US" sz="1600" dirty="0" smtClean="0"/>
              <a:t>Get BHSO approval of USI. Prep for IRR and ARR.</a:t>
            </a:r>
            <a:endParaRPr lang="en-US" sz="1600" dirty="0"/>
          </a:p>
          <a:p>
            <a:r>
              <a:rPr lang="en-US" sz="1600" dirty="0"/>
              <a:t>Place Remaining procurements</a:t>
            </a:r>
            <a:endParaRPr lang="en-US" sz="1600" b="1" dirty="0">
              <a:solidFill>
                <a:srgbClr val="000000"/>
              </a:solidFill>
            </a:endParaRPr>
          </a:p>
          <a:p>
            <a:pPr marL="0" indent="0">
              <a:buNone/>
            </a:pPr>
            <a:endParaRPr lang="en-US" sz="2000" b="1" dirty="0"/>
          </a:p>
          <a:p>
            <a:pPr marL="0" indent="0">
              <a:buNone/>
            </a:pPr>
            <a:endParaRPr lang="en-US" sz="2000" dirty="0"/>
          </a:p>
          <a:p>
            <a:pPr marL="0" indent="0">
              <a:buNone/>
            </a:pPr>
            <a:endParaRPr lang="en-US" sz="2000" dirty="0"/>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spTree>
    <p:extLst>
      <p:ext uri="{BB962C8B-B14F-4D97-AF65-F5344CB8AC3E}">
        <p14:creationId xmlns:p14="http://schemas.microsoft.com/office/powerpoint/2010/main" val="26014563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8229600" cy="546497"/>
          </a:xfrm>
        </p:spPr>
        <p:txBody>
          <a:bodyPr>
            <a:noAutofit/>
          </a:bodyPr>
          <a:lstStyle/>
          <a:p>
            <a:r>
              <a:rPr lang="en-US" sz="4400" b="0" dirty="0">
                <a:latin typeface="Calibri"/>
                <a:cs typeface="Calibri"/>
              </a:rPr>
              <a:t>sPHENIX PEMP Notable for 2022</a:t>
            </a:r>
          </a:p>
        </p:txBody>
      </p:sp>
      <p:sp>
        <p:nvSpPr>
          <p:cNvPr id="3" name="Content Placeholder 2"/>
          <p:cNvSpPr>
            <a:spLocks noGrp="1"/>
          </p:cNvSpPr>
          <p:nvPr>
            <p:ph idx="1"/>
          </p:nvPr>
        </p:nvSpPr>
        <p:spPr>
          <a:xfrm>
            <a:off x="249420" y="819150"/>
            <a:ext cx="8841317" cy="3581400"/>
          </a:xfrm>
        </p:spPr>
        <p:txBody>
          <a:bodyPr/>
          <a:lstStyle/>
          <a:p>
            <a:pPr marL="0" indent="0">
              <a:buNone/>
            </a:pPr>
            <a:r>
              <a:rPr lang="en-US" sz="1600" i="1" dirty="0"/>
              <a:t>Notable Outcome - BHSO/SC: Effectively plan, execute, and successfully deliver SC projects equal to or less than $50 million that have been delegated to the Laboratory Director by SC under DOE O 413.3B [Super Pioneering High Energy Nuclear Interaction (sPHENIX)]. Clearly demonstrate successful accomplishment of key milestones in FY 2022 (adjusted for schedule impacts created by the COVID-19 pandemic) in accordance with SC guidance. (Objective 7.2)</a:t>
            </a:r>
            <a:endParaRPr lang="en-US" sz="2000" b="1" dirty="0"/>
          </a:p>
          <a:p>
            <a:pPr marL="0" indent="0">
              <a:buNone/>
            </a:pPr>
            <a:r>
              <a:rPr lang="en-US" sz="2000" dirty="0"/>
              <a:t>PEMP notable associated with the </a:t>
            </a:r>
            <a:r>
              <a:rPr lang="en-US" sz="2000" b="1" dirty="0">
                <a:solidFill>
                  <a:srgbClr val="000000"/>
                </a:solidFill>
              </a:rPr>
              <a:t>sPHENIX MIE </a:t>
            </a:r>
            <a:r>
              <a:rPr lang="en-US" sz="2000" dirty="0"/>
              <a:t>L2 completion</a:t>
            </a:r>
          </a:p>
          <a:p>
            <a:pPr lvl="1"/>
            <a:r>
              <a:rPr lang="en-US" sz="1400" dirty="0"/>
              <a:t>IHCal mechanical sectors complete    		- Jan 1, 2022 </a:t>
            </a:r>
            <a:r>
              <a:rPr lang="en-US" sz="1400" dirty="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solidFill>
                <a:srgbClr val="0080FF"/>
              </a:solidFill>
            </a:endParaRPr>
          </a:p>
          <a:p>
            <a:pPr lvl="1"/>
            <a:r>
              <a:rPr lang="en-US" sz="1400" dirty="0"/>
              <a:t>EMCal sectors complete	    		- May 15, 2022 </a:t>
            </a:r>
            <a:r>
              <a:rPr lang="en-US" sz="1400" dirty="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p>
          <a:p>
            <a:pPr lvl="1"/>
            <a:r>
              <a:rPr lang="en-US" sz="1400" dirty="0"/>
              <a:t>DAQ/Trigger GL1/GTM production complete 	- June 1, 2022 </a:t>
            </a:r>
            <a:r>
              <a:rPr lang="en-US" sz="1400" dirty="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p>
          <a:p>
            <a:pPr lvl="1"/>
            <a:r>
              <a:rPr lang="en-US" sz="1400" dirty="0" smtClean="0"/>
              <a:t>Calorimeter </a:t>
            </a:r>
            <a:r>
              <a:rPr lang="en-US" sz="1400" dirty="0"/>
              <a:t>electronics complete      		- July 1, </a:t>
            </a:r>
            <a:r>
              <a:rPr lang="en-US" sz="1400" dirty="0" smtClean="0"/>
              <a:t>2022 </a:t>
            </a:r>
            <a:r>
              <a:rPr lang="en-US" sz="1400" dirty="0" smtClean="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p>
          <a:p>
            <a:pPr lvl="1"/>
            <a:endParaRPr lang="en-US" sz="1400" dirty="0"/>
          </a:p>
          <a:p>
            <a:pPr lvl="1"/>
            <a:endParaRPr lang="en-US" sz="1600" dirty="0"/>
          </a:p>
          <a:p>
            <a:pPr marL="0" indent="0">
              <a:buNone/>
            </a:pPr>
            <a:r>
              <a:rPr lang="en-US" sz="2000" b="1" dirty="0">
                <a:solidFill>
                  <a:srgbClr val="0080FF"/>
                </a:solidFill>
              </a:rPr>
              <a:t> </a:t>
            </a:r>
            <a:endParaRPr lang="en-US" sz="1600" dirty="0"/>
          </a:p>
        </p:txBody>
      </p:sp>
      <p:sp>
        <p:nvSpPr>
          <p:cNvPr id="7" name="TextBox 6"/>
          <p:cNvSpPr txBox="1"/>
          <p:nvPr/>
        </p:nvSpPr>
        <p:spPr>
          <a:xfrm>
            <a:off x="152400" y="3790950"/>
            <a:ext cx="8841317" cy="830997"/>
          </a:xfrm>
          <a:prstGeom prst="rect">
            <a:avLst/>
          </a:prstGeom>
          <a:solidFill>
            <a:srgbClr val="0080FF"/>
          </a:solidFill>
        </p:spPr>
        <p:txBody>
          <a:bodyPr wrap="square" rtlCol="0">
            <a:spAutoFit/>
          </a:bodyPr>
          <a:lstStyle/>
          <a:p>
            <a:pPr algn="ctr"/>
            <a:r>
              <a:rPr lang="en-US" sz="2400" dirty="0" smtClean="0">
                <a:solidFill>
                  <a:schemeClr val="bg1"/>
                </a:solidFill>
              </a:rPr>
              <a:t>All milestones associated with 2022 sPHENIX PEMP notable complete.  All completed ahead of schedule.</a:t>
            </a:r>
            <a:endParaRPr lang="en-US" sz="2400" dirty="0">
              <a:solidFill>
                <a:schemeClr val="bg1"/>
              </a:solidFill>
            </a:endParaRPr>
          </a:p>
        </p:txBody>
      </p:sp>
      <p:sp>
        <p:nvSpPr>
          <p:cNvPr id="4" name="Date Placeholder 3"/>
          <p:cNvSpPr>
            <a:spLocks noGrp="1"/>
          </p:cNvSpPr>
          <p:nvPr>
            <p:ph type="dt" sz="half" idx="10"/>
          </p:nvPr>
        </p:nvSpPr>
        <p:spPr/>
        <p:txBody>
          <a:bodyPr/>
          <a:lstStyle/>
          <a:p>
            <a:pPr>
              <a:defRPr/>
            </a:pPr>
            <a:r>
              <a:rPr lang="en-US" altLang="en-US" smtClean="0"/>
              <a:t>6/23/22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Tree>
    <p:extLst>
      <p:ext uri="{BB962C8B-B14F-4D97-AF65-F5344CB8AC3E}">
        <p14:creationId xmlns:p14="http://schemas.microsoft.com/office/powerpoint/2010/main" val="4071311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153412</TotalTime>
  <Words>4529</Words>
  <Application>Microsoft Macintosh PowerPoint</Application>
  <PresentationFormat>On-screen Show (16:9)</PresentationFormat>
  <Paragraphs>775</Paragraphs>
  <Slides>50</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Document</vt:lpstr>
      <vt:lpstr>sPHENIX MIE Project Overview   </vt:lpstr>
      <vt:lpstr>   BNL 1008 Infrastructure &amp; Facility Upgrade  </vt:lpstr>
      <vt:lpstr>IHCal Installation 6/8/22</vt:lpstr>
      <vt:lpstr>sPHENIX Status- South Pole Tips Installed</vt:lpstr>
      <vt:lpstr> sPHENIX Progress</vt:lpstr>
      <vt:lpstr>  sPHENIX MIE Status  </vt:lpstr>
      <vt:lpstr> 1008 Infrastructure &amp; Facility Upgrade Status</vt:lpstr>
      <vt:lpstr> High Priority Issues</vt:lpstr>
      <vt:lpstr>sPHENIX PEMP Notable for 2022</vt:lpstr>
      <vt:lpstr> TPC Status</vt:lpstr>
      <vt:lpstr>Calorimeter Electronics</vt:lpstr>
      <vt:lpstr>Overall MIE Electronics Status</vt:lpstr>
      <vt:lpstr>PowerPoint Presentation</vt:lpstr>
      <vt:lpstr>PowerPoint Presentation</vt:lpstr>
      <vt:lpstr>PowerPoint Presentation</vt:lpstr>
      <vt:lpstr>Risks and Challenges</vt:lpstr>
      <vt:lpstr>Summary</vt:lpstr>
      <vt:lpstr>Back Up</vt:lpstr>
      <vt:lpstr>Project Status</vt:lpstr>
      <vt:lpstr>Performance Indices – sPHENIX MIE</vt:lpstr>
      <vt:lpstr>Cost Performance Report (CPR) – sPHENIX MIE</vt:lpstr>
      <vt:lpstr>Milestones Status – sPHENIX MIE</vt:lpstr>
      <vt:lpstr>Summary Schedule – sPHENIX MIE</vt:lpstr>
      <vt:lpstr>EAC and Contingency Profile – sPHENIX MIE</vt:lpstr>
      <vt:lpstr>Baseline/Contingency Log and ETC adjustment Log - MIE</vt:lpstr>
      <vt:lpstr>Critical Path – May 2022 </vt:lpstr>
      <vt:lpstr>Budget Profile</vt:lpstr>
      <vt:lpstr>Performance Indices – 1008 Infra and Facility Upgrade</vt:lpstr>
      <vt:lpstr>Cost Performance Report (CPR) – 1008 Infra and Facility Upgrade</vt:lpstr>
      <vt:lpstr>Milestones Status – 1008 Infra and Facility Upgrade</vt:lpstr>
      <vt:lpstr>Summary Schedule – sPHENIX MIE and 1008 Infra and Facility Upgrade</vt:lpstr>
      <vt:lpstr>EAC and Contingency Profile – 1008 Infra and Facility Upgrade </vt:lpstr>
      <vt:lpstr>Baseline/Contingency Log and ETC adjustment Log – 2.X </vt:lpstr>
      <vt:lpstr>Critical Path (1x, 2x and 3x Combined)</vt:lpstr>
      <vt:lpstr>MIE Variance Report  </vt:lpstr>
      <vt:lpstr>MIE Variance Report - TPC  </vt:lpstr>
      <vt:lpstr>MIE Variance Report -TPC  </vt:lpstr>
      <vt:lpstr>MIE Variance Report - TPC </vt:lpstr>
      <vt:lpstr>MIE Variance Report - TPC  </vt:lpstr>
      <vt:lpstr>MIE Variance Report - EMCal  </vt:lpstr>
      <vt:lpstr>MIE Variance Report - HCal  </vt:lpstr>
      <vt:lpstr>MIE Variance Report – Cal Electronics  </vt:lpstr>
      <vt:lpstr>MIE Variance Report – Cal Electronics </vt:lpstr>
      <vt:lpstr>MIE Variance Report –  DAQ/Trigger</vt:lpstr>
      <vt:lpstr>MIE Variance Report –  DAQ/Trigger</vt:lpstr>
      <vt:lpstr>MIE Variance Report –   Min Bias Det</vt:lpstr>
      <vt:lpstr>MIE Variance Report- EM Calorimeter</vt:lpstr>
      <vt:lpstr>MIE Variance Report- Calorimeter Electronics</vt:lpstr>
      <vt:lpstr>MIE Variance Report – DAQ/Trigger</vt:lpstr>
      <vt:lpstr>Critical Path (1x, 2x and 3x Combined)</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Edward O'Brien</cp:lastModifiedBy>
  <cp:revision>1428</cp:revision>
  <cp:lastPrinted>2017-10-23T16:33:50Z</cp:lastPrinted>
  <dcterms:created xsi:type="dcterms:W3CDTF">2015-10-24T00:32:43Z</dcterms:created>
  <dcterms:modified xsi:type="dcterms:W3CDTF">2022-06-23T05:05:08Z</dcterms:modified>
</cp:coreProperties>
</file>