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 id="984" r:id="rId18"/>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614" y="31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6/20/2022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6/16/2022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June 23,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June 23,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May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June 23,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June 23,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$1.260M as of May 2022 (4.6% of $27M total)</a:t>
            </a:r>
          </a:p>
          <a:p>
            <a:pPr lvl="1"/>
            <a:r>
              <a:rPr lang="en-US" dirty="0"/>
              <a:t>3% of this BCWR covers the one Baseline M&amp;S order yet to be placed</a:t>
            </a:r>
          </a:p>
          <a:p>
            <a:pPr lvl="1"/>
            <a:r>
              <a:rPr lang="en-US" dirty="0"/>
              <a:t>We added $323K labor in PCR-030 – techs and engineers not in Physics plus allowance for block completion at U Illinois</a:t>
            </a:r>
          </a:p>
          <a:p>
            <a:pPr marL="457200" lvl="1" indent="0">
              <a:buNone/>
            </a:pPr>
            <a:endParaRPr lang="en-US" dirty="0"/>
          </a:p>
          <a:p>
            <a:r>
              <a:rPr lang="en-US" dirty="0"/>
              <a:t>I&amp;F BCWR is $4.156M as of May 2022 (12% of $33.4M total)</a:t>
            </a:r>
          </a:p>
          <a:p>
            <a:pPr lvl="1"/>
            <a:r>
              <a:rPr lang="en-US" dirty="0"/>
              <a:t>Of this BCWR, some $0.999M is for M&amp;S (3% of $33.4M total)</a:t>
            </a:r>
          </a:p>
          <a:p>
            <a:pPr lvl="1"/>
            <a:r>
              <a:rPr lang="en-US" dirty="0"/>
              <a:t>40% of this latter amount consists of Baseline M&amp;S orders yet to be placed</a:t>
            </a:r>
          </a:p>
          <a:p>
            <a:pPr lvl="1"/>
            <a:r>
              <a:rPr lang="en-US" dirty="0"/>
              <a:t>Removed beampipe, non-scientist commissioning labor from BNL</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7" name="Picture 6">
            <a:extLst>
              <a:ext uri="{FF2B5EF4-FFF2-40B4-BE49-F238E27FC236}">
                <a16:creationId xmlns:a16="http://schemas.microsoft.com/office/drawing/2014/main" id="{2E37D0A2-547C-F61C-AAD2-1C5FA393F749}"/>
              </a:ext>
            </a:extLst>
          </p:cNvPr>
          <p:cNvPicPr>
            <a:picLocks noChangeAspect="1"/>
          </p:cNvPicPr>
          <p:nvPr/>
        </p:nvPicPr>
        <p:blipFill>
          <a:blip r:embed="rId2"/>
          <a:stretch>
            <a:fillRect/>
          </a:stretch>
        </p:blipFill>
        <p:spPr>
          <a:xfrm>
            <a:off x="101599" y="769256"/>
            <a:ext cx="8958066" cy="3681397"/>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7" name="Picture 6">
            <a:extLst>
              <a:ext uri="{FF2B5EF4-FFF2-40B4-BE49-F238E27FC236}">
                <a16:creationId xmlns:a16="http://schemas.microsoft.com/office/drawing/2014/main" id="{DF37B553-E059-7FF5-3E40-0DE633DBFE7C}"/>
              </a:ext>
            </a:extLst>
          </p:cNvPr>
          <p:cNvPicPr>
            <a:picLocks noChangeAspect="1"/>
          </p:cNvPicPr>
          <p:nvPr/>
        </p:nvPicPr>
        <p:blipFill>
          <a:blip r:embed="rId2"/>
          <a:stretch>
            <a:fillRect/>
          </a:stretch>
        </p:blipFill>
        <p:spPr>
          <a:xfrm>
            <a:off x="146955" y="787528"/>
            <a:ext cx="8866414" cy="3799892"/>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57C91E95-D992-25A0-8C66-00ED68A7046C}"/>
              </a:ext>
            </a:extLst>
          </p:cNvPr>
          <p:cNvPicPr>
            <a:picLocks noChangeAspect="1"/>
          </p:cNvPicPr>
          <p:nvPr/>
        </p:nvPicPr>
        <p:blipFill>
          <a:blip r:embed="rId2"/>
          <a:stretch>
            <a:fillRect/>
          </a:stretch>
        </p:blipFill>
        <p:spPr>
          <a:xfrm>
            <a:off x="144000" y="947794"/>
            <a:ext cx="8884800" cy="3434507"/>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7" name="Picture 6">
            <a:extLst>
              <a:ext uri="{FF2B5EF4-FFF2-40B4-BE49-F238E27FC236}">
                <a16:creationId xmlns:a16="http://schemas.microsoft.com/office/drawing/2014/main" id="{72D74C27-DCF6-78FA-2047-8B735C593142}"/>
              </a:ext>
            </a:extLst>
          </p:cNvPr>
          <p:cNvPicPr>
            <a:picLocks noChangeAspect="1"/>
          </p:cNvPicPr>
          <p:nvPr/>
        </p:nvPicPr>
        <p:blipFill>
          <a:blip r:embed="rId2"/>
          <a:stretch>
            <a:fillRect/>
          </a:stretch>
        </p:blipFill>
        <p:spPr>
          <a:xfrm>
            <a:off x="86400" y="961589"/>
            <a:ext cx="8985600" cy="3322083"/>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DF166BEB-69A2-7D91-B1CF-107793A0862A}"/>
              </a:ext>
            </a:extLst>
          </p:cNvPr>
          <p:cNvPicPr>
            <a:picLocks noChangeAspect="1"/>
          </p:cNvPicPr>
          <p:nvPr/>
        </p:nvPicPr>
        <p:blipFill>
          <a:blip r:embed="rId3"/>
          <a:stretch>
            <a:fillRect/>
          </a:stretch>
        </p:blipFill>
        <p:spPr>
          <a:xfrm>
            <a:off x="121448" y="2186007"/>
            <a:ext cx="8922545" cy="771485"/>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3" name="Picture 2">
            <a:extLst>
              <a:ext uri="{FF2B5EF4-FFF2-40B4-BE49-F238E27FC236}">
                <a16:creationId xmlns:a16="http://schemas.microsoft.com/office/drawing/2014/main" id="{2A753D32-C8F7-88A5-6268-F62EFC27F406}"/>
              </a:ext>
            </a:extLst>
          </p:cNvPr>
          <p:cNvPicPr>
            <a:picLocks noChangeAspect="1"/>
          </p:cNvPicPr>
          <p:nvPr/>
        </p:nvPicPr>
        <p:blipFill>
          <a:blip r:embed="rId3"/>
          <a:stretch>
            <a:fillRect/>
          </a:stretch>
        </p:blipFill>
        <p:spPr>
          <a:xfrm>
            <a:off x="628650" y="941070"/>
            <a:ext cx="7886700" cy="32613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a:t>
            </a:r>
            <a:r>
              <a:rPr lang="en-US"/>
              <a:t>by Subsystem</a:t>
            </a:r>
            <a:endParaRPr lang="en-US" dirty="0"/>
          </a:p>
        </p:txBody>
      </p:sp>
      <p:pic>
        <p:nvPicPr>
          <p:cNvPr id="7" name="Content Placeholder 6">
            <a:extLst>
              <a:ext uri="{FF2B5EF4-FFF2-40B4-BE49-F238E27FC236}">
                <a16:creationId xmlns:a16="http://schemas.microsoft.com/office/drawing/2014/main" id="{E9206AD8-85B8-DE24-0E84-9E711223608A}"/>
              </a:ext>
            </a:extLst>
          </p:cNvPr>
          <p:cNvPicPr>
            <a:picLocks noGrp="1" noChangeAspect="1"/>
          </p:cNvPicPr>
          <p:nvPr>
            <p:ph idx="1"/>
          </p:nvPr>
        </p:nvPicPr>
        <p:blipFill>
          <a:blip r:embed="rId2"/>
          <a:stretch>
            <a:fillRect/>
          </a:stretch>
        </p:blipFill>
        <p:spPr>
          <a:xfrm>
            <a:off x="2217420" y="1517967"/>
            <a:ext cx="4709160" cy="2758440"/>
          </a:xfrm>
          <a:prstGeom prst="rect">
            <a:avLst/>
          </a:prstGeom>
        </p:spPr>
      </p:pic>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spTree>
    <p:extLst>
      <p:ext uri="{BB962C8B-B14F-4D97-AF65-F5344CB8AC3E}">
        <p14:creationId xmlns:p14="http://schemas.microsoft.com/office/powerpoint/2010/main" val="408735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formally included these in the P6 baseline via PCR-030 in January 2022</a:t>
            </a:r>
          </a:p>
          <a:p>
            <a:r>
              <a:rPr lang="en-US" dirty="0"/>
              <a:t>We have one new addition/subtraction for the I&amp;F</a:t>
            </a:r>
          </a:p>
          <a:p>
            <a:pPr lvl="1"/>
            <a:r>
              <a:rPr lang="en-US" dirty="0"/>
              <a:t>The loss of the sPHENIX beampipe and subsequent decision to re-use the existing START pipe from their Heavy Flavor Tracker means we do not need to NEG-coat its interior (we think)</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 Next L2 update is in late June 2022.</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3-5%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June 23,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15665</TotalTime>
  <Words>1031</Words>
  <Application>Microsoft Office PowerPoint</Application>
  <PresentationFormat>On-screen Show (16:9)</PresentationFormat>
  <Paragraphs>125</Paragraphs>
  <Slides>17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 sPHENIX Estimate At Completion MIE and I&amp;F  from May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lpstr>BCWR by Subsystem</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71</cp:revision>
  <cp:lastPrinted>2022-01-24T20:29:17Z</cp:lastPrinted>
  <dcterms:created xsi:type="dcterms:W3CDTF">2015-10-24T00:32:43Z</dcterms:created>
  <dcterms:modified xsi:type="dcterms:W3CDTF">2022-06-20T21:43:06Z</dcterms:modified>
</cp:coreProperties>
</file>