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1457"/>
    <a:srgbClr val="0B8043"/>
    <a:srgbClr val="F4511E"/>
    <a:srgbClr val="E4C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6/23/2022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F6DA9-747A-5828-C785-4518111A6D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9894" y="2404534"/>
            <a:ext cx="8394109" cy="1646302"/>
          </a:xfrm>
        </p:spPr>
        <p:txBody>
          <a:bodyPr/>
          <a:lstStyle/>
          <a:p>
            <a:r>
              <a:rPr lang="en-US" dirty="0"/>
              <a:t>TPC Completion Schedule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B5D1D7-739F-988E-C575-CA3378326D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TK Hemmick</a:t>
            </a:r>
          </a:p>
        </p:txBody>
      </p:sp>
    </p:spTree>
    <p:extLst>
      <p:ext uri="{BB962C8B-B14F-4D97-AF65-F5344CB8AC3E}">
        <p14:creationId xmlns:p14="http://schemas.microsoft.com/office/powerpoint/2010/main" val="3391397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5A212-E238-81A9-57B7-C6E24D950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681487"/>
          </a:xfrm>
        </p:spPr>
        <p:txBody>
          <a:bodyPr/>
          <a:lstStyle/>
          <a:p>
            <a:r>
              <a:rPr lang="en-US" dirty="0"/>
              <a:t>Overview:  Time Saving Assembly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0C04F-57FC-62E1-21DE-6C5EB2A71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73" y="3423250"/>
            <a:ext cx="9075347" cy="3175957"/>
          </a:xfrm>
        </p:spPr>
        <p:txBody>
          <a:bodyPr/>
          <a:lstStyle/>
          <a:p>
            <a:r>
              <a:rPr lang="en-US" dirty="0"/>
              <a:t>Five Pieces:  Wheel 1, Wheel 2, Outer FC, Inner FC, Central Membrane</a:t>
            </a:r>
          </a:p>
          <a:p>
            <a:r>
              <a:rPr lang="en-US" dirty="0"/>
              <a:t>Ancillary:  Gas (complexity off detector), Cooling, High Voltage, FEE (optical, LV)</a:t>
            </a:r>
          </a:p>
          <a:p>
            <a:r>
              <a:rPr lang="en-US" dirty="0"/>
              <a:t>Process:</a:t>
            </a:r>
          </a:p>
          <a:p>
            <a:pPr lvl="1"/>
            <a:r>
              <a:rPr lang="en-US" dirty="0"/>
              <a:t>5 pieces assembled vertically</a:t>
            </a:r>
          </a:p>
          <a:p>
            <a:pPr lvl="1"/>
            <a:r>
              <a:rPr lang="en-US" dirty="0"/>
              <a:t>Moved to Assembly Cart</a:t>
            </a:r>
          </a:p>
          <a:p>
            <a:pPr lvl="1"/>
            <a:r>
              <a:rPr lang="en-US" dirty="0"/>
              <a:t>Ancillary Added</a:t>
            </a:r>
          </a:p>
          <a:p>
            <a:pPr lvl="1"/>
            <a:r>
              <a:rPr lang="en-US" dirty="0"/>
              <a:t>System Test</a:t>
            </a:r>
          </a:p>
          <a:p>
            <a:pPr lvl="1"/>
            <a:r>
              <a:rPr lang="en-US" dirty="0"/>
              <a:t>Deliver fully cabled to disconnects @ TPC outer perimeter.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74C55C-1E87-F0C7-AF59-1257CECDB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05" y="681487"/>
            <a:ext cx="1954438" cy="25789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B9C900-DA3B-080B-BA1A-321F6F6BCC8B}"/>
              </a:ext>
            </a:extLst>
          </p:cNvPr>
          <p:cNvSpPr txBox="1"/>
          <p:nvPr/>
        </p:nvSpPr>
        <p:spPr>
          <a:xfrm>
            <a:off x="198049" y="2596503"/>
            <a:ext cx="1916294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Install Populated</a:t>
            </a:r>
            <a:br>
              <a:rPr lang="en-US" dirty="0"/>
            </a:br>
            <a:r>
              <a:rPr lang="en-US" dirty="0"/>
              <a:t>Wagon Wheels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82A11D-D6F9-C819-5DA6-D1022FEB9A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168" t="11346" r="33646" b="18938"/>
          <a:stretch/>
        </p:blipFill>
        <p:spPr>
          <a:xfrm>
            <a:off x="2274248" y="681487"/>
            <a:ext cx="2280499" cy="25810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AF723C3-F607-A4C6-6D82-4F5CB574E4E9}"/>
              </a:ext>
            </a:extLst>
          </p:cNvPr>
          <p:cNvSpPr txBox="1"/>
          <p:nvPr/>
        </p:nvSpPr>
        <p:spPr>
          <a:xfrm>
            <a:off x="2381201" y="2873502"/>
            <a:ext cx="206659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Installation Frame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682C37-5A4D-606C-F1B0-55987BF7A6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3813" y="707871"/>
            <a:ext cx="1748690" cy="156950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909216-B653-B9BE-306E-3C80AA087EA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32503" y="616257"/>
            <a:ext cx="1891810" cy="174605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444DA58-3B99-E254-691E-4307B4C2AC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6000" y="534649"/>
            <a:ext cx="2966435" cy="185729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55901F5-4DB0-30B0-980E-6DF4BF63AC43}"/>
              </a:ext>
            </a:extLst>
          </p:cNvPr>
          <p:cNvSpPr txBox="1"/>
          <p:nvPr/>
        </p:nvSpPr>
        <p:spPr>
          <a:xfrm>
            <a:off x="8223502" y="220541"/>
            <a:ext cx="307622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Rigging Plan (Rich Ruggiero)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4FD9968-A71D-4CA5-77A2-5F937F5D83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2503" y="4999581"/>
            <a:ext cx="1357963" cy="17603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8A33FD4-B73D-CD08-AC21-513ABB1983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75269" y="4999581"/>
            <a:ext cx="2778624" cy="176032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E279802-E986-9A1C-D907-79201D3FD1C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42793" y="3197513"/>
            <a:ext cx="3132134" cy="1705110"/>
          </a:xfrm>
          <a:prstGeom prst="rect">
            <a:avLst/>
          </a:prstGeom>
        </p:spPr>
      </p:pic>
      <p:sp>
        <p:nvSpPr>
          <p:cNvPr id="17" name="Arrow: Bent 16">
            <a:extLst>
              <a:ext uri="{FF2B5EF4-FFF2-40B4-BE49-F238E27FC236}">
                <a16:creationId xmlns:a16="http://schemas.microsoft.com/office/drawing/2014/main" id="{70E89F44-BC54-0F9F-7264-16F1E0F99DA1}"/>
              </a:ext>
            </a:extLst>
          </p:cNvPr>
          <p:cNvSpPr/>
          <p:nvPr/>
        </p:nvSpPr>
        <p:spPr>
          <a:xfrm rot="5400000" flipH="1">
            <a:off x="10821795" y="5206085"/>
            <a:ext cx="1098820" cy="1107359"/>
          </a:xfrm>
          <a:prstGeom prst="ben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10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2DEC1-AF08-C91E-970E-4D1B2F215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753374"/>
          </a:xfrm>
        </p:spPr>
        <p:txBody>
          <a:bodyPr/>
          <a:lstStyle/>
          <a:p>
            <a:r>
              <a:rPr lang="en-US" dirty="0"/>
              <a:t>Schedule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24D22E-EF0E-F543-2024-1F3D48E86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641" y="2521526"/>
            <a:ext cx="3411447" cy="4258835"/>
          </a:xfrm>
        </p:spPr>
        <p:txBody>
          <a:bodyPr/>
          <a:lstStyle/>
          <a:p>
            <a:r>
              <a:rPr lang="en-US" dirty="0"/>
              <a:t>Philosophy:</a:t>
            </a:r>
          </a:p>
          <a:p>
            <a:pPr lvl="1"/>
            <a:r>
              <a:rPr lang="en-US" dirty="0"/>
              <a:t>Marathon not sprint</a:t>
            </a:r>
          </a:p>
          <a:p>
            <a:pPr lvl="1"/>
            <a:r>
              <a:rPr lang="en-US" dirty="0"/>
              <a:t>Each Day is filled with a half-day doable task.</a:t>
            </a:r>
          </a:p>
          <a:p>
            <a:pPr lvl="1"/>
            <a:r>
              <a:rPr lang="en-US" dirty="0"/>
              <a:t>Any additional float is weekend.</a:t>
            </a:r>
          </a:p>
          <a:p>
            <a:pPr lvl="1"/>
            <a:r>
              <a:rPr lang="en-US" dirty="0"/>
              <a:t>Google Calendars accessible and editable by group.</a:t>
            </a:r>
          </a:p>
          <a:p>
            <a:r>
              <a:rPr lang="en-US" dirty="0"/>
              <a:t>FEE Drives the Schedule</a:t>
            </a:r>
          </a:p>
          <a:p>
            <a:pPr lvl="1"/>
            <a:r>
              <a:rPr lang="en-US" dirty="0"/>
              <a:t>FEE installation driven by rework completion.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71534A-E692-8391-37B6-8AAF219A7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966" y="753374"/>
            <a:ext cx="7677206" cy="162878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095688-8A5B-9E1F-4B2D-D54B527944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949" y="753374"/>
            <a:ext cx="2796148" cy="17681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F8BE3B-3A58-FE53-16A7-B653DC1DA1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6966" y="2511256"/>
            <a:ext cx="7653393" cy="415769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B3B7751-612C-1941-C5CF-871C4DAFC861}"/>
              </a:ext>
            </a:extLst>
          </p:cNvPr>
          <p:cNvSpPr txBox="1"/>
          <p:nvPr/>
        </p:nvSpPr>
        <p:spPr>
          <a:xfrm rot="16200000">
            <a:off x="3575089" y="1447648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June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C9AA3B-35DD-7706-4400-26019D5CC263}"/>
              </a:ext>
            </a:extLst>
          </p:cNvPr>
          <p:cNvSpPr txBox="1"/>
          <p:nvPr/>
        </p:nvSpPr>
        <p:spPr>
          <a:xfrm rot="16200000">
            <a:off x="3611156" y="4185083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July</a:t>
            </a:r>
          </a:p>
        </p:txBody>
      </p:sp>
    </p:spTree>
    <p:extLst>
      <p:ext uri="{BB962C8B-B14F-4D97-AF65-F5344CB8AC3E}">
        <p14:creationId xmlns:p14="http://schemas.microsoft.com/office/powerpoint/2010/main" val="2738583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79D34-966F-DE2D-EFF5-64E29E21F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70" y="3912644"/>
            <a:ext cx="4585566" cy="2478920"/>
          </a:xfrm>
        </p:spPr>
        <p:txBody>
          <a:bodyPr/>
          <a:lstStyle/>
          <a:p>
            <a:r>
              <a:rPr lang="en-US" dirty="0"/>
              <a:t>Present Schedule Completes all KPP by Sept 30.</a:t>
            </a:r>
          </a:p>
          <a:p>
            <a:pPr lvl="1"/>
            <a:r>
              <a:rPr lang="en-US" dirty="0"/>
              <a:t>IBF:  Done (from Xray tests)</a:t>
            </a:r>
          </a:p>
          <a:p>
            <a:pPr lvl="1"/>
            <a:r>
              <a:rPr lang="en-US" dirty="0"/>
              <a:t>Crosstalk:  from FEE characterization</a:t>
            </a:r>
          </a:p>
          <a:p>
            <a:pPr lvl="1"/>
            <a:r>
              <a:rPr lang="en-US" dirty="0"/>
              <a:t>Live channels:  pulser on detector</a:t>
            </a:r>
          </a:p>
          <a:p>
            <a:pPr lvl="1"/>
            <a:r>
              <a:rPr lang="en-US" dirty="0"/>
              <a:t>Efficiency:  3 weeks running time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3FCB4E-377E-A9ED-DCBA-800EAB98B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70" y="89145"/>
            <a:ext cx="6959138" cy="373859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FC0B61-2869-8CFE-F76E-7009E5AB75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9530" y="2825008"/>
            <a:ext cx="7315200" cy="3943847"/>
          </a:xfrm>
          <a:prstGeom prst="rect">
            <a:avLst/>
          </a:prstGeom>
          <a:solidFill>
            <a:srgbClr val="AD1457"/>
          </a:solidFill>
          <a:ln w="38100"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3684141-571E-C229-6264-CE8C40532A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9578" y="0"/>
            <a:ext cx="2796148" cy="17681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99E10A-2300-C312-F93B-9A5C8232F4B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879" t="6802" r="6738" b="39932"/>
          <a:stretch/>
        </p:blipFill>
        <p:spPr>
          <a:xfrm>
            <a:off x="9691352" y="701964"/>
            <a:ext cx="2403378" cy="207119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2045332-BEC2-FF32-0DD2-AB5EBD5B8A74}"/>
              </a:ext>
            </a:extLst>
          </p:cNvPr>
          <p:cNvSpPr txBox="1"/>
          <p:nvPr/>
        </p:nvSpPr>
        <p:spPr>
          <a:xfrm>
            <a:off x="214919" y="517298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August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69E7A5-CCB0-4041-7064-6F599BDC8C9A}"/>
              </a:ext>
            </a:extLst>
          </p:cNvPr>
          <p:cNvSpPr txBox="1"/>
          <p:nvPr/>
        </p:nvSpPr>
        <p:spPr>
          <a:xfrm>
            <a:off x="10876459" y="6429294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September</a:t>
            </a:r>
          </a:p>
        </p:txBody>
      </p:sp>
    </p:spTree>
    <p:extLst>
      <p:ext uri="{BB962C8B-B14F-4D97-AF65-F5344CB8AC3E}">
        <p14:creationId xmlns:p14="http://schemas.microsoft.com/office/powerpoint/2010/main" val="4048528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2B506B8C-4E29-7F86-02C4-74E0F5471882}"/>
              </a:ext>
            </a:extLst>
          </p:cNvPr>
          <p:cNvSpPr/>
          <p:nvPr/>
        </p:nvSpPr>
        <p:spPr>
          <a:xfrm>
            <a:off x="10050930" y="912160"/>
            <a:ext cx="1669051" cy="29340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FEC145-ACE3-63DD-63F5-DEE1B4D6E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727494"/>
          </a:xfrm>
        </p:spPr>
        <p:txBody>
          <a:bodyPr/>
          <a:lstStyle/>
          <a:p>
            <a:r>
              <a:rPr lang="en-US" dirty="0"/>
              <a:t>High Level Overview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F062239-D8E1-D04E-C4C4-7CD64C1034BC}"/>
              </a:ext>
            </a:extLst>
          </p:cNvPr>
          <p:cNvSpPr/>
          <p:nvPr/>
        </p:nvSpPr>
        <p:spPr>
          <a:xfrm>
            <a:off x="461673" y="902895"/>
            <a:ext cx="1669051" cy="29340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8CB172-696F-1E45-C230-920C2E4D07BF}"/>
              </a:ext>
            </a:extLst>
          </p:cNvPr>
          <p:cNvSpPr/>
          <p:nvPr/>
        </p:nvSpPr>
        <p:spPr>
          <a:xfrm>
            <a:off x="2379524" y="902895"/>
            <a:ext cx="1669051" cy="29340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F7946E-96F2-53C0-AFE3-CC317D1474C6}"/>
              </a:ext>
            </a:extLst>
          </p:cNvPr>
          <p:cNvSpPr/>
          <p:nvPr/>
        </p:nvSpPr>
        <p:spPr>
          <a:xfrm>
            <a:off x="4297375" y="902895"/>
            <a:ext cx="1669051" cy="29340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FF8FF3-2103-7A4D-A100-5811AB775968}"/>
              </a:ext>
            </a:extLst>
          </p:cNvPr>
          <p:cNvSpPr/>
          <p:nvPr/>
        </p:nvSpPr>
        <p:spPr>
          <a:xfrm>
            <a:off x="6215226" y="902895"/>
            <a:ext cx="1669051" cy="29340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D8E48C-84B4-4470-E668-C60C40F99204}"/>
              </a:ext>
            </a:extLst>
          </p:cNvPr>
          <p:cNvSpPr/>
          <p:nvPr/>
        </p:nvSpPr>
        <p:spPr>
          <a:xfrm>
            <a:off x="8133078" y="902895"/>
            <a:ext cx="1669051" cy="29340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DE38A4-5ABF-1248-A302-93C9F4FFD11A}"/>
              </a:ext>
            </a:extLst>
          </p:cNvPr>
          <p:cNvSpPr txBox="1"/>
          <p:nvPr/>
        </p:nvSpPr>
        <p:spPr>
          <a:xfrm>
            <a:off x="958605" y="542828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June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FD31AB-1C95-F7C9-3F97-FBA9F5F322A7}"/>
              </a:ext>
            </a:extLst>
          </p:cNvPr>
          <p:cNvSpPr txBox="1"/>
          <p:nvPr/>
        </p:nvSpPr>
        <p:spPr>
          <a:xfrm>
            <a:off x="2912523" y="533564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July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41CD2E-465A-1C30-F68C-E72098707CD4}"/>
              </a:ext>
            </a:extLst>
          </p:cNvPr>
          <p:cNvSpPr txBox="1"/>
          <p:nvPr/>
        </p:nvSpPr>
        <p:spPr>
          <a:xfrm>
            <a:off x="4794307" y="524300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August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60A8C6-4B1E-A7CE-87E2-D413A7FBC095}"/>
              </a:ext>
            </a:extLst>
          </p:cNvPr>
          <p:cNvSpPr txBox="1"/>
          <p:nvPr/>
        </p:nvSpPr>
        <p:spPr>
          <a:xfrm>
            <a:off x="6728990" y="515036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Sept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9663BB-2189-D3D9-3B36-6F94DA9BDED3}"/>
              </a:ext>
            </a:extLst>
          </p:cNvPr>
          <p:cNvSpPr txBox="1"/>
          <p:nvPr/>
        </p:nvSpPr>
        <p:spPr>
          <a:xfrm>
            <a:off x="8694930" y="505772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Oct</a:t>
            </a:r>
          </a:p>
        </p:txBody>
      </p:sp>
      <p:sp>
        <p:nvSpPr>
          <p:cNvPr id="18" name="Arrow: Left-Right 17">
            <a:extLst>
              <a:ext uri="{FF2B5EF4-FFF2-40B4-BE49-F238E27FC236}">
                <a16:creationId xmlns:a16="http://schemas.microsoft.com/office/drawing/2014/main" id="{768311F0-54C5-DD6A-744B-46C1AD5A7B95}"/>
              </a:ext>
            </a:extLst>
          </p:cNvPr>
          <p:cNvSpPr/>
          <p:nvPr/>
        </p:nvSpPr>
        <p:spPr>
          <a:xfrm>
            <a:off x="5348377" y="2360449"/>
            <a:ext cx="2535899" cy="484632"/>
          </a:xfrm>
          <a:prstGeom prst="leftRightArrow">
            <a:avLst/>
          </a:prstGeom>
          <a:solidFill>
            <a:srgbClr val="AD14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Testing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D3F035AE-2673-9516-2022-D836EDB9893F}"/>
              </a:ext>
            </a:extLst>
          </p:cNvPr>
          <p:cNvSpPr/>
          <p:nvPr/>
        </p:nvSpPr>
        <p:spPr>
          <a:xfrm>
            <a:off x="1571339" y="1033789"/>
            <a:ext cx="2726036" cy="484632"/>
          </a:xfrm>
          <a:prstGeom prst="rightArrow">
            <a:avLst/>
          </a:prstGeom>
          <a:solidFill>
            <a:srgbClr val="E4C44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Central membrane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66FD3B6A-CBE6-39BD-6FF8-38549188443C}"/>
              </a:ext>
            </a:extLst>
          </p:cNvPr>
          <p:cNvSpPr/>
          <p:nvPr/>
        </p:nvSpPr>
        <p:spPr>
          <a:xfrm>
            <a:off x="1571340" y="1476009"/>
            <a:ext cx="2974782" cy="484632"/>
          </a:xfrm>
          <a:prstGeom prst="rightArrow">
            <a:avLst/>
          </a:prstGeom>
          <a:solidFill>
            <a:srgbClr val="F4511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Outer field cage</a:t>
            </a:r>
          </a:p>
        </p:txBody>
      </p:sp>
      <p:sp>
        <p:nvSpPr>
          <p:cNvPr id="21" name="Arrow: Left-Right 20">
            <a:extLst>
              <a:ext uri="{FF2B5EF4-FFF2-40B4-BE49-F238E27FC236}">
                <a16:creationId xmlns:a16="http://schemas.microsoft.com/office/drawing/2014/main" id="{776C9D00-68DE-223A-B61F-C920AE1E16A1}"/>
              </a:ext>
            </a:extLst>
          </p:cNvPr>
          <p:cNvSpPr/>
          <p:nvPr/>
        </p:nvSpPr>
        <p:spPr>
          <a:xfrm>
            <a:off x="3573426" y="1918229"/>
            <a:ext cx="4310851" cy="484632"/>
          </a:xfrm>
          <a:prstGeom prst="leftRightArrow">
            <a:avLst/>
          </a:prstGeom>
          <a:solidFill>
            <a:srgbClr val="0B804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Main Assembly</a:t>
            </a:r>
          </a:p>
        </p:txBody>
      </p:sp>
      <p:sp>
        <p:nvSpPr>
          <p:cNvPr id="22" name="Arrow: Left-Right 21">
            <a:extLst>
              <a:ext uri="{FF2B5EF4-FFF2-40B4-BE49-F238E27FC236}">
                <a16:creationId xmlns:a16="http://schemas.microsoft.com/office/drawing/2014/main" id="{07AC368D-DC17-10FE-8EEB-6959F9F0191C}"/>
              </a:ext>
            </a:extLst>
          </p:cNvPr>
          <p:cNvSpPr/>
          <p:nvPr/>
        </p:nvSpPr>
        <p:spPr>
          <a:xfrm>
            <a:off x="8133077" y="2802669"/>
            <a:ext cx="1296571" cy="484632"/>
          </a:xfrm>
          <a:prstGeom prst="left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Float</a:t>
            </a:r>
          </a:p>
        </p:txBody>
      </p:sp>
      <p:sp>
        <p:nvSpPr>
          <p:cNvPr id="23" name="Arrow: Left-Right 22">
            <a:extLst>
              <a:ext uri="{FF2B5EF4-FFF2-40B4-BE49-F238E27FC236}">
                <a16:creationId xmlns:a16="http://schemas.microsoft.com/office/drawing/2014/main" id="{CA053F80-C58E-E0A0-5F34-CE3DEE4F40F1}"/>
              </a:ext>
            </a:extLst>
          </p:cNvPr>
          <p:cNvSpPr/>
          <p:nvPr/>
        </p:nvSpPr>
        <p:spPr>
          <a:xfrm>
            <a:off x="9429648" y="3244889"/>
            <a:ext cx="810658" cy="484632"/>
          </a:xfrm>
          <a:prstGeom prst="left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ship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6DA62A5-F49A-F704-3E9B-1C8B54D76204}"/>
              </a:ext>
            </a:extLst>
          </p:cNvPr>
          <p:cNvSpPr txBox="1"/>
          <p:nvPr/>
        </p:nvSpPr>
        <p:spPr>
          <a:xfrm>
            <a:off x="10600761" y="54282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Nov</a:t>
            </a:r>
          </a:p>
        </p:txBody>
      </p:sp>
      <p:graphicFrame>
        <p:nvGraphicFramePr>
          <p:cNvPr id="26" name="Table 26">
            <a:extLst>
              <a:ext uri="{FF2B5EF4-FFF2-40B4-BE49-F238E27FC236}">
                <a16:creationId xmlns:a16="http://schemas.microsoft.com/office/drawing/2014/main" id="{B4D1DD71-DF40-767C-D6BA-254FA97EB8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4864704"/>
              </p:ext>
            </p:extLst>
          </p:nvPr>
        </p:nvGraphicFramePr>
        <p:xfrm>
          <a:off x="251526" y="4091248"/>
          <a:ext cx="11688948" cy="2542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8772">
                  <a:extLst>
                    <a:ext uri="{9D8B030D-6E8A-4147-A177-3AD203B41FA5}">
                      <a16:colId xmlns:a16="http://schemas.microsoft.com/office/drawing/2014/main" val="303187565"/>
                    </a:ext>
                  </a:extLst>
                </a:gridCol>
                <a:gridCol w="1298772">
                  <a:extLst>
                    <a:ext uri="{9D8B030D-6E8A-4147-A177-3AD203B41FA5}">
                      <a16:colId xmlns:a16="http://schemas.microsoft.com/office/drawing/2014/main" val="2172429217"/>
                    </a:ext>
                  </a:extLst>
                </a:gridCol>
                <a:gridCol w="1298772">
                  <a:extLst>
                    <a:ext uri="{9D8B030D-6E8A-4147-A177-3AD203B41FA5}">
                      <a16:colId xmlns:a16="http://schemas.microsoft.com/office/drawing/2014/main" val="2718700426"/>
                    </a:ext>
                  </a:extLst>
                </a:gridCol>
                <a:gridCol w="1298772">
                  <a:extLst>
                    <a:ext uri="{9D8B030D-6E8A-4147-A177-3AD203B41FA5}">
                      <a16:colId xmlns:a16="http://schemas.microsoft.com/office/drawing/2014/main" val="782667944"/>
                    </a:ext>
                  </a:extLst>
                </a:gridCol>
                <a:gridCol w="1298772">
                  <a:extLst>
                    <a:ext uri="{9D8B030D-6E8A-4147-A177-3AD203B41FA5}">
                      <a16:colId xmlns:a16="http://schemas.microsoft.com/office/drawing/2014/main" val="1695773775"/>
                    </a:ext>
                  </a:extLst>
                </a:gridCol>
                <a:gridCol w="1298772">
                  <a:extLst>
                    <a:ext uri="{9D8B030D-6E8A-4147-A177-3AD203B41FA5}">
                      <a16:colId xmlns:a16="http://schemas.microsoft.com/office/drawing/2014/main" val="2889712862"/>
                    </a:ext>
                  </a:extLst>
                </a:gridCol>
                <a:gridCol w="1298772">
                  <a:extLst>
                    <a:ext uri="{9D8B030D-6E8A-4147-A177-3AD203B41FA5}">
                      <a16:colId xmlns:a16="http://schemas.microsoft.com/office/drawing/2014/main" val="1903013101"/>
                    </a:ext>
                  </a:extLst>
                </a:gridCol>
                <a:gridCol w="1298772">
                  <a:extLst>
                    <a:ext uri="{9D8B030D-6E8A-4147-A177-3AD203B41FA5}">
                      <a16:colId xmlns:a16="http://schemas.microsoft.com/office/drawing/2014/main" val="695183757"/>
                    </a:ext>
                  </a:extLst>
                </a:gridCol>
                <a:gridCol w="1298772">
                  <a:extLst>
                    <a:ext uri="{9D8B030D-6E8A-4147-A177-3AD203B41FA5}">
                      <a16:colId xmlns:a16="http://schemas.microsoft.com/office/drawing/2014/main" val="1391884522"/>
                    </a:ext>
                  </a:extLst>
                </a:gridCol>
              </a:tblGrid>
              <a:tr h="508491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Start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Milestone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Milestone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Milestone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Milestone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Milestone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Milestone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8395469"/>
                  </a:ext>
                </a:extLst>
              </a:tr>
              <a:tr h="508491">
                <a:tc>
                  <a:txBody>
                    <a:bodyPr/>
                    <a:lstStyle/>
                    <a:p>
                      <a:r>
                        <a:rPr lang="en-US" sz="1200" dirty="0"/>
                        <a:t>Central Membrane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ongoing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August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Petal Survey 1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July 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Petal Survey 2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July 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Side 1 Setup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July 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Side 2 Setup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July 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Delivery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August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7743951"/>
                  </a:ext>
                </a:extLst>
              </a:tr>
              <a:tr h="508491">
                <a:tc>
                  <a:txBody>
                    <a:bodyPr/>
                    <a:lstStyle/>
                    <a:p>
                      <a:r>
                        <a:rPr lang="en-US" sz="1200" dirty="0"/>
                        <a:t>Outer FC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ongoing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August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Kapton Done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July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Honeycomb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August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Delivery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August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4449412"/>
                  </a:ext>
                </a:extLst>
              </a:tr>
              <a:tr h="508491">
                <a:tc>
                  <a:txBody>
                    <a:bodyPr/>
                    <a:lstStyle/>
                    <a:p>
                      <a:r>
                        <a:rPr lang="en-US" sz="1200" dirty="0"/>
                        <a:t>Main Assembly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July 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September 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WW1 Up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August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Field Cages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August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Membrane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August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WW2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August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Cart move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August 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Cooling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August 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644592"/>
                  </a:ext>
                </a:extLst>
              </a:tr>
              <a:tr h="508491">
                <a:tc>
                  <a:txBody>
                    <a:bodyPr/>
                    <a:lstStyle/>
                    <a:p>
                      <a:r>
                        <a:rPr lang="en-US" sz="1200" dirty="0"/>
                        <a:t>Testing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August 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September 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Pulser Test 1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Sept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Pulser Test 2</a:t>
                      </a:r>
                      <a:br>
                        <a:rPr lang="en-US" sz="1200" dirty="0"/>
                      </a:br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Sept 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MIP</a:t>
                      </a:r>
                      <a:br>
                        <a:rPr lang="en-US" sz="1200" dirty="0"/>
                      </a:br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Sept 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5147275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37AA56CE-D2CF-EB6A-AE52-E5458B7B7A90}"/>
              </a:ext>
            </a:extLst>
          </p:cNvPr>
          <p:cNvSpPr txBox="1"/>
          <p:nvPr/>
        </p:nvSpPr>
        <p:spPr>
          <a:xfrm>
            <a:off x="9724431" y="6169641"/>
            <a:ext cx="1752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Red means KPP</a:t>
            </a:r>
          </a:p>
        </p:txBody>
      </p:sp>
    </p:spTree>
    <p:extLst>
      <p:ext uri="{BB962C8B-B14F-4D97-AF65-F5344CB8AC3E}">
        <p14:creationId xmlns:p14="http://schemas.microsoft.com/office/powerpoint/2010/main" val="102300898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138</TotalTime>
  <Words>298</Words>
  <Application>Microsoft Office PowerPoint</Application>
  <PresentationFormat>Widescreen</PresentationFormat>
  <Paragraphs>82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Trebuchet MS</vt:lpstr>
      <vt:lpstr>Wingdings 3</vt:lpstr>
      <vt:lpstr>Facet</vt:lpstr>
      <vt:lpstr>TPC Completion Schedule</vt:lpstr>
      <vt:lpstr>Overview:  Time Saving Assembly</vt:lpstr>
      <vt:lpstr>Schedule Overview</vt:lpstr>
      <vt:lpstr>PowerPoint Presentation</vt:lpstr>
      <vt:lpstr>High Level Overview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TPC Completion Schedule</dc:title>
  <dc:creator>Thomas Hemmick</dc:creator>
  <cp:lastModifiedBy>Thomas Hemmick</cp:lastModifiedBy>
  <cp:revision>4</cp:revision>
  <dcterms:created xsi:type="dcterms:W3CDTF">2022-06-23T12:03:07Z</dcterms:created>
  <dcterms:modified xsi:type="dcterms:W3CDTF">2022-06-23T14:21:32Z</dcterms:modified>
</cp:coreProperties>
</file>