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24" r:id="rId2"/>
    <p:sldId id="485" r:id="rId3"/>
    <p:sldId id="486" r:id="rId4"/>
    <p:sldId id="531" r:id="rId5"/>
    <p:sldId id="542" r:id="rId6"/>
    <p:sldId id="530" r:id="rId7"/>
    <p:sldId id="487" r:id="rId8"/>
    <p:sldId id="554" r:id="rId9"/>
    <p:sldId id="555" r:id="rId10"/>
    <p:sldId id="556" r:id="rId11"/>
    <p:sldId id="557" r:id="rId12"/>
    <p:sldId id="553" r:id="rId13"/>
    <p:sldId id="548" r:id="rId14"/>
    <p:sldId id="502" r:id="rId15"/>
    <p:sldId id="551" r:id="rId16"/>
    <p:sldId id="545" r:id="rId17"/>
    <p:sldId id="546" r:id="rId18"/>
    <p:sldId id="552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2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2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2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2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2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2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2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2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2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7" autoAdjust="0"/>
    <p:restoredTop sz="94694" autoAdjust="0"/>
  </p:normalViewPr>
  <p:slideViewPr>
    <p:cSldViewPr snapToGrid="0" showGuides="1">
      <p:cViewPr varScale="1">
        <p:scale>
          <a:sx n="117" d="100"/>
          <a:sy n="117" d="100"/>
        </p:scale>
        <p:origin x="1784" y="168"/>
      </p:cViewPr>
      <p:guideLst>
        <p:guide orient="horz" pos="23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88"/>
    </p:cViewPr>
  </p:sorterViewPr>
  <p:notesViewPr>
    <p:cSldViewPr snapToGrid="0" showGuides="1">
      <p:cViewPr varScale="1">
        <p:scale>
          <a:sx n="56" d="100"/>
          <a:sy n="56" d="100"/>
        </p:scale>
        <p:origin x="-1806" y="-96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5C876048-7459-F24E-97A9-4D7195C65C1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45BB2A9D-90C2-244D-95F3-D9D4682A3D9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7812" name="Rectangle 4">
            <a:extLst>
              <a:ext uri="{FF2B5EF4-FFF2-40B4-BE49-F238E27FC236}">
                <a16:creationId xmlns:a16="http://schemas.microsoft.com/office/drawing/2014/main" id="{F312C84C-E39D-B149-AFCB-4C51B665876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7813" name="Rectangle 5">
            <a:extLst>
              <a:ext uri="{FF2B5EF4-FFF2-40B4-BE49-F238E27FC236}">
                <a16:creationId xmlns:a16="http://schemas.microsoft.com/office/drawing/2014/main" id="{3B03369D-AC6E-BB4B-A9BF-395C9FDCF6E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283CEC-57F7-1547-A80E-0502DAE9D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AAA57F3-2B8B-354D-8318-020FA35F07B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422A095-1392-C64D-88C9-DC7DE7050B6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9921845-88DC-D14D-ABAB-0C2E70574467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AE10B960-99FC-B74E-AD9F-47C41650BB5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noProof="0"/>
              <a:t>Click to edit Master text styles</a:t>
            </a:r>
          </a:p>
          <a:p>
            <a:pPr lvl="1"/>
            <a:r>
              <a:rPr lang="it-IT" altLang="en-US" noProof="0"/>
              <a:t>Second level</a:t>
            </a:r>
          </a:p>
          <a:p>
            <a:pPr lvl="2"/>
            <a:r>
              <a:rPr lang="it-IT" altLang="en-US" noProof="0"/>
              <a:t>Third level</a:t>
            </a:r>
          </a:p>
          <a:p>
            <a:pPr lvl="3"/>
            <a:r>
              <a:rPr lang="it-IT" altLang="en-US" noProof="0"/>
              <a:t>Fourth level</a:t>
            </a:r>
          </a:p>
          <a:p>
            <a:pPr lvl="4"/>
            <a:r>
              <a:rPr lang="it-IT" altLang="en-US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CD9CE5E4-CE70-4746-87F9-706CB5AF7A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98C0B080-1461-E04E-8A30-70C317B37D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195C49E-452B-4A44-9852-0F63F0237E83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>
            <a:extLst>
              <a:ext uri="{FF2B5EF4-FFF2-40B4-BE49-F238E27FC236}">
                <a16:creationId xmlns:a16="http://schemas.microsoft.com/office/drawing/2014/main" id="{2D3A474D-FFA3-DA4E-A66E-783672C604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9pPr>
          </a:lstStyle>
          <a:p>
            <a:fld id="{054D8761-D686-444C-983C-42BA5BF31855}" type="slidenum">
              <a:rPr lang="it-IT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it-IT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F932C7C6-21CB-9745-8D4A-D0CFA057E9A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A1C1371-D71F-684D-A25F-B4D213AC0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F6D7DB0D-2CDC-A34C-8A59-E2B1A94810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9pPr>
          </a:lstStyle>
          <a:p>
            <a:fld id="{177FF99A-27E9-A145-8B49-CDAA68A70FE6}" type="slidenum">
              <a:rPr lang="it-IT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it-IT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FF3C287-23EF-5A41-AB69-42ED67348AA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837C53C-F795-CA45-BFD2-419CF53D4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6BB67119-CA5A-E147-9EF8-12CF4F5DAF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9pPr>
          </a:lstStyle>
          <a:p>
            <a:fld id="{B6BC58DB-8EB5-9943-A01E-F491D8CD798D}" type="slidenum">
              <a:rPr lang="it-IT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lang="it-IT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5C96F1C5-8E06-1A44-A8D6-288A4DAD6C2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9F97435-233D-9B48-972A-9591A48F3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230C6FCC-CBF0-1740-BC92-703AB242C2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9pPr>
          </a:lstStyle>
          <a:p>
            <a:fld id="{3D562123-8701-AF4C-8973-2EDCD39297BF}" type="slidenum">
              <a:rPr lang="it-IT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</a:t>
            </a:fld>
            <a:endParaRPr lang="it-IT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652715E9-6EDE-BE40-81B7-7154DFAE17E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2CBD50C-01F8-DE46-A7E6-DE62E2299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FEFCFE41-A419-954B-93B2-B22CEC2D1E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9pPr>
          </a:lstStyle>
          <a:p>
            <a:fld id="{5530AE50-4E17-2E47-B9D9-35A841F6AFAF}" type="slidenum">
              <a:rPr lang="it-IT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</a:t>
            </a:fld>
            <a:endParaRPr lang="it-IT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5061560-741C-4046-A491-D79B5A19512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4F8C517-115B-CD49-88A7-30CE15AE4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50AF243B-F075-2143-814E-214BA25461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omic Sans MS" panose="030F0902030302020204" pitchFamily="66" charset="0"/>
              </a:defRPr>
            </a:lvl9pPr>
          </a:lstStyle>
          <a:p>
            <a:fld id="{3381E6E3-5958-684D-B0E7-3F808A8796AC}" type="slidenum">
              <a:rPr lang="it-IT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15</a:t>
            </a:fld>
            <a:endParaRPr lang="it-IT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AE62D250-C152-C74B-A59C-FEB802CE2A1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17EE756-1389-7947-9F8B-36842CAA2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239C5C-BAB7-7D49-929B-92744BB517A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E9965-6DF2-C243-B834-E7AAD1E3AB2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548FC-8EE3-CD48-A618-3F895464A1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DAA3D16-D3DF-004A-9B67-6902D7A24E0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85036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EDE781-6D37-EA45-847B-2D7076ADC9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1A19E-ECEE-914C-BB3A-78F7F45A3DA6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5526CA-A801-8E43-B2B2-6A74F3A235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FBEB9D3-7F81-E042-BFF5-58273BAD701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834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0863" y="38100"/>
            <a:ext cx="2090737" cy="6138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8100"/>
            <a:ext cx="6119813" cy="6138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FABCBD-8BF1-C14E-968A-D8F27AD6E5C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C5753-3D84-9746-B81A-2BF468A5E708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A8BBC2-0B56-854D-997E-D7A114A1A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C8D06DD-DA1D-D947-9EE8-37FB32B937B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32795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938" y="38100"/>
            <a:ext cx="7586662" cy="439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A3B90D-EB1E-2D40-93C2-1EA1C79382B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18F01-3CCB-B74E-A8AE-1681E59E4362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2797E7A-AF8D-8747-BF20-5481819330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AB321FB-A22B-9246-86B3-707C0A39BB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3077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938" y="38100"/>
            <a:ext cx="7586662" cy="439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CA87BE-2F6D-334F-B276-1AE95386417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37818-A062-104E-92AB-2B46CED2041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F4EAF-D550-D344-A396-F41EC04B9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1E2E69-5B7B-3D41-9075-ED3040E8A30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8657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790838-28C4-3B45-95F3-D27F6436D6C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1EF8C-B777-7B41-9E78-3887F527F80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E46D17-23F5-1543-8957-67C0DE3B0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824B796-7C29-5347-A76C-74240BD0D5D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2865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970B88-2B16-3041-B682-06017C5556F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FC56F-77DC-244F-B11E-4101B51AEFC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55E6E5-19AF-CC4C-A132-1092ECDE76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DCC8FFF-2E0C-6245-A1A5-F997E9BAFBA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05877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D55AD7-C8F2-AD44-B4E1-92173FEEFBD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60DE1-A5B7-3B4E-AF9B-F7A54D364176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D6C904-7DD4-314C-9299-C9C3C5E36E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4CDF0-5D22-E740-B9D6-5A46DF4060F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5348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E68116-5380-E44F-BCC1-378DAD2FC89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C65C1-5AA3-9A4B-8103-9835B566F74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A0E3F6-440C-1248-836F-D311624AC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8DEE802-994E-F145-870B-8FBF568BBE7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3692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0085472-FFC1-0A46-96C3-077A9239CD3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81EE1-B79A-4441-8FBC-89A6BAC4C6F6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5F6A40-9EEF-D946-849F-B3FBB2EABF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95E52E-A697-1249-9455-C18FAA08AF2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2068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877FF5E-DE46-344B-912C-BB618417483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E965E-C779-3248-843E-E03725E05882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E918BA-36AD-BB4F-8C27-95F81D7C6E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BD9B2E-8ED8-6949-AC88-F74C6863463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9115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32C366-75B1-2343-9124-526937F11A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27F89-4AE9-5D4D-B2FB-3F294C3205E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8F58FF-A0AC-5A46-9513-22723D0BD6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9BFFDF-FF34-024C-9457-4B4363853E3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894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E3E14E4-8A5F-8047-B153-48421B2581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C3B5E-7668-7C4A-847A-9F91FE5A4F77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E0CFF2-D615-4A4C-AC07-B731BB5CD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8D2D82-2D66-DB47-987D-AC0B6DCC0D0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836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default_blue-mod_v1">
            <a:extLst>
              <a:ext uri="{FF2B5EF4-FFF2-40B4-BE49-F238E27FC236}">
                <a16:creationId xmlns:a16="http://schemas.microsoft.com/office/drawing/2014/main" id="{3A519953-ECE0-8542-8471-E75E396670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913765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F69D62C-1974-0B44-A814-A34140876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04938" y="38100"/>
            <a:ext cx="7586662" cy="4397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205B4DB-595C-6E42-B645-EBD0EEDAF1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8975" y="6602413"/>
            <a:ext cx="668338" cy="1952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CC042F74-E211-AD44-8DAC-AF02E3C89855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270DAC-E1BE-BE49-AE92-7805D08246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9438" y="6567488"/>
            <a:ext cx="3189287" cy="2905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1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it-IT" altLang="en-US"/>
              <a:t>DESY Schichtgaenger Ausbildung 2006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140B45D-2F92-7142-9580-D328B45616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0388" y="6604000"/>
            <a:ext cx="2336800" cy="206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03C3974C-0C8F-E940-9E1F-BA8DAF9B9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3663"/>
            <a:ext cx="9177338" cy="36512"/>
          </a:xfrm>
          <a:prstGeom prst="rect">
            <a:avLst/>
          </a:prstGeom>
          <a:gradFill rotWithShape="0">
            <a:gsLst>
              <a:gs pos="0">
                <a:srgbClr val="A603AB">
                  <a:alpha val="50000"/>
                </a:srgbClr>
              </a:gs>
              <a:gs pos="12000">
                <a:srgbClr val="E81766">
                  <a:alpha val="56000"/>
                </a:srgbClr>
              </a:gs>
              <a:gs pos="27000">
                <a:srgbClr val="EE3F17">
                  <a:alpha val="63500"/>
                </a:srgbClr>
              </a:gs>
              <a:gs pos="48000">
                <a:srgbClr val="FFFF00">
                  <a:alpha val="74000"/>
                </a:srgbClr>
              </a:gs>
              <a:gs pos="64999">
                <a:srgbClr val="1A8D48">
                  <a:alpha val="82499"/>
                </a:srgbClr>
              </a:gs>
              <a:gs pos="78999">
                <a:srgbClr val="0819FB">
                  <a:alpha val="89499"/>
                </a:srgbClr>
              </a:gs>
              <a:gs pos="100000">
                <a:srgbClr val="A603AB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6" name="Rectangle 12">
            <a:extLst>
              <a:ext uri="{FF2B5EF4-FFF2-40B4-BE49-F238E27FC236}">
                <a16:creationId xmlns:a16="http://schemas.microsoft.com/office/drawing/2014/main" id="{0BDAA76A-A184-0740-8DA1-02E90665C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7525"/>
            <a:ext cx="9177338" cy="53975"/>
          </a:xfrm>
          <a:prstGeom prst="rect">
            <a:avLst/>
          </a:prstGeom>
          <a:gradFill rotWithShape="0">
            <a:gsLst>
              <a:gs pos="0">
                <a:srgbClr val="A603AB">
                  <a:alpha val="50000"/>
                </a:srgbClr>
              </a:gs>
              <a:gs pos="12000">
                <a:srgbClr val="E81766">
                  <a:alpha val="56000"/>
                </a:srgbClr>
              </a:gs>
              <a:gs pos="27000">
                <a:srgbClr val="EE3F17">
                  <a:alpha val="63500"/>
                </a:srgbClr>
              </a:gs>
              <a:gs pos="48000">
                <a:srgbClr val="FFFF00">
                  <a:alpha val="74000"/>
                </a:srgbClr>
              </a:gs>
              <a:gs pos="64999">
                <a:srgbClr val="1A8D48">
                  <a:alpha val="82499"/>
                </a:srgbClr>
              </a:gs>
              <a:gs pos="78999">
                <a:srgbClr val="0819FB">
                  <a:alpha val="89499"/>
                </a:srgbClr>
              </a:gs>
              <a:gs pos="100000">
                <a:srgbClr val="A603AB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7" name="Picture 15" descr="uli_hermeslogo">
            <a:extLst>
              <a:ext uri="{FF2B5EF4-FFF2-40B4-BE49-F238E27FC236}">
                <a16:creationId xmlns:a16="http://schemas.microsoft.com/office/drawing/2014/main" id="{DA278C43-4D1D-8A49-8250-A53EE472ED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516688"/>
            <a:ext cx="4286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 kern="1200">
          <a:solidFill>
            <a:srgbClr val="FFFF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99"/>
          </a:solidFill>
          <a:effectLst>
            <a:outerShdw blurRad="38100" dist="38100" dir="2700000" algn="tl">
              <a:srgbClr val="C0C0C0"/>
            </a:outerShdw>
          </a:effectLst>
          <a:latin typeface="Comic Sans MS" panose="030F0902030302020204" pitchFamily="66" charset="0"/>
          <a:ea typeface="MS Mincho" panose="02020609040205080304" pitchFamily="49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99"/>
          </a:solidFill>
          <a:effectLst>
            <a:outerShdw blurRad="38100" dist="38100" dir="2700000" algn="tl">
              <a:srgbClr val="C0C0C0"/>
            </a:outerShdw>
          </a:effectLst>
          <a:latin typeface="Comic Sans MS" panose="030F0902030302020204" pitchFamily="66" charset="0"/>
          <a:ea typeface="MS Mincho" panose="02020609040205080304" pitchFamily="49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99"/>
          </a:solidFill>
          <a:effectLst>
            <a:outerShdw blurRad="38100" dist="38100" dir="2700000" algn="tl">
              <a:srgbClr val="C0C0C0"/>
            </a:outerShdw>
          </a:effectLst>
          <a:latin typeface="Comic Sans MS" panose="030F0902030302020204" pitchFamily="66" charset="0"/>
          <a:ea typeface="MS Mincho" panose="02020609040205080304" pitchFamily="49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99"/>
          </a:solidFill>
          <a:effectLst>
            <a:outerShdw blurRad="38100" dist="38100" dir="2700000" algn="tl">
              <a:srgbClr val="C0C0C0"/>
            </a:outerShdw>
          </a:effectLst>
          <a:latin typeface="Comic Sans MS" panose="030F0902030302020204" pitchFamily="66" charset="0"/>
          <a:ea typeface="MS Mincho" panose="02020609040205080304" pitchFamily="49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99"/>
          </a:solidFill>
          <a:effectLst>
            <a:outerShdw blurRad="38100" dist="38100" dir="2700000" algn="tl">
              <a:srgbClr val="C0C0C0"/>
            </a:outerShdw>
          </a:effectLst>
          <a:latin typeface="Comic Sans MS" panose="030F0902030302020204" pitchFamily="66" charset="0"/>
          <a:ea typeface="MS Mincho" panose="02020609040205080304" pitchFamily="49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99"/>
          </a:solidFill>
          <a:effectLst>
            <a:outerShdw blurRad="38100" dist="38100" dir="2700000" algn="tl">
              <a:srgbClr val="C0C0C0"/>
            </a:outerShdw>
          </a:effectLst>
          <a:latin typeface="Comic Sans MS" panose="030F0902030302020204" pitchFamily="66" charset="0"/>
          <a:ea typeface="MS Mincho" panose="02020609040205080304" pitchFamily="49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99"/>
          </a:solidFill>
          <a:effectLst>
            <a:outerShdw blurRad="38100" dist="38100" dir="2700000" algn="tl">
              <a:srgbClr val="C0C0C0"/>
            </a:outerShdw>
          </a:effectLst>
          <a:latin typeface="Comic Sans MS" panose="030F0902030302020204" pitchFamily="66" charset="0"/>
          <a:ea typeface="MS Mincho" panose="02020609040205080304" pitchFamily="49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99"/>
          </a:solidFill>
          <a:effectLst>
            <a:outerShdw blurRad="38100" dist="38100" dir="2700000" algn="tl">
              <a:srgbClr val="C0C0C0"/>
            </a:outerShdw>
          </a:effectLst>
          <a:latin typeface="Comic Sans MS" panose="030F0902030302020204" pitchFamily="66" charset="0"/>
          <a:ea typeface="MS Mincho" panose="02020609040205080304" pitchFamily="4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56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4.emf"/><Relationship Id="rId12" Type="http://schemas.openxmlformats.org/officeDocument/2006/relationships/image" Target="../media/image5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png"/><Relationship Id="rId11" Type="http://schemas.openxmlformats.org/officeDocument/2006/relationships/image" Target="../media/image50.emf"/><Relationship Id="rId5" Type="http://schemas.openxmlformats.org/officeDocument/2006/relationships/image" Target="../media/image52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51.jpeg"/><Relationship Id="rId9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16.emf"/><Relationship Id="rId12" Type="http://schemas.openxmlformats.org/officeDocument/2006/relationships/image" Target="../media/image1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1.emf"/><Relationship Id="rId10" Type="http://schemas.openxmlformats.org/officeDocument/2006/relationships/image" Target="../media/image17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829E5E8-A2E7-7F40-AE1C-769398023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3DB9C5-2690-5344-AE33-8955DAFF48A8}" type="slidenum">
              <a:rPr lang="it-IT" altLang="en-US"/>
              <a:pPr>
                <a:defRPr/>
              </a:pPr>
              <a:t>1</a:t>
            </a:fld>
            <a:endParaRPr lang="it-IT" alt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7F27975-29FC-EF45-8DE5-46B2D038488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368649" name="Rectangle 9">
            <a:extLst>
              <a:ext uri="{FF2B5EF4-FFF2-40B4-BE49-F238E27FC236}">
                <a16:creationId xmlns:a16="http://schemas.microsoft.com/office/drawing/2014/main" id="{7279E3F5-ED0B-9F43-BAD6-D44BB362C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" y="623888"/>
            <a:ext cx="5751513" cy="21971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>
                  <a:alpha val="89499"/>
                </a:srgbClr>
              </a:gs>
              <a:gs pos="35001">
                <a:srgbClr val="1A8D48">
                  <a:alpha val="82499"/>
                </a:srgbClr>
              </a:gs>
              <a:gs pos="52000">
                <a:srgbClr val="FFFF00">
                  <a:alpha val="74000"/>
                </a:srgbClr>
              </a:gs>
              <a:gs pos="73000">
                <a:srgbClr val="EE3F17">
                  <a:alpha val="63500"/>
                </a:srgbClr>
              </a:gs>
              <a:gs pos="88000">
                <a:srgbClr val="E81766">
                  <a:alpha val="56000"/>
                </a:srgbClr>
              </a:gs>
              <a:gs pos="100000">
                <a:srgbClr val="A603AB">
                  <a:alpha val="50000"/>
                </a:srgbClr>
              </a:gs>
            </a:gsLst>
            <a:lin ang="189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47" name="Text Box 7">
            <a:extLst>
              <a:ext uri="{FF2B5EF4-FFF2-40B4-BE49-F238E27FC236}">
                <a16:creationId xmlns:a16="http://schemas.microsoft.com/office/drawing/2014/main" id="{B3C034BE-0224-2541-98BB-0C43339CA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938213"/>
            <a:ext cx="4591050" cy="15684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HERMES</a:t>
            </a:r>
          </a:p>
          <a:p>
            <a:pPr algn="ctr" eaLnBrk="1" hangingPunct="1">
              <a:defRPr/>
            </a:pPr>
            <a:endParaRPr lang="en-US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alt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Particle Identification</a:t>
            </a:r>
          </a:p>
        </p:txBody>
      </p:sp>
      <p:pic>
        <p:nvPicPr>
          <p:cNvPr id="4103" name="Picture 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9A61B5D-3138-334A-AC0D-029B5DAA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267">
            <a:off x="4851400" y="1336675"/>
            <a:ext cx="3941763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BDA1-20A4-A845-BDCC-3BC29EC1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Lepton ID using the RICH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56687-931D-8240-B66D-D504DA898A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DC4D8-7169-304B-96F3-AC2B9B9C20B6}" type="slidenum">
              <a:rPr lang="it-IT" altLang="en-US"/>
              <a:pPr>
                <a:defRPr/>
              </a:pPr>
              <a:t>10</a:t>
            </a:fld>
            <a:endParaRPr lang="it-IT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4E0FE-F7F9-C849-9752-1F919FCFBE7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52315D-3FF5-D046-B16A-145B79051544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3917" y="664028"/>
            <a:ext cx="8563113" cy="638316"/>
          </a:xfrm>
          <a:prstGeom prst="rect">
            <a:avLst/>
          </a:prstGeom>
          <a:blipFill>
            <a:blip r:embed="rId2"/>
            <a:stretch>
              <a:fillRect l="-741" r="-148" b="-769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5605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497EDD95-FAA0-B24E-8C1A-C4359F70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488"/>
            <a:ext cx="4448175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0FE80A55-C26E-0745-9A0C-244E39170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2435225"/>
            <a:ext cx="46958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61B31B-D426-4B42-97F6-C3EC80FE2E3A}"/>
              </a:ext>
            </a:extLst>
          </p:cNvPr>
          <p:cNvSpPr txBox="1"/>
          <p:nvPr/>
        </p:nvSpPr>
        <p:spPr>
          <a:xfrm>
            <a:off x="2224088" y="1131888"/>
            <a:ext cx="654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299A3D-3376-2E40-ACAE-FB3DFE830511}"/>
              </a:ext>
            </a:extLst>
          </p:cNvPr>
          <p:cNvSpPr txBox="1"/>
          <p:nvPr/>
        </p:nvSpPr>
        <p:spPr>
          <a:xfrm>
            <a:off x="6567488" y="2279650"/>
            <a:ext cx="10699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Aerogel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1A7B12-43ED-AC48-8EA7-2E3C11D7B4E0}"/>
              </a:ext>
            </a:extLst>
          </p:cNvPr>
          <p:cNvSpPr txBox="1"/>
          <p:nvPr/>
        </p:nvSpPr>
        <p:spPr>
          <a:xfrm>
            <a:off x="293688" y="5233988"/>
            <a:ext cx="33591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 radiator more powerful </a:t>
            </a:r>
          </a:p>
          <a:p>
            <a:pPr algn="ctr"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 a wider p-range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12B93-A86A-1A4E-AD7A-E992B762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5D514-5204-004A-9B2C-10052F716F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194D2B-3F01-7C4C-8731-0002F7F8EA2F}" type="slidenum">
              <a:rPr lang="it-IT" altLang="en-US"/>
              <a:pPr>
                <a:defRPr/>
              </a:pPr>
              <a:t>11</a:t>
            </a:fld>
            <a:endParaRPr lang="it-IT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25851-0B10-2843-BD6F-F34F80DA8CA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pic>
        <p:nvPicPr>
          <p:cNvPr id="26628" name="Picture 5" descr="Chart&#10;&#10;Description automatically generated">
            <a:extLst>
              <a:ext uri="{FF2B5EF4-FFF2-40B4-BE49-F238E27FC236}">
                <a16:creationId xmlns:a16="http://schemas.microsoft.com/office/drawing/2014/main" id="{EC97207D-EBC1-8143-9A56-28F70628D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995363"/>
            <a:ext cx="536257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8BA0F8F-CC66-214E-9436-3A0847DBB3D2}"/>
              </a:ext>
            </a:extLst>
          </p:cNvPr>
          <p:cNvSpPr/>
          <p:nvPr/>
        </p:nvSpPr>
        <p:spPr bwMode="auto">
          <a:xfrm>
            <a:off x="6592888" y="2125663"/>
            <a:ext cx="1108075" cy="304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C84F7-376C-C84F-BD78-6503FE03C0F8}"/>
              </a:ext>
            </a:extLst>
          </p:cNvPr>
          <p:cNvSpPr txBox="1"/>
          <p:nvPr/>
        </p:nvSpPr>
        <p:spPr>
          <a:xfrm>
            <a:off x="6256338" y="1838325"/>
            <a:ext cx="230028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ECal+PreShower+TRD</a:t>
            </a:r>
            <a:endParaRPr lang="en-US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A4515-4326-5A4B-8502-229510F8E0D8}"/>
              </a:ext>
            </a:extLst>
          </p:cNvPr>
          <p:cNvSpPr txBox="1"/>
          <p:nvPr/>
        </p:nvSpPr>
        <p:spPr>
          <a:xfrm>
            <a:off x="6700838" y="2659063"/>
            <a:ext cx="1131887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p&lt;4GeV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90EC28-4CFD-3448-B244-4F9DA63CAE2F}"/>
              </a:ext>
            </a:extLst>
          </p:cNvPr>
          <p:cNvSpPr txBox="1"/>
          <p:nvPr/>
        </p:nvSpPr>
        <p:spPr>
          <a:xfrm>
            <a:off x="85725" y="2430463"/>
            <a:ext cx="3695700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Simple response on threshold</a:t>
            </a:r>
          </a:p>
          <a:p>
            <a:pPr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behavior of radiator</a:t>
            </a:r>
          </a:p>
          <a:p>
            <a:pPr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significantly improved lepton hadron separation</a:t>
            </a:r>
          </a:p>
          <a:p>
            <a:pPr eaLnBrk="1" hangingPunct="1">
              <a:defRPr/>
            </a:pPr>
            <a:endParaRPr lang="en-US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000" b="0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one can do similar things for EIC </a:t>
            </a:r>
            <a:endParaRPr lang="en-US" sz="2000" b="0" dirty="0">
              <a:solidFill>
                <a:srgbClr val="043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C72630-5CF3-EF48-B691-DDC1DF5AF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262283-8483-9941-9404-DA9C3D0C4F12}" type="slidenum">
              <a:rPr lang="it-IT" altLang="en-US"/>
              <a:pPr>
                <a:defRPr/>
              </a:pPr>
              <a:t>12</a:t>
            </a:fld>
            <a:endParaRPr lang="it-IT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987A8-007F-D340-B7D4-2CD58D81875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20EBFC58-75D9-3D4E-A717-55618D6D8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792413"/>
            <a:ext cx="90519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ADB5420-74A0-7341-9C2C-0E4A1373D8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FDE08-4877-A047-8B5B-F520347C26E5}" type="slidenum">
              <a:rPr lang="it-IT" altLang="en-US"/>
              <a:pPr>
                <a:defRPr/>
              </a:pPr>
              <a:t>13</a:t>
            </a:fld>
            <a:endParaRPr lang="it-IT" alt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3BBA1C7B-BEAC-A04A-9D71-79A110C9352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645131" name="Rectangle 11">
            <a:extLst>
              <a:ext uri="{FF2B5EF4-FFF2-40B4-BE49-F238E27FC236}">
                <a16:creationId xmlns:a16="http://schemas.microsoft.com/office/drawing/2014/main" id="{00EAE50A-C8D4-3547-AB2B-8AA1F0A3E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1754188"/>
            <a:ext cx="3971925" cy="30876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124" name="Rectangle 4">
            <a:extLst>
              <a:ext uri="{FF2B5EF4-FFF2-40B4-BE49-F238E27FC236}">
                <a16:creationId xmlns:a16="http://schemas.microsoft.com/office/drawing/2014/main" id="{4BAED173-9B94-F24B-90FB-F7B234D711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/>
              <a:t>The HERMES RICH Detector</a:t>
            </a:r>
            <a:endParaRPr lang="en-GB" altLang="en-US" sz="2800"/>
          </a:p>
        </p:txBody>
      </p:sp>
      <p:pic>
        <p:nvPicPr>
          <p:cNvPr id="17413" name="Picture 5" descr="rich3dfinal">
            <a:extLst>
              <a:ext uri="{FF2B5EF4-FFF2-40B4-BE49-F238E27FC236}">
                <a16:creationId xmlns:a16="http://schemas.microsoft.com/office/drawing/2014/main" id="{49CF143F-21DA-084A-B115-C0CAD23C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1771650"/>
            <a:ext cx="39147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6" name="Picture 6" descr="bild3">
            <a:extLst>
              <a:ext uri="{FF2B5EF4-FFF2-40B4-BE49-F238E27FC236}">
                <a16:creationId xmlns:a16="http://schemas.microsoft.com/office/drawing/2014/main" id="{1AE751E2-0F8C-DE40-80D0-1291244E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908425"/>
            <a:ext cx="3494087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7" name="Picture 7" descr="bild4a">
            <a:extLst>
              <a:ext uri="{FF2B5EF4-FFF2-40B4-BE49-F238E27FC236}">
                <a16:creationId xmlns:a16="http://schemas.microsoft.com/office/drawing/2014/main" id="{92BB80E9-59FA-FF42-B759-D84D840B3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15938"/>
            <a:ext cx="3900487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8" name="Picture 8" descr="bild6a">
            <a:extLst>
              <a:ext uri="{FF2B5EF4-FFF2-40B4-BE49-F238E27FC236}">
                <a16:creationId xmlns:a16="http://schemas.microsoft.com/office/drawing/2014/main" id="{278A6E04-4D91-A34A-A646-D5D2883FB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3878263"/>
            <a:ext cx="34194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0" name="Picture 10" descr="bild1a">
            <a:extLst>
              <a:ext uri="{FF2B5EF4-FFF2-40B4-BE49-F238E27FC236}">
                <a16:creationId xmlns:a16="http://schemas.microsoft.com/office/drawing/2014/main" id="{6A590B1E-83B3-E343-AD7F-BFFEEB085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588963"/>
            <a:ext cx="3900488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32" name="Text Box 12">
            <a:extLst>
              <a:ext uri="{FF2B5EF4-FFF2-40B4-BE49-F238E27FC236}">
                <a16:creationId xmlns:a16="http://schemas.microsoft.com/office/drawing/2014/main" id="{19753DD5-3FAD-1141-ADD7-1B855CD57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185738"/>
            <a:ext cx="2155825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2000 0.75’’ PMTs</a:t>
            </a:r>
            <a:endParaRPr lang="en-GB" altLang="en-US"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133" name="Text Box 13">
            <a:extLst>
              <a:ext uri="{FF2B5EF4-FFF2-40B4-BE49-F238E27FC236}">
                <a16:creationId xmlns:a16="http://schemas.microsoft.com/office/drawing/2014/main" id="{908C441E-5443-784D-9CC0-4C2C1C94C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3602038"/>
            <a:ext cx="1649412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Aerogel-Wall</a:t>
            </a:r>
            <a:endParaRPr lang="en-GB" altLang="en-US"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134" name="Text Box 14">
            <a:extLst>
              <a:ext uri="{FF2B5EF4-FFF2-40B4-BE49-F238E27FC236}">
                <a16:creationId xmlns:a16="http://schemas.microsoft.com/office/drawing/2014/main" id="{CF5B0DE1-CDB4-574E-A56A-C3307DF70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763" y="3217863"/>
            <a:ext cx="18415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6km cables on </a:t>
            </a:r>
          </a:p>
          <a:p>
            <a:pPr eaLnBrk="1" hangingPunct="1">
              <a:defRPr/>
            </a:pPr>
            <a:r>
              <a:rPr lang="en-US" altLang="en-US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60cm x 120cm</a:t>
            </a:r>
            <a:endParaRPr lang="en-GB" altLang="en-US"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32" grpId="0"/>
      <p:bldP spid="645133" grpId="0"/>
      <p:bldP spid="6451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E2AE21F-1721-9841-8121-B8412D6ED5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BB436E-EAA0-B247-AB5A-D0FC38713E9A}" type="slidenum">
              <a:rPr lang="it-IT" altLang="en-US"/>
              <a:pPr>
                <a:defRPr/>
              </a:pPr>
              <a:t>14</a:t>
            </a:fld>
            <a:endParaRPr lang="it-IT" altLang="en-US"/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4DF48266-A803-D840-A169-879AA31CE03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pic>
        <p:nvPicPr>
          <p:cNvPr id="563218" name="Picture 18" descr="spectrom03_3">
            <a:extLst>
              <a:ext uri="{FF2B5EF4-FFF2-40B4-BE49-F238E27FC236}">
                <a16:creationId xmlns:a16="http://schemas.microsoft.com/office/drawing/2014/main" id="{129B76D3-937F-4444-9D7F-5E68C363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371600"/>
            <a:ext cx="8978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02" name="Picture 2" descr="elli">
            <a:extLst>
              <a:ext uri="{FF2B5EF4-FFF2-40B4-BE49-F238E27FC236}">
                <a16:creationId xmlns:a16="http://schemas.microsoft.com/office/drawing/2014/main" id="{21A1F6F4-CB12-1249-B6B5-E449FF05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417638"/>
            <a:ext cx="7213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3" name="Rectangle 3">
            <a:extLst>
              <a:ext uri="{FF2B5EF4-FFF2-40B4-BE49-F238E27FC236}">
                <a16:creationId xmlns:a16="http://schemas.microsoft.com/office/drawing/2014/main" id="{8E9295E4-5F44-C942-9444-D296616AD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8300" y="38100"/>
            <a:ext cx="9359900" cy="4397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/>
              <a:t>The end of polarized targets at HERMES</a:t>
            </a:r>
          </a:p>
        </p:txBody>
      </p:sp>
      <p:grpSp>
        <p:nvGrpSpPr>
          <p:cNvPr id="563204" name="Group 4">
            <a:extLst>
              <a:ext uri="{FF2B5EF4-FFF2-40B4-BE49-F238E27FC236}">
                <a16:creationId xmlns:a16="http://schemas.microsoft.com/office/drawing/2014/main" id="{212D54F3-B700-A247-94E0-511BC290C59B}"/>
              </a:ext>
            </a:extLst>
          </p:cNvPr>
          <p:cNvGrpSpPr>
            <a:grpSpLocks/>
          </p:cNvGrpSpPr>
          <p:nvPr/>
        </p:nvGrpSpPr>
        <p:grpSpPr bwMode="auto">
          <a:xfrm>
            <a:off x="296863" y="717550"/>
            <a:ext cx="4291012" cy="719138"/>
            <a:chOff x="187" y="452"/>
            <a:chExt cx="2703" cy="453"/>
          </a:xfrm>
        </p:grpSpPr>
        <p:sp>
          <p:nvSpPr>
            <p:cNvPr id="563205" name="Text Box 5">
              <a:extLst>
                <a:ext uri="{FF2B5EF4-FFF2-40B4-BE49-F238E27FC236}">
                  <a16:creationId xmlns:a16="http://schemas.microsoft.com/office/drawing/2014/main" id="{6F10FF87-0C81-0A40-956A-7E8BAD5DD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" y="452"/>
              <a:ext cx="2703" cy="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</a:rPr>
                <a:t>DVCS exclusivity by missing mass M</a:t>
              </a:r>
              <a:r>
                <a:rPr lang="en-US" altLang="en-US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</a:rPr>
                <a:t>x</a:t>
              </a:r>
            </a:p>
          </p:txBody>
        </p:sp>
        <p:sp>
          <p:nvSpPr>
            <p:cNvPr id="563206" name="Line 6">
              <a:extLst>
                <a:ext uri="{FF2B5EF4-FFF2-40B4-BE49-F238E27FC236}">
                  <a16:creationId xmlns:a16="http://schemas.microsoft.com/office/drawing/2014/main" id="{27BC387F-437D-254D-B69B-1815CB3882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" y="791"/>
              <a:ext cx="340" cy="0"/>
            </a:xfrm>
            <a:prstGeom prst="line">
              <a:avLst/>
            </a:prstGeom>
            <a:noFill/>
            <a:ln w="76200" cmpd="tri">
              <a:solidFill>
                <a:srgbClr val="FF00FF"/>
              </a:solidFill>
              <a:round/>
              <a:headEnd/>
              <a:tailEnd type="triangle" w="med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3207" name="Text Box 7">
              <a:extLst>
                <a:ext uri="{FF2B5EF4-FFF2-40B4-BE49-F238E27FC236}">
                  <a16:creationId xmlns:a16="http://schemas.microsoft.com/office/drawing/2014/main" id="{8CA92635-A78C-544E-B42D-05B55F9CE9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674"/>
              <a:ext cx="1464" cy="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</a:rPr>
                <a:t>Improve Exclusivity</a:t>
              </a:r>
            </a:p>
          </p:txBody>
        </p:sp>
      </p:grpSp>
      <p:grpSp>
        <p:nvGrpSpPr>
          <p:cNvPr id="563208" name="Group 8">
            <a:extLst>
              <a:ext uri="{FF2B5EF4-FFF2-40B4-BE49-F238E27FC236}">
                <a16:creationId xmlns:a16="http://schemas.microsoft.com/office/drawing/2014/main" id="{A70E770F-5406-0149-837A-56D52521EBE8}"/>
              </a:ext>
            </a:extLst>
          </p:cNvPr>
          <p:cNvGrpSpPr>
            <a:grpSpLocks/>
          </p:cNvGrpSpPr>
          <p:nvPr/>
        </p:nvGrpSpPr>
        <p:grpSpPr bwMode="auto">
          <a:xfrm>
            <a:off x="222250" y="1349375"/>
            <a:ext cx="4268788" cy="3832225"/>
            <a:chOff x="140" y="850"/>
            <a:chExt cx="2689" cy="2414"/>
          </a:xfrm>
        </p:grpSpPr>
        <p:pic>
          <p:nvPicPr>
            <p:cNvPr id="18443" name="Picture 9" descr="hermes_target">
              <a:extLst>
                <a:ext uri="{FF2B5EF4-FFF2-40B4-BE49-F238E27FC236}">
                  <a16:creationId xmlns:a16="http://schemas.microsoft.com/office/drawing/2014/main" id="{5598BEA2-F800-D842-822D-F1F48D236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" y="1248"/>
              <a:ext cx="2689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10" name="Line 10">
              <a:extLst>
                <a:ext uri="{FF2B5EF4-FFF2-40B4-BE49-F238E27FC236}">
                  <a16:creationId xmlns:a16="http://schemas.microsoft.com/office/drawing/2014/main" id="{33EB4310-A8CC-A144-BE43-C651A7B1E4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" y="958"/>
              <a:ext cx="340" cy="0"/>
            </a:xfrm>
            <a:prstGeom prst="line">
              <a:avLst/>
            </a:prstGeom>
            <a:noFill/>
            <a:ln w="76200" cmpd="tri">
              <a:solidFill>
                <a:srgbClr val="FF00FF"/>
              </a:solidFill>
              <a:round/>
              <a:headEnd/>
              <a:tailEnd type="triangle" w="med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3211" name="Text Box 11">
              <a:extLst>
                <a:ext uri="{FF2B5EF4-FFF2-40B4-BE49-F238E27FC236}">
                  <a16:creationId xmlns:a16="http://schemas.microsoft.com/office/drawing/2014/main" id="{4CB3DE0F-19E3-B44A-864E-36FC3B48C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" y="850"/>
              <a:ext cx="1692" cy="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</a:rPr>
                <a:t>Detect recoiling proton</a:t>
              </a:r>
            </a:p>
          </p:txBody>
        </p:sp>
        <p:sp>
          <p:nvSpPr>
            <p:cNvPr id="563212" name="Line 12">
              <a:extLst>
                <a:ext uri="{FF2B5EF4-FFF2-40B4-BE49-F238E27FC236}">
                  <a16:creationId xmlns:a16="http://schemas.microsoft.com/office/drawing/2014/main" id="{D620E99F-B530-1E44-BD38-F65FEAAE1E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" y="1134"/>
              <a:ext cx="340" cy="0"/>
            </a:xfrm>
            <a:prstGeom prst="line">
              <a:avLst/>
            </a:prstGeom>
            <a:noFill/>
            <a:ln w="76200" cmpd="tri">
              <a:solidFill>
                <a:srgbClr val="3333FF"/>
              </a:solidFill>
              <a:round/>
              <a:headEnd/>
              <a:tailEnd type="triangle" w="med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3213" name="Text Box 13">
              <a:extLst>
                <a:ext uri="{FF2B5EF4-FFF2-40B4-BE49-F238E27FC236}">
                  <a16:creationId xmlns:a16="http://schemas.microsoft.com/office/drawing/2014/main" id="{ECA31C41-AF70-6140-9660-74281136C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1017"/>
              <a:ext cx="1508" cy="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</a:rPr>
                <a:t>modify target region</a:t>
              </a:r>
            </a:p>
          </p:txBody>
        </p:sp>
      </p:grpSp>
      <p:grpSp>
        <p:nvGrpSpPr>
          <p:cNvPr id="563214" name="Group 14">
            <a:extLst>
              <a:ext uri="{FF2B5EF4-FFF2-40B4-BE49-F238E27FC236}">
                <a16:creationId xmlns:a16="http://schemas.microsoft.com/office/drawing/2014/main" id="{059271E4-34F0-8746-8B62-E0C8E6967E8B}"/>
              </a:ext>
            </a:extLst>
          </p:cNvPr>
          <p:cNvGrpSpPr>
            <a:grpSpLocks/>
          </p:cNvGrpSpPr>
          <p:nvPr/>
        </p:nvGrpSpPr>
        <p:grpSpPr bwMode="auto">
          <a:xfrm>
            <a:off x="4556125" y="2698750"/>
            <a:ext cx="4383088" cy="3408363"/>
            <a:chOff x="2870" y="1700"/>
            <a:chExt cx="2761" cy="2147"/>
          </a:xfrm>
        </p:grpSpPr>
        <p:pic>
          <p:nvPicPr>
            <p:cNvPr id="18441" name="Picture 15" descr="hermes_recoil-target">
              <a:extLst>
                <a:ext uri="{FF2B5EF4-FFF2-40B4-BE49-F238E27FC236}">
                  <a16:creationId xmlns:a16="http://schemas.microsoft.com/office/drawing/2014/main" id="{FE505E64-0606-744E-A2A8-971FAFB39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2033"/>
              <a:ext cx="2761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16" name="Text Box 16">
              <a:extLst>
                <a:ext uri="{FF2B5EF4-FFF2-40B4-BE49-F238E27FC236}">
                  <a16:creationId xmlns:a16="http://schemas.microsoft.com/office/drawing/2014/main" id="{5DA0B5B2-C00B-0943-951B-118874183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0" y="1700"/>
              <a:ext cx="2644" cy="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</a:rPr>
                <a:t>Detector to measure recoiling proton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6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BFA0E8E6-B101-EB4F-B8A4-BD36E6757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42FA2F-1664-4345-8978-D13101BABB1C}" type="slidenum">
              <a:rPr lang="it-IT" altLang="en-US"/>
              <a:pPr>
                <a:defRPr/>
              </a:pPr>
              <a:t>15</a:t>
            </a:fld>
            <a:endParaRPr lang="it-IT" altLang="en-US"/>
          </a:p>
        </p:txBody>
      </p:sp>
      <p:sp>
        <p:nvSpPr>
          <p:cNvPr id="25" name="Date Placeholder 5">
            <a:extLst>
              <a:ext uri="{FF2B5EF4-FFF2-40B4-BE49-F238E27FC236}">
                <a16:creationId xmlns:a16="http://schemas.microsoft.com/office/drawing/2014/main" id="{628A6F0C-5623-D64B-9BFB-7E36BAFFF9A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651266" name="Rectangle 2">
            <a:extLst>
              <a:ext uri="{FF2B5EF4-FFF2-40B4-BE49-F238E27FC236}">
                <a16:creationId xmlns:a16="http://schemas.microsoft.com/office/drawing/2014/main" id="{2DAB65FA-DD31-9641-BBA6-6EB5E58B1A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/>
              <a:t>The HERMES Recoil Detector </a:t>
            </a:r>
          </a:p>
        </p:txBody>
      </p:sp>
      <p:sp>
        <p:nvSpPr>
          <p:cNvPr id="651267" name="Text Box 3">
            <a:extLst>
              <a:ext uri="{FF2B5EF4-FFF2-40B4-BE49-F238E27FC236}">
                <a16:creationId xmlns:a16="http://schemas.microsoft.com/office/drawing/2014/main" id="{DF231E82-39C1-0440-B334-F178F6CC6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4873625"/>
            <a:ext cx="5146675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Build by DESY, Erlangen, Ferrara, Frascati,</a:t>
            </a:r>
          </a:p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Gent, Giessen and Glasgow</a:t>
            </a:r>
          </a:p>
        </p:txBody>
      </p:sp>
      <p:pic>
        <p:nvPicPr>
          <p:cNvPr id="19461" name="Picture 4" descr="3D_june03_nomag2">
            <a:extLst>
              <a:ext uri="{FF2B5EF4-FFF2-40B4-BE49-F238E27FC236}">
                <a16:creationId xmlns:a16="http://schemas.microsoft.com/office/drawing/2014/main" id="{B466C9BF-D57B-DF4C-AD99-657F917B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284288"/>
            <a:ext cx="52101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1269" name="Text Box 5">
            <a:extLst>
              <a:ext uri="{FF2B5EF4-FFF2-40B4-BE49-F238E27FC236}">
                <a16:creationId xmlns:a16="http://schemas.microsoft.com/office/drawing/2014/main" id="{940F566A-B1B9-734C-932E-C4C4D299E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438" y="1241425"/>
            <a:ext cx="4044950" cy="11906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detection of the recoiling proton</a:t>
            </a:r>
          </a:p>
          <a:p>
            <a:pPr lvl="1" eaLnBrk="1" hangingPunct="1">
              <a:buFontTx/>
              <a:buBlip>
                <a:blip r:embed="rId6"/>
              </a:buBlip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p; 135 -1200 MeV/c</a:t>
            </a:r>
          </a:p>
          <a:p>
            <a:pPr lvl="1" eaLnBrk="1" hangingPunct="1">
              <a:buFontTx/>
              <a:buBlip>
                <a:blip r:embed="rId6"/>
              </a:buBlip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76%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</a:rPr>
              <a:t>f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acceptance</a:t>
            </a:r>
          </a:p>
          <a:p>
            <a:pPr lvl="1" eaLnBrk="1" hangingPunct="1">
              <a:buFontTx/>
              <a:buBlip>
                <a:blip r:embed="rId6"/>
              </a:buBlip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</a:rPr>
              <a:t>p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/p PID via dE/dx</a:t>
            </a:r>
          </a:p>
        </p:txBody>
      </p:sp>
      <p:sp>
        <p:nvSpPr>
          <p:cNvPr id="651270" name="Text Box 6">
            <a:extLst>
              <a:ext uri="{FF2B5EF4-FFF2-40B4-BE49-F238E27FC236}">
                <a16:creationId xmlns:a16="http://schemas.microsoft.com/office/drawing/2014/main" id="{5D35AC54-0CAF-7940-8C7B-976296E51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2432050"/>
            <a:ext cx="2919412" cy="9159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improved t-resolution</a:t>
            </a:r>
          </a:p>
          <a:p>
            <a:pPr lvl="1" eaLnBrk="1" hangingPunct="1">
              <a:buFontTx/>
              <a:buBlip>
                <a:blip r:embed="rId6"/>
              </a:buBlip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study kinematical </a:t>
            </a:r>
          </a:p>
          <a:p>
            <a:pPr lvl="1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dependences</a:t>
            </a:r>
          </a:p>
        </p:txBody>
      </p:sp>
      <p:grpSp>
        <p:nvGrpSpPr>
          <p:cNvPr id="651271" name="Group 7">
            <a:extLst>
              <a:ext uri="{FF2B5EF4-FFF2-40B4-BE49-F238E27FC236}">
                <a16:creationId xmlns:a16="http://schemas.microsoft.com/office/drawing/2014/main" id="{3E5F54AB-7AAB-D946-A68A-21947B1FEFFD}"/>
              </a:ext>
            </a:extLst>
          </p:cNvPr>
          <p:cNvGrpSpPr>
            <a:grpSpLocks/>
          </p:cNvGrpSpPr>
          <p:nvPr/>
        </p:nvGrpSpPr>
        <p:grpSpPr bwMode="auto">
          <a:xfrm>
            <a:off x="5310188" y="3327400"/>
            <a:ext cx="3378200" cy="3327400"/>
            <a:chOff x="1271" y="803"/>
            <a:chExt cx="2128" cy="2096"/>
          </a:xfrm>
        </p:grpSpPr>
        <p:sp>
          <p:nvSpPr>
            <p:cNvPr id="651272" name="Rectangle 8">
              <a:extLst>
                <a:ext uri="{FF2B5EF4-FFF2-40B4-BE49-F238E27FC236}">
                  <a16:creationId xmlns:a16="http://schemas.microsoft.com/office/drawing/2014/main" id="{D831D27F-4D6F-8347-B536-566DA3D87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803"/>
              <a:ext cx="2124" cy="2096"/>
            </a:xfrm>
            <a:prstGeom prst="rect">
              <a:avLst/>
            </a:prstGeom>
            <a:solidFill>
              <a:srgbClr val="FF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9476" name="Group 9">
              <a:extLst>
                <a:ext uri="{FF2B5EF4-FFF2-40B4-BE49-F238E27FC236}">
                  <a16:creationId xmlns:a16="http://schemas.microsoft.com/office/drawing/2014/main" id="{C6EF2967-CFBF-7F41-822A-B9A44F87E4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1" y="839"/>
              <a:ext cx="2086" cy="2046"/>
              <a:chOff x="3674" y="651"/>
              <a:chExt cx="2086" cy="2046"/>
            </a:xfrm>
          </p:grpSpPr>
          <p:pic>
            <p:nvPicPr>
              <p:cNvPr id="19477" name="Picture 10" descr="page_220_1">
                <a:extLst>
                  <a:ext uri="{FF2B5EF4-FFF2-40B4-BE49-F238E27FC236}">
                    <a16:creationId xmlns:a16="http://schemas.microsoft.com/office/drawing/2014/main" id="{F774D66A-F809-C646-BB50-2E8AEF3DF2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4" y="651"/>
                <a:ext cx="2086" cy="2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19478" name="Object 11">
                <a:extLst>
                  <a:ext uri="{FF2B5EF4-FFF2-40B4-BE49-F238E27FC236}">
                    <a16:creationId xmlns:a16="http://schemas.microsoft.com/office/drawing/2014/main" id="{53643A8F-22DA-5046-A8BC-0BE447D40BF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45" y="661"/>
              <a:ext cx="768" cy="3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80" name="Equation" r:id="rId8" imgW="28092400" imgH="11112500" progId="Equation.DSMT4">
                      <p:embed/>
                    </p:oleObj>
                  </mc:Choice>
                  <mc:Fallback>
                    <p:oleObj name="Equation" r:id="rId8" imgW="28092400" imgH="11112500" progId="Equation.DSMT4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45" y="661"/>
                            <a:ext cx="768" cy="30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79" name="Object 12">
                <a:extLst>
                  <a:ext uri="{FF2B5EF4-FFF2-40B4-BE49-F238E27FC236}">
                    <a16:creationId xmlns:a16="http://schemas.microsoft.com/office/drawing/2014/main" id="{161A1739-B3A0-E442-83A3-BD979C98A72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32" y="944"/>
              <a:ext cx="68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81" name="Equation" r:id="rId10" imgW="24866600" imgH="8775700" progId="Equation.DSMT4">
                      <p:embed/>
                    </p:oleObj>
                  </mc:Choice>
                  <mc:Fallback>
                    <p:oleObj name="Equation" r:id="rId10" imgW="24866600" imgH="8775700" progId="Equation.DSMT4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32" y="944"/>
                            <a:ext cx="68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651277" name="Text Box 13">
            <a:extLst>
              <a:ext uri="{FF2B5EF4-FFF2-40B4-BE49-F238E27FC236}">
                <a16:creationId xmlns:a16="http://schemas.microsoft.com/office/drawing/2014/main" id="{7ABEB270-7693-EA49-90A2-B225CDD8F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63" y="3332163"/>
            <a:ext cx="3783012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background suppression</a:t>
            </a:r>
          </a:p>
          <a:p>
            <a:pPr lvl="1" eaLnBrk="1" hangingPunct="1">
              <a:buFontTx/>
              <a:buBlip>
                <a:blip r:embed="rId6"/>
              </a:buBlip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semi-incl.:   5%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Euclid Extra" panose="02050502000505020303" pitchFamily="2" charset="77"/>
              </a:rPr>
              <a:t>a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&lt;&lt;1%</a:t>
            </a:r>
          </a:p>
          <a:p>
            <a:pPr lvl="1" eaLnBrk="1" hangingPunct="1">
              <a:buFontTx/>
              <a:buBlip>
                <a:blip r:embed="rId6"/>
              </a:buBlip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associated: 11%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Euclid Extra" panose="02050502000505020303" pitchFamily="2" charset="77"/>
              </a:rPr>
              <a:t>a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~1%</a:t>
            </a:r>
          </a:p>
        </p:txBody>
      </p:sp>
      <p:grpSp>
        <p:nvGrpSpPr>
          <p:cNvPr id="651278" name="Group 14">
            <a:extLst>
              <a:ext uri="{FF2B5EF4-FFF2-40B4-BE49-F238E27FC236}">
                <a16:creationId xmlns:a16="http://schemas.microsoft.com/office/drawing/2014/main" id="{97FB5E8F-24B2-BC44-BFE1-2B6995F0722F}"/>
              </a:ext>
            </a:extLst>
          </p:cNvPr>
          <p:cNvGrpSpPr>
            <a:grpSpLocks/>
          </p:cNvGrpSpPr>
          <p:nvPr/>
        </p:nvGrpSpPr>
        <p:grpSpPr bwMode="auto">
          <a:xfrm>
            <a:off x="1209675" y="2424113"/>
            <a:ext cx="4002088" cy="3962400"/>
            <a:chOff x="1492" y="797"/>
            <a:chExt cx="2521" cy="2496"/>
          </a:xfrm>
        </p:grpSpPr>
        <p:sp>
          <p:nvSpPr>
            <p:cNvPr id="651279" name="Rectangle 15">
              <a:extLst>
                <a:ext uri="{FF2B5EF4-FFF2-40B4-BE49-F238E27FC236}">
                  <a16:creationId xmlns:a16="http://schemas.microsoft.com/office/drawing/2014/main" id="{ACAA8A1F-674A-5B42-AE01-A5D516CB5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" y="797"/>
              <a:ext cx="2515" cy="2496"/>
            </a:xfrm>
            <a:prstGeom prst="rect">
              <a:avLst/>
            </a:prstGeom>
            <a:solidFill>
              <a:srgbClr val="FF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474" name="Picture 16" descr="page_226_1">
              <a:extLst>
                <a:ext uri="{FF2B5EF4-FFF2-40B4-BE49-F238E27FC236}">
                  <a16:creationId xmlns:a16="http://schemas.microsoft.com/office/drawing/2014/main" id="{B839F6D0-DD1F-CF47-9EF6-4F9B81092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823"/>
              <a:ext cx="2455" cy="2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1281" name="Group 17">
            <a:extLst>
              <a:ext uri="{FF2B5EF4-FFF2-40B4-BE49-F238E27FC236}">
                <a16:creationId xmlns:a16="http://schemas.microsoft.com/office/drawing/2014/main" id="{9352A3A6-6FF9-3F48-B92B-C0261C413ECE}"/>
              </a:ext>
            </a:extLst>
          </p:cNvPr>
          <p:cNvGrpSpPr>
            <a:grpSpLocks/>
          </p:cNvGrpSpPr>
          <p:nvPr/>
        </p:nvGrpSpPr>
        <p:grpSpPr bwMode="auto">
          <a:xfrm>
            <a:off x="5205413" y="2398713"/>
            <a:ext cx="3930650" cy="3902075"/>
            <a:chOff x="3279" y="1511"/>
            <a:chExt cx="2476" cy="2458"/>
          </a:xfrm>
        </p:grpSpPr>
        <p:pic>
          <p:nvPicPr>
            <p:cNvPr id="19468" name="Picture 18" descr="pages_24_1">
              <a:extLst>
                <a:ext uri="{FF2B5EF4-FFF2-40B4-BE49-F238E27FC236}">
                  <a16:creationId xmlns:a16="http://schemas.microsoft.com/office/drawing/2014/main" id="{2083094E-5F8B-A843-BD0D-7DC1F4D44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" y="1511"/>
              <a:ext cx="2476" cy="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283" name="Rectangle 19">
              <a:extLst>
                <a:ext uri="{FF2B5EF4-FFF2-40B4-BE49-F238E27FC236}">
                  <a16:creationId xmlns:a16="http://schemas.microsoft.com/office/drawing/2014/main" id="{C8BA4F17-CBA6-CD44-83C1-27ACCF9E1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3102"/>
              <a:ext cx="1451" cy="392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1284" name="Rectangle 20">
              <a:extLst>
                <a:ext uri="{FF2B5EF4-FFF2-40B4-BE49-F238E27FC236}">
                  <a16:creationId xmlns:a16="http://schemas.microsoft.com/office/drawing/2014/main" id="{135351D2-0597-FC43-BAEB-55CD311CC0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54" y="1803"/>
              <a:ext cx="1010" cy="1559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1285" name="Text Box 21">
              <a:extLst>
                <a:ext uri="{FF2B5EF4-FFF2-40B4-BE49-F238E27FC236}">
                  <a16:creationId xmlns:a16="http://schemas.microsoft.com/office/drawing/2014/main" id="{BF9D9941-B6C9-D34D-B203-7D10E748E9E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66" y="2892"/>
              <a:ext cx="611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Silicon</a:t>
              </a:r>
              <a:endParaRPr lang="en-GB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51286" name="Text Box 22">
              <a:extLst>
                <a:ext uri="{FF2B5EF4-FFF2-40B4-BE49-F238E27FC236}">
                  <a16:creationId xmlns:a16="http://schemas.microsoft.com/office/drawing/2014/main" id="{6A68608E-CF57-214F-9C3B-C9A3E0FF157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285" y="1599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 sz="2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SciFi</a:t>
              </a:r>
              <a:endParaRPr lang="en-GB" alt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5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69" grpId="0"/>
      <p:bldP spid="651270" grpId="0"/>
      <p:bldP spid="6512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703512C-8419-4047-A709-47D64D3A5D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5BA657-0B5F-B746-84B0-504BF7D2259D}" type="slidenum">
              <a:rPr lang="it-IT" altLang="en-US"/>
              <a:pPr>
                <a:defRPr/>
              </a:pPr>
              <a:t>16</a:t>
            </a:fld>
            <a:endParaRPr lang="it-IT" alt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859EF7B9-46D0-1242-B1B7-FF53D676CE4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638980" name="Rectangle 4">
            <a:extLst>
              <a:ext uri="{FF2B5EF4-FFF2-40B4-BE49-F238E27FC236}">
                <a16:creationId xmlns:a16="http://schemas.microsoft.com/office/drawing/2014/main" id="{D8E6320C-A08F-A644-A73F-0958B2826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The sub-detectors of the recoil</a:t>
            </a:r>
            <a:endParaRPr lang="en-GB" altLang="en-US"/>
          </a:p>
        </p:txBody>
      </p:sp>
      <p:pic>
        <p:nvPicPr>
          <p:cNvPr id="21508" name="Picture 5" descr="100_0168">
            <a:extLst>
              <a:ext uri="{FF2B5EF4-FFF2-40B4-BE49-F238E27FC236}">
                <a16:creationId xmlns:a16="http://schemas.microsoft.com/office/drawing/2014/main" id="{3E089661-B33F-084A-AF29-8B1C860E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746125"/>
            <a:ext cx="3030538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detector-complete_front_01">
            <a:extLst>
              <a:ext uri="{FF2B5EF4-FFF2-40B4-BE49-F238E27FC236}">
                <a16:creationId xmlns:a16="http://schemas.microsoft.com/office/drawing/2014/main" id="{AE8578CD-ED71-0042-826C-E667278B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3449638"/>
            <a:ext cx="31527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img_3879">
            <a:extLst>
              <a:ext uri="{FF2B5EF4-FFF2-40B4-BE49-F238E27FC236}">
                <a16:creationId xmlns:a16="http://schemas.microsoft.com/office/drawing/2014/main" id="{36D2BC6B-9278-E74F-A9B2-632DC87F1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31825"/>
            <a:ext cx="390048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8984" name="Text Box 8">
            <a:extLst>
              <a:ext uri="{FF2B5EF4-FFF2-40B4-BE49-F238E27FC236}">
                <a16:creationId xmlns:a16="http://schemas.microsoft.com/office/drawing/2014/main" id="{3A1C8F95-0EF3-CA46-8670-48DD86A6D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4840288"/>
            <a:ext cx="20669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hotondetector</a:t>
            </a:r>
            <a:endParaRPr lang="en-GB" altLang="en-US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38985" name="Text Box 9">
            <a:extLst>
              <a:ext uri="{FF2B5EF4-FFF2-40B4-BE49-F238E27FC236}">
                <a16:creationId xmlns:a16="http://schemas.microsoft.com/office/drawing/2014/main" id="{EDDA82D7-1FCB-A14D-894F-EF3C003B7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5697538"/>
            <a:ext cx="2192338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SCIFI-Detector</a:t>
            </a:r>
            <a:endParaRPr lang="en-GB" altLang="en-US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38986" name="Text Box 10">
            <a:extLst>
              <a:ext uri="{FF2B5EF4-FFF2-40B4-BE49-F238E27FC236}">
                <a16:creationId xmlns:a16="http://schemas.microsoft.com/office/drawing/2014/main" id="{B814FD86-FCC5-714B-9AA4-5BFE18571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800" y="3217863"/>
            <a:ext cx="216852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Silicon Detector</a:t>
            </a:r>
            <a:endParaRPr lang="en-GB" altLang="en-US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38988" name="Picture 12" descr="IMG_2259">
            <a:extLst>
              <a:ext uri="{FF2B5EF4-FFF2-40B4-BE49-F238E27FC236}">
                <a16:creationId xmlns:a16="http://schemas.microsoft.com/office/drawing/2014/main" id="{C45F3599-0E3B-4543-AF18-71FE5BC00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914400"/>
            <a:ext cx="692785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8987" name="Picture 11" descr="IMG_2520">
            <a:extLst>
              <a:ext uri="{FF2B5EF4-FFF2-40B4-BE49-F238E27FC236}">
                <a16:creationId xmlns:a16="http://schemas.microsoft.com/office/drawing/2014/main" id="{F330703A-3407-5248-AB8E-1333C166A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871538"/>
            <a:ext cx="6927850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04D8697-E1C3-2A41-997B-ED8AF758C9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15F171-DD62-B74D-B138-41359B692E45}" type="slidenum">
              <a:rPr lang="it-IT" altLang="en-US"/>
              <a:pPr>
                <a:defRPr/>
              </a:pPr>
              <a:t>17</a:t>
            </a:fld>
            <a:endParaRPr lang="it-IT" altLang="en-US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2D65E0FD-FBDF-1145-B16A-BF220E4D247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641028" name="Rectangle 4">
            <a:extLst>
              <a:ext uri="{FF2B5EF4-FFF2-40B4-BE49-F238E27FC236}">
                <a16:creationId xmlns:a16="http://schemas.microsoft.com/office/drawing/2014/main" id="{868B60B7-A5D0-6645-BCFE-0B600228C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/>
              <a:t>The HERMES Silicon detectors</a:t>
            </a:r>
            <a:endParaRPr lang="en-GB" altLang="en-US" sz="2800"/>
          </a:p>
        </p:txBody>
      </p:sp>
      <p:pic>
        <p:nvPicPr>
          <p:cNvPr id="22532" name="Picture 5" descr="IMG_1871">
            <a:extLst>
              <a:ext uri="{FF2B5EF4-FFF2-40B4-BE49-F238E27FC236}">
                <a16:creationId xmlns:a16="http://schemas.microsoft.com/office/drawing/2014/main" id="{64927B97-9D7E-814D-B8DB-E95693C4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2773363"/>
            <a:ext cx="461803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IMG_2267">
            <a:extLst>
              <a:ext uri="{FF2B5EF4-FFF2-40B4-BE49-F238E27FC236}">
                <a16:creationId xmlns:a16="http://schemas.microsoft.com/office/drawing/2014/main" id="{833B4F51-B0BF-1348-A937-12EF0262C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813"/>
            <a:ext cx="461803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32" name="Text Box 8">
            <a:extLst>
              <a:ext uri="{FF2B5EF4-FFF2-40B4-BE49-F238E27FC236}">
                <a16:creationId xmlns:a16="http://schemas.microsoft.com/office/drawing/2014/main" id="{CB4313BC-ADAD-F149-B23D-9495196C2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288" y="725488"/>
            <a:ext cx="4024312" cy="9159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first Si-detectors in high energy</a:t>
            </a:r>
          </a:p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experiments, which sit directly in </a:t>
            </a:r>
          </a:p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beam vacuum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1033" name="Line 9">
            <a:extLst>
              <a:ext uri="{FF2B5EF4-FFF2-40B4-BE49-F238E27FC236}">
                <a16:creationId xmlns:a16="http://schemas.microsoft.com/office/drawing/2014/main" id="{0247D588-F6A7-8B41-8827-50A16B68E0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5225" y="1741488"/>
            <a:ext cx="809625" cy="14287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1034" name="Text Box 10">
            <a:extLst>
              <a:ext uri="{FF2B5EF4-FFF2-40B4-BE49-F238E27FC236}">
                <a16:creationId xmlns:a16="http://schemas.microsoft.com/office/drawing/2014/main" id="{630B0A57-6F14-0D4E-896A-9AE89069F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838" y="1579563"/>
            <a:ext cx="3544887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normally roman pot technology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1035" name="Line 11">
            <a:extLst>
              <a:ext uri="{FF2B5EF4-FFF2-40B4-BE49-F238E27FC236}">
                <a16:creationId xmlns:a16="http://schemas.microsoft.com/office/drawing/2014/main" id="{695942FF-7CF2-EA48-A6B1-FDF3CF04D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5248275"/>
            <a:ext cx="809625" cy="14288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1036" name="Text Box 12">
            <a:extLst>
              <a:ext uri="{FF2B5EF4-FFF2-40B4-BE49-F238E27FC236}">
                <a16:creationId xmlns:a16="http://schemas.microsoft.com/office/drawing/2014/main" id="{BA14D3E7-BEAF-574E-8AFF-815FF37E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48188"/>
            <a:ext cx="4449763" cy="11906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special attention to background rates </a:t>
            </a:r>
          </a:p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during injection and the fill</a:t>
            </a:r>
          </a:p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BeamLossMonitor connected</a:t>
            </a:r>
          </a:p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to fast e-dump   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7C888E9-05B3-ED4F-9396-7782623CE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93F126-6D81-204D-9945-7A84512DA29C}" type="slidenum">
              <a:rPr lang="it-IT" altLang="en-US"/>
              <a:pPr>
                <a:defRPr/>
              </a:pPr>
              <a:t>18</a:t>
            </a:fld>
            <a:endParaRPr lang="it-IT" altLang="en-US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603C70FA-0CB8-6D4D-ACF8-04AB414BD3A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653314" name="Rectangle 2">
            <a:extLst>
              <a:ext uri="{FF2B5EF4-FFF2-40B4-BE49-F238E27FC236}">
                <a16:creationId xmlns:a16="http://schemas.microsoft.com/office/drawing/2014/main" id="{B43FEBC8-709D-0741-8AF1-9226E63AF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/>
              <a:t>Unfortunate Accident </a:t>
            </a:r>
            <a:endParaRPr lang="en-GB" altLang="en-US" sz="2800"/>
          </a:p>
        </p:txBody>
      </p:sp>
      <p:pic>
        <p:nvPicPr>
          <p:cNvPr id="653315" name="Picture 3" descr="img_3229">
            <a:extLst>
              <a:ext uri="{FF2B5EF4-FFF2-40B4-BE49-F238E27FC236}">
                <a16:creationId xmlns:a16="http://schemas.microsoft.com/office/drawing/2014/main" id="{BABBD298-BD9A-6D4A-8190-BEE79662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444750"/>
            <a:ext cx="577215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3316" name="Picture 4" descr="img_3263">
            <a:extLst>
              <a:ext uri="{FF2B5EF4-FFF2-40B4-BE49-F238E27FC236}">
                <a16:creationId xmlns:a16="http://schemas.microsoft.com/office/drawing/2014/main" id="{E233F4C7-0C6A-F34E-8BF4-FBBE79595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2111375"/>
            <a:ext cx="577215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3317" name="Text Box 5">
            <a:extLst>
              <a:ext uri="{FF2B5EF4-FFF2-40B4-BE49-F238E27FC236}">
                <a16:creationId xmlns:a16="http://schemas.microsoft.com/office/drawing/2014/main" id="{4715D068-0031-DB45-9960-9DA62973A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565150"/>
            <a:ext cx="8923338" cy="1920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March:</a:t>
            </a:r>
          </a:p>
          <a:p>
            <a:pPr lvl="1" eaLnBrk="1" hangingPunct="1">
              <a:buFontTx/>
              <a:buBlip>
                <a:blip r:embed="rId5"/>
              </a:buBlip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Target Cell got damaged properly by accidental beam loss</a:t>
            </a:r>
          </a:p>
          <a:p>
            <a:pPr lvl="1" eaLnBrk="1" hangingPunct="1">
              <a:buFontTx/>
              <a:buBlip>
                <a:blip r:embed="rId5"/>
              </a:buBlip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caused big problems due to RF for the silicon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May:</a:t>
            </a:r>
          </a:p>
          <a:p>
            <a:pPr lvl="1" eaLnBrk="1" hangingPunct="1">
              <a:buFontTx/>
              <a:buBlip>
                <a:blip r:embed="rId5"/>
              </a:buBlip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Silicon got severe radiation damage due to second incident with </a:t>
            </a:r>
          </a:p>
          <a:p>
            <a:pPr lvl="1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  the target cell</a:t>
            </a:r>
            <a:endParaRPr lang="en-GB" altLang="en-US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3318" name="Text Box 6">
            <a:extLst>
              <a:ext uri="{FF2B5EF4-FFF2-40B4-BE49-F238E27FC236}">
                <a16:creationId xmlns:a16="http://schemas.microsoft.com/office/drawing/2014/main" id="{B6D7B431-D3D8-F04A-9104-0F6E8D9B8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374900"/>
            <a:ext cx="8724900" cy="1006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Silicon-Detector:</a:t>
            </a:r>
          </a:p>
          <a:p>
            <a:pPr lvl="1" eaLnBrk="1" hangingPunct="1">
              <a:buFontTx/>
              <a:buBlip>
                <a:blip r:embed="rId5"/>
              </a:buBlip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removed for repair</a:t>
            </a:r>
          </a:p>
          <a:p>
            <a:pPr lvl="1" eaLnBrk="1" hangingPunct="1">
              <a:buFontTx/>
              <a:buBlip>
                <a:blip r:embed="rId5"/>
              </a:buBlip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re-installation end of June in shutdown for HERA e</a:t>
            </a:r>
            <a:r>
              <a:rPr lang="en-US" altLang="en-US" sz="24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/e</a:t>
            </a:r>
            <a:r>
              <a:rPr lang="en-US" altLang="en-US" sz="24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+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switch</a:t>
            </a:r>
            <a:endParaRPr lang="en-GB" altLang="en-US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11E2806-78F0-BD48-AEDC-F5AF01E0A6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FBAEC3-86B5-4440-85F5-106ED0716115}" type="slidenum">
              <a:rPr lang="it-IT" altLang="en-US"/>
              <a:pPr>
                <a:defRPr/>
              </a:pPr>
              <a:t>2</a:t>
            </a:fld>
            <a:endParaRPr lang="it-IT" altLang="en-US"/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A8D7BC51-4DA0-3C4C-AE5D-885930DB531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D9DD2211-E5A8-8444-8B9A-4B161D13F7EB}"/>
              </a:ext>
            </a:extLst>
          </p:cNvPr>
          <p:cNvGrpSpPr>
            <a:grpSpLocks/>
          </p:cNvGrpSpPr>
          <p:nvPr/>
        </p:nvGrpSpPr>
        <p:grpSpPr bwMode="auto">
          <a:xfrm>
            <a:off x="0" y="1168400"/>
            <a:ext cx="5845175" cy="4227513"/>
            <a:chOff x="1055" y="850"/>
            <a:chExt cx="3682" cy="2663"/>
          </a:xfrm>
        </p:grpSpPr>
        <p:pic>
          <p:nvPicPr>
            <p:cNvPr id="6156" name="Picture 4" descr="beschleuniger_bei_desy">
              <a:extLst>
                <a:ext uri="{FF2B5EF4-FFF2-40B4-BE49-F238E27FC236}">
                  <a16:creationId xmlns:a16="http://schemas.microsoft.com/office/drawing/2014/main" id="{E7474570-0404-D343-9F30-39C699C1F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" y="850"/>
              <a:ext cx="3682" cy="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5" descr="H1icon">
              <a:extLst>
                <a:ext uri="{FF2B5EF4-FFF2-40B4-BE49-F238E27FC236}">
                  <a16:creationId xmlns:a16="http://schemas.microsoft.com/office/drawing/2014/main" id="{16986686-42AA-1449-9655-1348FE2D4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" y="1966"/>
              <a:ext cx="37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6" descr="HERA-B_slogo3">
              <a:extLst>
                <a:ext uri="{FF2B5EF4-FFF2-40B4-BE49-F238E27FC236}">
                  <a16:creationId xmlns:a16="http://schemas.microsoft.com/office/drawing/2014/main" id="{A36BF259-4B27-7540-822A-C814D1D5E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2382"/>
              <a:ext cx="44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7" descr="zeus_small2">
              <a:extLst>
                <a:ext uri="{FF2B5EF4-FFF2-40B4-BE49-F238E27FC236}">
                  <a16:creationId xmlns:a16="http://schemas.microsoft.com/office/drawing/2014/main" id="{1ED7F763-7A27-AB4B-8D1E-37AABAD76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" y="2050"/>
              <a:ext cx="315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8" descr="hermeslogo-transparent">
              <a:extLst>
                <a:ext uri="{FF2B5EF4-FFF2-40B4-BE49-F238E27FC236}">
                  <a16:creationId xmlns:a16="http://schemas.microsoft.com/office/drawing/2014/main" id="{3103D4FC-B762-6642-BE03-05409636D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" y="1675"/>
              <a:ext cx="363" cy="2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0681" name="Text Box 9">
            <a:extLst>
              <a:ext uri="{FF2B5EF4-FFF2-40B4-BE49-F238E27FC236}">
                <a16:creationId xmlns:a16="http://schemas.microsoft.com/office/drawing/2014/main" id="{9DF3FBA9-5917-E748-BDEC-354CB4D19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5819775"/>
            <a:ext cx="634682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HERA: e</a:t>
            </a:r>
            <a:r>
              <a:rPr lang="en-US" altLang="en-US" sz="24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/e</a:t>
            </a:r>
            <a:r>
              <a:rPr lang="en-US" altLang="en-US" sz="24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(27GeV) - proton (920 GeV) collider</a:t>
            </a:r>
          </a:p>
        </p:txBody>
      </p:sp>
      <p:sp>
        <p:nvSpPr>
          <p:cNvPr id="540682" name="Rectangle 10">
            <a:extLst>
              <a:ext uri="{FF2B5EF4-FFF2-40B4-BE49-F238E27FC236}">
                <a16:creationId xmlns:a16="http://schemas.microsoft.com/office/drawing/2014/main" id="{4E29DE82-4B5A-854A-B836-2B5B06B717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/>
              <a:t>HERA @  DESY</a:t>
            </a:r>
          </a:p>
        </p:txBody>
      </p:sp>
      <p:sp>
        <p:nvSpPr>
          <p:cNvPr id="540686" name="Rectangle 14">
            <a:extLst>
              <a:ext uri="{FF2B5EF4-FFF2-40B4-BE49-F238E27FC236}">
                <a16:creationId xmlns:a16="http://schemas.microsoft.com/office/drawing/2014/main" id="{E970298C-A121-4746-AE03-8AAC07830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42863"/>
            <a:ext cx="7586663" cy="4397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r">
              <a:defRPr sz="3200" b="1" i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</a:defRPr>
            </a:lvl1pPr>
            <a:lvl2pPr algn="r">
              <a:defRPr sz="3200" b="1" i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</a:defRPr>
            </a:lvl2pPr>
            <a:lvl3pPr algn="r">
              <a:defRPr sz="3200" b="1" i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</a:defRPr>
            </a:lvl3pPr>
            <a:lvl4pPr algn="r">
              <a:defRPr sz="3200" b="1" i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</a:defRPr>
            </a:lvl4pPr>
            <a:lvl5pPr algn="r">
              <a:defRPr sz="3200" b="1" i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</a:defRPr>
            </a:lvl9pPr>
          </a:lstStyle>
          <a:p>
            <a:pPr eaLnBrk="1" hangingPunct="1">
              <a:defRPr/>
            </a:pPr>
            <a:r>
              <a:rPr lang="en-US" altLang="en-US" sz="2800"/>
              <a:t>HERMES @ HERA</a:t>
            </a:r>
          </a:p>
        </p:txBody>
      </p:sp>
      <p:pic>
        <p:nvPicPr>
          <p:cNvPr id="540709" name="Picture 37" descr="photo_spec_01">
            <a:extLst>
              <a:ext uri="{FF2B5EF4-FFF2-40B4-BE49-F238E27FC236}">
                <a16:creationId xmlns:a16="http://schemas.microsoft.com/office/drawing/2014/main" id="{FDCD0BD5-20B8-EF41-8149-C9451A130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2143125"/>
            <a:ext cx="952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0713" name="Group 41">
            <a:extLst>
              <a:ext uri="{FF2B5EF4-FFF2-40B4-BE49-F238E27FC236}">
                <a16:creationId xmlns:a16="http://schemas.microsoft.com/office/drawing/2014/main" id="{D7041CBE-DDA9-D04A-8587-CF6EE9B7B633}"/>
              </a:ext>
            </a:extLst>
          </p:cNvPr>
          <p:cNvGrpSpPr>
            <a:grpSpLocks/>
          </p:cNvGrpSpPr>
          <p:nvPr/>
        </p:nvGrpSpPr>
        <p:grpSpPr bwMode="auto">
          <a:xfrm>
            <a:off x="3536950" y="911225"/>
            <a:ext cx="5416550" cy="4914900"/>
            <a:chOff x="2228" y="574"/>
            <a:chExt cx="3412" cy="3096"/>
          </a:xfrm>
        </p:grpSpPr>
        <p:pic>
          <p:nvPicPr>
            <p:cNvPr id="6153" name="Picture 38" descr="photo_spec_01">
              <a:extLst>
                <a:ext uri="{FF2B5EF4-FFF2-40B4-BE49-F238E27FC236}">
                  <a16:creationId xmlns:a16="http://schemas.microsoft.com/office/drawing/2014/main" id="{E92D5B7C-17AF-7140-991A-F0CB3EBE0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" y="574"/>
              <a:ext cx="2782" cy="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0711" name="Line 39">
              <a:extLst>
                <a:ext uri="{FF2B5EF4-FFF2-40B4-BE49-F238E27FC236}">
                  <a16:creationId xmlns:a16="http://schemas.microsoft.com/office/drawing/2014/main" id="{CA1D97F1-89DA-0C4F-86B6-415DB17B2E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8" y="585"/>
              <a:ext cx="624" cy="7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0712" name="Line 40">
              <a:extLst>
                <a:ext uri="{FF2B5EF4-FFF2-40B4-BE49-F238E27FC236}">
                  <a16:creationId xmlns:a16="http://schemas.microsoft.com/office/drawing/2014/main" id="{A05AF5D4-9AD0-F842-905C-C1740B911B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8" y="2011"/>
              <a:ext cx="614" cy="16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0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0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82" grpId="0"/>
      <p:bldP spid="5406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B47A6A5-AE99-AA44-BE6A-3E27877758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BF341-77DC-0C41-BFC4-965CD4FAE90A}" type="slidenum">
              <a:rPr lang="it-IT" altLang="en-US"/>
              <a:pPr>
                <a:defRPr/>
              </a:pPr>
              <a:t>3</a:t>
            </a:fld>
            <a:endParaRPr lang="it-IT" altLang="en-US"/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F3649357-A351-6F45-9BFB-3CBEB1307D4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542722" name="Rectangle 2">
            <a:extLst>
              <a:ext uri="{FF2B5EF4-FFF2-40B4-BE49-F238E27FC236}">
                <a16:creationId xmlns:a16="http://schemas.microsoft.com/office/drawing/2014/main" id="{A6F5AB7C-C776-C54E-A7F9-79B18D750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/>
              <a:t>The HERMES Spectrometer</a:t>
            </a:r>
            <a:endParaRPr lang="en-GB" altLang="en-US" sz="2800"/>
          </a:p>
        </p:txBody>
      </p:sp>
      <p:sp>
        <p:nvSpPr>
          <p:cNvPr id="542725" name="Line 5">
            <a:extLst>
              <a:ext uri="{FF2B5EF4-FFF2-40B4-BE49-F238E27FC236}">
                <a16:creationId xmlns:a16="http://schemas.microsoft.com/office/drawing/2014/main" id="{7D9D792C-0159-4B41-9596-56BB45845D7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4788" y="5607050"/>
            <a:ext cx="282575" cy="0"/>
          </a:xfrm>
          <a:prstGeom prst="line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197" name="Object 6">
            <a:extLst>
              <a:ext uri="{FF2B5EF4-FFF2-40B4-BE49-F238E27FC236}">
                <a16:creationId xmlns:a16="http://schemas.microsoft.com/office/drawing/2014/main" id="{885BA465-CCC7-7443-B550-7E0059DFE3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4" imgW="2628900" imgH="4102100" progId="Equation.DSMT4">
                  <p:embed/>
                </p:oleObj>
              </mc:Choice>
              <mc:Fallback>
                <p:oleObj name="Equation" r:id="rId4" imgW="2628900" imgH="41021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8" name="Picture 8" descr="spectrom01">
            <a:extLst>
              <a:ext uri="{FF2B5EF4-FFF2-40B4-BE49-F238E27FC236}">
                <a16:creationId xmlns:a16="http://schemas.microsoft.com/office/drawing/2014/main" id="{F05B16F5-BB80-DB49-B8A1-F03609D58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604838"/>
            <a:ext cx="8207375" cy="394652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24">
            <a:extLst>
              <a:ext uri="{FF2B5EF4-FFF2-40B4-BE49-F238E27FC236}">
                <a16:creationId xmlns:a16="http://schemas.microsoft.com/office/drawing/2014/main" id="{66033515-096E-AD4F-A017-9A8E374BBCF2}"/>
              </a:ext>
            </a:extLst>
          </p:cNvPr>
          <p:cNvGrpSpPr>
            <a:grpSpLocks/>
          </p:cNvGrpSpPr>
          <p:nvPr/>
        </p:nvGrpSpPr>
        <p:grpSpPr bwMode="auto">
          <a:xfrm>
            <a:off x="-28575" y="4611688"/>
            <a:ext cx="8647113" cy="368300"/>
            <a:chOff x="158" y="3144"/>
            <a:chExt cx="5447" cy="231"/>
          </a:xfrm>
        </p:grpSpPr>
        <p:sp>
          <p:nvSpPr>
            <p:cNvPr id="8207" name="Text Box 11">
              <a:extLst>
                <a:ext uri="{FF2B5EF4-FFF2-40B4-BE49-F238E27FC236}">
                  <a16:creationId xmlns:a16="http://schemas.microsoft.com/office/drawing/2014/main" id="{9B3B7F2A-1DA9-3B4C-B8DA-59CB29E67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3144"/>
              <a:ext cx="544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Internal Gas Target:</a:t>
              </a:r>
              <a:r>
                <a:rPr lang="en-US" altLang="en-US" b="0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, H , D , H</a:t>
              </a:r>
              <a:r>
                <a:rPr lang="en-US" altLang="en-US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unpol: H</a:t>
              </a:r>
              <a:r>
                <a:rPr lang="en-US" altLang="en-US" b="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,D</a:t>
              </a:r>
              <a:r>
                <a:rPr lang="en-US" altLang="en-US" b="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,He,N</a:t>
              </a:r>
              <a:r>
                <a:rPr lang="en-US" altLang="en-US" b="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b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,Ne,Kr,Xe</a:t>
              </a:r>
              <a:endParaRPr lang="en-GB" altLang="en-US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732" name="Line 12">
              <a:extLst>
                <a:ext uri="{FF2B5EF4-FFF2-40B4-BE49-F238E27FC236}">
                  <a16:creationId xmlns:a16="http://schemas.microsoft.com/office/drawing/2014/main" id="{C6FE5288-0C81-1E44-8905-199BDE7A0F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32" y="3161"/>
              <a:ext cx="0" cy="159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733" name="Line 13">
              <a:extLst>
                <a:ext uri="{FF2B5EF4-FFF2-40B4-BE49-F238E27FC236}">
                  <a16:creationId xmlns:a16="http://schemas.microsoft.com/office/drawing/2014/main" id="{8AB24FC9-C3E9-D54A-8915-896C888741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4" y="3180"/>
              <a:ext cx="18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734" name="Line 14">
              <a:extLst>
                <a:ext uri="{FF2B5EF4-FFF2-40B4-BE49-F238E27FC236}">
                  <a16:creationId xmlns:a16="http://schemas.microsoft.com/office/drawing/2014/main" id="{16CCD745-BD6B-4D4C-9AED-4364F048BD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4" y="3179"/>
              <a:ext cx="18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735" name="Line 15">
              <a:extLst>
                <a:ext uri="{FF2B5EF4-FFF2-40B4-BE49-F238E27FC236}">
                  <a16:creationId xmlns:a16="http://schemas.microsoft.com/office/drawing/2014/main" id="{775A0E09-B91D-8249-9697-46CEA4833B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2" y="3178"/>
              <a:ext cx="181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2736" name="Group 16">
            <a:extLst>
              <a:ext uri="{FF2B5EF4-FFF2-40B4-BE49-F238E27FC236}">
                <a16:creationId xmlns:a16="http://schemas.microsoft.com/office/drawing/2014/main" id="{4EE32C8E-8502-BB49-9439-CF0B9D567972}"/>
              </a:ext>
            </a:extLst>
          </p:cNvPr>
          <p:cNvGrpSpPr>
            <a:grpSpLocks/>
          </p:cNvGrpSpPr>
          <p:nvPr/>
        </p:nvGrpSpPr>
        <p:grpSpPr bwMode="auto">
          <a:xfrm>
            <a:off x="3082925" y="4962525"/>
            <a:ext cx="6045200" cy="1917700"/>
            <a:chOff x="604" y="803"/>
            <a:chExt cx="4080" cy="1558"/>
          </a:xfrm>
        </p:grpSpPr>
        <p:sp>
          <p:nvSpPr>
            <p:cNvPr id="542737" name="Rectangle 17">
              <a:extLst>
                <a:ext uri="{FF2B5EF4-FFF2-40B4-BE49-F238E27FC236}">
                  <a16:creationId xmlns:a16="http://schemas.microsoft.com/office/drawing/2014/main" id="{B93C1FCF-A231-DA41-B7A9-350EEC651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" y="803"/>
              <a:ext cx="4080" cy="155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206" name="Picture 18" descr="hera">
              <a:extLst>
                <a:ext uri="{FF2B5EF4-FFF2-40B4-BE49-F238E27FC236}">
                  <a16:creationId xmlns:a16="http://schemas.microsoft.com/office/drawing/2014/main" id="{B65BC6D6-303C-4F45-8836-70979AA5B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55" y="-382"/>
              <a:ext cx="1416" cy="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1" name="Group 22">
            <a:extLst>
              <a:ext uri="{FF2B5EF4-FFF2-40B4-BE49-F238E27FC236}">
                <a16:creationId xmlns:a16="http://schemas.microsoft.com/office/drawing/2014/main" id="{D686A93D-788D-D34A-8E17-0BEF644511FA}"/>
              </a:ext>
            </a:extLst>
          </p:cNvPr>
          <p:cNvGrpSpPr>
            <a:grpSpLocks/>
          </p:cNvGrpSpPr>
          <p:nvPr/>
        </p:nvGrpSpPr>
        <p:grpSpPr bwMode="auto">
          <a:xfrm>
            <a:off x="450850" y="2132013"/>
            <a:ext cx="865188" cy="2546350"/>
            <a:chOff x="284" y="1343"/>
            <a:chExt cx="545" cy="1604"/>
          </a:xfrm>
        </p:grpSpPr>
        <p:sp>
          <p:nvSpPr>
            <p:cNvPr id="542729" name="Oval 9">
              <a:extLst>
                <a:ext uri="{FF2B5EF4-FFF2-40B4-BE49-F238E27FC236}">
                  <a16:creationId xmlns:a16="http://schemas.microsoft.com/office/drawing/2014/main" id="{0F617FB7-6380-6F4C-B8E2-BF94EEB29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" y="1343"/>
              <a:ext cx="545" cy="408"/>
            </a:xfrm>
            <a:prstGeom prst="ellipse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2740" name="Line 20">
              <a:extLst>
                <a:ext uri="{FF2B5EF4-FFF2-40B4-BE49-F238E27FC236}">
                  <a16:creationId xmlns:a16="http://schemas.microsoft.com/office/drawing/2014/main" id="{390A2122-A6F4-584D-9A2F-E61A90B071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" y="1747"/>
              <a:ext cx="156" cy="120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Text Box 5">
            <a:extLst>
              <a:ext uri="{FF2B5EF4-FFF2-40B4-BE49-F238E27FC236}">
                <a16:creationId xmlns:a16="http://schemas.microsoft.com/office/drawing/2014/main" id="{C2DC1643-E765-E94B-9264-C7025142F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4929188"/>
            <a:ext cx="9047163" cy="15700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000" b="0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Particle ID:</a:t>
            </a:r>
            <a:r>
              <a:rPr lang="en-US" altLang="en-US" sz="2000" b="0" dirty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0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E for leptons and </a:t>
            </a: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Preshower</a:t>
            </a: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Cherenkov,</a:t>
            </a: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2007: </a:t>
            </a:r>
            <a:r>
              <a:rPr lang="en-US" altLang="en-US" sz="2000" b="0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 </a:t>
            </a: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000" b="0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Muon-ID</a:t>
            </a:r>
            <a:endParaRPr lang="en-GB" altLang="en-US" sz="2000" b="0" dirty="0"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42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8C0341D-99B7-8C4B-A087-E85CAF96F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F8619-17BA-AC44-9C9B-3872E1E8DF3E}" type="slidenum">
              <a:rPr lang="it-IT" altLang="en-US"/>
              <a:pPr>
                <a:defRPr/>
              </a:pPr>
              <a:t>4</a:t>
            </a:fld>
            <a:endParaRPr lang="it-IT" altLang="en-US"/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994AA9F2-9152-3548-9416-BAFBA000168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607236" name="Rectangle 4">
            <a:extLst>
              <a:ext uri="{FF2B5EF4-FFF2-40B4-BE49-F238E27FC236}">
                <a16:creationId xmlns:a16="http://schemas.microsoft.com/office/drawing/2014/main" id="{6344EC35-BB3C-FA48-85BE-D3C382AEC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Which Particle is Which</a:t>
            </a:r>
            <a:endParaRPr lang="en-GB" altLang="en-US"/>
          </a:p>
        </p:txBody>
      </p:sp>
      <p:pic>
        <p:nvPicPr>
          <p:cNvPr id="10244" name="Picture 5" descr="part_rates">
            <a:extLst>
              <a:ext uri="{FF2B5EF4-FFF2-40B4-BE49-F238E27FC236}">
                <a16:creationId xmlns:a16="http://schemas.microsoft.com/office/drawing/2014/main" id="{E17C05E4-F74E-794B-AC9D-688B93CB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66838"/>
            <a:ext cx="3925887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7239" name="Text Box 7">
            <a:extLst>
              <a:ext uri="{FF2B5EF4-FFF2-40B4-BE49-F238E27FC236}">
                <a16:creationId xmlns:a16="http://schemas.microsoft.com/office/drawing/2014/main" id="{33F2154D-4761-6B4B-A066-FBC70DDC6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727075"/>
            <a:ext cx="9069387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Physics requirement: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Need lepton hadron separation over wide momentum range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7242" name="Text Box 10">
            <a:extLst>
              <a:ext uri="{FF2B5EF4-FFF2-40B4-BE49-F238E27FC236}">
                <a16:creationId xmlns:a16="http://schemas.microsoft.com/office/drawing/2014/main" id="{4F4ED885-4E59-F74E-A226-673E994AA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5416550"/>
            <a:ext cx="3794125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In worst case factor </a:t>
            </a:r>
            <a:r>
              <a:rPr lang="en-US" altLang="en-US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n-US" altLang="en-US" baseline="3000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r>
              <a:rPr lang="en-US" altLang="en-US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hadron</a:t>
            </a:r>
          </a:p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suppression is needed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7" name="Picture 11" descr="caloresponse">
            <a:extLst>
              <a:ext uri="{FF2B5EF4-FFF2-40B4-BE49-F238E27FC236}">
                <a16:creationId xmlns:a16="http://schemas.microsoft.com/office/drawing/2014/main" id="{B98A3573-8E3B-284B-894D-391D7088E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993775"/>
            <a:ext cx="377825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2" descr="preresponse">
            <a:extLst>
              <a:ext uri="{FF2B5EF4-FFF2-40B4-BE49-F238E27FC236}">
                <a16:creationId xmlns:a16="http://schemas.microsoft.com/office/drawing/2014/main" id="{11A65DC8-FA0D-2F4D-B4FE-84E83616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3402013"/>
            <a:ext cx="377825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7245" name="Text Box 13">
            <a:extLst>
              <a:ext uri="{FF2B5EF4-FFF2-40B4-BE49-F238E27FC236}">
                <a16:creationId xmlns:a16="http://schemas.microsoft.com/office/drawing/2014/main" id="{FA09133C-41AA-AF45-95AE-01A61EAD9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50" y="1087438"/>
            <a:ext cx="1749425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160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EM-Calorimeter</a:t>
            </a:r>
            <a:endParaRPr lang="en-GB" altLang="en-US" sz="160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7246" name="Text Box 14">
            <a:extLst>
              <a:ext uri="{FF2B5EF4-FFF2-40B4-BE49-F238E27FC236}">
                <a16:creationId xmlns:a16="http://schemas.microsoft.com/office/drawing/2014/main" id="{799F575E-5DFB-5045-9F7C-613CBABD6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3524250"/>
            <a:ext cx="1179513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160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Preshower</a:t>
            </a:r>
            <a:endParaRPr lang="en-GB" altLang="en-US" sz="160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7247" name="Text Box 15">
            <a:extLst>
              <a:ext uri="{FF2B5EF4-FFF2-40B4-BE49-F238E27FC236}">
                <a16:creationId xmlns:a16="http://schemas.microsoft.com/office/drawing/2014/main" id="{5989B3C4-19D0-394C-A7BE-82210B6C8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138" y="2451100"/>
            <a:ext cx="981075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16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Hadrons</a:t>
            </a:r>
            <a:endParaRPr lang="en-GB" altLang="en-US" sz="160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7248" name="Text Box 16">
            <a:extLst>
              <a:ext uri="{FF2B5EF4-FFF2-40B4-BE49-F238E27FC236}">
                <a16:creationId xmlns:a16="http://schemas.microsoft.com/office/drawing/2014/main" id="{C6699E5E-3070-494D-88C3-500288F7F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1900238"/>
            <a:ext cx="938213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en-US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eptons</a:t>
            </a:r>
            <a:endParaRPr lang="en-GB" altLang="en-US" sz="16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7249" name="Text Box 17">
            <a:extLst>
              <a:ext uri="{FF2B5EF4-FFF2-40B4-BE49-F238E27FC236}">
                <a16:creationId xmlns:a16="http://schemas.microsoft.com/office/drawing/2014/main" id="{9895E483-8935-064A-BB3E-A34E98D07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5824538"/>
            <a:ext cx="2989262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combined suppression </a:t>
            </a:r>
            <a:r>
              <a:rPr lang="en-US" altLang="en-US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n-US" altLang="en-US" baseline="3000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Factor </a:t>
            </a:r>
            <a:r>
              <a:rPr lang="en-US" altLang="en-US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100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still needed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BA2AF687-125C-3E47-A1AE-A4EED796C1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6DEC0-BBC9-D24A-B129-4D2DBC24D46D}" type="slidenum">
              <a:rPr lang="it-IT" altLang="en-US"/>
              <a:pPr>
                <a:defRPr/>
              </a:pPr>
              <a:t>5</a:t>
            </a:fld>
            <a:endParaRPr lang="it-IT" altLang="en-US"/>
          </a:p>
        </p:txBody>
      </p:sp>
      <p:sp>
        <p:nvSpPr>
          <p:cNvPr id="25" name="Date Placeholder 4">
            <a:extLst>
              <a:ext uri="{FF2B5EF4-FFF2-40B4-BE49-F238E27FC236}">
                <a16:creationId xmlns:a16="http://schemas.microsoft.com/office/drawing/2014/main" id="{B3DBF8C5-4936-C44B-AEED-3910D21A922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631812" name="Rectangle 4">
            <a:extLst>
              <a:ext uri="{FF2B5EF4-FFF2-40B4-BE49-F238E27FC236}">
                <a16:creationId xmlns:a16="http://schemas.microsoft.com/office/drawing/2014/main" id="{712ABBD1-643A-3F4D-97D0-3F87060AFB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/>
              <a:t>What is the best Detector concept</a:t>
            </a:r>
            <a:endParaRPr lang="en-GB" altLang="en-US" sz="2800"/>
          </a:p>
        </p:txBody>
      </p:sp>
      <p:pic>
        <p:nvPicPr>
          <p:cNvPr id="11268" name="Picture 5" descr="pep-dedx">
            <a:extLst>
              <a:ext uri="{FF2B5EF4-FFF2-40B4-BE49-F238E27FC236}">
                <a16:creationId xmlns:a16="http://schemas.microsoft.com/office/drawing/2014/main" id="{C17B1DE6-138C-7D46-8579-762AADF19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849313"/>
            <a:ext cx="28797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 descr="trspectrum">
            <a:extLst>
              <a:ext uri="{FF2B5EF4-FFF2-40B4-BE49-F238E27FC236}">
                <a16:creationId xmlns:a16="http://schemas.microsoft.com/office/drawing/2014/main" id="{17095D0E-8435-914D-A14C-3F7FB0D9D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33813"/>
            <a:ext cx="40481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9" descr="orig-tr">
            <a:extLst>
              <a:ext uri="{FF2B5EF4-FFF2-40B4-BE49-F238E27FC236}">
                <a16:creationId xmlns:a16="http://schemas.microsoft.com/office/drawing/2014/main" id="{445920A0-3E59-6B4C-A349-EF94D04D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937125"/>
            <a:ext cx="17700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1818" name="Text Box 10">
            <a:extLst>
              <a:ext uri="{FF2B5EF4-FFF2-40B4-BE49-F238E27FC236}">
                <a16:creationId xmlns:a16="http://schemas.microsoft.com/office/drawing/2014/main" id="{B6B80A0E-43E2-9741-AC57-7BE818AC7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538163"/>
            <a:ext cx="2198687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Energy loss </a:t>
            </a:r>
            <a:r>
              <a:rPr lang="en-US" altLang="en-US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en-US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/dx</a:t>
            </a:r>
            <a:endParaRPr lang="en-GB" altLang="en-US" dirty="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820" name="Text Box 12">
            <a:extLst>
              <a:ext uri="{FF2B5EF4-FFF2-40B4-BE49-F238E27FC236}">
                <a16:creationId xmlns:a16="http://schemas.microsoft.com/office/drawing/2014/main" id="{80687EFB-C14F-BE48-A0B9-72B1677A9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163" y="541338"/>
            <a:ext cx="2352675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Cerenkov Radiation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821" name="Text Box 13">
            <a:extLst>
              <a:ext uri="{FF2B5EF4-FFF2-40B4-BE49-F238E27FC236}">
                <a16:creationId xmlns:a16="http://schemas.microsoft.com/office/drawing/2014/main" id="{B5D85B18-A046-3C43-8077-2E6324376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495675"/>
            <a:ext cx="259397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 small p lever arm</a:t>
            </a:r>
            <a:endParaRPr lang="en-GB" altLang="en-US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822" name="Text Box 14">
            <a:extLst>
              <a:ext uri="{FF2B5EF4-FFF2-40B4-BE49-F238E27FC236}">
                <a16:creationId xmlns:a16="http://schemas.microsoft.com/office/drawing/2014/main" id="{092A7D95-4338-024E-9BEB-845CA2B2A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425" y="3489325"/>
            <a:ext cx="5186363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Impossible to cover full p-range of leptons</a:t>
            </a:r>
            <a:endParaRPr lang="en-GB" altLang="en-US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823" name="Text Box 15">
            <a:extLst>
              <a:ext uri="{FF2B5EF4-FFF2-40B4-BE49-F238E27FC236}">
                <a16:creationId xmlns:a16="http://schemas.microsoft.com/office/drawing/2014/main" id="{76428EDB-43C0-7548-9E93-FA8BD77AE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248150"/>
            <a:ext cx="3457575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Transition Radiation:</a:t>
            </a:r>
          </a:p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sensitive to particle 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&gt;1000)</a:t>
            </a:r>
            <a:endParaRPr lang="en-GB" altLang="en-US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276" name="Object 16">
            <a:extLst>
              <a:ext uri="{FF2B5EF4-FFF2-40B4-BE49-F238E27FC236}">
                <a16:creationId xmlns:a16="http://schemas.microsoft.com/office/drawing/2014/main" id="{69477385-10C0-EA44-AA78-EBF1E6416D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0150" y="4979988"/>
          <a:ext cx="12954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Equation" r:id="rId6" imgW="29845000" imgH="24282400" progId="Equation.DSMT4">
                  <p:embed/>
                </p:oleObj>
              </mc:Choice>
              <mc:Fallback>
                <p:oleObj name="Equation" r:id="rId6" imgW="29845000" imgH="242824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4979988"/>
                        <a:ext cx="12954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77" name="Group 29">
            <a:extLst>
              <a:ext uri="{FF2B5EF4-FFF2-40B4-BE49-F238E27FC236}">
                <a16:creationId xmlns:a16="http://schemas.microsoft.com/office/drawing/2014/main" id="{31F36443-5E46-0642-8526-04F35A0BC691}"/>
              </a:ext>
            </a:extLst>
          </p:cNvPr>
          <p:cNvGrpSpPr>
            <a:grpSpLocks/>
          </p:cNvGrpSpPr>
          <p:nvPr/>
        </p:nvGrpSpPr>
        <p:grpSpPr bwMode="auto">
          <a:xfrm>
            <a:off x="4775200" y="842963"/>
            <a:ext cx="4013200" cy="2697162"/>
            <a:chOff x="3008" y="531"/>
            <a:chExt cx="2528" cy="1699"/>
          </a:xfrm>
        </p:grpSpPr>
        <p:grpSp>
          <p:nvGrpSpPr>
            <p:cNvPr id="11280" name="Group 23">
              <a:extLst>
                <a:ext uri="{FF2B5EF4-FFF2-40B4-BE49-F238E27FC236}">
                  <a16:creationId xmlns:a16="http://schemas.microsoft.com/office/drawing/2014/main" id="{A37F1B0C-6FFB-CD45-B0C6-90CBAAC020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8" y="531"/>
              <a:ext cx="2528" cy="1699"/>
              <a:chOff x="3008" y="1719"/>
              <a:chExt cx="2450" cy="2364"/>
            </a:xfrm>
          </p:grpSpPr>
          <p:pic>
            <p:nvPicPr>
              <p:cNvPr id="11285" name="Picture 19" descr="cer_angles_vs_p">
                <a:extLst>
                  <a:ext uri="{FF2B5EF4-FFF2-40B4-BE49-F238E27FC236}">
                    <a16:creationId xmlns:a16="http://schemas.microsoft.com/office/drawing/2014/main" id="{744AF678-12CD-FC4E-A764-C7549C7C7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8" y="1719"/>
                <a:ext cx="2450" cy="2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86" name="Text Box 21">
                <a:extLst>
                  <a:ext uri="{FF2B5EF4-FFF2-40B4-BE49-F238E27FC236}">
                    <a16:creationId xmlns:a16="http://schemas.microsoft.com/office/drawing/2014/main" id="{20751E06-1103-3B4B-938C-1E6339411E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6" y="2136"/>
                <a:ext cx="1132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solidFill>
                      <a:schemeClr val="accent2"/>
                    </a:solidFill>
                    <a:latin typeface="Tahoma" panose="020B0604030504040204" pitchFamily="34" charset="0"/>
                  </a:rPr>
                  <a:t>Aerogel; n=1.03</a:t>
                </a:r>
              </a:p>
            </p:txBody>
          </p:sp>
          <p:sp>
            <p:nvSpPr>
              <p:cNvPr id="11287" name="Text Box 22">
                <a:extLst>
                  <a:ext uri="{FF2B5EF4-FFF2-40B4-BE49-F238E27FC236}">
                    <a16:creationId xmlns:a16="http://schemas.microsoft.com/office/drawing/2014/main" id="{AD4A1947-544D-7C4F-A1DC-F7BAA2D7AE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6" y="3222"/>
                <a:ext cx="1129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solidFill>
                      <a:schemeClr val="accent2"/>
                    </a:solidFill>
                    <a:latin typeface="Tahoma" panose="020B0604030504040204" pitchFamily="34" charset="0"/>
                  </a:rPr>
                  <a:t>C</a:t>
                </a:r>
                <a:r>
                  <a:rPr lang="en-US" altLang="en-US" sz="1600" baseline="-25000">
                    <a:solidFill>
                      <a:schemeClr val="accent2"/>
                    </a:solidFill>
                    <a:latin typeface="Tahoma" panose="020B0604030504040204" pitchFamily="34" charset="0"/>
                  </a:rPr>
                  <a:t>4</a:t>
                </a:r>
                <a:r>
                  <a:rPr lang="en-US" altLang="en-US" sz="1600">
                    <a:solidFill>
                      <a:schemeClr val="accent2"/>
                    </a:solidFill>
                    <a:latin typeface="Tahoma" panose="020B0604030504040204" pitchFamily="34" charset="0"/>
                  </a:rPr>
                  <a:t>F</a:t>
                </a:r>
                <a:r>
                  <a:rPr lang="en-US" altLang="en-US" sz="1600" baseline="-25000">
                    <a:solidFill>
                      <a:schemeClr val="accent2"/>
                    </a:solidFill>
                    <a:latin typeface="Tahoma" panose="020B0604030504040204" pitchFamily="34" charset="0"/>
                  </a:rPr>
                  <a:t>10</a:t>
                </a:r>
                <a:r>
                  <a:rPr lang="en-US" altLang="en-US" sz="1600">
                    <a:solidFill>
                      <a:schemeClr val="accent2"/>
                    </a:solidFill>
                    <a:latin typeface="Tahoma" panose="020B0604030504040204" pitchFamily="34" charset="0"/>
                  </a:rPr>
                  <a:t>; n=1.0014</a:t>
                </a:r>
              </a:p>
            </p:txBody>
          </p:sp>
        </p:grpSp>
        <p:sp>
          <p:nvSpPr>
            <p:cNvPr id="631832" name="Line 24">
              <a:extLst>
                <a:ext uri="{FF2B5EF4-FFF2-40B4-BE49-F238E27FC236}">
                  <a16:creationId xmlns:a16="http://schemas.microsoft.com/office/drawing/2014/main" id="{853FF5CD-FB10-3F48-8BD4-EB79FBB24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4" y="719"/>
              <a:ext cx="2107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1833" name="Line 25">
              <a:extLst>
                <a:ext uri="{FF2B5EF4-FFF2-40B4-BE49-F238E27FC236}">
                  <a16:creationId xmlns:a16="http://schemas.microsoft.com/office/drawing/2014/main" id="{5887DC4B-C767-9540-9E0A-89269E8E7B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2" y="1816"/>
              <a:ext cx="2107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1834" name="Line 26">
              <a:extLst>
                <a:ext uri="{FF2B5EF4-FFF2-40B4-BE49-F238E27FC236}">
                  <a16:creationId xmlns:a16="http://schemas.microsoft.com/office/drawing/2014/main" id="{298C2672-DECD-284E-9473-C3D06E088D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" y="1191"/>
              <a:ext cx="170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1835" name="Text Box 27">
              <a:extLst>
                <a:ext uri="{FF2B5EF4-FFF2-40B4-BE49-F238E27FC236}">
                  <a16:creationId xmlns:a16="http://schemas.microsoft.com/office/drawing/2014/main" id="{95119744-4B14-6F45-AA73-728C3FCBB9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9" y="1065"/>
              <a:ext cx="180" cy="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e</a:t>
              </a:r>
              <a:endParaRPr lang="en-GB" altLang="en-US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1278" name="Object 30">
            <a:extLst>
              <a:ext uri="{FF2B5EF4-FFF2-40B4-BE49-F238E27FC236}">
                <a16:creationId xmlns:a16="http://schemas.microsoft.com/office/drawing/2014/main" id="{D3A2A916-891E-DF48-B39F-A94338729F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73450" y="1120775"/>
          <a:ext cx="1320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Equation" r:id="rId9" imgW="30429200" imgH="15506700" progId="Equation.DSMT4">
                  <p:embed/>
                </p:oleObj>
              </mc:Choice>
              <mc:Fallback>
                <p:oleObj name="Equation" r:id="rId9" imgW="30429200" imgH="155067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3450" y="1120775"/>
                        <a:ext cx="13208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9" name="Object 31">
            <a:extLst>
              <a:ext uri="{FF2B5EF4-FFF2-40B4-BE49-F238E27FC236}">
                <a16:creationId xmlns:a16="http://schemas.microsoft.com/office/drawing/2014/main" id="{31EF221C-7F41-844E-9A5B-80C5EA3F4B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81388" y="1825625"/>
          <a:ext cx="13335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11" imgW="30721300" imgH="17259300" progId="Equation.DSMT4">
                  <p:embed/>
                </p:oleObj>
              </mc:Choice>
              <mc:Fallback>
                <p:oleObj name="Equation" r:id="rId11" imgW="30721300" imgH="1725930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1388" y="1825625"/>
                        <a:ext cx="13335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3831E48-794A-844B-8DEB-7F7DE9503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D9B84-9C67-504B-8D12-C12DBFBB803E}" type="slidenum">
              <a:rPr lang="it-IT" altLang="en-US"/>
              <a:pPr>
                <a:defRPr/>
              </a:pPr>
              <a:t>6</a:t>
            </a:fld>
            <a:endParaRPr lang="it-IT" altLang="en-US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EB2A14F5-2009-D340-B0F4-B9FDE270E8D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605195" name="Rectangle 11">
            <a:extLst>
              <a:ext uri="{FF2B5EF4-FFF2-40B4-BE49-F238E27FC236}">
                <a16:creationId xmlns:a16="http://schemas.microsoft.com/office/drawing/2014/main" id="{C6495BD0-810F-E149-A8C0-E73B0012A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914400"/>
            <a:ext cx="4137025" cy="2608263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5188" name="Rectangle 4">
            <a:extLst>
              <a:ext uri="{FF2B5EF4-FFF2-40B4-BE49-F238E27FC236}">
                <a16:creationId xmlns:a16="http://schemas.microsoft.com/office/drawing/2014/main" id="{0D4900DE-32E9-8F40-9E09-A748909F1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The HERMES TRD</a:t>
            </a:r>
            <a:endParaRPr lang="en-GB" altLang="en-US"/>
          </a:p>
        </p:txBody>
      </p:sp>
      <p:pic>
        <p:nvPicPr>
          <p:cNvPr id="12293" name="Picture 5" descr="moduleposter">
            <a:extLst>
              <a:ext uri="{FF2B5EF4-FFF2-40B4-BE49-F238E27FC236}">
                <a16:creationId xmlns:a16="http://schemas.microsoft.com/office/drawing/2014/main" id="{BCD9A2FA-0557-244E-9BF6-99A060D4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562350"/>
            <a:ext cx="5805487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trimpact">
            <a:extLst>
              <a:ext uri="{FF2B5EF4-FFF2-40B4-BE49-F238E27FC236}">
                <a16:creationId xmlns:a16="http://schemas.microsoft.com/office/drawing/2014/main" id="{1A56FF12-51CC-0D4B-A625-B32D203E2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881063"/>
            <a:ext cx="40481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5191" name="Text Box 7">
            <a:extLst>
              <a:ext uri="{FF2B5EF4-FFF2-40B4-BE49-F238E27FC236}">
                <a16:creationId xmlns:a16="http://schemas.microsoft.com/office/drawing/2014/main" id="{3CE91521-CB84-4B4E-8481-6D50D3952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633413"/>
            <a:ext cx="2916238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Single Module Response</a:t>
            </a:r>
            <a:endParaRPr lang="en-GB" altLang="en-US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6" name="Picture 8" descr="trdresponse">
            <a:extLst>
              <a:ext uri="{FF2B5EF4-FFF2-40B4-BE49-F238E27FC236}">
                <a16:creationId xmlns:a16="http://schemas.microsoft.com/office/drawing/2014/main" id="{88221C32-C6D9-AB44-953D-76EF265C0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793750"/>
            <a:ext cx="315912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5193" name="Text Box 9">
            <a:extLst>
              <a:ext uri="{FF2B5EF4-FFF2-40B4-BE49-F238E27FC236}">
                <a16:creationId xmlns:a16="http://schemas.microsoft.com/office/drawing/2014/main" id="{080169BC-A21A-744E-A469-31CC30FDB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5813" y="2166938"/>
            <a:ext cx="2581275" cy="3381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combining all 6 modules</a:t>
            </a:r>
            <a:endParaRPr lang="en-GB" altLang="en-US" sz="160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8" name="Picture 10" descr="trdcomparison2">
            <a:extLst>
              <a:ext uri="{FF2B5EF4-FFF2-40B4-BE49-F238E27FC236}">
                <a16:creationId xmlns:a16="http://schemas.microsoft.com/office/drawing/2014/main" id="{AEA7E37C-9C3B-4243-93FE-5EF73F93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3770313"/>
            <a:ext cx="26987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402D665-C393-B04C-ADB3-54A565865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139FFF-3EB0-1648-B9C3-E176BC8EEA96}" type="slidenum">
              <a:rPr lang="it-IT" altLang="en-US"/>
              <a:pPr>
                <a:defRPr/>
              </a:pPr>
              <a:t>7</a:t>
            </a:fld>
            <a:endParaRPr lang="it-IT" altLang="en-US"/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5381DCD6-FF10-F945-A3E4-711BD8347C4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544772" name="Rectangle 4">
            <a:extLst>
              <a:ext uri="{FF2B5EF4-FFF2-40B4-BE49-F238E27FC236}">
                <a16:creationId xmlns:a16="http://schemas.microsoft.com/office/drawing/2014/main" id="{6E2E426D-2DF6-4144-BFB8-DEC39D0E0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566738"/>
            <a:ext cx="8888412" cy="16319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b="0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hadron/positron separation</a:t>
            </a:r>
          </a:p>
          <a:p>
            <a:pPr eaLnBrk="1" hangingPunct="1">
              <a:defRPr/>
            </a:pP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combining signals from:  TRD, calorimeter, </a:t>
            </a:r>
            <a:r>
              <a:rPr lang="en-US" altLang="en-US" sz="20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preshower</a:t>
            </a: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to cut on single responses very inefficient or high contamination 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different method</a:t>
            </a:r>
          </a:p>
          <a:p>
            <a:pPr eaLnBrk="1" hangingPunct="1">
              <a:defRPr/>
            </a:pPr>
            <a:endParaRPr lang="it-IT" altLang="en-US" sz="20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4780" name="Rectangle 12">
            <a:extLst>
              <a:ext uri="{FF2B5EF4-FFF2-40B4-BE49-F238E27FC236}">
                <a16:creationId xmlns:a16="http://schemas.microsoft.com/office/drawing/2014/main" id="{5890A4D8-779F-7140-8B74-0B0CC0922D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/>
              <a:t>Which Hadron (</a:t>
            </a:r>
            <a:r>
              <a:rPr lang="en-US" altLang="en-US" sz="2800">
                <a:latin typeface="Symbol" pitchFamily="2" charset="2"/>
              </a:rPr>
              <a:t>p</a:t>
            </a:r>
            <a:r>
              <a:rPr lang="en-US" altLang="en-US" sz="2800"/>
              <a:t>,K,p) is Which</a:t>
            </a:r>
            <a:endParaRPr lang="en-GB" altLang="en-US" sz="2800"/>
          </a:p>
        </p:txBody>
      </p:sp>
      <p:pic>
        <p:nvPicPr>
          <p:cNvPr id="13317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936B9B-2CBE-B342-8C38-BAE87877B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5182670-3C3D-CE40-B791-E27BBC0B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438"/>
            <a:ext cx="4572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658C21F4-35B3-B449-AF07-074945816B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602413-CD71-4A40-A7A8-419E316C0996}" type="slidenum">
              <a:rPr lang="it-IT" altLang="en-US"/>
              <a:pPr>
                <a:defRPr/>
              </a:pPr>
              <a:t>8</a:t>
            </a:fld>
            <a:endParaRPr lang="it-IT" altLang="en-US"/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8836DE72-C7FD-B042-8EC6-455C048A00C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pic>
        <p:nvPicPr>
          <p:cNvPr id="15363" name="Picture 19" descr="pidplot">
            <a:extLst>
              <a:ext uri="{FF2B5EF4-FFF2-40B4-BE49-F238E27FC236}">
                <a16:creationId xmlns:a16="http://schemas.microsoft.com/office/drawing/2014/main" id="{6A806936-DBF0-B44D-BB6A-23B857C4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638175"/>
            <a:ext cx="3703638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4773" name="Group 5">
            <a:extLst>
              <a:ext uri="{FF2B5EF4-FFF2-40B4-BE49-F238E27FC236}">
                <a16:creationId xmlns:a16="http://schemas.microsoft.com/office/drawing/2014/main" id="{09EE6858-EB79-BA4A-8217-83CB627BC1AC}"/>
              </a:ext>
            </a:extLst>
          </p:cNvPr>
          <p:cNvGrpSpPr>
            <a:grpSpLocks/>
          </p:cNvGrpSpPr>
          <p:nvPr/>
        </p:nvGrpSpPr>
        <p:grpSpPr bwMode="auto">
          <a:xfrm>
            <a:off x="4775200" y="1838325"/>
            <a:ext cx="3889375" cy="4643438"/>
            <a:chOff x="2644" y="705"/>
            <a:chExt cx="2450" cy="2925"/>
          </a:xfrm>
        </p:grpSpPr>
        <p:grpSp>
          <p:nvGrpSpPr>
            <p:cNvPr id="15374" name="Group 6">
              <a:extLst>
                <a:ext uri="{FF2B5EF4-FFF2-40B4-BE49-F238E27FC236}">
                  <a16:creationId xmlns:a16="http://schemas.microsoft.com/office/drawing/2014/main" id="{E644DF4D-241E-874F-9D24-1A762F6C64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4" y="705"/>
              <a:ext cx="2450" cy="2925"/>
              <a:chOff x="2870" y="1395"/>
              <a:chExt cx="2450" cy="2925"/>
            </a:xfrm>
          </p:grpSpPr>
          <p:pic>
            <p:nvPicPr>
              <p:cNvPr id="15377" name="Picture 7" descr="cer_angles_vs_p">
                <a:extLst>
                  <a:ext uri="{FF2B5EF4-FFF2-40B4-BE49-F238E27FC236}">
                    <a16:creationId xmlns:a16="http://schemas.microsoft.com/office/drawing/2014/main" id="{C85BB7B5-FC76-7343-A907-7568080C04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" y="1956"/>
                <a:ext cx="2450" cy="2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4776" name="Line 8">
                <a:extLst>
                  <a:ext uri="{FF2B5EF4-FFF2-40B4-BE49-F238E27FC236}">
                    <a16:creationId xmlns:a16="http://schemas.microsoft.com/office/drawing/2014/main" id="{8EE36E89-3ABD-2145-BEFE-8605F86E11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64" y="1395"/>
                <a:ext cx="495" cy="706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375" name="Text Box 9">
              <a:extLst>
                <a:ext uri="{FF2B5EF4-FFF2-40B4-BE49-F238E27FC236}">
                  <a16:creationId xmlns:a16="http://schemas.microsoft.com/office/drawing/2014/main" id="{35FB3146-FAF5-0A40-A101-A086D5447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2" y="1684"/>
              <a:ext cx="1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Tahoma" panose="020B0604030504040204" pitchFamily="34" charset="0"/>
                </a:rPr>
                <a:t>Aerogel; n=1.03</a:t>
              </a:r>
            </a:p>
          </p:txBody>
        </p:sp>
        <p:sp>
          <p:nvSpPr>
            <p:cNvPr id="15376" name="Text Box 10">
              <a:extLst>
                <a:ext uri="{FF2B5EF4-FFF2-40B4-BE49-F238E27FC236}">
                  <a16:creationId xmlns:a16="http://schemas.microsoft.com/office/drawing/2014/main" id="{61C1EF6C-1A1A-8148-B564-F4F9EB087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2" y="2769"/>
              <a:ext cx="116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Tahoma" panose="020B0604030504040204" pitchFamily="34" charset="0"/>
                </a:rPr>
                <a:t>C</a:t>
              </a:r>
              <a:r>
                <a:rPr lang="en-US" altLang="en-US" sz="1600" baseline="-25000">
                  <a:solidFill>
                    <a:schemeClr val="accent2"/>
                  </a:solidFill>
                  <a:latin typeface="Tahoma" panose="020B0604030504040204" pitchFamily="34" charset="0"/>
                </a:rPr>
                <a:t>4</a:t>
              </a:r>
              <a:r>
                <a:rPr lang="en-US" altLang="en-US" sz="1600">
                  <a:solidFill>
                    <a:schemeClr val="accent2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1600" baseline="-25000">
                  <a:solidFill>
                    <a:schemeClr val="accent2"/>
                  </a:solidFill>
                  <a:latin typeface="Tahoma" panose="020B0604030504040204" pitchFamily="34" charset="0"/>
                </a:rPr>
                <a:t>10</a:t>
              </a:r>
              <a:r>
                <a:rPr lang="en-US" altLang="en-US" sz="1600">
                  <a:solidFill>
                    <a:schemeClr val="accent2"/>
                  </a:solidFill>
                  <a:latin typeface="Tahoma" panose="020B0604030504040204" pitchFamily="34" charset="0"/>
                </a:rPr>
                <a:t>; n=1.0014</a:t>
              </a:r>
            </a:p>
          </p:txBody>
        </p:sp>
      </p:grpSp>
      <p:sp>
        <p:nvSpPr>
          <p:cNvPr id="544779" name="Rectangle 11">
            <a:extLst>
              <a:ext uri="{FF2B5EF4-FFF2-40B4-BE49-F238E27FC236}">
                <a16:creationId xmlns:a16="http://schemas.microsoft.com/office/drawing/2014/main" id="{319BE8AB-8484-3F46-9AC5-30FD8A95B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1431925"/>
            <a:ext cx="4953000" cy="13239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b="0" dirty="0">
                <a:solidFill>
                  <a:srgbClr val="FF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hadron separation</a:t>
            </a:r>
          </a:p>
          <a:p>
            <a:pPr eaLnBrk="1" hangingPunct="1">
              <a:defRPr/>
            </a:pP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radiator RICH for</a:t>
            </a: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alt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K, p</a:t>
            </a:r>
          </a:p>
          <a:p>
            <a:pPr eaLnBrk="1" hangingPunct="1">
              <a:defRPr/>
            </a:pPr>
            <a:endParaRPr lang="en-US" altLang="en-US" sz="20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000" b="0" dirty="0">
                <a:solidFill>
                  <a:srgbClr val="0432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about lepton identification?</a:t>
            </a:r>
            <a:endParaRPr lang="en-GB" altLang="en-US" sz="2000" b="0" dirty="0">
              <a:solidFill>
                <a:srgbClr val="0432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4780" name="Rectangle 12">
            <a:extLst>
              <a:ext uri="{FF2B5EF4-FFF2-40B4-BE49-F238E27FC236}">
                <a16:creationId xmlns:a16="http://schemas.microsoft.com/office/drawing/2014/main" id="{77DF63F3-1132-E741-9BD6-DDF0B926F8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/>
              <a:t>Which Hadron (</a:t>
            </a:r>
            <a:r>
              <a:rPr lang="en-US" altLang="en-US" sz="2800">
                <a:latin typeface="Symbol" pitchFamily="2" charset="2"/>
              </a:rPr>
              <a:t>p</a:t>
            </a:r>
            <a:r>
              <a:rPr lang="en-US" altLang="en-US" sz="2800"/>
              <a:t>,K,p) is Which</a:t>
            </a:r>
            <a:endParaRPr lang="en-GB" altLang="en-US" sz="2800"/>
          </a:p>
        </p:txBody>
      </p:sp>
      <p:pic>
        <p:nvPicPr>
          <p:cNvPr id="544781" name="Picture 13" descr="rich_p_matrix_1t">
            <a:extLst>
              <a:ext uri="{FF2B5EF4-FFF2-40B4-BE49-F238E27FC236}">
                <a16:creationId xmlns:a16="http://schemas.microsoft.com/office/drawing/2014/main" id="{723AA9A6-2BB2-B943-B406-F73A05AD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751138"/>
            <a:ext cx="3903663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782" name="Picture 14" descr="rich_fig">
            <a:extLst>
              <a:ext uri="{FF2B5EF4-FFF2-40B4-BE49-F238E27FC236}">
                <a16:creationId xmlns:a16="http://schemas.microsoft.com/office/drawing/2014/main" id="{086A9774-AE2C-8F45-81AB-01A97837F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2886075"/>
            <a:ext cx="43576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4783" name="Group 15">
            <a:extLst>
              <a:ext uri="{FF2B5EF4-FFF2-40B4-BE49-F238E27FC236}">
                <a16:creationId xmlns:a16="http://schemas.microsoft.com/office/drawing/2014/main" id="{4D84C80B-26C0-0042-A5BE-18140A1F698A}"/>
              </a:ext>
            </a:extLst>
          </p:cNvPr>
          <p:cNvGrpSpPr>
            <a:grpSpLocks/>
          </p:cNvGrpSpPr>
          <p:nvPr/>
        </p:nvGrpSpPr>
        <p:grpSpPr bwMode="auto">
          <a:xfrm>
            <a:off x="606425" y="2862263"/>
            <a:ext cx="3492500" cy="3529012"/>
            <a:chOff x="382" y="1803"/>
            <a:chExt cx="2200" cy="2223"/>
          </a:xfrm>
        </p:grpSpPr>
        <p:pic>
          <p:nvPicPr>
            <p:cNvPr id="15371" name="Picture 16" descr="hmc_pi_k">
              <a:extLst>
                <a:ext uri="{FF2B5EF4-FFF2-40B4-BE49-F238E27FC236}">
                  <a16:creationId xmlns:a16="http://schemas.microsoft.com/office/drawing/2014/main" id="{2021BD60-2536-0644-9DF5-155DE90F1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" y="1803"/>
              <a:ext cx="2200" cy="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ext Box 17">
              <a:extLst>
                <a:ext uri="{FF2B5EF4-FFF2-40B4-BE49-F238E27FC236}">
                  <a16:creationId xmlns:a16="http://schemas.microsoft.com/office/drawing/2014/main" id="{FB668B85-A2FE-2D45-ADC8-67AA05180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6" y="2529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latin typeface="Symbol" pitchFamily="2" charset="2"/>
                </a:rPr>
                <a:t>p</a:t>
              </a:r>
            </a:p>
          </p:txBody>
        </p:sp>
        <p:sp>
          <p:nvSpPr>
            <p:cNvPr id="15373" name="Text Box 18">
              <a:extLst>
                <a:ext uri="{FF2B5EF4-FFF2-40B4-BE49-F238E27FC236}">
                  <a16:creationId xmlns:a16="http://schemas.microsoft.com/office/drawing/2014/main" id="{6FBA7BB5-B239-344F-BC5A-9143978C4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5" y="3610"/>
              <a:ext cx="2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2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latin typeface="Times New Roman" panose="02020603050405020304" pitchFamily="18" charset="0"/>
                </a:rPr>
                <a:t>K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813EE0-9FB2-8B4C-9A79-C63B236C6531}"/>
              </a:ext>
            </a:extLst>
          </p:cNvPr>
          <p:cNvSpPr txBox="1"/>
          <p:nvPr/>
        </p:nvSpPr>
        <p:spPr>
          <a:xfrm>
            <a:off x="195263" y="641350"/>
            <a:ext cx="52673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PID-response separating hadrons and leptons combining </a:t>
            </a:r>
            <a:r>
              <a:rPr lang="en-US" altLang="en-US" sz="20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altLang="en-US" sz="20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Preshower</a:t>
            </a:r>
            <a:r>
              <a:rPr lang="en-US" alt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TRD</a:t>
            </a:r>
          </a:p>
          <a:p>
            <a:pPr eaLnBrk="1" hangingPunct="1">
              <a:defRPr/>
            </a:pPr>
            <a:endParaRPr lang="en-US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4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4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4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4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4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4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03269-8F9C-5F4F-96C8-3580438A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Lepton ID using the RICH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5C9065-95E2-F242-A7AA-A95A7F66C6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A7E052-C35B-564A-9DB9-D93EB2231ED0}" type="slidenum">
              <a:rPr lang="it-IT" altLang="en-US"/>
              <a:pPr>
                <a:defRPr/>
              </a:pPr>
              <a:t>9</a:t>
            </a:fld>
            <a:endParaRPr lang="it-IT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F5A12-1DC9-614B-AF31-F3693216A46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E.C. Aschenauer</a:t>
            </a:r>
            <a:endParaRPr lang="it-IT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177EB-0BE9-1E4F-95C7-BB8B50DA14B0}"/>
              </a:ext>
            </a:extLst>
          </p:cNvPr>
          <p:cNvSpPr txBox="1"/>
          <p:nvPr/>
        </p:nvSpPr>
        <p:spPr>
          <a:xfrm>
            <a:off x="381000" y="598488"/>
            <a:ext cx="83645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Variable used to form a PID probability #PMTs fired as </a:t>
            </a:r>
            <a:r>
              <a:rPr lang="en-US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fct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of momentum</a:t>
            </a:r>
          </a:p>
        </p:txBody>
      </p:sp>
      <p:pic>
        <p:nvPicPr>
          <p:cNvPr id="24581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B77B6EEA-00DD-294B-A140-7D4A745AC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425"/>
            <a:ext cx="4581525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0E4C93-C585-7A4D-9FEB-477EA5566F8D}"/>
              </a:ext>
            </a:extLst>
          </p:cNvPr>
          <p:cNvSpPr txBox="1"/>
          <p:nvPr/>
        </p:nvSpPr>
        <p:spPr>
          <a:xfrm>
            <a:off x="-22225" y="923925"/>
            <a:ext cx="50244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 response for </a:t>
            </a:r>
            <a:r>
              <a:rPr lang="en-US" sz="2000" b="0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lepton hypothesis </a:t>
            </a:r>
          </a:p>
          <a:p>
            <a:pPr algn="ctr"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b="0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leptons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selected by other PID detectors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8C1F8-CD9D-9C47-BECE-B78EB0E3E06E}"/>
              </a:ext>
            </a:extLst>
          </p:cNvPr>
          <p:cNvSpPr txBox="1"/>
          <p:nvPr/>
        </p:nvSpPr>
        <p:spPr>
          <a:xfrm rot="16200000">
            <a:off x="-610394" y="3663156"/>
            <a:ext cx="14287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Norm. #PMTs</a:t>
            </a:r>
          </a:p>
        </p:txBody>
      </p:sp>
      <p:pic>
        <p:nvPicPr>
          <p:cNvPr id="24584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5858BFCA-6087-9F4B-8D23-319FA0BB4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2185988"/>
            <a:ext cx="4537075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A23C37-7FDB-204C-AA68-C5527CC2E6BA}"/>
              </a:ext>
            </a:extLst>
          </p:cNvPr>
          <p:cNvSpPr txBox="1"/>
          <p:nvPr/>
        </p:nvSpPr>
        <p:spPr>
          <a:xfrm>
            <a:off x="4706938" y="1477963"/>
            <a:ext cx="44958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 response for </a:t>
            </a:r>
            <a:r>
              <a:rPr lang="en-US" sz="2000" b="0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lepton hypothesis </a:t>
            </a:r>
          </a:p>
          <a:p>
            <a:pPr algn="ctr" eaLnBrk="1" hangingPunct="1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b="0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selected by other PID det.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MS Mincho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902030302020204" pitchFamily="66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000" b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4545</TotalTime>
  <Words>697</Words>
  <Application>Microsoft Macintosh PowerPoint</Application>
  <PresentationFormat>On-screen Show (4:3)</PresentationFormat>
  <Paragraphs>163</Paragraphs>
  <Slides>18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Comic Sans MS</vt:lpstr>
      <vt:lpstr>Arial</vt:lpstr>
      <vt:lpstr>MS Mincho</vt:lpstr>
      <vt:lpstr>Times New Roman</vt:lpstr>
      <vt:lpstr>Symbol</vt:lpstr>
      <vt:lpstr>Wingdings</vt:lpstr>
      <vt:lpstr>Tahoma</vt:lpstr>
      <vt:lpstr>Helvetica</vt:lpstr>
      <vt:lpstr>Euclid Extra</vt:lpstr>
      <vt:lpstr>Default Design</vt:lpstr>
      <vt:lpstr>MathType 5.0 Equation</vt:lpstr>
      <vt:lpstr>PowerPoint Presentation</vt:lpstr>
      <vt:lpstr>HERA @  DESY</vt:lpstr>
      <vt:lpstr>The HERMES Spectrometer</vt:lpstr>
      <vt:lpstr>Which Particle is Which</vt:lpstr>
      <vt:lpstr>What is the best Detector concept</vt:lpstr>
      <vt:lpstr>The HERMES TRD</vt:lpstr>
      <vt:lpstr>Which Hadron (p,K,p) is Which</vt:lpstr>
      <vt:lpstr>Which Hadron (p,K,p) is Which</vt:lpstr>
      <vt:lpstr>Lepton ID using the RICH</vt:lpstr>
      <vt:lpstr>Lepton ID using the RICH</vt:lpstr>
      <vt:lpstr>Summary</vt:lpstr>
      <vt:lpstr>PowerPoint Presentation</vt:lpstr>
      <vt:lpstr>The HERMES RICH Detector</vt:lpstr>
      <vt:lpstr>The end of polarized targets at HERMES</vt:lpstr>
      <vt:lpstr>The HERMES Recoil Detector </vt:lpstr>
      <vt:lpstr>The sub-detectors of the recoil</vt:lpstr>
      <vt:lpstr>The HERMES Silicon detectors</vt:lpstr>
      <vt:lpstr>Unfortunate Accident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Elke-Caroline Aschenauer</cp:lastModifiedBy>
  <cp:revision>422</cp:revision>
  <dcterms:created xsi:type="dcterms:W3CDTF">1601-01-01T00:00:00Z</dcterms:created>
  <dcterms:modified xsi:type="dcterms:W3CDTF">2022-07-07T01:09:15Z</dcterms:modified>
</cp:coreProperties>
</file>