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0" r:id="rId2"/>
    <p:sldId id="258" r:id="rId3"/>
    <p:sldId id="1461" r:id="rId4"/>
    <p:sldId id="1463" r:id="rId5"/>
    <p:sldId id="1465" r:id="rId6"/>
    <p:sldId id="259" r:id="rId7"/>
    <p:sldId id="1469" r:id="rId8"/>
    <p:sldId id="261" r:id="rId9"/>
    <p:sldId id="262" r:id="rId10"/>
    <p:sldId id="1466" r:id="rId11"/>
    <p:sldId id="1458" r:id="rId12"/>
    <p:sldId id="1460" r:id="rId13"/>
    <p:sldId id="1459" r:id="rId14"/>
    <p:sldId id="14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5E57-3C59-4FA4-A4F2-15DA82E2C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9C9EA-489F-4A53-AF0E-99FE2489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70939-26CB-4EE7-AE46-6D2BFD7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800E-3029-45CF-A554-56F73796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9606C-8BC7-4A53-8BD2-50689AE6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981C-3ED9-4E86-A705-4430B8AA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300DE-0DE8-4FED-83D5-E6C66893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8C3A-2B57-4603-BEAB-DC9CEC4A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D526-17C7-4DD2-AD71-1441D1DB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7ADBE-1219-4F86-8ACB-79997276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C9F52-BED4-4017-80A8-4942827D7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AA9A0-3922-4431-B6DB-00F0B7C6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5F81-5548-4765-A331-BAFF77C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1E14-2B30-4E10-A5D7-ED0DD21E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47B1-AAAD-4DF8-B83B-8DEB47C7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F3CC-E222-4356-8A38-51371396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6B87-7F19-455E-928C-2A8131C8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89828-3092-4296-A502-A27075C4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12B9-3807-4B60-A180-3A752DE0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6BB1-690E-460A-AB09-8AA94CDD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D12E-8F19-4384-8538-002BA521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3394C-853B-4A44-AF13-13712F57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ECD5-5D95-4368-91E3-4C452FA6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4D54-14B1-4FA9-A4E2-0EF94249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978A-8563-4F9A-8CC6-D1B174B3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26B1-2829-4654-A70E-224B471C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111B-B047-47F5-91F5-CC2708610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F49D5-F2E4-4594-81D6-5AB385C66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88256-7391-4F35-8BDD-79CE3DB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77BA-9688-4CC5-BB94-74841E58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4F3FD-707E-46DC-A1F3-1CE22976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1AB2-463B-49CF-AEAE-603F82ED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CDBF6-4DFB-4BE5-915E-482A8E83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409C7-41CE-40CC-AC50-2A3D49C26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B8A15-C340-40D0-9B70-18C9A27F5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77EC0-E777-46EF-B76E-B85151E29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DD959-27D0-408B-855F-AFA8B06B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AFE89-5697-42BC-AC92-407EEF9A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81A29-4662-4BE5-835D-016C8CBD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7829-23FC-4946-A5CD-B5CAA1CF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B07E6-147E-4F38-B611-724DFF73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F91D-88C7-4559-B26D-1472EB54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34FBF-035F-4F5C-A615-480468EC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96CE8-34E7-4C2E-A364-ADEE5F8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58712-D17D-4252-A0CE-8FAF54A8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CEAE-3339-4242-9399-3C205F92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EFF4-E913-44E2-8490-5274E66F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4ADD-D622-4718-9C61-1342785B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38B7F-EB7B-4588-AC76-166CC5120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F48AA-7E5C-4D85-80CA-69597581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4CF37-8708-4EAD-A32A-68960CAE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E1C9D-AE72-4C01-B8AF-70F05EB2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C25A-0C5B-4F5C-A151-31F2847F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D57B4-742F-422D-9E2C-F829F6220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B29D-4825-41FB-B21A-3E952F94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CED69-CE71-43FB-AD03-0A87F22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8DB93-DD7C-42ED-8C2F-B9A1DE14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33BB0-C301-43EC-8890-8F8C4450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F55EB-598F-4D1E-B245-0C93709F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FAB7-1F22-48E2-9ECE-224AFFA2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ACF1-6CF0-4D93-9BA6-CA3A2232D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AD27-C9C8-4214-95DF-1EE3724BC57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9467-A91B-4609-A83B-3AF2FB3C6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18C6-E1CC-403E-A296-24B757676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8C2F7-A206-4F27-9042-411DEB3A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176"/>
            <a:ext cx="11906250" cy="1077913"/>
          </a:xfrm>
        </p:spPr>
        <p:txBody>
          <a:bodyPr>
            <a:normAutofit fontScale="90000"/>
          </a:bodyPr>
          <a:lstStyle/>
          <a:p>
            <a:r>
              <a:rPr lang="en-US" dirty="0"/>
              <a:t>GridPIX (aka MiniTPC):  Brief 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A0BF60-D3E6-4CF4-A9D5-FCA82971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2573" y="1013537"/>
            <a:ext cx="1746191" cy="440123"/>
          </a:xfrm>
        </p:spPr>
        <p:txBody>
          <a:bodyPr/>
          <a:lstStyle/>
          <a:p>
            <a:r>
              <a:rPr lang="en-US" dirty="0"/>
              <a:t>TK Hemmick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962A0-7194-4A32-8118-E13633CC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44" y="5071928"/>
            <a:ext cx="1951324" cy="1455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60627-1956-4BA9-B700-39CBA4FA6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4" t="29782" r="36949" b="23333"/>
          <a:stretch/>
        </p:blipFill>
        <p:spPr>
          <a:xfrm>
            <a:off x="640935" y="3722064"/>
            <a:ext cx="3147700" cy="23222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7CAA6C-C01B-4716-8A6D-ADBCFFA5C167}"/>
              </a:ext>
            </a:extLst>
          </p:cNvPr>
          <p:cNvSpPr txBox="1">
            <a:spLocks/>
          </p:cNvSpPr>
          <p:nvPr/>
        </p:nvSpPr>
        <p:spPr>
          <a:xfrm>
            <a:off x="531547" y="1172967"/>
            <a:ext cx="7034188" cy="216517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Main discussion in PID group of ATHENA.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Selected as “upgrade path” for ATHENA.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Will be proposed to EIC Generic R&amp;D Program</a:t>
            </a:r>
            <a:r>
              <a:rPr lang="en-US" b="1" baseline="30000" dirty="0">
                <a:solidFill>
                  <a:srgbClr val="FF0000"/>
                </a:solidFill>
              </a:rPr>
              <a:t>*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PID (pi-K-p) from 100 MeV/c to 800 MeV/c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ROBUST tracking (enormous number of hits per track)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F1D47-BAEE-43BE-9E95-41003B89BE70}"/>
              </a:ext>
            </a:extLst>
          </p:cNvPr>
          <p:cNvSpPr txBox="1"/>
          <p:nvPr/>
        </p:nvSpPr>
        <p:spPr>
          <a:xfrm>
            <a:off x="786212" y="35373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DD4HEP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55FBD9-5F5C-4AD2-BEAF-356A41A31E22}"/>
              </a:ext>
            </a:extLst>
          </p:cNvPr>
          <p:cNvSpPr/>
          <p:nvPr/>
        </p:nvSpPr>
        <p:spPr>
          <a:xfrm rot="20568146">
            <a:off x="1406006" y="4956560"/>
            <a:ext cx="2619064" cy="5554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E7756A-B065-4E5A-BB27-D0142B159C64}"/>
              </a:ext>
            </a:extLst>
          </p:cNvPr>
          <p:cNvCxnSpPr/>
          <p:nvPr/>
        </p:nvCxnSpPr>
        <p:spPr>
          <a:xfrm>
            <a:off x="3965249" y="4803981"/>
            <a:ext cx="8973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953CC-A73C-4B4F-B3BA-CAFFA78BFBBC}"/>
              </a:ext>
            </a:extLst>
          </p:cNvPr>
          <p:cNvSpPr/>
          <p:nvPr/>
        </p:nvSpPr>
        <p:spPr>
          <a:xfrm>
            <a:off x="4979993" y="3465285"/>
            <a:ext cx="99702" cy="15467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78067-2F18-488C-84CD-1CD560A2A70E}"/>
              </a:ext>
            </a:extLst>
          </p:cNvPr>
          <p:cNvSpPr/>
          <p:nvPr/>
        </p:nvSpPr>
        <p:spPr>
          <a:xfrm>
            <a:off x="5079695" y="3465286"/>
            <a:ext cx="4258653" cy="153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 Volume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BA7FD3-DABB-428E-8A84-6183E8C62459}"/>
              </a:ext>
            </a:extLst>
          </p:cNvPr>
          <p:cNvSpPr/>
          <p:nvPr/>
        </p:nvSpPr>
        <p:spPr>
          <a:xfrm rot="16200000">
            <a:off x="8723665" y="4079968"/>
            <a:ext cx="1546788" cy="3174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Readout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6A2B7DE5-37F4-43B3-9894-41F9047D7102}"/>
              </a:ext>
            </a:extLst>
          </p:cNvPr>
          <p:cNvSpPr/>
          <p:nvPr/>
        </p:nvSpPr>
        <p:spPr>
          <a:xfrm rot="5400000">
            <a:off x="10150452" y="4080893"/>
            <a:ext cx="646331" cy="1169280"/>
          </a:xfrm>
          <a:prstGeom prst="ben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6AFCA-10DB-4243-9B67-11B342FD8D8A}"/>
              </a:ext>
            </a:extLst>
          </p:cNvPr>
          <p:cNvSpPr txBox="1"/>
          <p:nvPr/>
        </p:nvSpPr>
        <p:spPr>
          <a:xfrm>
            <a:off x="3928262" y="5493889"/>
            <a:ext cx="2156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Voltage (-10kV)</a:t>
            </a:r>
          </a:p>
          <a:p>
            <a:r>
              <a:rPr lang="en-US" dirty="0">
                <a:solidFill>
                  <a:srgbClr val="FF0000"/>
                </a:solidFill>
              </a:rPr>
              <a:t>Low radiation Length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C3FD7E-CF6F-4383-9240-3F58FE98E014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4979993" y="5071928"/>
            <a:ext cx="26449" cy="421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6E4717-94ED-424E-9B85-222DD07FC90C}"/>
              </a:ext>
            </a:extLst>
          </p:cNvPr>
          <p:cNvSpPr txBox="1"/>
          <p:nvPr/>
        </p:nvSpPr>
        <p:spPr>
          <a:xfrm>
            <a:off x="6084622" y="6343250"/>
            <a:ext cx="2299604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T2K gas (low diffusion)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66A9D-47BC-4A06-8F05-797FCE42C360}"/>
                  </a:ext>
                </a:extLst>
              </p:cNvPr>
              <p:cNvSpPr txBox="1"/>
              <p:nvPr/>
            </p:nvSpPr>
            <p:spPr>
              <a:xfrm>
                <a:off x="9847943" y="3103223"/>
                <a:ext cx="2355453" cy="1200329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Silicon Pixel Readout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4% radiation length</a:t>
                </a:r>
              </a:p>
              <a:p>
                <a:r>
                  <a:rPr lang="en-US" dirty="0"/>
                  <a:t>(dominated by cooling)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66A9D-47BC-4A06-8F05-797FCE42C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943" y="3103223"/>
                <a:ext cx="2355453" cy="1200329"/>
              </a:xfrm>
              <a:prstGeom prst="rect">
                <a:avLst/>
              </a:prstGeom>
              <a:blipFill>
                <a:blip r:embed="rId4"/>
                <a:stretch>
                  <a:fillRect l="-1799" t="-2010" r="-1542" b="-6533"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6576FCB-CF4F-4287-996D-DE97B39A75F8}"/>
              </a:ext>
            </a:extLst>
          </p:cNvPr>
          <p:cNvSpPr/>
          <p:nvPr/>
        </p:nvSpPr>
        <p:spPr>
          <a:xfrm>
            <a:off x="5079695" y="3465284"/>
            <a:ext cx="4258653" cy="166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584B4A-2DD7-468D-8EB4-9F36046F850C}"/>
              </a:ext>
            </a:extLst>
          </p:cNvPr>
          <p:cNvSpPr/>
          <p:nvPr/>
        </p:nvSpPr>
        <p:spPr>
          <a:xfrm>
            <a:off x="5079694" y="4836815"/>
            <a:ext cx="4258653" cy="166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3832AE-010E-47D0-904F-A705F31E13B0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7234424" y="4581791"/>
            <a:ext cx="0" cy="176145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13089A-B5BC-4E81-8C66-34C3F2049468}"/>
              </a:ext>
            </a:extLst>
          </p:cNvPr>
          <p:cNvSpPr txBox="1"/>
          <p:nvPr/>
        </p:nvSpPr>
        <p:spPr>
          <a:xfrm>
            <a:off x="7944121" y="2007106"/>
            <a:ext cx="3807645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Field Cage</a:t>
            </a:r>
          </a:p>
          <a:p>
            <a:r>
              <a:rPr lang="en-US" dirty="0"/>
              <a:t>1% radiation length, entrance and exit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8B8CAC-BC1D-427D-81B8-DFDA0157AFDE}"/>
              </a:ext>
            </a:extLst>
          </p:cNvPr>
          <p:cNvCxnSpPr>
            <a:cxnSpLocks/>
          </p:cNvCxnSpPr>
          <p:nvPr/>
        </p:nvCxnSpPr>
        <p:spPr>
          <a:xfrm flipH="1">
            <a:off x="8451791" y="2719417"/>
            <a:ext cx="290557" cy="709583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90D6CE-213B-9ED7-4FD0-C3F9C6A4A853}"/>
              </a:ext>
            </a:extLst>
          </p:cNvPr>
          <p:cNvSpPr txBox="1"/>
          <p:nvPr/>
        </p:nvSpPr>
        <p:spPr>
          <a:xfrm>
            <a:off x="125392" y="6434629"/>
            <a:ext cx="25140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rgbClr val="FF0000"/>
                </a:solidFill>
              </a:rPr>
              <a:t>Stony Brook, Yale, Bonn</a:t>
            </a:r>
          </a:p>
        </p:txBody>
      </p:sp>
    </p:spTree>
    <p:extLst>
      <p:ext uri="{BB962C8B-B14F-4D97-AF65-F5344CB8AC3E}">
        <p14:creationId xmlns:p14="http://schemas.microsoft.com/office/powerpoint/2010/main" val="23130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DF32-87F3-4BE7-B178-6ABFDB11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4457-FD66-4AE0-85DF-19F24502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GridPIX is silicon-base gas chamber readout.</a:t>
            </a:r>
          </a:p>
          <a:p>
            <a:r>
              <a:rPr lang="en-US" dirty="0"/>
              <a:t>Makes for the “ultimate” TPC:</a:t>
            </a:r>
          </a:p>
          <a:p>
            <a:pPr lvl="1"/>
            <a:r>
              <a:rPr lang="en-US" dirty="0"/>
              <a:t>Ultimate in pattern recognition:  electron-by-electron</a:t>
            </a:r>
          </a:p>
          <a:p>
            <a:pPr lvl="1"/>
            <a:r>
              <a:rPr lang="en-US" dirty="0"/>
              <a:t>Ultimate in </a:t>
            </a:r>
            <a:r>
              <a:rPr lang="en-US" dirty="0" err="1"/>
              <a:t>dE</a:t>
            </a:r>
            <a:r>
              <a:rPr lang="en-US" dirty="0"/>
              <a:t>/dx resolution.</a:t>
            </a:r>
          </a:p>
        </p:txBody>
      </p:sp>
    </p:spTree>
    <p:extLst>
      <p:ext uri="{BB962C8B-B14F-4D97-AF65-F5344CB8AC3E}">
        <p14:creationId xmlns:p14="http://schemas.microsoft.com/office/powerpoint/2010/main" val="158558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6D2F2-06DF-4199-AECA-50B61878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22"/>
            <a:ext cx="12192000" cy="64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7525A-B485-48F6-B35D-A12E5924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16" y="0"/>
            <a:ext cx="919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99431-E384-4DA3-97D0-9C2FB104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7" y="0"/>
            <a:ext cx="913718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6538A-345E-4D65-9464-C18C21A21BAA}"/>
              </a:ext>
            </a:extLst>
          </p:cNvPr>
          <p:cNvSpPr txBox="1"/>
          <p:nvPr/>
        </p:nvSpPr>
        <p:spPr>
          <a:xfrm>
            <a:off x="213644" y="162370"/>
            <a:ext cx="1138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321355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3F113-870B-4964-A404-0655BD16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37" y="0"/>
            <a:ext cx="862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4EBE-A1D2-43F3-9BE5-B70F684E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9083"/>
          </a:xfrm>
        </p:spPr>
        <p:txBody>
          <a:bodyPr>
            <a:normAutofit/>
          </a:bodyPr>
          <a:lstStyle/>
          <a:p>
            <a:r>
              <a:rPr lang="en-US" dirty="0"/>
              <a:t>GridPIX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C540-9ED1-4378-A642-889C72FF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5" y="2725153"/>
            <a:ext cx="8596668" cy="4053511"/>
          </a:xfrm>
        </p:spPr>
        <p:txBody>
          <a:bodyPr>
            <a:normAutofit/>
          </a:bodyPr>
          <a:lstStyle/>
          <a:p>
            <a:r>
              <a:rPr lang="en-US" dirty="0"/>
              <a:t>Ultimate </a:t>
            </a:r>
            <a:r>
              <a:rPr lang="en-US" dirty="0" err="1"/>
              <a:t>dE</a:t>
            </a:r>
            <a:r>
              <a:rPr lang="en-US" dirty="0"/>
              <a:t>/dx device.</a:t>
            </a:r>
          </a:p>
          <a:p>
            <a:pPr lvl="1"/>
            <a:r>
              <a:rPr lang="en-US" dirty="0"/>
              <a:t>Avalanche grid in front of 55 x 55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pixels.</a:t>
            </a:r>
          </a:p>
          <a:p>
            <a:pPr lvl="1"/>
            <a:r>
              <a:rPr lang="en-US" dirty="0"/>
              <a:t>&gt;90% efficiency for single electrons.</a:t>
            </a:r>
          </a:p>
          <a:p>
            <a:pPr lvl="1"/>
            <a:r>
              <a:rPr lang="en-US" dirty="0"/>
              <a:t>Goals:</a:t>
            </a:r>
          </a:p>
          <a:p>
            <a:pPr lvl="2"/>
            <a:r>
              <a:rPr lang="en-US" dirty="0"/>
              <a:t>Enough diffusion to get every electron into a different hole.</a:t>
            </a:r>
          </a:p>
          <a:p>
            <a:pPr lvl="2"/>
            <a:r>
              <a:rPr lang="en-US" dirty="0"/>
              <a:t>Count electrons one-by-one.</a:t>
            </a:r>
          </a:p>
          <a:p>
            <a:pPr lvl="1"/>
            <a:r>
              <a:rPr lang="en-US" dirty="0"/>
              <a:t>Three generations of development and continuing.</a:t>
            </a:r>
          </a:p>
          <a:p>
            <a:r>
              <a:rPr lang="en-US" dirty="0"/>
              <a:t>Large area VERY expensive, small area not so much.</a:t>
            </a:r>
          </a:p>
          <a:p>
            <a:pPr lvl="1"/>
            <a:r>
              <a:rPr lang="en-US" dirty="0"/>
              <a:t>1800 chips (order/produce/test 3600) = $716k</a:t>
            </a:r>
          </a:p>
          <a:p>
            <a:pPr lvl="1"/>
            <a:r>
              <a:rPr lang="en-US" dirty="0"/>
              <a:t>Careful: 1.2-5.4 kW of power (occupancy dependent).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826CF-39FF-4060-BD17-0B12E6C4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04" y="699083"/>
            <a:ext cx="2476500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295C6-E9CA-485B-AD6F-7809EC0E8A30}"/>
                  </a:ext>
                </a:extLst>
              </p:cNvPr>
              <p:cNvSpPr txBox="1"/>
              <p:nvPr/>
            </p:nvSpPr>
            <p:spPr>
              <a:xfrm>
                <a:off x="8205792" y="2279455"/>
                <a:ext cx="3733458" cy="4478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Known/Proven Technology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Active further development (Bonn)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possible (~count each electron)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Affordable for a small area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 resolution tracking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Low mass in electron arm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Continuous (aka streaming)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Cons: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3 kW of power: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find a low pass way to handle.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Services “bulky” (compared to just Si)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Gas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HV membrane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Cooling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DC power lines (3kV goes in too)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295C6-E9CA-485B-AD6F-7809EC0E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92" y="2279455"/>
                <a:ext cx="3733458" cy="4478790"/>
              </a:xfrm>
              <a:prstGeom prst="rect">
                <a:avLst/>
              </a:prstGeom>
              <a:blipFill>
                <a:blip r:embed="rId3"/>
                <a:stretch>
                  <a:fillRect l="-1305" t="-816" b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B6C37F2-99D3-4DD1-A029-473217BE7BC6}"/>
              </a:ext>
            </a:extLst>
          </p:cNvPr>
          <p:cNvSpPr txBox="1"/>
          <p:nvPr/>
        </p:nvSpPr>
        <p:spPr>
          <a:xfrm>
            <a:off x="7472495" y="99755"/>
            <a:ext cx="2343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 e-by-e tracking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3C719-21AF-45DA-ACF0-4522E5FC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39" y="469087"/>
            <a:ext cx="3006666" cy="150333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169140-72A7-41B6-9BF3-8B7097235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1" y="646545"/>
            <a:ext cx="3258919" cy="19893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C1098B9-75C0-4499-8437-E56B0550EFA6}"/>
              </a:ext>
            </a:extLst>
          </p:cNvPr>
          <p:cNvSpPr/>
          <p:nvPr/>
        </p:nvSpPr>
        <p:spPr>
          <a:xfrm>
            <a:off x="9913122" y="443449"/>
            <a:ext cx="793638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AF099-5153-49B5-B718-E0E97618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7C5314-48DF-4F82-9647-730627BA6E9C}"/>
                  </a:ext>
                </a:extLst>
              </p:cNvPr>
              <p:cNvSpPr txBox="1"/>
              <p:nvPr/>
            </p:nvSpPr>
            <p:spPr>
              <a:xfrm>
                <a:off x="247828" y="3033757"/>
                <a:ext cx="3951916" cy="1881541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Overview: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Segmentation: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den>
                    </m:f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𝟒𝟓𝟎𝟎</m:t>
                    </m:r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70% active area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3150 “rows”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2400 primaries in 25 cm for a MIP.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Thousands of hits per track.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Extremely robust patterns.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7C5314-48DF-4F82-9647-730627BA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8" y="3033757"/>
                <a:ext cx="3951916" cy="1881541"/>
              </a:xfrm>
              <a:prstGeom prst="rect">
                <a:avLst/>
              </a:prstGeom>
              <a:blipFill>
                <a:blip r:embed="rId3"/>
                <a:stretch>
                  <a:fillRect l="-1072" t="-1278" r="-306" b="-3514"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D34D36-5481-4E5A-B7F1-90CE66C0A96B}"/>
              </a:ext>
            </a:extLst>
          </p:cNvPr>
          <p:cNvSpPr txBox="1"/>
          <p:nvPr/>
        </p:nvSpPr>
        <p:spPr>
          <a:xfrm>
            <a:off x="153825" y="136733"/>
            <a:ext cx="1138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4639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C6074-590F-4124-9FAD-58CED6AE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" y="0"/>
            <a:ext cx="1042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D228C-2E6A-40B6-B705-66B36A54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65"/>
            <a:ext cx="12192000" cy="4971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A5022-3D89-0A90-0C80-50962B639080}"/>
              </a:ext>
            </a:extLst>
          </p:cNvPr>
          <p:cNvSpPr txBox="1"/>
          <p:nvPr/>
        </p:nvSpPr>
        <p:spPr>
          <a:xfrm>
            <a:off x="6398486" y="1992701"/>
            <a:ext cx="49485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Delta Rays can be removed very often by Topology.</a:t>
            </a:r>
          </a:p>
        </p:txBody>
      </p:sp>
    </p:spTree>
    <p:extLst>
      <p:ext uri="{BB962C8B-B14F-4D97-AF65-F5344CB8AC3E}">
        <p14:creationId xmlns:p14="http://schemas.microsoft.com/office/powerpoint/2010/main" val="124340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C9A3D-7418-41C4-A768-C5D88DEE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8" y="1644556"/>
            <a:ext cx="3196126" cy="3352313"/>
          </a:xfrm>
          <a:prstGeom prst="rect">
            <a:avLst/>
          </a:prstGeom>
        </p:spPr>
      </p:pic>
      <p:sp>
        <p:nvSpPr>
          <p:cNvPr id="6" name="Title 25">
            <a:extLst>
              <a:ext uri="{FF2B5EF4-FFF2-40B4-BE49-F238E27FC236}">
                <a16:creationId xmlns:a16="http://schemas.microsoft.com/office/drawing/2014/main" id="{E946F44E-E7B1-450C-B74F-41808129B54D}"/>
              </a:ext>
            </a:extLst>
          </p:cNvPr>
          <p:cNvSpPr txBox="1">
            <a:spLocks/>
          </p:cNvSpPr>
          <p:nvPr/>
        </p:nvSpPr>
        <p:spPr>
          <a:xfrm>
            <a:off x="0" y="2107"/>
            <a:ext cx="10515600" cy="710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Garfield &amp; Cooling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44F7F-9E90-4D07-87CE-B753F4E8568F}"/>
              </a:ext>
            </a:extLst>
          </p:cNvPr>
          <p:cNvSpPr txBox="1"/>
          <p:nvPr/>
        </p:nvSpPr>
        <p:spPr>
          <a:xfrm>
            <a:off x="546928" y="5061496"/>
            <a:ext cx="20299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These are not lines!</a:t>
            </a:r>
            <a:br>
              <a:rPr lang="en-US" dirty="0"/>
            </a:br>
            <a:r>
              <a:rPr lang="en-US" dirty="0"/>
              <a:t>They are dots!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71F20-0897-4C63-893E-F45F9747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13" y="1635287"/>
            <a:ext cx="4057021" cy="328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79836-5D84-4672-882D-BC5AD155C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53" y="2163351"/>
            <a:ext cx="3810330" cy="276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CFB4EF-5B4A-444C-9717-770F0BA08653}"/>
              </a:ext>
            </a:extLst>
          </p:cNvPr>
          <p:cNvSpPr txBox="1"/>
          <p:nvPr/>
        </p:nvSpPr>
        <p:spPr>
          <a:xfrm>
            <a:off x="8552359" y="1240021"/>
            <a:ext cx="290271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Temperature Profiles:  3 kW</a:t>
            </a:r>
          </a:p>
          <a:p>
            <a:pPr algn="ctr"/>
            <a:r>
              <a:rPr lang="en-US" dirty="0"/>
              <a:t>4% Radiation Length</a:t>
            </a:r>
          </a:p>
          <a:p>
            <a:pPr algn="ctr"/>
            <a:r>
              <a:rPr lang="en-US" dirty="0"/>
              <a:t>Coolant above the dew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29E18-0F2B-6336-4A9E-41E7AF79026D}"/>
              </a:ext>
            </a:extLst>
          </p:cNvPr>
          <p:cNvSpPr txBox="1"/>
          <p:nvPr/>
        </p:nvSpPr>
        <p:spPr>
          <a:xfrm>
            <a:off x="6685751" y="6297283"/>
            <a:ext cx="53054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Laura </a:t>
            </a:r>
            <a:r>
              <a:rPr lang="en-US" dirty="0" err="1"/>
              <a:t>Gonella</a:t>
            </a:r>
            <a:r>
              <a:rPr lang="en-US" dirty="0"/>
              <a:t>:  I can do MUCH </a:t>
            </a:r>
            <a:r>
              <a:rPr lang="en-US" dirty="0" err="1"/>
              <a:t>MUCH</a:t>
            </a:r>
            <a:r>
              <a:rPr lang="en-US" dirty="0"/>
              <a:t> better than this! </a:t>
            </a:r>
          </a:p>
        </p:txBody>
      </p:sp>
    </p:spTree>
    <p:extLst>
      <p:ext uri="{BB962C8B-B14F-4D97-AF65-F5344CB8AC3E}">
        <p14:creationId xmlns:p14="http://schemas.microsoft.com/office/powerpoint/2010/main" val="37050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DEAC-1D7A-44FD-8B26-5775B8B5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CD57-1A98-4CCE-BDD5-F726D45C1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57FE-90F8-43A9-985D-F802AA7141D7}"/>
              </a:ext>
            </a:extLst>
          </p:cNvPr>
          <p:cNvGrpSpPr/>
          <p:nvPr/>
        </p:nvGrpSpPr>
        <p:grpSpPr>
          <a:xfrm>
            <a:off x="33887" y="0"/>
            <a:ext cx="12158113" cy="6858000"/>
            <a:chOff x="33887" y="0"/>
            <a:chExt cx="12158113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4D8F52-F181-4F2B-AC49-52C8975A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87" y="0"/>
              <a:ext cx="12158113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8B2D35-7001-4B21-ABF5-CABA67F28395}"/>
                </a:ext>
              </a:extLst>
            </p:cNvPr>
            <p:cNvSpPr/>
            <p:nvPr/>
          </p:nvSpPr>
          <p:spPr>
            <a:xfrm>
              <a:off x="4196142" y="5349875"/>
              <a:ext cx="7995858" cy="150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8A7070-058D-49C5-9958-88A516DFE854}"/>
              </a:ext>
            </a:extLst>
          </p:cNvPr>
          <p:cNvSpPr txBox="1"/>
          <p:nvPr/>
        </p:nvSpPr>
        <p:spPr>
          <a:xfrm flipH="1">
            <a:off x="6095999" y="4965107"/>
            <a:ext cx="538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implementation = “Layers of Gas Cylinders”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hit per layer “under-values GridPIX”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Probably still very robust </a:t>
            </a:r>
            <a:r>
              <a:rPr lang="en-US" dirty="0" err="1"/>
              <a:t>w.r.t.</a:t>
            </a:r>
            <a:r>
              <a:rPr lang="en-US" dirty="0"/>
              <a:t> pattern finding.</a:t>
            </a:r>
          </a:p>
        </p:txBody>
      </p:sp>
    </p:spTree>
    <p:extLst>
      <p:ext uri="{BB962C8B-B14F-4D97-AF65-F5344CB8AC3E}">
        <p14:creationId xmlns:p14="http://schemas.microsoft.com/office/powerpoint/2010/main" val="264173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F6C-7C97-43AB-BE3D-1ECE7A4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92556"/>
          </a:xfrm>
        </p:spPr>
        <p:txBody>
          <a:bodyPr/>
          <a:lstStyle/>
          <a:p>
            <a:r>
              <a:rPr lang="en-US" dirty="0"/>
              <a:t>Anticipated </a:t>
            </a:r>
            <a:r>
              <a:rPr lang="en-US" dirty="0" err="1"/>
              <a:t>dE</a:t>
            </a:r>
            <a:r>
              <a:rPr lang="en-US" dirty="0"/>
              <a:t>/dx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BA0A-2C6D-485E-9953-80FB1495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65" y="918978"/>
            <a:ext cx="3388832" cy="2362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7E5B71-65E1-4B42-8545-9A31A7784AD0}"/>
              </a:ext>
            </a:extLst>
          </p:cNvPr>
          <p:cNvSpPr txBox="1"/>
          <p:nvPr/>
        </p:nvSpPr>
        <p:spPr>
          <a:xfrm>
            <a:off x="7475344" y="3626595"/>
            <a:ext cx="4227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Lehraus</a:t>
            </a:r>
            <a:r>
              <a:rPr lang="en-US" dirty="0"/>
              <a:t>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5.4 as a standard TPC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5.4*(0.25)</a:t>
            </a:r>
            <a:r>
              <a:rPr lang="en-US" baseline="30000" dirty="0"/>
              <a:t>-0.37</a:t>
            </a:r>
            <a:r>
              <a:rPr lang="en-US" dirty="0"/>
              <a:t> =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for </a:t>
            </a:r>
            <a:r>
              <a:rPr lang="en-US" dirty="0" err="1"/>
              <a:t>GridPIX</a:t>
            </a:r>
            <a:r>
              <a:rPr lang="en-US" dirty="0"/>
              <a:t> (truncated Mean)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4.1% at 1 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4.1*(0.25)</a:t>
            </a:r>
            <a:r>
              <a:rPr lang="en-US" baseline="30000" dirty="0"/>
              <a:t>-0.37</a:t>
            </a:r>
            <a:r>
              <a:rPr lang="en-US" dirty="0"/>
              <a:t> = 6.85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was the prior assumption quoted by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Roughly 20 sigma at 0.5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range overlaps with DIRC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554EA-DC10-44F3-9D16-11C85ED6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37" y="881157"/>
            <a:ext cx="2634648" cy="2654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BADDF-7E99-423F-9D70-20E0E1B91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09" y="1080475"/>
            <a:ext cx="3731334" cy="2222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75805C-CAC0-4B9F-8B15-D9F8F5B0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3" y="3688083"/>
            <a:ext cx="3527856" cy="2746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21BFA6-D206-4394-AC57-6CE4F9A41F0E}"/>
              </a:ext>
            </a:extLst>
          </p:cNvPr>
          <p:cNvSpPr txBox="1"/>
          <p:nvPr/>
        </p:nvSpPr>
        <p:spPr>
          <a:xfrm>
            <a:off x="2038686" y="41438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9.0%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FE2375-78AA-4261-AB5E-F070D097A92F}"/>
              </a:ext>
            </a:extLst>
          </p:cNvPr>
          <p:cNvCxnSpPr>
            <a:cxnSpLocks/>
          </p:cNvCxnSpPr>
          <p:nvPr/>
        </p:nvCxnSpPr>
        <p:spPr>
          <a:xfrm>
            <a:off x="344270" y="5746459"/>
            <a:ext cx="2877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F54BE1-A319-48BD-83FE-F0B4B6E4DA22}"/>
              </a:ext>
            </a:extLst>
          </p:cNvPr>
          <p:cNvSpPr txBox="1"/>
          <p:nvPr/>
        </p:nvSpPr>
        <p:spPr>
          <a:xfrm>
            <a:off x="2359447" y="473678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K-p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A156-B8F3-4AA1-A4FC-383FC2164FE6}"/>
              </a:ext>
            </a:extLst>
          </p:cNvPr>
          <p:cNvSpPr txBox="1"/>
          <p:nvPr/>
        </p:nvSpPr>
        <p:spPr>
          <a:xfrm>
            <a:off x="2218888" y="524259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-K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1A59DC-7C79-4081-BF7F-B8676B6CB7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130" y="3590488"/>
            <a:ext cx="3481250" cy="2760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E13CE7-B7E1-48AD-9DFC-A318CDC1AA51}"/>
              </a:ext>
            </a:extLst>
          </p:cNvPr>
          <p:cNvSpPr txBox="1"/>
          <p:nvPr/>
        </p:nvSpPr>
        <p:spPr>
          <a:xfrm>
            <a:off x="5775239" y="414383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6.85%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AF6F75-4F34-4F75-8214-621562B0894E}"/>
              </a:ext>
            </a:extLst>
          </p:cNvPr>
          <p:cNvSpPr txBox="1"/>
          <p:nvPr/>
        </p:nvSpPr>
        <p:spPr>
          <a:xfrm>
            <a:off x="6376706" y="463221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K-p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6C419-A225-417C-BC3E-B913E66625E4}"/>
              </a:ext>
            </a:extLst>
          </p:cNvPr>
          <p:cNvSpPr txBox="1"/>
          <p:nvPr/>
        </p:nvSpPr>
        <p:spPr>
          <a:xfrm>
            <a:off x="5887303" y="504307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-K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DE8690-1A22-4605-97E5-6FFDDA7CB76B}"/>
              </a:ext>
            </a:extLst>
          </p:cNvPr>
          <p:cNvCxnSpPr>
            <a:cxnSpLocks/>
          </p:cNvCxnSpPr>
          <p:nvPr/>
        </p:nvCxnSpPr>
        <p:spPr>
          <a:xfrm>
            <a:off x="4213204" y="5746459"/>
            <a:ext cx="2877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40B28-5A4B-40AB-9615-41D0492593BB}"/>
              </a:ext>
            </a:extLst>
          </p:cNvPr>
          <p:cNvCxnSpPr/>
          <p:nvPr/>
        </p:nvCxnSpPr>
        <p:spPr>
          <a:xfrm flipV="1">
            <a:off x="5184396" y="3884103"/>
            <a:ext cx="0" cy="226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2055CA-2530-4D48-AE43-4948ABDE2216}"/>
              </a:ext>
            </a:extLst>
          </p:cNvPr>
          <p:cNvSpPr/>
          <p:nvPr/>
        </p:nvSpPr>
        <p:spPr>
          <a:xfrm rot="10800000">
            <a:off x="4593553" y="5840268"/>
            <a:ext cx="507878" cy="2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921A5A1-DBF7-480E-BFF2-29BDB8609751}"/>
              </a:ext>
            </a:extLst>
          </p:cNvPr>
          <p:cNvSpPr/>
          <p:nvPr/>
        </p:nvSpPr>
        <p:spPr>
          <a:xfrm rot="10800000">
            <a:off x="585014" y="5830623"/>
            <a:ext cx="507878" cy="2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2F15B2-5618-4D43-96EC-715F79EB7FDC}"/>
              </a:ext>
            </a:extLst>
          </p:cNvPr>
          <p:cNvCxnSpPr/>
          <p:nvPr/>
        </p:nvCxnSpPr>
        <p:spPr>
          <a:xfrm flipV="1">
            <a:off x="1301692" y="3910560"/>
            <a:ext cx="0" cy="226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DA90B4F-FFA3-468A-B1F1-12B0300BFE51}"/>
              </a:ext>
            </a:extLst>
          </p:cNvPr>
          <p:cNvSpPr txBox="1"/>
          <p:nvPr/>
        </p:nvSpPr>
        <p:spPr>
          <a:xfrm>
            <a:off x="5887303" y="6226117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A2489-4136-44DB-A085-80B13EC91FE8}"/>
              </a:ext>
            </a:extLst>
          </p:cNvPr>
          <p:cNvSpPr txBox="1"/>
          <p:nvPr/>
        </p:nvSpPr>
        <p:spPr>
          <a:xfrm>
            <a:off x="2017712" y="6226913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89F98D-9802-4F9F-807A-F013175DE6EB}"/>
              </a:ext>
            </a:extLst>
          </p:cNvPr>
          <p:cNvSpPr txBox="1"/>
          <p:nvPr/>
        </p:nvSpPr>
        <p:spPr>
          <a:xfrm rot="16200000">
            <a:off x="3808766" y="394305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55C7D-3C10-43EB-BD1C-F0FD5A869C35}"/>
              </a:ext>
            </a:extLst>
          </p:cNvPr>
          <p:cNvSpPr txBox="1"/>
          <p:nvPr/>
        </p:nvSpPr>
        <p:spPr>
          <a:xfrm rot="16200000">
            <a:off x="-29193" y="399689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228EF-5BFB-4204-B635-996E28843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385" y="54419"/>
            <a:ext cx="2810608" cy="1941012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2C15A677-E094-4820-A981-96A42D80ED18}"/>
              </a:ext>
            </a:extLst>
          </p:cNvPr>
          <p:cNvSpPr/>
          <p:nvPr/>
        </p:nvSpPr>
        <p:spPr>
          <a:xfrm rot="16200000">
            <a:off x="9975173" y="1967237"/>
            <a:ext cx="165647" cy="34430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1FF8E-DDFF-4116-8D47-A29C12FD4752}"/>
              </a:ext>
            </a:extLst>
          </p:cNvPr>
          <p:cNvSpPr txBox="1"/>
          <p:nvPr/>
        </p:nvSpPr>
        <p:spPr>
          <a:xfrm rot="16200000">
            <a:off x="9770267" y="2398926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easy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F2AC974-A501-4D1E-8B2B-E1495026B08D}"/>
              </a:ext>
            </a:extLst>
          </p:cNvPr>
          <p:cNvSpPr/>
          <p:nvPr/>
        </p:nvSpPr>
        <p:spPr>
          <a:xfrm rot="16200000">
            <a:off x="11029141" y="1364154"/>
            <a:ext cx="172364" cy="154375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F5BB1-3F82-4B4C-9BE8-FD2E1D6E64CB}"/>
              </a:ext>
            </a:extLst>
          </p:cNvPr>
          <p:cNvSpPr txBox="1"/>
          <p:nvPr/>
        </p:nvSpPr>
        <p:spPr>
          <a:xfrm rot="16200000">
            <a:off x="10807354" y="2452032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668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2B94-3540-4CF9-99F0-83989F02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6112"/>
          </a:xfrm>
        </p:spPr>
        <p:txBody>
          <a:bodyPr/>
          <a:lstStyle/>
          <a:p>
            <a:r>
              <a:rPr lang="en-US" dirty="0"/>
              <a:t>Overly Simplified Momentum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CE8646-5D30-430A-8424-B0BD47F1F28F}"/>
                  </a:ext>
                </a:extLst>
              </p:cNvPr>
              <p:cNvSpPr txBox="1"/>
              <p:nvPr/>
            </p:nvSpPr>
            <p:spPr>
              <a:xfrm>
                <a:off x="426004" y="949530"/>
                <a:ext cx="6819559" cy="531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Figure of Merit: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𝑚𝑒𝑎𝑠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𝐹𝑖𝑔𝑢𝑟𝑒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𝑀𝑒𝑟𝑖𝑡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be compared to Silicon with detailed Monte Carlo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Here is simple-minded estimate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𝐹𝑖𝑔𝑢𝑟𝑒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𝑀𝑒𝑟𝑖𝑡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rad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=2.9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Including efficiency ~3000 electrons (minimum!) per track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suffers digitization (</a:t>
                </a:r>
                <a:r>
                  <a:rPr lang="en-US" dirty="0">
                    <a:latin typeface="Symbol" panose="05050102010706020507" pitchFamily="18" charset="2"/>
                  </a:rPr>
                  <a:t>s</a:t>
                </a:r>
                <a:r>
                  <a:rPr lang="en-US" dirty="0"/>
                  <a:t> = 55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m/sqrt(12) = 16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Diffusion(Length)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D(2cm) = 35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    </a:t>
                </a:r>
                <a:r>
                  <a:rPr lang="en-US" dirty="0">
                    <a:sym typeface="Wingdings" panose="05000000000000000000" pitchFamily="2" charset="2"/>
                  </a:rPr>
                  <a:t>  FOM = 0.70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D(25cm) = 125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</a:t>
                </a:r>
                <a:r>
                  <a:rPr lang="en-US" dirty="0">
                    <a:sym typeface="Wingdings" panose="05000000000000000000" pitchFamily="2" charset="2"/>
                  </a:rPr>
                  <a:t>  FOM = 2.3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D(50cm) = 176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</a:t>
                </a:r>
                <a:r>
                  <a:rPr lang="en-US" dirty="0">
                    <a:sym typeface="Wingdings" panose="05000000000000000000" pitchFamily="2" charset="2"/>
                  </a:rPr>
                  <a:t>  FOM = 3.2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D(100cm) = 250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</a:t>
                </a:r>
                <a:r>
                  <a:rPr lang="en-US" dirty="0">
                    <a:sym typeface="Wingdings" panose="05000000000000000000" pitchFamily="2" charset="2"/>
                  </a:rPr>
                  <a:t>  FOM = 4.6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Although ignoring many significant effects,</a:t>
                </a:r>
                <a:br>
                  <a:rPr lang="en-US" dirty="0"/>
                </a:br>
                <a:r>
                  <a:rPr lang="en-US" dirty="0"/>
                  <a:t>initial result is on the order of the layers of silicon.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CE8646-5D30-430A-8424-B0BD47F1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4" y="949530"/>
                <a:ext cx="6819559" cy="5316199"/>
              </a:xfrm>
              <a:prstGeom prst="rect">
                <a:avLst/>
              </a:prstGeom>
              <a:blipFill>
                <a:blip r:embed="rId2"/>
                <a:stretch>
                  <a:fillRect l="-626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498F3E-C2F8-4174-82DF-19AC0B18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95" y="1026605"/>
            <a:ext cx="4060255" cy="42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649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GridPIX (aka MiniTPC):  Brief Introduction</vt:lpstr>
      <vt:lpstr>GridPIX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Anticipated dE/dx Resolution</vt:lpstr>
      <vt:lpstr>Overly Simplified Momentum Resolution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38</cp:revision>
  <dcterms:created xsi:type="dcterms:W3CDTF">2021-06-06T17:51:06Z</dcterms:created>
  <dcterms:modified xsi:type="dcterms:W3CDTF">2022-07-14T15:14:57Z</dcterms:modified>
</cp:coreProperties>
</file>